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58" r:id="rId7"/>
    <p:sldId id="267" r:id="rId8"/>
    <p:sldId id="259" r:id="rId9"/>
    <p:sldId id="260" r:id="rId10"/>
    <p:sldId id="261" r:id="rId11"/>
    <p:sldId id="262" r:id="rId12"/>
    <p:sldId id="264"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45A"/>
    <a:srgbClr val="2D80A5"/>
    <a:srgbClr val="0070B5"/>
    <a:srgbClr val="4EAFB3"/>
    <a:srgbClr val="42628B"/>
    <a:srgbClr val="C608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FC9A5-A006-4248-8E1A-0325A7FF5F58}" v="8" dt="2024-04-10T09:56:41.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p:restoredTop sz="94694"/>
  </p:normalViewPr>
  <p:slideViewPr>
    <p:cSldViewPr snapToGrid="0" snapToObjects="1">
      <p:cViewPr varScale="1">
        <p:scale>
          <a:sx n="106" d="100"/>
          <a:sy n="106" d="100"/>
        </p:scale>
        <p:origin x="8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levin" userId="8e1fe1ef-0be1-42c1-b111-27bff1dbe203" providerId="ADAL" clId="{422FC9A5-A006-4248-8E1A-0325A7FF5F58}"/>
    <pc:docChg chg="undo custSel addSld delSld modSld sldOrd">
      <pc:chgData name="Rebecca Slevin" userId="8e1fe1ef-0be1-42c1-b111-27bff1dbe203" providerId="ADAL" clId="{422FC9A5-A006-4248-8E1A-0325A7FF5F58}" dt="2024-04-10T10:18:00.978" v="9170" actId="20577"/>
      <pc:docMkLst>
        <pc:docMk/>
      </pc:docMkLst>
      <pc:sldChg chg="modSp mod">
        <pc:chgData name="Rebecca Slevin" userId="8e1fe1ef-0be1-42c1-b111-27bff1dbe203" providerId="ADAL" clId="{422FC9A5-A006-4248-8E1A-0325A7FF5F58}" dt="2024-04-10T08:57:30.046" v="47" actId="20577"/>
        <pc:sldMkLst>
          <pc:docMk/>
          <pc:sldMk cId="733260818" sldId="256"/>
        </pc:sldMkLst>
        <pc:spChg chg="mod">
          <ac:chgData name="Rebecca Slevin" userId="8e1fe1ef-0be1-42c1-b111-27bff1dbe203" providerId="ADAL" clId="{422FC9A5-A006-4248-8E1A-0325A7FF5F58}" dt="2024-04-10T08:57:30.046" v="47" actId="20577"/>
          <ac:spMkLst>
            <pc:docMk/>
            <pc:sldMk cId="733260818" sldId="256"/>
            <ac:spMk id="6" creationId="{794DF7FD-06D9-2141-AD6A-87CE901189FC}"/>
          </ac:spMkLst>
        </pc:spChg>
      </pc:sldChg>
      <pc:sldChg chg="modSp mod">
        <pc:chgData name="Rebecca Slevin" userId="8e1fe1ef-0be1-42c1-b111-27bff1dbe203" providerId="ADAL" clId="{422FC9A5-A006-4248-8E1A-0325A7FF5F58}" dt="2024-04-10T09:06:42.013" v="1004" actId="207"/>
        <pc:sldMkLst>
          <pc:docMk/>
          <pc:sldMk cId="2216089837" sldId="257"/>
        </pc:sldMkLst>
        <pc:spChg chg="mod">
          <ac:chgData name="Rebecca Slevin" userId="8e1fe1ef-0be1-42c1-b111-27bff1dbe203" providerId="ADAL" clId="{422FC9A5-A006-4248-8E1A-0325A7FF5F58}" dt="2024-04-10T09:06:42.013" v="1004" actId="207"/>
          <ac:spMkLst>
            <pc:docMk/>
            <pc:sldMk cId="2216089837" sldId="257"/>
            <ac:spMk id="4" creationId="{743CCB90-B637-3740-80F5-085655195068}"/>
          </ac:spMkLst>
        </pc:spChg>
        <pc:spChg chg="mod">
          <ac:chgData name="Rebecca Slevin" userId="8e1fe1ef-0be1-42c1-b111-27bff1dbe203" providerId="ADAL" clId="{422FC9A5-A006-4248-8E1A-0325A7FF5F58}" dt="2024-04-10T08:57:47.800" v="98" actId="14100"/>
          <ac:spMkLst>
            <pc:docMk/>
            <pc:sldMk cId="2216089837" sldId="257"/>
            <ac:spMk id="13" creationId="{D2B3CF51-9A7A-B843-A5EB-8EB0A1EA4560}"/>
          </ac:spMkLst>
        </pc:spChg>
      </pc:sldChg>
      <pc:sldChg chg="modSp mod">
        <pc:chgData name="Rebecca Slevin" userId="8e1fe1ef-0be1-42c1-b111-27bff1dbe203" providerId="ADAL" clId="{422FC9A5-A006-4248-8E1A-0325A7FF5F58}" dt="2024-04-10T09:12:13.086" v="1466" actId="14100"/>
        <pc:sldMkLst>
          <pc:docMk/>
          <pc:sldMk cId="3979862691" sldId="258"/>
        </pc:sldMkLst>
        <pc:spChg chg="mod">
          <ac:chgData name="Rebecca Slevin" userId="8e1fe1ef-0be1-42c1-b111-27bff1dbe203" providerId="ADAL" clId="{422FC9A5-A006-4248-8E1A-0325A7FF5F58}" dt="2024-04-10T09:11:31.001" v="1428" actId="20577"/>
          <ac:spMkLst>
            <pc:docMk/>
            <pc:sldMk cId="3979862691" sldId="258"/>
            <ac:spMk id="4" creationId="{743CCB90-B637-3740-80F5-085655195068}"/>
          </ac:spMkLst>
        </pc:spChg>
        <pc:spChg chg="mod">
          <ac:chgData name="Rebecca Slevin" userId="8e1fe1ef-0be1-42c1-b111-27bff1dbe203" providerId="ADAL" clId="{422FC9A5-A006-4248-8E1A-0325A7FF5F58}" dt="2024-04-10T08:58:04.093" v="147" actId="14100"/>
          <ac:spMkLst>
            <pc:docMk/>
            <pc:sldMk cId="3979862691" sldId="258"/>
            <ac:spMk id="13" creationId="{D2B3CF51-9A7A-B843-A5EB-8EB0A1EA4560}"/>
          </ac:spMkLst>
        </pc:spChg>
        <pc:spChg chg="mod">
          <ac:chgData name="Rebecca Slevin" userId="8e1fe1ef-0be1-42c1-b111-27bff1dbe203" providerId="ADAL" clId="{422FC9A5-A006-4248-8E1A-0325A7FF5F58}" dt="2024-04-10T09:12:13.086" v="1466" actId="14100"/>
          <ac:spMkLst>
            <pc:docMk/>
            <pc:sldMk cId="3979862691" sldId="258"/>
            <ac:spMk id="14" creationId="{95E054EC-2792-F045-A548-6C706CD90B90}"/>
          </ac:spMkLst>
        </pc:spChg>
      </pc:sldChg>
      <pc:sldChg chg="modSp mod">
        <pc:chgData name="Rebecca Slevin" userId="8e1fe1ef-0be1-42c1-b111-27bff1dbe203" providerId="ADAL" clId="{422FC9A5-A006-4248-8E1A-0325A7FF5F58}" dt="2024-04-10T09:42:52.934" v="4783" actId="1076"/>
        <pc:sldMkLst>
          <pc:docMk/>
          <pc:sldMk cId="2180562841" sldId="259"/>
        </pc:sldMkLst>
        <pc:spChg chg="mod">
          <ac:chgData name="Rebecca Slevin" userId="8e1fe1ef-0be1-42c1-b111-27bff1dbe203" providerId="ADAL" clId="{422FC9A5-A006-4248-8E1A-0325A7FF5F58}" dt="2024-04-10T09:35:38.307" v="3196" actId="20577"/>
          <ac:spMkLst>
            <pc:docMk/>
            <pc:sldMk cId="2180562841" sldId="259"/>
            <ac:spMk id="14" creationId="{91F21916-4250-6D4E-834D-B6550CE2D514}"/>
          </ac:spMkLst>
        </pc:spChg>
        <pc:spChg chg="mod">
          <ac:chgData name="Rebecca Slevin" userId="8e1fe1ef-0be1-42c1-b111-27bff1dbe203" providerId="ADAL" clId="{422FC9A5-A006-4248-8E1A-0325A7FF5F58}" dt="2024-04-10T09:36:42.934" v="3439" actId="1076"/>
          <ac:spMkLst>
            <pc:docMk/>
            <pc:sldMk cId="2180562841" sldId="259"/>
            <ac:spMk id="15" creationId="{F6B78487-1A40-B946-B324-9F2D3BF52713}"/>
          </ac:spMkLst>
        </pc:spChg>
        <pc:spChg chg="mod">
          <ac:chgData name="Rebecca Slevin" userId="8e1fe1ef-0be1-42c1-b111-27bff1dbe203" providerId="ADAL" clId="{422FC9A5-A006-4248-8E1A-0325A7FF5F58}" dt="2024-04-10T09:36:47.863" v="3440" actId="1076"/>
          <ac:spMkLst>
            <pc:docMk/>
            <pc:sldMk cId="2180562841" sldId="259"/>
            <ac:spMk id="17" creationId="{81530BC8-5A38-F64F-8772-09033FD7CC01}"/>
          </ac:spMkLst>
        </pc:spChg>
        <pc:spChg chg="mod">
          <ac:chgData name="Rebecca Slevin" userId="8e1fe1ef-0be1-42c1-b111-27bff1dbe203" providerId="ADAL" clId="{422FC9A5-A006-4248-8E1A-0325A7FF5F58}" dt="2024-04-10T09:37:08.528" v="3541" actId="20577"/>
          <ac:spMkLst>
            <pc:docMk/>
            <pc:sldMk cId="2180562841" sldId="259"/>
            <ac:spMk id="28" creationId="{BDCBA178-BEC5-8D46-AE77-4884A2F7F124}"/>
          </ac:spMkLst>
        </pc:spChg>
        <pc:spChg chg="mod">
          <ac:chgData name="Rebecca Slevin" userId="8e1fe1ef-0be1-42c1-b111-27bff1dbe203" providerId="ADAL" clId="{422FC9A5-A006-4248-8E1A-0325A7FF5F58}" dt="2024-04-10T09:40:35.827" v="4140" actId="14100"/>
          <ac:spMkLst>
            <pc:docMk/>
            <pc:sldMk cId="2180562841" sldId="259"/>
            <ac:spMk id="29" creationId="{A6803AE3-A46F-574D-AD8D-F2F3C37BF40B}"/>
          </ac:spMkLst>
        </pc:spChg>
        <pc:spChg chg="mod">
          <ac:chgData name="Rebecca Slevin" userId="8e1fe1ef-0be1-42c1-b111-27bff1dbe203" providerId="ADAL" clId="{422FC9A5-A006-4248-8E1A-0325A7FF5F58}" dt="2024-04-10T09:41:43.714" v="4444" actId="20577"/>
          <ac:spMkLst>
            <pc:docMk/>
            <pc:sldMk cId="2180562841" sldId="259"/>
            <ac:spMk id="30" creationId="{2663EDB6-2395-0942-A70D-CD80B54BE3AE}"/>
          </ac:spMkLst>
        </pc:spChg>
        <pc:spChg chg="mod">
          <ac:chgData name="Rebecca Slevin" userId="8e1fe1ef-0be1-42c1-b111-27bff1dbe203" providerId="ADAL" clId="{422FC9A5-A006-4248-8E1A-0325A7FF5F58}" dt="2024-04-10T09:35:33.855" v="3194" actId="20577"/>
          <ac:spMkLst>
            <pc:docMk/>
            <pc:sldMk cId="2180562841" sldId="259"/>
            <ac:spMk id="33" creationId="{43327E73-1AAE-F149-B21A-47E76462F86D}"/>
          </ac:spMkLst>
        </pc:spChg>
        <pc:spChg chg="mod">
          <ac:chgData name="Rebecca Slevin" userId="8e1fe1ef-0be1-42c1-b111-27bff1dbe203" providerId="ADAL" clId="{422FC9A5-A006-4248-8E1A-0325A7FF5F58}" dt="2024-04-10T08:58:17.865" v="196" actId="14100"/>
          <ac:spMkLst>
            <pc:docMk/>
            <pc:sldMk cId="2180562841" sldId="259"/>
            <ac:spMk id="39" creationId="{1F698756-50A7-FA47-9268-39ED43222241}"/>
          </ac:spMkLst>
        </pc:spChg>
        <pc:spChg chg="mod">
          <ac:chgData name="Rebecca Slevin" userId="8e1fe1ef-0be1-42c1-b111-27bff1dbe203" providerId="ADAL" clId="{422FC9A5-A006-4248-8E1A-0325A7FF5F58}" dt="2024-04-10T09:38:26.252" v="3685" actId="20577"/>
          <ac:spMkLst>
            <pc:docMk/>
            <pc:sldMk cId="2180562841" sldId="259"/>
            <ac:spMk id="40" creationId="{48DE466A-8F6C-C04E-8631-686D4885A230}"/>
          </ac:spMkLst>
        </pc:spChg>
        <pc:spChg chg="mod">
          <ac:chgData name="Rebecca Slevin" userId="8e1fe1ef-0be1-42c1-b111-27bff1dbe203" providerId="ADAL" clId="{422FC9A5-A006-4248-8E1A-0325A7FF5F58}" dt="2024-04-10T09:42:40.590" v="4782" actId="1076"/>
          <ac:spMkLst>
            <pc:docMk/>
            <pc:sldMk cId="2180562841" sldId="259"/>
            <ac:spMk id="41" creationId="{8494AEC1-A05B-1C4D-B495-5743D913CA98}"/>
          </ac:spMkLst>
        </pc:spChg>
        <pc:spChg chg="mod">
          <ac:chgData name="Rebecca Slevin" userId="8e1fe1ef-0be1-42c1-b111-27bff1dbe203" providerId="ADAL" clId="{422FC9A5-A006-4248-8E1A-0325A7FF5F58}" dt="2024-04-10T09:41:13.374" v="4309" actId="1076"/>
          <ac:spMkLst>
            <pc:docMk/>
            <pc:sldMk cId="2180562841" sldId="259"/>
            <ac:spMk id="42" creationId="{0F860B23-7DB4-4940-B4A4-7F366D613C72}"/>
          </ac:spMkLst>
        </pc:spChg>
        <pc:spChg chg="mod">
          <ac:chgData name="Rebecca Slevin" userId="8e1fe1ef-0be1-42c1-b111-27bff1dbe203" providerId="ADAL" clId="{422FC9A5-A006-4248-8E1A-0325A7FF5F58}" dt="2024-04-10T09:42:52.934" v="4783" actId="1076"/>
          <ac:spMkLst>
            <pc:docMk/>
            <pc:sldMk cId="2180562841" sldId="259"/>
            <ac:spMk id="43" creationId="{67FAD79F-8530-EB4D-A324-82FE352D20B1}"/>
          </ac:spMkLst>
        </pc:spChg>
      </pc:sldChg>
      <pc:sldChg chg="delSp modSp mod">
        <pc:chgData name="Rebecca Slevin" userId="8e1fe1ef-0be1-42c1-b111-27bff1dbe203" providerId="ADAL" clId="{422FC9A5-A006-4248-8E1A-0325A7FF5F58}" dt="2024-04-10T10:18:00.978" v="9170" actId="20577"/>
        <pc:sldMkLst>
          <pc:docMk/>
          <pc:sldMk cId="3090521204" sldId="260"/>
        </pc:sldMkLst>
        <pc:spChg chg="mod">
          <ac:chgData name="Rebecca Slevin" userId="8e1fe1ef-0be1-42c1-b111-27bff1dbe203" providerId="ADAL" clId="{422FC9A5-A006-4248-8E1A-0325A7FF5F58}" dt="2024-04-10T10:18:00.978" v="9170" actId="20577"/>
          <ac:spMkLst>
            <pc:docMk/>
            <pc:sldMk cId="3090521204" sldId="260"/>
            <ac:spMk id="4" creationId="{743CCB90-B637-3740-80F5-085655195068}"/>
          </ac:spMkLst>
        </pc:spChg>
        <pc:spChg chg="del">
          <ac:chgData name="Rebecca Slevin" userId="8e1fe1ef-0be1-42c1-b111-27bff1dbe203" providerId="ADAL" clId="{422FC9A5-A006-4248-8E1A-0325A7FF5F58}" dt="2024-04-10T09:50:20.417" v="5029" actId="478"/>
          <ac:spMkLst>
            <pc:docMk/>
            <pc:sldMk cId="3090521204" sldId="260"/>
            <ac:spMk id="8" creationId="{1BE63355-4637-6243-8527-1F463F1E45A6}"/>
          </ac:spMkLst>
        </pc:spChg>
        <pc:spChg chg="mod">
          <ac:chgData name="Rebecca Slevin" userId="8e1fe1ef-0be1-42c1-b111-27bff1dbe203" providerId="ADAL" clId="{422FC9A5-A006-4248-8E1A-0325A7FF5F58}" dt="2024-04-10T08:58:46.930" v="294" actId="14100"/>
          <ac:spMkLst>
            <pc:docMk/>
            <pc:sldMk cId="3090521204" sldId="260"/>
            <ac:spMk id="13" creationId="{D2B3CF51-9A7A-B843-A5EB-8EB0A1EA4560}"/>
          </ac:spMkLst>
        </pc:spChg>
      </pc:sldChg>
      <pc:sldChg chg="addSp delSp modSp add del mod">
        <pc:chgData name="Rebecca Slevin" userId="8e1fe1ef-0be1-42c1-b111-27bff1dbe203" providerId="ADAL" clId="{422FC9A5-A006-4248-8E1A-0325A7FF5F58}" dt="2024-04-10T09:58:21.843" v="5885" actId="1076"/>
        <pc:sldMkLst>
          <pc:docMk/>
          <pc:sldMk cId="4078157499" sldId="261"/>
        </pc:sldMkLst>
        <pc:spChg chg="mod">
          <ac:chgData name="Rebecca Slevin" userId="8e1fe1ef-0be1-42c1-b111-27bff1dbe203" providerId="ADAL" clId="{422FC9A5-A006-4248-8E1A-0325A7FF5F58}" dt="2024-04-10T09:50:52.908" v="5077" actId="20577"/>
          <ac:spMkLst>
            <pc:docMk/>
            <pc:sldMk cId="4078157499" sldId="261"/>
            <ac:spMk id="3" creationId="{B0FDE198-D989-CC4E-9D67-8414EA297C2A}"/>
          </ac:spMkLst>
        </pc:spChg>
        <pc:spChg chg="mod">
          <ac:chgData name="Rebecca Slevin" userId="8e1fe1ef-0be1-42c1-b111-27bff1dbe203" providerId="ADAL" clId="{422FC9A5-A006-4248-8E1A-0325A7FF5F58}" dt="2024-04-10T09:56:31.004" v="5389" actId="1076"/>
          <ac:spMkLst>
            <pc:docMk/>
            <pc:sldMk cId="4078157499" sldId="261"/>
            <ac:spMk id="4" creationId="{743CCB90-B637-3740-80F5-085655195068}"/>
          </ac:spMkLst>
        </pc:spChg>
        <pc:spChg chg="mod">
          <ac:chgData name="Rebecca Slevin" userId="8e1fe1ef-0be1-42c1-b111-27bff1dbe203" providerId="ADAL" clId="{422FC9A5-A006-4248-8E1A-0325A7FF5F58}" dt="2024-04-10T08:59:00.223" v="343" actId="14100"/>
          <ac:spMkLst>
            <pc:docMk/>
            <pc:sldMk cId="4078157499" sldId="261"/>
            <ac:spMk id="13" creationId="{D2B3CF51-9A7A-B843-A5EB-8EB0A1EA4560}"/>
          </ac:spMkLst>
        </pc:spChg>
        <pc:spChg chg="add del mod">
          <ac:chgData name="Rebecca Slevin" userId="8e1fe1ef-0be1-42c1-b111-27bff1dbe203" providerId="ADAL" clId="{422FC9A5-A006-4248-8E1A-0325A7FF5F58}" dt="2024-04-10T09:55:54.187" v="5348" actId="478"/>
          <ac:spMkLst>
            <pc:docMk/>
            <pc:sldMk cId="4078157499" sldId="261"/>
            <ac:spMk id="15" creationId="{5C85825A-53E6-6000-C4E2-42CDF5DE83EF}"/>
          </ac:spMkLst>
        </pc:spChg>
        <pc:spChg chg="add del mod">
          <ac:chgData name="Rebecca Slevin" userId="8e1fe1ef-0be1-42c1-b111-27bff1dbe203" providerId="ADAL" clId="{422FC9A5-A006-4248-8E1A-0325A7FF5F58}" dt="2024-04-10T09:55:55.212" v="5349" actId="478"/>
          <ac:spMkLst>
            <pc:docMk/>
            <pc:sldMk cId="4078157499" sldId="261"/>
            <ac:spMk id="16" creationId="{8778B58D-392F-C20A-7A6B-5F3C91CE10B9}"/>
          </ac:spMkLst>
        </pc:spChg>
        <pc:spChg chg="add mod">
          <ac:chgData name="Rebecca Slevin" userId="8e1fe1ef-0be1-42c1-b111-27bff1dbe203" providerId="ADAL" clId="{422FC9A5-A006-4248-8E1A-0325A7FF5F58}" dt="2024-04-10T09:58:21.843" v="5885" actId="1076"/>
          <ac:spMkLst>
            <pc:docMk/>
            <pc:sldMk cId="4078157499" sldId="261"/>
            <ac:spMk id="17" creationId="{7DE111A2-8D43-4AF4-1F71-160BCA5919E8}"/>
          </ac:spMkLst>
        </pc:spChg>
        <pc:picChg chg="add mod">
          <ac:chgData name="Rebecca Slevin" userId="8e1fe1ef-0be1-42c1-b111-27bff1dbe203" providerId="ADAL" clId="{422FC9A5-A006-4248-8E1A-0325A7FF5F58}" dt="2024-04-10T09:56:20.032" v="5387" actId="1076"/>
          <ac:picMkLst>
            <pc:docMk/>
            <pc:sldMk cId="4078157499" sldId="261"/>
            <ac:picMk id="6" creationId="{EEF00222-6799-E7BC-D4A0-44CD23DA70D6}"/>
          </ac:picMkLst>
        </pc:picChg>
        <pc:picChg chg="del">
          <ac:chgData name="Rebecca Slevin" userId="8e1fe1ef-0be1-42c1-b111-27bff1dbe203" providerId="ADAL" clId="{422FC9A5-A006-4248-8E1A-0325A7FF5F58}" dt="2024-04-10T09:50:39.573" v="5032" actId="478"/>
          <ac:picMkLst>
            <pc:docMk/>
            <pc:sldMk cId="4078157499" sldId="261"/>
            <ac:picMk id="8" creationId="{63265C96-FBAC-EA4C-9572-379D1C7B042B}"/>
          </ac:picMkLst>
        </pc:picChg>
        <pc:picChg chg="add mod">
          <ac:chgData name="Rebecca Slevin" userId="8e1fe1ef-0be1-42c1-b111-27bff1dbe203" providerId="ADAL" clId="{422FC9A5-A006-4248-8E1A-0325A7FF5F58}" dt="2024-04-10T09:55:16.477" v="5338" actId="1076"/>
          <ac:picMkLst>
            <pc:docMk/>
            <pc:sldMk cId="4078157499" sldId="261"/>
            <ac:picMk id="10" creationId="{4CAA08E9-16CE-7822-D694-4B1A7A628A5D}"/>
          </ac:picMkLst>
        </pc:picChg>
        <pc:picChg chg="add mod">
          <ac:chgData name="Rebecca Slevin" userId="8e1fe1ef-0be1-42c1-b111-27bff1dbe203" providerId="ADAL" clId="{422FC9A5-A006-4248-8E1A-0325A7FF5F58}" dt="2024-04-10T09:56:23.669" v="5388" actId="1076"/>
          <ac:picMkLst>
            <pc:docMk/>
            <pc:sldMk cId="4078157499" sldId="261"/>
            <ac:picMk id="14" creationId="{46172E95-80AC-8DBF-47F1-0D74C9323EB6}"/>
          </ac:picMkLst>
        </pc:picChg>
      </pc:sldChg>
      <pc:sldChg chg="modSp mod">
        <pc:chgData name="Rebecca Slevin" userId="8e1fe1ef-0be1-42c1-b111-27bff1dbe203" providerId="ADAL" clId="{422FC9A5-A006-4248-8E1A-0325A7FF5F58}" dt="2024-04-10T10:11:06.205" v="7674" actId="20577"/>
        <pc:sldMkLst>
          <pc:docMk/>
          <pc:sldMk cId="2323937113" sldId="262"/>
        </pc:sldMkLst>
        <pc:spChg chg="mod">
          <ac:chgData name="Rebecca Slevin" userId="8e1fe1ef-0be1-42c1-b111-27bff1dbe203" providerId="ADAL" clId="{422FC9A5-A006-4248-8E1A-0325A7FF5F58}" dt="2024-04-10T09:59:10.435" v="5944" actId="1076"/>
          <ac:spMkLst>
            <pc:docMk/>
            <pc:sldMk cId="2323937113" sldId="262"/>
            <ac:spMk id="3" creationId="{B0FDE198-D989-CC4E-9D67-8414EA297C2A}"/>
          </ac:spMkLst>
        </pc:spChg>
        <pc:spChg chg="mod">
          <ac:chgData name="Rebecca Slevin" userId="8e1fe1ef-0be1-42c1-b111-27bff1dbe203" providerId="ADAL" clId="{422FC9A5-A006-4248-8E1A-0325A7FF5F58}" dt="2024-04-10T10:08:09.228" v="7099" actId="20577"/>
          <ac:spMkLst>
            <pc:docMk/>
            <pc:sldMk cId="2323937113" sldId="262"/>
            <ac:spMk id="10" creationId="{61E590BC-E232-D64A-87E6-E40428C5BD55}"/>
          </ac:spMkLst>
        </pc:spChg>
        <pc:spChg chg="mod">
          <ac:chgData name="Rebecca Slevin" userId="8e1fe1ef-0be1-42c1-b111-27bff1dbe203" providerId="ADAL" clId="{422FC9A5-A006-4248-8E1A-0325A7FF5F58}" dt="2024-04-10T08:59:14.958" v="396" actId="14100"/>
          <ac:spMkLst>
            <pc:docMk/>
            <pc:sldMk cId="2323937113" sldId="262"/>
            <ac:spMk id="13" creationId="{D2B3CF51-9A7A-B843-A5EB-8EB0A1EA4560}"/>
          </ac:spMkLst>
        </pc:spChg>
        <pc:spChg chg="mod">
          <ac:chgData name="Rebecca Slevin" userId="8e1fe1ef-0be1-42c1-b111-27bff1dbe203" providerId="ADAL" clId="{422FC9A5-A006-4248-8E1A-0325A7FF5F58}" dt="2024-04-10T10:11:06.205" v="7674" actId="20577"/>
          <ac:spMkLst>
            <pc:docMk/>
            <pc:sldMk cId="2323937113" sldId="262"/>
            <ac:spMk id="21" creationId="{D9EBA646-87C0-1244-869A-C878B639B982}"/>
          </ac:spMkLst>
        </pc:spChg>
      </pc:sldChg>
      <pc:sldChg chg="modSp mod">
        <pc:chgData name="Rebecca Slevin" userId="8e1fe1ef-0be1-42c1-b111-27bff1dbe203" providerId="ADAL" clId="{422FC9A5-A006-4248-8E1A-0325A7FF5F58}" dt="2024-04-10T10:17:42.514" v="9166" actId="20577"/>
        <pc:sldMkLst>
          <pc:docMk/>
          <pc:sldMk cId="1019698892" sldId="264"/>
        </pc:sldMkLst>
        <pc:spChg chg="mod">
          <ac:chgData name="Rebecca Slevin" userId="8e1fe1ef-0be1-42c1-b111-27bff1dbe203" providerId="ADAL" clId="{422FC9A5-A006-4248-8E1A-0325A7FF5F58}" dt="2024-04-10T10:11:48.724" v="7711" actId="1076"/>
          <ac:spMkLst>
            <pc:docMk/>
            <pc:sldMk cId="1019698892" sldId="264"/>
            <ac:spMk id="3" creationId="{B0FDE198-D989-CC4E-9D67-8414EA297C2A}"/>
          </ac:spMkLst>
        </pc:spChg>
        <pc:spChg chg="mod">
          <ac:chgData name="Rebecca Slevin" userId="8e1fe1ef-0be1-42c1-b111-27bff1dbe203" providerId="ADAL" clId="{422FC9A5-A006-4248-8E1A-0325A7FF5F58}" dt="2024-04-10T10:17:37.154" v="9161" actId="5793"/>
          <ac:spMkLst>
            <pc:docMk/>
            <pc:sldMk cId="1019698892" sldId="264"/>
            <ac:spMk id="10" creationId="{61E590BC-E232-D64A-87E6-E40428C5BD55}"/>
          </ac:spMkLst>
        </pc:spChg>
        <pc:spChg chg="mod">
          <ac:chgData name="Rebecca Slevin" userId="8e1fe1ef-0be1-42c1-b111-27bff1dbe203" providerId="ADAL" clId="{422FC9A5-A006-4248-8E1A-0325A7FF5F58}" dt="2024-04-10T08:59:28.713" v="445" actId="14100"/>
          <ac:spMkLst>
            <pc:docMk/>
            <pc:sldMk cId="1019698892" sldId="264"/>
            <ac:spMk id="13" creationId="{D2B3CF51-9A7A-B843-A5EB-8EB0A1EA4560}"/>
          </ac:spMkLst>
        </pc:spChg>
        <pc:spChg chg="mod">
          <ac:chgData name="Rebecca Slevin" userId="8e1fe1ef-0be1-42c1-b111-27bff1dbe203" providerId="ADAL" clId="{422FC9A5-A006-4248-8E1A-0325A7FF5F58}" dt="2024-04-10T10:17:42.514" v="9166" actId="20577"/>
          <ac:spMkLst>
            <pc:docMk/>
            <pc:sldMk cId="1019698892" sldId="264"/>
            <ac:spMk id="14" creationId="{8FB86FEE-C8E4-7D4C-812F-398D0D3AE350}"/>
          </ac:spMkLst>
        </pc:spChg>
      </pc:sldChg>
      <pc:sldChg chg="delSp modSp mod ord">
        <pc:chgData name="Rebecca Slevin" userId="8e1fe1ef-0be1-42c1-b111-27bff1dbe203" providerId="ADAL" clId="{422FC9A5-A006-4248-8E1A-0325A7FF5F58}" dt="2024-04-10T09:35:06.992" v="3179" actId="1076"/>
        <pc:sldMkLst>
          <pc:docMk/>
          <pc:sldMk cId="2705811753" sldId="267"/>
        </pc:sldMkLst>
        <pc:spChg chg="del">
          <ac:chgData name="Rebecca Slevin" userId="8e1fe1ef-0be1-42c1-b111-27bff1dbe203" providerId="ADAL" clId="{422FC9A5-A006-4248-8E1A-0325A7FF5F58}" dt="2024-04-10T09:32:16.612" v="2663" actId="478"/>
          <ac:spMkLst>
            <pc:docMk/>
            <pc:sldMk cId="2705811753" sldId="267"/>
            <ac:spMk id="24" creationId="{6C05B2DF-13F3-1943-9FA8-17288B9AD311}"/>
          </ac:spMkLst>
        </pc:spChg>
        <pc:spChg chg="mod">
          <ac:chgData name="Rebecca Slevin" userId="8e1fe1ef-0be1-42c1-b111-27bff1dbe203" providerId="ADAL" clId="{422FC9A5-A006-4248-8E1A-0325A7FF5F58}" dt="2024-04-10T09:32:13.912" v="2662" actId="20577"/>
          <ac:spMkLst>
            <pc:docMk/>
            <pc:sldMk cId="2705811753" sldId="267"/>
            <ac:spMk id="25" creationId="{B9CCD525-9AC7-6544-BCD2-55C8095EE3DD}"/>
          </ac:spMkLst>
        </pc:spChg>
        <pc:spChg chg="mod">
          <ac:chgData name="Rebecca Slevin" userId="8e1fe1ef-0be1-42c1-b111-27bff1dbe203" providerId="ADAL" clId="{422FC9A5-A006-4248-8E1A-0325A7FF5F58}" dt="2024-04-10T09:32:32.077" v="2664" actId="1076"/>
          <ac:spMkLst>
            <pc:docMk/>
            <pc:sldMk cId="2705811753" sldId="267"/>
            <ac:spMk id="28" creationId="{1ED04891-7BA1-924E-887A-A31DC4CCE21E}"/>
          </ac:spMkLst>
        </pc:spChg>
        <pc:spChg chg="mod">
          <ac:chgData name="Rebecca Slevin" userId="8e1fe1ef-0be1-42c1-b111-27bff1dbe203" providerId="ADAL" clId="{422FC9A5-A006-4248-8E1A-0325A7FF5F58}" dt="2024-04-10T08:58:31.174" v="245" actId="14100"/>
          <ac:spMkLst>
            <pc:docMk/>
            <pc:sldMk cId="2705811753" sldId="267"/>
            <ac:spMk id="35" creationId="{DFBFC3DB-10AF-D448-A93C-2691B1DFDF3C}"/>
          </ac:spMkLst>
        </pc:spChg>
        <pc:spChg chg="mod">
          <ac:chgData name="Rebecca Slevin" userId="8e1fe1ef-0be1-42c1-b111-27bff1dbe203" providerId="ADAL" clId="{422FC9A5-A006-4248-8E1A-0325A7FF5F58}" dt="2024-04-10T09:23:53.508" v="1751" actId="20577"/>
          <ac:spMkLst>
            <pc:docMk/>
            <pc:sldMk cId="2705811753" sldId="267"/>
            <ac:spMk id="37" creationId="{D91E3ABF-7304-7643-9D77-771C4F3C5E79}"/>
          </ac:spMkLst>
        </pc:spChg>
        <pc:spChg chg="mod">
          <ac:chgData name="Rebecca Slevin" userId="8e1fe1ef-0be1-42c1-b111-27bff1dbe203" providerId="ADAL" clId="{422FC9A5-A006-4248-8E1A-0325A7FF5F58}" dt="2024-04-10T09:25:48.608" v="1820" actId="20577"/>
          <ac:spMkLst>
            <pc:docMk/>
            <pc:sldMk cId="2705811753" sldId="267"/>
            <ac:spMk id="38" creationId="{920245D2-EE56-3C4B-92A8-0617F1841E27}"/>
          </ac:spMkLst>
        </pc:spChg>
        <pc:spChg chg="mod">
          <ac:chgData name="Rebecca Slevin" userId="8e1fe1ef-0be1-42c1-b111-27bff1dbe203" providerId="ADAL" clId="{422FC9A5-A006-4248-8E1A-0325A7FF5F58}" dt="2024-04-10T09:29:57.490" v="2120" actId="1076"/>
          <ac:spMkLst>
            <pc:docMk/>
            <pc:sldMk cId="2705811753" sldId="267"/>
            <ac:spMk id="39" creationId="{0305F895-E6FC-F044-846F-36A32B9EEED4}"/>
          </ac:spMkLst>
        </pc:spChg>
        <pc:spChg chg="mod">
          <ac:chgData name="Rebecca Slevin" userId="8e1fe1ef-0be1-42c1-b111-27bff1dbe203" providerId="ADAL" clId="{422FC9A5-A006-4248-8E1A-0325A7FF5F58}" dt="2024-04-10T09:13:28.504" v="1538" actId="20577"/>
          <ac:spMkLst>
            <pc:docMk/>
            <pc:sldMk cId="2705811753" sldId="267"/>
            <ac:spMk id="40" creationId="{C79E2F06-AAAC-9A4B-A845-7EB6641B9DCE}"/>
          </ac:spMkLst>
        </pc:spChg>
        <pc:spChg chg="mod">
          <ac:chgData name="Rebecca Slevin" userId="8e1fe1ef-0be1-42c1-b111-27bff1dbe203" providerId="ADAL" clId="{422FC9A5-A006-4248-8E1A-0325A7FF5F58}" dt="2024-04-10T09:31:31.062" v="2468" actId="20577"/>
          <ac:spMkLst>
            <pc:docMk/>
            <pc:sldMk cId="2705811753" sldId="267"/>
            <ac:spMk id="41" creationId="{B8FDFE24-B897-9344-A068-D29BC17725DF}"/>
          </ac:spMkLst>
        </pc:spChg>
        <pc:spChg chg="mod">
          <ac:chgData name="Rebecca Slevin" userId="8e1fe1ef-0be1-42c1-b111-27bff1dbe203" providerId="ADAL" clId="{422FC9A5-A006-4248-8E1A-0325A7FF5F58}" dt="2024-04-10T09:27:42.450" v="1974" actId="207"/>
          <ac:spMkLst>
            <pc:docMk/>
            <pc:sldMk cId="2705811753" sldId="267"/>
            <ac:spMk id="42" creationId="{E7EBDF0C-EC5C-0D47-AF3F-05ECFA0C336E}"/>
          </ac:spMkLst>
        </pc:spChg>
        <pc:spChg chg="mod">
          <ac:chgData name="Rebecca Slevin" userId="8e1fe1ef-0be1-42c1-b111-27bff1dbe203" providerId="ADAL" clId="{422FC9A5-A006-4248-8E1A-0325A7FF5F58}" dt="2024-04-10T09:31:07.263" v="2419" actId="1076"/>
          <ac:spMkLst>
            <pc:docMk/>
            <pc:sldMk cId="2705811753" sldId="267"/>
            <ac:spMk id="44" creationId="{835DFE54-A589-3140-AB80-5242D5AB1026}"/>
          </ac:spMkLst>
        </pc:spChg>
        <pc:spChg chg="mod">
          <ac:chgData name="Rebecca Slevin" userId="8e1fe1ef-0be1-42c1-b111-27bff1dbe203" providerId="ADAL" clId="{422FC9A5-A006-4248-8E1A-0325A7FF5F58}" dt="2024-04-10T09:34:54.225" v="3178" actId="20577"/>
          <ac:spMkLst>
            <pc:docMk/>
            <pc:sldMk cId="2705811753" sldId="267"/>
            <ac:spMk id="45" creationId="{AEB1851D-EC96-834E-84F4-1BC2BE754992}"/>
          </ac:spMkLst>
        </pc:spChg>
        <pc:spChg chg="mod">
          <ac:chgData name="Rebecca Slevin" userId="8e1fe1ef-0be1-42c1-b111-27bff1dbe203" providerId="ADAL" clId="{422FC9A5-A006-4248-8E1A-0325A7FF5F58}" dt="2024-04-10T09:34:53.111" v="3177" actId="20577"/>
          <ac:spMkLst>
            <pc:docMk/>
            <pc:sldMk cId="2705811753" sldId="267"/>
            <ac:spMk id="46" creationId="{EFF665DF-FF8F-804E-ABB5-7168CBEB399E}"/>
          </ac:spMkLst>
        </pc:spChg>
        <pc:spChg chg="mod">
          <ac:chgData name="Rebecca Slevin" userId="8e1fe1ef-0be1-42c1-b111-27bff1dbe203" providerId="ADAL" clId="{422FC9A5-A006-4248-8E1A-0325A7FF5F58}" dt="2024-04-10T09:35:06.992" v="3179" actId="1076"/>
          <ac:spMkLst>
            <pc:docMk/>
            <pc:sldMk cId="2705811753" sldId="267"/>
            <ac:spMk id="47" creationId="{F77347BA-6A0B-F244-815D-A1DF23E8E4BD}"/>
          </ac:spMkLst>
        </pc:spChg>
        <pc:spChg chg="mod">
          <ac:chgData name="Rebecca Slevin" userId="8e1fe1ef-0be1-42c1-b111-27bff1dbe203" providerId="ADAL" clId="{422FC9A5-A006-4248-8E1A-0325A7FF5F58}" dt="2024-04-10T09:30:27.869" v="2264" actId="20577"/>
          <ac:spMkLst>
            <pc:docMk/>
            <pc:sldMk cId="2705811753" sldId="267"/>
            <ac:spMk id="51" creationId="{969CE922-0CCE-0949-936C-63A6BF82B8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6EF1E-B710-A846-A371-8F4B55CDB975}"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4EC0D-FE89-3D4A-871C-B7CDF984FBF3}" type="slidenum">
              <a:rPr lang="en-US" smtClean="0"/>
              <a:t>‹#›</a:t>
            </a:fld>
            <a:endParaRPr lang="en-US"/>
          </a:p>
        </p:txBody>
      </p:sp>
    </p:spTree>
    <p:extLst>
      <p:ext uri="{BB962C8B-B14F-4D97-AF65-F5344CB8AC3E}">
        <p14:creationId xmlns:p14="http://schemas.microsoft.com/office/powerpoint/2010/main" val="29530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4EC0D-FE89-3D4A-871C-B7CDF984FBF3}" type="slidenum">
              <a:rPr lang="en-US" smtClean="0"/>
              <a:t>10</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E9C1-8ED9-CA4A-AD76-D7D3CD99EB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A4EFD0-D945-9C46-AD3A-F8B1B13BB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BF3E435-13F5-F44F-9089-8E9ED246EAEA}"/>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5" name="Footer Placeholder 4">
            <a:extLst>
              <a:ext uri="{FF2B5EF4-FFF2-40B4-BE49-F238E27FC236}">
                <a16:creationId xmlns:a16="http://schemas.microsoft.com/office/drawing/2014/main" id="{E91ADE4F-2196-3D42-BD2A-38870AE82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DB89D-1714-EF47-9A59-722923BD8E3F}"/>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88968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E551-73EB-754D-A468-CA3450B53D9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73CC7B-1724-BB44-9AA3-AFB5EA80F1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836DE3-98C9-214D-A227-F8C5B1F265E5}"/>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5" name="Footer Placeholder 4">
            <a:extLst>
              <a:ext uri="{FF2B5EF4-FFF2-40B4-BE49-F238E27FC236}">
                <a16:creationId xmlns:a16="http://schemas.microsoft.com/office/drawing/2014/main" id="{F50A005F-5733-534A-90B8-10D478372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9FEA-F112-4545-88D1-3BAFE1F5F76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93343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27C8B-EBC7-994B-8DEE-E59A63B540F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0B2E9B-4D8D-5F45-A737-EF109E4A88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D745F5-48FC-DF47-AC39-9931721491FB}"/>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5" name="Footer Placeholder 4">
            <a:extLst>
              <a:ext uri="{FF2B5EF4-FFF2-40B4-BE49-F238E27FC236}">
                <a16:creationId xmlns:a16="http://schemas.microsoft.com/office/drawing/2014/main" id="{45E5410C-9319-F041-9AD1-BAEE8C42C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66B1B-4401-3949-8E3F-DE74B1B3F908}"/>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247697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E23-60B6-2845-B408-15FF7AFDA1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B21FD2-B6C2-8743-AE07-835F5777AD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F66F3F-FD51-2049-B519-C99C443784CC}"/>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5" name="Footer Placeholder 4">
            <a:extLst>
              <a:ext uri="{FF2B5EF4-FFF2-40B4-BE49-F238E27FC236}">
                <a16:creationId xmlns:a16="http://schemas.microsoft.com/office/drawing/2014/main" id="{CB2D7152-3AF1-1A4A-9FC9-A66AEA65C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B2D6A-99AC-304C-8170-06D6A3033367}"/>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4744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D835-D7D8-E44C-B5D6-C1F445CF5B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AC0E26-2F05-244D-8D0D-33A0D7FFC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FFE58E-D6F3-B84B-B5D6-A60ECFA91179}"/>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5" name="Footer Placeholder 4">
            <a:extLst>
              <a:ext uri="{FF2B5EF4-FFF2-40B4-BE49-F238E27FC236}">
                <a16:creationId xmlns:a16="http://schemas.microsoft.com/office/drawing/2014/main" id="{7BC3FB78-9681-7146-AD53-EA57328F8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C779A-55A5-BE45-A8D8-A71BECA763C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08298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50B8-5BA9-F947-856C-4015DE6E6C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F89CCE-66CD-404C-9B48-2B417B1A7D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85F8E2-836F-E741-8B3E-38D70659F6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13EED2-D74F-0242-960A-9DA028BF03AE}"/>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6" name="Footer Placeholder 5">
            <a:extLst>
              <a:ext uri="{FF2B5EF4-FFF2-40B4-BE49-F238E27FC236}">
                <a16:creationId xmlns:a16="http://schemas.microsoft.com/office/drawing/2014/main" id="{68C18D76-C842-324D-A767-B6AD3C3B0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A0260-4EB7-2F4A-AF6C-CCE1F372490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402293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A593-1C58-F246-85C8-B2A4B9E4A8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E1BA7F-C969-AB43-B91D-9FA0D9019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08D577-1716-5843-A005-4AD6CE7C4D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2107EE9-761C-0C46-BF82-DDCC0C446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C56B46-B275-5146-BFCE-8343C6358C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8B2E11-6828-CC4D-B31C-D41754F808C4}"/>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8" name="Footer Placeholder 7">
            <a:extLst>
              <a:ext uri="{FF2B5EF4-FFF2-40B4-BE49-F238E27FC236}">
                <a16:creationId xmlns:a16="http://schemas.microsoft.com/office/drawing/2014/main" id="{96DE111F-49A6-6E44-8F8F-6EBD90C5B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5D1EF5-9600-F849-A6F8-EDE0E1DCAA64}"/>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181022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8C8B-3CD5-3C4B-8C68-1D0B1EFC05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618E93-0852-0745-A3F5-DCA3E741173A}"/>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4" name="Footer Placeholder 3">
            <a:extLst>
              <a:ext uri="{FF2B5EF4-FFF2-40B4-BE49-F238E27FC236}">
                <a16:creationId xmlns:a16="http://schemas.microsoft.com/office/drawing/2014/main" id="{853020E4-EF38-8B40-B868-8D03F6480A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CB915-5024-5E4A-AC02-DBCD9C7C9709}"/>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22980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7BE1-EF87-5A44-B07B-4D0AFC95AF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9B1899-BA03-7249-8937-A29C7E0FB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4CBFCD2-F3AE-3E4D-8A23-D970BED57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47E706-795F-1541-A991-E5826285AAF2}"/>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6" name="Footer Placeholder 5">
            <a:extLst>
              <a:ext uri="{FF2B5EF4-FFF2-40B4-BE49-F238E27FC236}">
                <a16:creationId xmlns:a16="http://schemas.microsoft.com/office/drawing/2014/main" id="{6A52EF06-9C56-9D43-A3C8-19447C72D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34BEA-B893-D948-89DD-8341AE8EF90B}"/>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11987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FF4C-3DE3-CC45-B783-544E8DEECF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B5691C-B88E-984A-A13E-5428565C7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4854A5-3C3A-4F46-91C4-C321D92F0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B5AFE7-93A9-1542-8655-CBC730CA48D8}"/>
              </a:ext>
            </a:extLst>
          </p:cNvPr>
          <p:cNvSpPr>
            <a:spLocks noGrp="1"/>
          </p:cNvSpPr>
          <p:nvPr>
            <p:ph type="dt" sz="half" idx="10"/>
          </p:nvPr>
        </p:nvSpPr>
        <p:spPr/>
        <p:txBody>
          <a:bodyPr/>
          <a:lstStyle/>
          <a:p>
            <a:fld id="{B776C0C9-5303-E24F-AC1E-150A11D1B4EC}" type="datetimeFigureOut">
              <a:rPr lang="en-US" smtClean="0"/>
              <a:t>4/10/2024</a:t>
            </a:fld>
            <a:endParaRPr lang="en-US"/>
          </a:p>
        </p:txBody>
      </p:sp>
      <p:sp>
        <p:nvSpPr>
          <p:cNvPr id="6" name="Footer Placeholder 5">
            <a:extLst>
              <a:ext uri="{FF2B5EF4-FFF2-40B4-BE49-F238E27FC236}">
                <a16:creationId xmlns:a16="http://schemas.microsoft.com/office/drawing/2014/main" id="{1072007C-1863-AD49-A24A-AB48C49E1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26D1F-2785-FF45-A60E-E7856A9FA62A}"/>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128768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4/10/2024</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dbsrecruitment@london.Anglican.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8F53F6-5F5C-D941-B319-56C273D54DE9}"/>
              </a:ext>
            </a:extLst>
          </p:cNvPr>
          <p:cNvSpPr/>
          <p:nvPr/>
        </p:nvSpPr>
        <p:spPr>
          <a:xfrm>
            <a:off x="0" y="0"/>
            <a:ext cx="12192000" cy="5387009"/>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3C05AB-1A01-6F4C-88E5-67D83E67F848}"/>
              </a:ext>
            </a:extLst>
          </p:cNvPr>
          <p:cNvSpPr txBox="1"/>
          <p:nvPr/>
        </p:nvSpPr>
        <p:spPr>
          <a:xfrm>
            <a:off x="2238704" y="3989813"/>
            <a:ext cx="7535917" cy="769441"/>
          </a:xfrm>
          <a:prstGeom prst="rect">
            <a:avLst/>
          </a:prstGeom>
          <a:noFill/>
        </p:spPr>
        <p:txBody>
          <a:bodyPr wrap="square" rtlCol="0">
            <a:spAutoFit/>
          </a:bodyPr>
          <a:lstStyle/>
          <a:p>
            <a:pPr algn="ctr"/>
            <a:r>
              <a:rPr lang="en-US" sz="4400" dirty="0">
                <a:solidFill>
                  <a:schemeClr val="bg1"/>
                </a:solidFill>
                <a:latin typeface="Work Sans Light" pitchFamily="2" charset="77"/>
              </a:rPr>
              <a:t>Applicant Pack</a:t>
            </a:r>
          </a:p>
        </p:txBody>
      </p:sp>
      <p:sp>
        <p:nvSpPr>
          <p:cNvPr id="6" name="TextBox 5">
            <a:extLst>
              <a:ext uri="{FF2B5EF4-FFF2-40B4-BE49-F238E27FC236}">
                <a16:creationId xmlns:a16="http://schemas.microsoft.com/office/drawing/2014/main" id="{794DF7FD-06D9-2141-AD6A-87CE901189FC}"/>
              </a:ext>
            </a:extLst>
          </p:cNvPr>
          <p:cNvSpPr txBox="1"/>
          <p:nvPr/>
        </p:nvSpPr>
        <p:spPr>
          <a:xfrm>
            <a:off x="2238704" y="5864777"/>
            <a:ext cx="7535917"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Work Sans SemiBold" pitchFamily="2" charset="77"/>
              </a:rPr>
              <a:t>Operations Team Administrator</a:t>
            </a:r>
          </a:p>
        </p:txBody>
      </p:sp>
      <p:pic>
        <p:nvPicPr>
          <p:cNvPr id="7" name="Picture 6">
            <a:extLst>
              <a:ext uri="{FF2B5EF4-FFF2-40B4-BE49-F238E27FC236}">
                <a16:creationId xmlns:a16="http://schemas.microsoft.com/office/drawing/2014/main" id="{22BD8736-FB06-1C43-BE3C-6AFF23AE355D}"/>
              </a:ext>
            </a:extLst>
          </p:cNvPr>
          <p:cNvPicPr>
            <a:picLocks noChangeAspect="1"/>
          </p:cNvPicPr>
          <p:nvPr/>
        </p:nvPicPr>
        <p:blipFill>
          <a:blip r:embed="rId2"/>
          <a:srcRect/>
          <a:stretch/>
        </p:blipFill>
        <p:spPr>
          <a:xfrm>
            <a:off x="4603421" y="750349"/>
            <a:ext cx="2806481" cy="2806481"/>
          </a:xfrm>
          <a:prstGeom prst="rect">
            <a:avLst/>
          </a:prstGeom>
        </p:spPr>
      </p:pic>
    </p:spTree>
    <p:extLst>
      <p:ext uri="{BB962C8B-B14F-4D97-AF65-F5344CB8AC3E}">
        <p14:creationId xmlns:p14="http://schemas.microsoft.com/office/powerpoint/2010/main" val="73326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40" y="4770641"/>
            <a:ext cx="7535917" cy="1369606"/>
          </a:xfrm>
          <a:prstGeom prst="rect">
            <a:avLst/>
          </a:prstGeom>
          <a:noFill/>
        </p:spPr>
        <p:txBody>
          <a:bodyPr wrap="square" rtlCol="0">
            <a:spAutoFit/>
          </a:bodyPr>
          <a:lstStyle/>
          <a:p>
            <a:pPr algn="ctr"/>
            <a:r>
              <a:rPr lang="en-GB" sz="1400" b="1" u="none" strike="noStrike" dirty="0">
                <a:solidFill>
                  <a:schemeClr val="bg1"/>
                </a:solidFill>
                <a:effectLst/>
                <a:latin typeface="Work Sans SemiBold" pitchFamily="2" charset="77"/>
              </a:rPr>
              <a:t>London Diocesan Board for Schools </a:t>
            </a:r>
          </a:p>
          <a:p>
            <a:pPr algn="ctr"/>
            <a:r>
              <a:rPr lang="en-GB" sz="1400" b="1" u="sng" dirty="0">
                <a:solidFill>
                  <a:schemeClr val="bg1"/>
                </a:solidFill>
                <a:latin typeface="Work Sans SemiBold" pitchFamily="2" charset="77"/>
              </a:rPr>
              <a:t>www.ldbs.co.uk</a:t>
            </a:r>
            <a:r>
              <a:rPr lang="en-GB" sz="1400" b="1" strike="noStrike" dirty="0">
                <a:solidFill>
                  <a:schemeClr val="bg1"/>
                </a:solidFill>
                <a:effectLst/>
                <a:latin typeface="Work Sans SemiBold" pitchFamily="2" charset="77"/>
              </a:rPr>
              <a:t>   </a:t>
            </a:r>
            <a:r>
              <a:rPr lang="en-GB" sz="1400" b="1" u="none" strike="noStrike" dirty="0">
                <a:solidFill>
                  <a:schemeClr val="bg1"/>
                </a:solidFill>
                <a:effectLst/>
                <a:latin typeface="Work Sans SemiBold" pitchFamily="2" charset="77"/>
              </a:rPr>
              <a:t>020 7932 1100</a:t>
            </a:r>
          </a:p>
          <a:p>
            <a:pPr algn="ctr"/>
            <a:br>
              <a:rPr lang="en-GB" sz="1100" dirty="0">
                <a:solidFill>
                  <a:schemeClr val="bg1"/>
                </a:solidFill>
                <a:latin typeface="Work Sans" pitchFamily="2" charset="77"/>
              </a:rPr>
            </a:br>
            <a:r>
              <a:rPr lang="en-GB" sz="1100" u="none" strike="noStrike" dirty="0">
                <a:solidFill>
                  <a:schemeClr val="bg1"/>
                </a:solidFill>
                <a:effectLst/>
                <a:latin typeface="Work Sans" pitchFamily="2" charset="77"/>
              </a:rPr>
              <a:t>London Diocesan Board for Schools is a Charitable Company Limited by Guarantee. </a:t>
            </a:r>
            <a:br>
              <a:rPr lang="en-GB" sz="1100" u="none" strike="noStrike" dirty="0">
                <a:solidFill>
                  <a:schemeClr val="bg1"/>
                </a:solidFill>
                <a:effectLst/>
                <a:latin typeface="Work Sans" pitchFamily="2" charset="77"/>
              </a:rPr>
            </a:br>
            <a:r>
              <a:rPr lang="en-GB" sz="1100" u="none" strike="noStrike" dirty="0">
                <a:solidFill>
                  <a:schemeClr val="bg1"/>
                </a:solidFill>
                <a:effectLst/>
                <a:latin typeface="Work Sans" pitchFamily="2" charset="77"/>
              </a:rPr>
              <a:t>Company Registration No 198131. Charity Registration No 313000. </a:t>
            </a:r>
            <a:br>
              <a:rPr lang="en-GB" sz="1100" u="none" strike="noStrike" dirty="0">
                <a:solidFill>
                  <a:schemeClr val="bg1"/>
                </a:solidFill>
                <a:effectLst/>
                <a:latin typeface="Work Sans" pitchFamily="2" charset="77"/>
              </a:rPr>
            </a:br>
            <a:endParaRPr lang="en-GB" sz="1100" u="none" strike="noStrike" dirty="0">
              <a:solidFill>
                <a:schemeClr val="bg1"/>
              </a:solidFill>
              <a:effectLst/>
              <a:latin typeface="Work Sans" pitchFamily="2" charset="77"/>
            </a:endParaRPr>
          </a:p>
          <a:p>
            <a:pPr algn="ctr"/>
            <a:r>
              <a:rPr lang="en-GB" sz="1100" u="none" strike="noStrike" dirty="0">
                <a:solidFill>
                  <a:schemeClr val="bg1"/>
                </a:solidFill>
                <a:effectLst/>
                <a:latin typeface="Work Sans" pitchFamily="2" charset="77"/>
              </a:rPr>
              <a:t>Registered Address: London Diocesan House, 36 </a:t>
            </a:r>
            <a:r>
              <a:rPr lang="en-GB" sz="1100" u="none" strike="noStrike" dirty="0" err="1">
                <a:solidFill>
                  <a:schemeClr val="bg1"/>
                </a:solidFill>
                <a:effectLst/>
                <a:latin typeface="Work Sans" pitchFamily="2" charset="77"/>
              </a:rPr>
              <a:t>Causton</a:t>
            </a:r>
            <a:r>
              <a:rPr lang="en-GB" sz="1100" u="none" strike="noStrike" dirty="0">
                <a:solidFill>
                  <a:schemeClr val="bg1"/>
                </a:solidFill>
                <a:effectLst/>
                <a:latin typeface="Work Sans" pitchFamily="2" charset="77"/>
              </a:rPr>
              <a:t> Street, London, SW1P 4AU</a:t>
            </a:r>
          </a:p>
        </p:txBody>
      </p:sp>
      <p:pic>
        <p:nvPicPr>
          <p:cNvPr id="8" name="Picture 7">
            <a:extLst>
              <a:ext uri="{FF2B5EF4-FFF2-40B4-BE49-F238E27FC236}">
                <a16:creationId xmlns:a16="http://schemas.microsoft.com/office/drawing/2014/main" id="{1702F82F-C341-CA49-88A6-83E7DE6D4A5E}"/>
              </a:ext>
            </a:extLst>
          </p:cNvPr>
          <p:cNvPicPr>
            <a:picLocks noChangeAspect="1"/>
          </p:cNvPicPr>
          <p:nvPr/>
        </p:nvPicPr>
        <p:blipFill>
          <a:blip r:embed="rId3"/>
          <a:srcRect/>
          <a:stretch/>
        </p:blipFill>
        <p:spPr>
          <a:xfrm>
            <a:off x="5105859" y="2072610"/>
            <a:ext cx="1980278" cy="1980278"/>
          </a:xfrm>
          <a:prstGeom prst="rect">
            <a:avLst/>
          </a:prstGeom>
        </p:spPr>
      </p:pic>
    </p:spTree>
    <p:extLst>
      <p:ext uri="{BB962C8B-B14F-4D97-AF65-F5344CB8AC3E}">
        <p14:creationId xmlns:p14="http://schemas.microsoft.com/office/powerpoint/2010/main" val="130902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3468757" cy="685800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370148" y="948440"/>
            <a:ext cx="2710983" cy="1077218"/>
          </a:xfrm>
          <a:prstGeom prst="rect">
            <a:avLst/>
          </a:prstGeom>
          <a:noFill/>
        </p:spPr>
        <p:txBody>
          <a:bodyPr wrap="square" rtlCol="0">
            <a:spAutoFit/>
          </a:bodyPr>
          <a:lstStyle/>
          <a:p>
            <a:r>
              <a:rPr lang="en-US" sz="3200" dirty="0">
                <a:solidFill>
                  <a:schemeClr val="bg1"/>
                </a:solidFill>
                <a:latin typeface="Work Sans Light" pitchFamily="2" charset="77"/>
              </a:rPr>
              <a:t>About the</a:t>
            </a:r>
            <a:br>
              <a:rPr lang="en-US" sz="3200" dirty="0">
                <a:solidFill>
                  <a:schemeClr val="bg1"/>
                </a:solidFill>
                <a:latin typeface="Work Sans Light" pitchFamily="2" charset="77"/>
              </a:rPr>
            </a:br>
            <a:r>
              <a:rPr lang="en-US" sz="3200" dirty="0">
                <a:solidFill>
                  <a:schemeClr val="bg1"/>
                </a:solidFill>
                <a:latin typeface="Work Sans Light" pitchFamily="2" charset="77"/>
              </a:rPr>
              <a:t>role</a:t>
            </a:r>
          </a:p>
        </p:txBody>
      </p:sp>
      <p:sp>
        <p:nvSpPr>
          <p:cNvPr id="4" name="TextBox 3">
            <a:extLst>
              <a:ext uri="{FF2B5EF4-FFF2-40B4-BE49-F238E27FC236}">
                <a16:creationId xmlns:a16="http://schemas.microsoft.com/office/drawing/2014/main" id="{743CCB90-B637-3740-80F5-085655195068}"/>
              </a:ext>
            </a:extLst>
          </p:cNvPr>
          <p:cNvSpPr txBox="1"/>
          <p:nvPr/>
        </p:nvSpPr>
        <p:spPr>
          <a:xfrm>
            <a:off x="4065105" y="1043965"/>
            <a:ext cx="3675077" cy="2708434"/>
          </a:xfrm>
          <a:prstGeom prst="rect">
            <a:avLst/>
          </a:prstGeom>
          <a:noFill/>
        </p:spPr>
        <p:txBody>
          <a:bodyPr wrap="square" rtlCol="0">
            <a:spAutoFit/>
          </a:bodyPr>
          <a:lstStyle/>
          <a:p>
            <a:pPr marL="285750" indent="-285750">
              <a:buFont typeface="Arial" panose="020B0604020202020204" pitchFamily="34" charset="0"/>
              <a:buChar char="•"/>
            </a:pPr>
            <a:r>
              <a:rPr lang="en-GB" sz="1000" dirty="0">
                <a:latin typeface="Work Sans" pitchFamily="2" charset="77"/>
              </a:rPr>
              <a:t>The postholder will provide administrative support to the Operations team and ensure the smooth running of the LDBS Office at Causton St.</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The line manager is the Operations Director.</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The role is full-time.</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Salary: Scale 5/6 £31,716 - £36,423.</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Place of Work: The LDBS Office at 36 Causton Street, Pimlico, and schools in the diocese.</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Benefits include a generous pension scheme and 33 days’ annual leave plus bank holidays.</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The start date is May 2024 or sooner if available.</a:t>
            </a:r>
            <a:endParaRPr lang="en-US" sz="1000" dirty="0">
              <a:latin typeface="Work Sans" pitchFamily="2" charset="77"/>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13" name="TextBox 12">
            <a:extLst>
              <a:ext uri="{FF2B5EF4-FFF2-40B4-BE49-F238E27FC236}">
                <a16:creationId xmlns:a16="http://schemas.microsoft.com/office/drawing/2014/main" id="{D2B3CF51-9A7A-B843-A5EB-8EB0A1EA4560}"/>
              </a:ext>
            </a:extLst>
          </p:cNvPr>
          <p:cNvSpPr txBox="1"/>
          <p:nvPr/>
        </p:nvSpPr>
        <p:spPr>
          <a:xfrm>
            <a:off x="9497085" y="305948"/>
            <a:ext cx="2310603" cy="230832"/>
          </a:xfrm>
          <a:prstGeom prst="rect">
            <a:avLst/>
          </a:prstGeom>
          <a:noFill/>
        </p:spPr>
        <p:txBody>
          <a:bodyPr wrap="square" rtlCol="0">
            <a:spAutoFit/>
          </a:bodyPr>
          <a:lstStyle/>
          <a:p>
            <a:pPr algn="r"/>
            <a:r>
              <a:rPr lang="en-US" sz="900" b="1" dirty="0">
                <a:solidFill>
                  <a:schemeClr val="tx1">
                    <a:lumMod val="65000"/>
                    <a:lumOff val="35000"/>
                  </a:schemeClr>
                </a:solidFill>
                <a:latin typeface="Work Sans SemiBold" pitchFamily="2" charset="77"/>
              </a:rPr>
              <a:t>OPERATIONS TEAM ADMINISTRATOR</a:t>
            </a:r>
          </a:p>
        </p:txBody>
      </p:sp>
      <p:pic>
        <p:nvPicPr>
          <p:cNvPr id="14" name="Picture 13" descr="A picture containing person, indoor, people&#10;&#10;Description automatically generated">
            <a:extLst>
              <a:ext uri="{FF2B5EF4-FFF2-40B4-BE49-F238E27FC236}">
                <a16:creationId xmlns:a16="http://schemas.microsoft.com/office/drawing/2014/main" id="{32BF877B-162F-5844-9B1B-E752A70171FF}"/>
              </a:ext>
            </a:extLst>
          </p:cNvPr>
          <p:cNvPicPr>
            <a:picLocks noChangeAspect="1"/>
          </p:cNvPicPr>
          <p:nvPr/>
        </p:nvPicPr>
        <p:blipFill>
          <a:blip r:embed="rId2"/>
          <a:stretch>
            <a:fillRect/>
          </a:stretch>
        </p:blipFill>
        <p:spPr>
          <a:xfrm>
            <a:off x="8111290" y="1043964"/>
            <a:ext cx="3468757" cy="5237143"/>
          </a:xfrm>
          <a:prstGeom prst="rect">
            <a:avLst/>
          </a:prstGeom>
        </p:spPr>
      </p:pic>
      <p:pic>
        <p:nvPicPr>
          <p:cNvPr id="9" name="Picture 8">
            <a:extLst>
              <a:ext uri="{FF2B5EF4-FFF2-40B4-BE49-F238E27FC236}">
                <a16:creationId xmlns:a16="http://schemas.microsoft.com/office/drawing/2014/main" id="{39777C3F-8C30-3E43-9278-9A9DD3C4EA1C}"/>
              </a:ext>
            </a:extLst>
          </p:cNvPr>
          <p:cNvPicPr>
            <a:picLocks noChangeAspect="1"/>
          </p:cNvPicPr>
          <p:nvPr/>
        </p:nvPicPr>
        <p:blipFill>
          <a:blip r:embed="rId3"/>
          <a:srcRect/>
          <a:stretch/>
        </p:blipFill>
        <p:spPr>
          <a:xfrm>
            <a:off x="393900" y="5728138"/>
            <a:ext cx="748873" cy="748873"/>
          </a:xfrm>
          <a:prstGeom prst="rect">
            <a:avLst/>
          </a:prstGeom>
        </p:spPr>
      </p:pic>
    </p:spTree>
    <p:extLst>
      <p:ext uri="{BB962C8B-B14F-4D97-AF65-F5344CB8AC3E}">
        <p14:creationId xmlns:p14="http://schemas.microsoft.com/office/powerpoint/2010/main" val="221608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3468757"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628B"/>
              </a:solidFill>
            </a:endParaRPr>
          </a:p>
        </p:txBody>
      </p:sp>
      <p:sp>
        <p:nvSpPr>
          <p:cNvPr id="3" name="TextBox 2">
            <a:extLst>
              <a:ext uri="{FF2B5EF4-FFF2-40B4-BE49-F238E27FC236}">
                <a16:creationId xmlns:a16="http://schemas.microsoft.com/office/drawing/2014/main" id="{B0FDE198-D989-CC4E-9D67-8414EA297C2A}"/>
              </a:ext>
            </a:extLst>
          </p:cNvPr>
          <p:cNvSpPr txBox="1"/>
          <p:nvPr/>
        </p:nvSpPr>
        <p:spPr>
          <a:xfrm>
            <a:off x="370148" y="948440"/>
            <a:ext cx="2710983" cy="1077218"/>
          </a:xfrm>
          <a:prstGeom prst="rect">
            <a:avLst/>
          </a:prstGeom>
          <a:noFill/>
        </p:spPr>
        <p:txBody>
          <a:bodyPr wrap="square" rtlCol="0">
            <a:spAutoFit/>
          </a:bodyPr>
          <a:lstStyle/>
          <a:p>
            <a:r>
              <a:rPr lang="en-US" sz="3200" dirty="0">
                <a:solidFill>
                  <a:schemeClr val="bg1"/>
                </a:solidFill>
                <a:latin typeface="Work Sans Light" pitchFamily="2" charset="77"/>
              </a:rPr>
              <a:t>How to</a:t>
            </a:r>
            <a:br>
              <a:rPr lang="en-US" sz="3200" dirty="0">
                <a:solidFill>
                  <a:schemeClr val="bg1"/>
                </a:solidFill>
                <a:latin typeface="Work Sans Light" pitchFamily="2" charset="77"/>
              </a:rPr>
            </a:br>
            <a:r>
              <a:rPr lang="en-US" sz="3200" dirty="0">
                <a:solidFill>
                  <a:schemeClr val="bg1"/>
                </a:solidFill>
                <a:latin typeface="Work Sans Light" pitchFamily="2" charset="77"/>
              </a:rPr>
              <a:t>apply</a:t>
            </a:r>
          </a:p>
        </p:txBody>
      </p:sp>
      <p:sp>
        <p:nvSpPr>
          <p:cNvPr id="4" name="TextBox 3">
            <a:extLst>
              <a:ext uri="{FF2B5EF4-FFF2-40B4-BE49-F238E27FC236}">
                <a16:creationId xmlns:a16="http://schemas.microsoft.com/office/drawing/2014/main" id="{743CCB90-B637-3740-80F5-085655195068}"/>
              </a:ext>
            </a:extLst>
          </p:cNvPr>
          <p:cNvSpPr txBox="1"/>
          <p:nvPr/>
        </p:nvSpPr>
        <p:spPr>
          <a:xfrm>
            <a:off x="4065105" y="951256"/>
            <a:ext cx="3675077" cy="2862322"/>
          </a:xfrm>
          <a:prstGeom prst="rect">
            <a:avLst/>
          </a:prstGeom>
          <a:noFill/>
        </p:spPr>
        <p:txBody>
          <a:bodyPr wrap="square" rtlCol="0">
            <a:spAutoFit/>
          </a:bodyPr>
          <a:lstStyle/>
          <a:p>
            <a:endParaRPr lang="en-GB" sz="1000" dirty="0">
              <a:solidFill>
                <a:schemeClr val="tx1">
                  <a:lumMod val="65000"/>
                  <a:lumOff val="35000"/>
                </a:schemeClr>
              </a:solidFill>
              <a:latin typeface="Work Sans" pitchFamily="2" charset="77"/>
            </a:endParaRPr>
          </a:p>
          <a:p>
            <a:pPr marL="285750" indent="-285750">
              <a:buFont typeface="Arial" panose="020B0604020202020204" pitchFamily="34" charset="0"/>
              <a:buChar char="•"/>
            </a:pPr>
            <a:r>
              <a:rPr lang="en-GB" sz="1000" dirty="0">
                <a:latin typeface="Work Sans" pitchFamily="2" charset="77"/>
              </a:rPr>
              <a:t>To apply, please complete the application form and send it, with an accompanying statement, to </a:t>
            </a:r>
            <a:r>
              <a:rPr lang="en-GB" sz="1000" dirty="0">
                <a:latin typeface="Work Sans" pitchFamily="2" charset="77"/>
                <a:hlinkClick r:id="rId2"/>
              </a:rPr>
              <a:t>ldbsrecruitment@london.Anglican.org</a:t>
            </a:r>
            <a:r>
              <a:rPr lang="en-GB" sz="1000" dirty="0">
                <a:latin typeface="Work Sans" pitchFamily="2" charset="77"/>
              </a:rPr>
              <a:t>. </a:t>
            </a:r>
            <a:endParaRPr lang="en-GB" sz="1000" u="sng" dirty="0">
              <a:solidFill>
                <a:srgbClr val="2D80A5"/>
              </a:solidFill>
              <a:latin typeface="Work Sans" pitchFamily="2" charset="77"/>
            </a:endParaRPr>
          </a:p>
          <a:p>
            <a:pPr marL="285750" indent="-285750">
              <a:buFont typeface="Arial" panose="020B0604020202020204" pitchFamily="34" charset="0"/>
              <a:buChar char="•"/>
            </a:pPr>
            <a:endParaRPr lang="en-GB" sz="1000" dirty="0">
              <a:solidFill>
                <a:schemeClr val="tx1">
                  <a:lumMod val="65000"/>
                  <a:lumOff val="35000"/>
                </a:schemeClr>
              </a:solidFill>
              <a:latin typeface="Work Sans" pitchFamily="2" charset="77"/>
            </a:endParaRPr>
          </a:p>
          <a:p>
            <a:pPr marL="285750" indent="-285750">
              <a:buFont typeface="Arial" panose="020B0604020202020204" pitchFamily="34" charset="0"/>
              <a:buChar char="•"/>
            </a:pPr>
            <a:r>
              <a:rPr lang="en-GB" sz="1000" dirty="0">
                <a:latin typeface="Work Sans" pitchFamily="2" charset="77"/>
              </a:rPr>
              <a:t>Your statement should be no longer than two sides of A4 long and, with reference to the job description and person specification, it should explain why you are applying for the role and why you are a strong candidate.</a:t>
            </a:r>
          </a:p>
          <a:p>
            <a:pPr marL="285750" indent="-285750">
              <a:buFont typeface="Arial" panose="020B0604020202020204" pitchFamily="34" charset="0"/>
              <a:buChar char="•"/>
            </a:pPr>
            <a:endParaRPr lang="en-GB" sz="1000" dirty="0">
              <a:solidFill>
                <a:schemeClr val="tx1">
                  <a:lumMod val="65000"/>
                  <a:lumOff val="35000"/>
                </a:schemeClr>
              </a:solidFill>
              <a:latin typeface="Work Sans" pitchFamily="2" charset="77"/>
            </a:endParaRPr>
          </a:p>
          <a:p>
            <a:pPr marL="285750" indent="-285750">
              <a:buFont typeface="Arial" panose="020B0604020202020204" pitchFamily="34" charset="0"/>
              <a:buChar char="•"/>
            </a:pPr>
            <a:r>
              <a:rPr lang="en-GB" sz="1000" dirty="0">
                <a:latin typeface="Work Sans" pitchFamily="2" charset="77"/>
              </a:rPr>
              <a:t>Applications are especially welcome from anyone with a Global Majority Heritage because we want to address current under-representation.</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The closing date is 7</a:t>
            </a:r>
            <a:r>
              <a:rPr lang="en-GB" sz="1000" baseline="30000" dirty="0">
                <a:latin typeface="Work Sans" pitchFamily="2" charset="77"/>
              </a:rPr>
              <a:t>th</a:t>
            </a:r>
            <a:r>
              <a:rPr lang="en-GB" sz="1000" dirty="0">
                <a:latin typeface="Work Sans" pitchFamily="2" charset="77"/>
              </a:rPr>
              <a:t> May 2024.</a:t>
            </a:r>
          </a:p>
          <a:p>
            <a:pPr marL="285750" indent="-285750">
              <a:buFont typeface="Arial" panose="020B0604020202020204" pitchFamily="34" charset="0"/>
              <a:buChar char="•"/>
            </a:pPr>
            <a:endParaRPr lang="en-GB" sz="1000" dirty="0">
              <a:latin typeface="Work Sans" pitchFamily="2" charset="77"/>
            </a:endParaRPr>
          </a:p>
          <a:p>
            <a:pPr marL="285750" indent="-285750">
              <a:buFont typeface="Arial" panose="020B0604020202020204" pitchFamily="34" charset="0"/>
              <a:buChar char="•"/>
            </a:pPr>
            <a:r>
              <a:rPr lang="en-GB" sz="1000" dirty="0">
                <a:latin typeface="Work Sans" pitchFamily="2" charset="77"/>
              </a:rPr>
              <a:t>Interviews will be held on 17</a:t>
            </a:r>
            <a:r>
              <a:rPr lang="en-GB" sz="1000" baseline="30000" dirty="0">
                <a:latin typeface="Work Sans" pitchFamily="2" charset="77"/>
              </a:rPr>
              <a:t>th</a:t>
            </a:r>
            <a:r>
              <a:rPr lang="en-GB" sz="1000" dirty="0">
                <a:latin typeface="Work Sans" pitchFamily="2" charset="77"/>
              </a:rPr>
              <a:t> May 2024.</a:t>
            </a:r>
          </a:p>
        </p:txBody>
      </p:sp>
      <p:sp>
        <p:nvSpPr>
          <p:cNvPr id="12" name="TextBox 11">
            <a:extLst>
              <a:ext uri="{FF2B5EF4-FFF2-40B4-BE49-F238E27FC236}">
                <a16:creationId xmlns:a16="http://schemas.microsoft.com/office/drawing/2014/main" id="{5D460F70-1D54-ED4A-ADF6-21064E957007}"/>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13" name="TextBox 12">
            <a:extLst>
              <a:ext uri="{FF2B5EF4-FFF2-40B4-BE49-F238E27FC236}">
                <a16:creationId xmlns:a16="http://schemas.microsoft.com/office/drawing/2014/main" id="{D2B3CF51-9A7A-B843-A5EB-8EB0A1EA4560}"/>
              </a:ext>
            </a:extLst>
          </p:cNvPr>
          <p:cNvSpPr txBox="1"/>
          <p:nvPr/>
        </p:nvSpPr>
        <p:spPr>
          <a:xfrm>
            <a:off x="9352230" y="305948"/>
            <a:ext cx="2455458" cy="230832"/>
          </a:xfrm>
          <a:prstGeom prst="rect">
            <a:avLst/>
          </a:prstGeom>
          <a:noFill/>
        </p:spPr>
        <p:txBody>
          <a:bodyPr wrap="square" rtlCol="0">
            <a:spAutoFit/>
          </a:bodyPr>
          <a:lstStyle/>
          <a:p>
            <a:pPr algn="r"/>
            <a:r>
              <a:rPr lang="en-US" sz="900" b="1" dirty="0">
                <a:solidFill>
                  <a:schemeClr val="tx1">
                    <a:lumMod val="65000"/>
                    <a:lumOff val="35000"/>
                  </a:schemeClr>
                </a:solidFill>
                <a:latin typeface="Work Sans SemiBold" pitchFamily="2" charset="77"/>
              </a:rPr>
              <a:t>OPERATIONS TEAM ADMINISTRATOR</a:t>
            </a:r>
          </a:p>
        </p:txBody>
      </p:sp>
      <p:sp>
        <p:nvSpPr>
          <p:cNvPr id="14" name="TextBox 13">
            <a:extLst>
              <a:ext uri="{FF2B5EF4-FFF2-40B4-BE49-F238E27FC236}">
                <a16:creationId xmlns:a16="http://schemas.microsoft.com/office/drawing/2014/main" id="{95E054EC-2792-F045-A548-6C706CD90B90}"/>
              </a:ext>
            </a:extLst>
          </p:cNvPr>
          <p:cNvSpPr txBox="1"/>
          <p:nvPr/>
        </p:nvSpPr>
        <p:spPr>
          <a:xfrm>
            <a:off x="8126896" y="1046474"/>
            <a:ext cx="3675077" cy="2554545"/>
          </a:xfrm>
          <a:prstGeom prst="rect">
            <a:avLst/>
          </a:prstGeom>
          <a:noFill/>
        </p:spPr>
        <p:txBody>
          <a:bodyPr wrap="square" rtlCol="0">
            <a:spAutoFit/>
          </a:bodyPr>
          <a:lstStyle/>
          <a:p>
            <a:r>
              <a:rPr lang="en-GB" sz="1600" dirty="0">
                <a:solidFill>
                  <a:srgbClr val="2D80A5"/>
                </a:solidFill>
                <a:latin typeface="Work Sans" pitchFamily="2" charset="77"/>
              </a:rPr>
              <a:t>For more information or to arrange an informal discussion please contact Terri Patterson, People and Culture Director, </a:t>
            </a:r>
            <a:r>
              <a:rPr lang="en-GB" sz="1600" u="sng" dirty="0" err="1">
                <a:solidFill>
                  <a:srgbClr val="2D80A5"/>
                </a:solidFill>
                <a:latin typeface="Work Sans" pitchFamily="2" charset="77"/>
              </a:rPr>
              <a:t>terri.patterson</a:t>
            </a:r>
            <a:r>
              <a:rPr lang="en-GB" sz="1600" u="sng" dirty="0">
                <a:solidFill>
                  <a:srgbClr val="2D80A5"/>
                </a:solidFill>
                <a:latin typeface="Work Sans" pitchFamily="2" charset="77"/>
              </a:rPr>
              <a:t>@</a:t>
            </a:r>
            <a:br>
              <a:rPr lang="en-GB" sz="1600" u="sng" dirty="0">
                <a:solidFill>
                  <a:srgbClr val="2D80A5"/>
                </a:solidFill>
                <a:latin typeface="Work Sans" pitchFamily="2" charset="77"/>
              </a:rPr>
            </a:br>
            <a:r>
              <a:rPr lang="en-GB" sz="1600" u="sng" dirty="0">
                <a:solidFill>
                  <a:srgbClr val="2D80A5"/>
                </a:solidFill>
                <a:latin typeface="Work Sans" pitchFamily="2" charset="77"/>
              </a:rPr>
              <a:t>london.anglican.org </a:t>
            </a:r>
          </a:p>
          <a:p>
            <a:br>
              <a:rPr lang="en-GB" sz="1600" dirty="0">
                <a:solidFill>
                  <a:srgbClr val="2D80A5"/>
                </a:solidFill>
                <a:latin typeface="Work Sans" pitchFamily="2" charset="77"/>
              </a:rPr>
            </a:br>
            <a:r>
              <a:rPr lang="en-GB" sz="1600" dirty="0">
                <a:solidFill>
                  <a:srgbClr val="2D80A5"/>
                </a:solidFill>
                <a:latin typeface="Work Sans" pitchFamily="2" charset="77"/>
              </a:rPr>
              <a:t>Thank you for considering prayerfully whether you could</a:t>
            </a:r>
            <a:br>
              <a:rPr lang="en-GB" sz="1600" dirty="0">
                <a:solidFill>
                  <a:srgbClr val="2D80A5"/>
                </a:solidFill>
                <a:latin typeface="Work Sans" pitchFamily="2" charset="77"/>
              </a:rPr>
            </a:br>
            <a:r>
              <a:rPr lang="en-GB" sz="1600" dirty="0">
                <a:solidFill>
                  <a:srgbClr val="2D80A5"/>
                </a:solidFill>
                <a:latin typeface="Work Sans" pitchFamily="2" charset="77"/>
              </a:rPr>
              <a:t>join us.</a:t>
            </a:r>
            <a:endParaRPr lang="en-US" sz="1600" dirty="0">
              <a:solidFill>
                <a:srgbClr val="2D80A5"/>
              </a:solidFill>
              <a:latin typeface="Work Sans" pitchFamily="2" charset="77"/>
            </a:endParaRPr>
          </a:p>
        </p:txBody>
      </p:sp>
      <p:pic>
        <p:nvPicPr>
          <p:cNvPr id="9" name="Picture 8">
            <a:extLst>
              <a:ext uri="{FF2B5EF4-FFF2-40B4-BE49-F238E27FC236}">
                <a16:creationId xmlns:a16="http://schemas.microsoft.com/office/drawing/2014/main" id="{E5739842-6A1B-DE49-A3C6-6FC643A03152}"/>
              </a:ext>
            </a:extLst>
          </p:cNvPr>
          <p:cNvPicPr>
            <a:picLocks noChangeAspect="1"/>
          </p:cNvPicPr>
          <p:nvPr/>
        </p:nvPicPr>
        <p:blipFill>
          <a:blip r:embed="rId3"/>
          <a:srcRect/>
          <a:stretch/>
        </p:blipFill>
        <p:spPr>
          <a:xfrm>
            <a:off x="393900" y="5728138"/>
            <a:ext cx="748873" cy="748873"/>
          </a:xfrm>
          <a:prstGeom prst="rect">
            <a:avLst/>
          </a:prstGeom>
        </p:spPr>
      </p:pic>
    </p:spTree>
    <p:extLst>
      <p:ext uri="{BB962C8B-B14F-4D97-AF65-F5344CB8AC3E}">
        <p14:creationId xmlns:p14="http://schemas.microsoft.com/office/powerpoint/2010/main" val="397986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C6BAF59-6BBE-9641-8F9A-60F76FA8B99B}"/>
              </a:ext>
            </a:extLst>
          </p:cNvPr>
          <p:cNvSpPr/>
          <p:nvPr/>
        </p:nvSpPr>
        <p:spPr>
          <a:xfrm>
            <a:off x="4337835" y="1744716"/>
            <a:ext cx="7853917" cy="2939517"/>
          </a:xfrm>
          <a:prstGeom prst="rect">
            <a:avLst/>
          </a:prstGeom>
          <a:solidFill>
            <a:srgbClr val="55345A">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D2D68A0-460C-B246-BE0B-093E594007F2}"/>
              </a:ext>
            </a:extLst>
          </p:cNvPr>
          <p:cNvSpPr/>
          <p:nvPr/>
        </p:nvSpPr>
        <p:spPr>
          <a:xfrm flipH="1">
            <a:off x="-4" y="1744717"/>
            <a:ext cx="4334804" cy="5113283"/>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9CCD525-9AC7-6544-BCD2-55C8095EE3DD}"/>
              </a:ext>
            </a:extLst>
          </p:cNvPr>
          <p:cNvSpPr txBox="1"/>
          <p:nvPr/>
        </p:nvSpPr>
        <p:spPr>
          <a:xfrm>
            <a:off x="457886" y="2739888"/>
            <a:ext cx="1657463" cy="2215991"/>
          </a:xfrm>
          <a:prstGeom prst="rect">
            <a:avLst/>
          </a:prstGeom>
          <a:noFill/>
        </p:spPr>
        <p:txBody>
          <a:bodyPr wrap="square">
            <a:spAutoFit/>
          </a:bodyPr>
          <a:lstStyle/>
          <a:p>
            <a:pPr algn="l"/>
            <a:r>
              <a:rPr lang="en-GB" sz="2400" u="none" strike="noStrike" dirty="0">
                <a:solidFill>
                  <a:srgbClr val="55345A"/>
                </a:solidFill>
                <a:effectLst/>
                <a:latin typeface="Work Sans Light" pitchFamily="2" charset="77"/>
              </a:rPr>
              <a:t>More</a:t>
            </a:r>
            <a:br>
              <a:rPr lang="en-GB" sz="2400" u="none" strike="noStrike" dirty="0">
                <a:solidFill>
                  <a:srgbClr val="55345A"/>
                </a:solidFill>
                <a:effectLst/>
                <a:latin typeface="Work Sans Light" pitchFamily="2" charset="77"/>
              </a:rPr>
            </a:br>
            <a:r>
              <a:rPr lang="en-GB" sz="2400" u="none" strike="noStrike" dirty="0">
                <a:solidFill>
                  <a:srgbClr val="55345A"/>
                </a:solidFill>
                <a:effectLst/>
                <a:latin typeface="Work Sans Light" pitchFamily="2" charset="77"/>
              </a:rPr>
              <a:t>than half</a:t>
            </a:r>
          </a:p>
          <a:p>
            <a:pPr algn="l"/>
            <a:r>
              <a:rPr lang="en-GB" sz="1000" dirty="0">
                <a:latin typeface="Work Sans" pitchFamily="2" charset="77"/>
              </a:rPr>
              <a:t>of pupils in our schools have a Global Majority Heritage. One third have a White Heritage.</a:t>
            </a:r>
          </a:p>
          <a:p>
            <a:pPr algn="l"/>
            <a:endParaRPr lang="en-GB" sz="1000" u="none" strike="noStrike" dirty="0">
              <a:effectLst/>
              <a:latin typeface="Work Sans" pitchFamily="2" charset="77"/>
            </a:endParaRPr>
          </a:p>
          <a:p>
            <a:pPr algn="l"/>
            <a:r>
              <a:rPr lang="en-GB" sz="1000" dirty="0">
                <a:latin typeface="Work Sans" pitchFamily="2" charset="77"/>
              </a:rPr>
              <a:t>They are from the Christian faith, other faith and no faith backgrounds.</a:t>
            </a:r>
            <a:endParaRPr lang="en-GB" sz="1000" u="none" strike="noStrike" dirty="0">
              <a:effectLst/>
              <a:latin typeface="Work Sans" pitchFamily="2" charset="77"/>
            </a:endParaRPr>
          </a:p>
        </p:txBody>
      </p:sp>
      <p:sp>
        <p:nvSpPr>
          <p:cNvPr id="26" name="TextBox 25">
            <a:extLst>
              <a:ext uri="{FF2B5EF4-FFF2-40B4-BE49-F238E27FC236}">
                <a16:creationId xmlns:a16="http://schemas.microsoft.com/office/drawing/2014/main" id="{D3C7C276-C093-104A-BCC7-75CC7A04344C}"/>
              </a:ext>
            </a:extLst>
          </p:cNvPr>
          <p:cNvSpPr txBox="1"/>
          <p:nvPr/>
        </p:nvSpPr>
        <p:spPr>
          <a:xfrm>
            <a:off x="2306731" y="2767390"/>
            <a:ext cx="1657463" cy="1846659"/>
          </a:xfrm>
          <a:prstGeom prst="rect">
            <a:avLst/>
          </a:prstGeom>
          <a:noFill/>
        </p:spPr>
        <p:txBody>
          <a:bodyPr wrap="square">
            <a:spAutoFit/>
          </a:bodyPr>
          <a:lstStyle/>
          <a:p>
            <a:pPr algn="l"/>
            <a:r>
              <a:rPr lang="en-GB" sz="1000" u="none" strike="noStrike" dirty="0">
                <a:effectLst/>
                <a:latin typeface="Work Sans" pitchFamily="2" charset="77"/>
              </a:rPr>
              <a:t>Our schools are</a:t>
            </a:r>
          </a:p>
          <a:p>
            <a:pPr algn="l"/>
            <a:r>
              <a:rPr lang="en-GB" sz="2400" u="none" strike="noStrike" dirty="0">
                <a:solidFill>
                  <a:srgbClr val="55345A"/>
                </a:solidFill>
                <a:effectLst/>
                <a:latin typeface="Work Sans Light" pitchFamily="2" charset="77"/>
              </a:rPr>
              <a:t>inclusive:</a:t>
            </a:r>
          </a:p>
          <a:p>
            <a:pPr algn="l"/>
            <a:r>
              <a:rPr lang="en-GB" sz="1000" u="none" strike="noStrike" dirty="0">
                <a:effectLst/>
                <a:latin typeface="Work Sans" pitchFamily="2" charset="77"/>
              </a:rPr>
              <a:t>they have more primary children with a recognised special education need and/or Education Health Care Plan (ECHP) than the London and national averages</a:t>
            </a:r>
          </a:p>
        </p:txBody>
      </p:sp>
      <p:sp>
        <p:nvSpPr>
          <p:cNvPr id="28" name="TextBox 27">
            <a:extLst>
              <a:ext uri="{FF2B5EF4-FFF2-40B4-BE49-F238E27FC236}">
                <a16:creationId xmlns:a16="http://schemas.microsoft.com/office/drawing/2014/main" id="{1ED04891-7BA1-924E-887A-A31DC4CCE21E}"/>
              </a:ext>
            </a:extLst>
          </p:cNvPr>
          <p:cNvSpPr txBox="1"/>
          <p:nvPr/>
        </p:nvSpPr>
        <p:spPr>
          <a:xfrm>
            <a:off x="457887" y="5167381"/>
            <a:ext cx="3582486" cy="1077218"/>
          </a:xfrm>
          <a:prstGeom prst="rect">
            <a:avLst/>
          </a:prstGeom>
          <a:noFill/>
        </p:spPr>
        <p:txBody>
          <a:bodyPr wrap="square">
            <a:spAutoFit/>
          </a:bodyPr>
          <a:lstStyle/>
          <a:p>
            <a:pPr algn="l"/>
            <a:r>
              <a:rPr lang="en-GB" sz="1000" u="none" strike="noStrike" dirty="0">
                <a:effectLst/>
                <a:latin typeface="Work Sans" pitchFamily="2" charset="77"/>
              </a:rPr>
              <a:t>Our schools serve </a:t>
            </a:r>
          </a:p>
          <a:p>
            <a:pPr algn="l"/>
            <a:r>
              <a:rPr lang="en-GB" sz="2400" u="none" strike="noStrike" dirty="0">
                <a:solidFill>
                  <a:srgbClr val="55345A"/>
                </a:solidFill>
                <a:effectLst/>
                <a:latin typeface="Work Sans Light" pitchFamily="2" charset="77"/>
              </a:rPr>
              <a:t>deprived communities:</a:t>
            </a:r>
          </a:p>
          <a:p>
            <a:pPr algn="l"/>
            <a:r>
              <a:rPr lang="en-GB" sz="1000" u="none" strike="noStrike" dirty="0">
                <a:effectLst/>
                <a:latin typeface="Work Sans" pitchFamily="2" charset="77"/>
              </a:rPr>
              <a:t>there are more primary children registered for free school meals in our schools than the London and national averages</a:t>
            </a:r>
          </a:p>
        </p:txBody>
      </p:sp>
      <p:sp>
        <p:nvSpPr>
          <p:cNvPr id="29" name="Rectangle 28">
            <a:extLst>
              <a:ext uri="{FF2B5EF4-FFF2-40B4-BE49-F238E27FC236}">
                <a16:creationId xmlns:a16="http://schemas.microsoft.com/office/drawing/2014/main" id="{92AE49CD-B353-544B-849F-2B749E5FC8BC}"/>
              </a:ext>
            </a:extLst>
          </p:cNvPr>
          <p:cNvSpPr/>
          <p:nvPr/>
        </p:nvSpPr>
        <p:spPr>
          <a:xfrm>
            <a:off x="0" y="0"/>
            <a:ext cx="12192001" cy="1744717"/>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52919B2-34B0-4A40-9089-D93478089B0A}"/>
              </a:ext>
            </a:extLst>
          </p:cNvPr>
          <p:cNvSpPr txBox="1"/>
          <p:nvPr/>
        </p:nvSpPr>
        <p:spPr>
          <a:xfrm>
            <a:off x="370148" y="948440"/>
            <a:ext cx="5084721" cy="584775"/>
          </a:xfrm>
          <a:prstGeom prst="rect">
            <a:avLst/>
          </a:prstGeom>
          <a:noFill/>
        </p:spPr>
        <p:txBody>
          <a:bodyPr wrap="square" rtlCol="0">
            <a:spAutoFit/>
          </a:bodyPr>
          <a:lstStyle/>
          <a:p>
            <a:r>
              <a:rPr lang="en-US" sz="3200" dirty="0">
                <a:solidFill>
                  <a:schemeClr val="bg1"/>
                </a:solidFill>
                <a:latin typeface="Work Sans Light" pitchFamily="2" charset="77"/>
              </a:rPr>
              <a:t>Introducing the LDBS</a:t>
            </a:r>
          </a:p>
        </p:txBody>
      </p:sp>
      <p:sp>
        <p:nvSpPr>
          <p:cNvPr id="34" name="TextBox 33">
            <a:extLst>
              <a:ext uri="{FF2B5EF4-FFF2-40B4-BE49-F238E27FC236}">
                <a16:creationId xmlns:a16="http://schemas.microsoft.com/office/drawing/2014/main" id="{8B08BBD0-FA21-B34C-B265-E078B4AE3E51}"/>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35" name="TextBox 34">
            <a:extLst>
              <a:ext uri="{FF2B5EF4-FFF2-40B4-BE49-F238E27FC236}">
                <a16:creationId xmlns:a16="http://schemas.microsoft.com/office/drawing/2014/main" id="{DFBFC3DB-10AF-D448-A93C-2691B1DFDF3C}"/>
              </a:ext>
            </a:extLst>
          </p:cNvPr>
          <p:cNvSpPr txBox="1"/>
          <p:nvPr/>
        </p:nvSpPr>
        <p:spPr>
          <a:xfrm>
            <a:off x="9433711" y="305948"/>
            <a:ext cx="2373977" cy="230832"/>
          </a:xfrm>
          <a:prstGeom prst="rect">
            <a:avLst/>
          </a:prstGeom>
          <a:noFill/>
        </p:spPr>
        <p:txBody>
          <a:bodyPr wrap="square" rtlCol="0">
            <a:spAutoFit/>
          </a:bodyPr>
          <a:lstStyle/>
          <a:p>
            <a:pPr algn="r"/>
            <a:r>
              <a:rPr lang="en-US" sz="900" b="1" dirty="0">
                <a:solidFill>
                  <a:schemeClr val="bg1"/>
                </a:solidFill>
                <a:latin typeface="Work Sans SemiBold" pitchFamily="2" charset="77"/>
              </a:rPr>
              <a:t>OPERATIONS TEAM ADMINISTRATOR</a:t>
            </a:r>
          </a:p>
        </p:txBody>
      </p:sp>
      <p:sp>
        <p:nvSpPr>
          <p:cNvPr id="37" name="TextBox 36">
            <a:extLst>
              <a:ext uri="{FF2B5EF4-FFF2-40B4-BE49-F238E27FC236}">
                <a16:creationId xmlns:a16="http://schemas.microsoft.com/office/drawing/2014/main" id="{D91E3ABF-7304-7643-9D77-771C4F3C5E79}"/>
              </a:ext>
            </a:extLst>
          </p:cNvPr>
          <p:cNvSpPr txBox="1"/>
          <p:nvPr/>
        </p:nvSpPr>
        <p:spPr>
          <a:xfrm>
            <a:off x="4700279" y="2476645"/>
            <a:ext cx="2446624" cy="1077218"/>
          </a:xfrm>
          <a:prstGeom prst="rect">
            <a:avLst/>
          </a:prstGeom>
          <a:noFill/>
        </p:spPr>
        <p:txBody>
          <a:bodyPr wrap="square">
            <a:spAutoFit/>
          </a:bodyPr>
          <a:lstStyle/>
          <a:p>
            <a:pPr algn="l"/>
            <a:r>
              <a:rPr lang="en-GB" sz="1000" u="none" strike="noStrike" dirty="0">
                <a:effectLst/>
                <a:latin typeface="Work Sans" pitchFamily="2" charset="0"/>
              </a:rPr>
              <a:t>LDBS provides</a:t>
            </a:r>
            <a:r>
              <a:rPr lang="en-GB" sz="2200" dirty="0">
                <a:solidFill>
                  <a:srgbClr val="55345A"/>
                </a:solidFill>
                <a:latin typeface="Work Sans Light" pitchFamily="2" charset="77"/>
              </a:rPr>
              <a:t> project management</a:t>
            </a:r>
            <a:endParaRPr lang="en-GB" sz="2200" u="none" strike="noStrike" dirty="0">
              <a:solidFill>
                <a:srgbClr val="55345A"/>
              </a:solidFill>
              <a:effectLst/>
              <a:latin typeface="Work Sans Light" pitchFamily="2" charset="77"/>
            </a:endParaRPr>
          </a:p>
          <a:p>
            <a:pPr algn="l"/>
            <a:r>
              <a:rPr lang="en-GB" sz="1000" u="none" strike="noStrike" dirty="0">
                <a:effectLst/>
                <a:latin typeface="Work Sans" pitchFamily="2" charset="77"/>
              </a:rPr>
              <a:t>of school building projects and redevelopments</a:t>
            </a:r>
          </a:p>
        </p:txBody>
      </p:sp>
      <p:sp>
        <p:nvSpPr>
          <p:cNvPr id="38" name="TextBox 37">
            <a:extLst>
              <a:ext uri="{FF2B5EF4-FFF2-40B4-BE49-F238E27FC236}">
                <a16:creationId xmlns:a16="http://schemas.microsoft.com/office/drawing/2014/main" id="{920245D2-EE56-3C4B-92A8-0617F1841E27}"/>
              </a:ext>
            </a:extLst>
          </p:cNvPr>
          <p:cNvSpPr txBox="1"/>
          <p:nvPr/>
        </p:nvSpPr>
        <p:spPr>
          <a:xfrm>
            <a:off x="4718148" y="3757189"/>
            <a:ext cx="1923387" cy="738664"/>
          </a:xfrm>
          <a:prstGeom prst="rect">
            <a:avLst/>
          </a:prstGeom>
          <a:noFill/>
        </p:spPr>
        <p:txBody>
          <a:bodyPr wrap="square">
            <a:spAutoFit/>
          </a:bodyPr>
          <a:lstStyle/>
          <a:p>
            <a:pPr algn="l"/>
            <a:r>
              <a:rPr lang="en-GB" sz="2200" dirty="0">
                <a:solidFill>
                  <a:srgbClr val="55345A"/>
                </a:solidFill>
                <a:latin typeface="Work Sans Light" pitchFamily="2" charset="77"/>
              </a:rPr>
              <a:t>£7 million </a:t>
            </a:r>
            <a:r>
              <a:rPr lang="en-GB" sz="1000" dirty="0">
                <a:latin typeface="Work Sans" pitchFamily="2" charset="0"/>
              </a:rPr>
              <a:t>School Capital Allocation funds approx. per year</a:t>
            </a:r>
            <a:endParaRPr lang="en-GB" sz="2200" u="none" strike="noStrike" dirty="0">
              <a:solidFill>
                <a:srgbClr val="55345A"/>
              </a:solidFill>
              <a:effectLst/>
              <a:latin typeface="Work Sans Light" pitchFamily="2" charset="77"/>
            </a:endParaRPr>
          </a:p>
        </p:txBody>
      </p:sp>
      <p:sp>
        <p:nvSpPr>
          <p:cNvPr id="39" name="TextBox 38">
            <a:extLst>
              <a:ext uri="{FF2B5EF4-FFF2-40B4-BE49-F238E27FC236}">
                <a16:creationId xmlns:a16="http://schemas.microsoft.com/office/drawing/2014/main" id="{0305F895-E6FC-F044-846F-36A32B9EEED4}"/>
              </a:ext>
            </a:extLst>
          </p:cNvPr>
          <p:cNvSpPr txBox="1"/>
          <p:nvPr/>
        </p:nvSpPr>
        <p:spPr>
          <a:xfrm>
            <a:off x="7187182" y="3583317"/>
            <a:ext cx="2144215" cy="923330"/>
          </a:xfrm>
          <a:prstGeom prst="rect">
            <a:avLst/>
          </a:prstGeom>
          <a:noFill/>
        </p:spPr>
        <p:txBody>
          <a:bodyPr wrap="square">
            <a:spAutoFit/>
          </a:bodyPr>
          <a:lstStyle/>
          <a:p>
            <a:pPr algn="l"/>
            <a:r>
              <a:rPr lang="en-GB" sz="1000" u="none" strike="noStrike" dirty="0">
                <a:effectLst/>
                <a:latin typeface="Work Sans" pitchFamily="2" charset="0"/>
              </a:rPr>
              <a:t>LDBS supports</a:t>
            </a:r>
            <a:r>
              <a:rPr lang="en-GB" sz="2200" u="none" strike="noStrike" dirty="0">
                <a:solidFill>
                  <a:srgbClr val="55345A"/>
                </a:solidFill>
                <a:effectLst/>
                <a:latin typeface="Work Sans Light" pitchFamily="2" charset="77"/>
              </a:rPr>
              <a:t>      </a:t>
            </a:r>
            <a:r>
              <a:rPr lang="en-GB" sz="2200" dirty="0">
                <a:solidFill>
                  <a:srgbClr val="55345A"/>
                </a:solidFill>
                <a:latin typeface="Work Sans Light" pitchFamily="2" charset="77"/>
              </a:rPr>
              <a:t>land transfers </a:t>
            </a:r>
            <a:r>
              <a:rPr lang="en-GB" sz="1000" dirty="0">
                <a:latin typeface="Work Sans" pitchFamily="2" charset="0"/>
              </a:rPr>
              <a:t>and statutory title transfers.</a:t>
            </a:r>
            <a:endParaRPr lang="en-GB" sz="2200" u="none" strike="noStrike" dirty="0">
              <a:solidFill>
                <a:srgbClr val="55345A"/>
              </a:solidFill>
              <a:effectLst/>
              <a:latin typeface="Work Sans Light" pitchFamily="2" charset="77"/>
            </a:endParaRPr>
          </a:p>
        </p:txBody>
      </p:sp>
      <p:sp>
        <p:nvSpPr>
          <p:cNvPr id="40" name="TextBox 39">
            <a:extLst>
              <a:ext uri="{FF2B5EF4-FFF2-40B4-BE49-F238E27FC236}">
                <a16:creationId xmlns:a16="http://schemas.microsoft.com/office/drawing/2014/main" id="{C79E2F06-AAAC-9A4B-A845-7EB6641B9DCE}"/>
              </a:ext>
            </a:extLst>
          </p:cNvPr>
          <p:cNvSpPr txBox="1"/>
          <p:nvPr/>
        </p:nvSpPr>
        <p:spPr>
          <a:xfrm>
            <a:off x="4700279" y="2050665"/>
            <a:ext cx="5270252" cy="338554"/>
          </a:xfrm>
          <a:prstGeom prst="rect">
            <a:avLst/>
          </a:prstGeom>
          <a:noFill/>
        </p:spPr>
        <p:txBody>
          <a:bodyPr wrap="square" rtlCol="0">
            <a:spAutoFit/>
          </a:bodyPr>
          <a:lstStyle/>
          <a:p>
            <a:r>
              <a:rPr lang="en-GB" sz="1600" b="1" u="none" strike="noStrike" dirty="0">
                <a:solidFill>
                  <a:srgbClr val="55345A"/>
                </a:solidFill>
                <a:effectLst/>
                <a:latin typeface="Work Sans SemiBold" pitchFamily="2" charset="77"/>
              </a:rPr>
              <a:t>LDBS </a:t>
            </a:r>
            <a:r>
              <a:rPr lang="en-GB" sz="1600" b="1" dirty="0">
                <a:solidFill>
                  <a:srgbClr val="55345A"/>
                </a:solidFill>
                <a:latin typeface="Work Sans SemiBold" pitchFamily="2" charset="77"/>
              </a:rPr>
              <a:t>is the Responsible Body for VA schools</a:t>
            </a:r>
            <a:r>
              <a:rPr lang="en-GB" sz="1600" b="1" u="none" strike="noStrike" dirty="0">
                <a:solidFill>
                  <a:srgbClr val="55345A"/>
                </a:solidFill>
                <a:effectLst/>
                <a:latin typeface="Work Sans SemiBold" pitchFamily="2" charset="77"/>
              </a:rPr>
              <a:t>:</a:t>
            </a:r>
          </a:p>
        </p:txBody>
      </p:sp>
      <p:sp>
        <p:nvSpPr>
          <p:cNvPr id="41" name="TextBox 40">
            <a:extLst>
              <a:ext uri="{FF2B5EF4-FFF2-40B4-BE49-F238E27FC236}">
                <a16:creationId xmlns:a16="http://schemas.microsoft.com/office/drawing/2014/main" id="{B8FDFE24-B897-9344-A068-D29BC17725DF}"/>
              </a:ext>
            </a:extLst>
          </p:cNvPr>
          <p:cNvSpPr txBox="1"/>
          <p:nvPr/>
        </p:nvSpPr>
        <p:spPr>
          <a:xfrm>
            <a:off x="4694166" y="4860567"/>
            <a:ext cx="7761205" cy="338554"/>
          </a:xfrm>
          <a:prstGeom prst="rect">
            <a:avLst/>
          </a:prstGeom>
          <a:noFill/>
        </p:spPr>
        <p:txBody>
          <a:bodyPr wrap="square" rtlCol="0">
            <a:spAutoFit/>
          </a:bodyPr>
          <a:lstStyle/>
          <a:p>
            <a:r>
              <a:rPr lang="en-GB" sz="1600" b="1" u="none" strike="noStrike" dirty="0">
                <a:solidFill>
                  <a:srgbClr val="55345A"/>
                </a:solidFill>
                <a:effectLst/>
                <a:latin typeface="Work Sans SemiBold" pitchFamily="2" charset="77"/>
              </a:rPr>
              <a:t>Church schools transform futures:</a:t>
            </a:r>
          </a:p>
        </p:txBody>
      </p:sp>
      <p:sp>
        <p:nvSpPr>
          <p:cNvPr id="42" name="TextBox 41">
            <a:extLst>
              <a:ext uri="{FF2B5EF4-FFF2-40B4-BE49-F238E27FC236}">
                <a16:creationId xmlns:a16="http://schemas.microsoft.com/office/drawing/2014/main" id="{E7EBDF0C-EC5C-0D47-AF3F-05ECFA0C336E}"/>
              </a:ext>
            </a:extLst>
          </p:cNvPr>
          <p:cNvSpPr txBox="1"/>
          <p:nvPr/>
        </p:nvSpPr>
        <p:spPr>
          <a:xfrm>
            <a:off x="7187182" y="2473599"/>
            <a:ext cx="1952483" cy="892552"/>
          </a:xfrm>
          <a:prstGeom prst="rect">
            <a:avLst/>
          </a:prstGeom>
          <a:noFill/>
        </p:spPr>
        <p:txBody>
          <a:bodyPr wrap="square">
            <a:spAutoFit/>
          </a:bodyPr>
          <a:lstStyle/>
          <a:p>
            <a:pPr algn="l"/>
            <a:r>
              <a:rPr lang="en-GB" sz="1000" dirty="0">
                <a:latin typeface="Work Sans" pitchFamily="2" charset="77"/>
              </a:rPr>
              <a:t>LDBS is developing a </a:t>
            </a:r>
            <a:endParaRPr lang="en-GB" sz="1000" u="none" strike="noStrike" dirty="0">
              <a:effectLst/>
              <a:latin typeface="Work Sans" pitchFamily="2" charset="77"/>
            </a:endParaRPr>
          </a:p>
          <a:p>
            <a:pPr algn="l"/>
            <a:r>
              <a:rPr lang="en-GB" sz="2200" u="none" strike="noStrike" dirty="0">
                <a:solidFill>
                  <a:srgbClr val="55345A"/>
                </a:solidFill>
                <a:effectLst/>
                <a:latin typeface="Work Sans Light" pitchFamily="2" charset="77"/>
              </a:rPr>
              <a:t>Zero carbon </a:t>
            </a:r>
            <a:r>
              <a:rPr lang="en-GB" sz="1000" dirty="0">
                <a:latin typeface="Work Sans" pitchFamily="2" charset="0"/>
              </a:rPr>
              <a:t>strategy for Church schools and investment property</a:t>
            </a:r>
            <a:endParaRPr lang="en-GB" sz="2200" u="none" strike="noStrike" dirty="0">
              <a:effectLst/>
              <a:latin typeface="Work Sans" pitchFamily="2" charset="77"/>
            </a:endParaRPr>
          </a:p>
        </p:txBody>
      </p:sp>
      <p:sp>
        <p:nvSpPr>
          <p:cNvPr id="44" name="TextBox 43">
            <a:extLst>
              <a:ext uri="{FF2B5EF4-FFF2-40B4-BE49-F238E27FC236}">
                <a16:creationId xmlns:a16="http://schemas.microsoft.com/office/drawing/2014/main" id="{835DFE54-A589-3140-AB80-5242D5AB1026}"/>
              </a:ext>
            </a:extLst>
          </p:cNvPr>
          <p:cNvSpPr txBox="1"/>
          <p:nvPr/>
        </p:nvSpPr>
        <p:spPr>
          <a:xfrm>
            <a:off x="9552697" y="3755550"/>
            <a:ext cx="2264735" cy="738664"/>
          </a:xfrm>
          <a:prstGeom prst="rect">
            <a:avLst/>
          </a:prstGeom>
          <a:noFill/>
        </p:spPr>
        <p:txBody>
          <a:bodyPr wrap="square">
            <a:spAutoFit/>
          </a:bodyPr>
          <a:lstStyle/>
          <a:p>
            <a:pPr algn="l"/>
            <a:r>
              <a:rPr lang="en-GB" sz="1000" dirty="0">
                <a:latin typeface="Work Sans" pitchFamily="2" charset="77"/>
              </a:rPr>
              <a:t>The value of the LDBS property investment is</a:t>
            </a:r>
            <a:endParaRPr lang="en-GB" sz="1000" u="none" strike="noStrike" dirty="0">
              <a:effectLst/>
              <a:latin typeface="Work Sans" pitchFamily="2" charset="77"/>
            </a:endParaRPr>
          </a:p>
          <a:p>
            <a:pPr algn="l"/>
            <a:r>
              <a:rPr lang="en-GB" sz="2200" dirty="0">
                <a:solidFill>
                  <a:srgbClr val="55345A"/>
                </a:solidFill>
                <a:latin typeface="Work Sans Light" pitchFamily="2" charset="77"/>
              </a:rPr>
              <a:t>£40 million</a:t>
            </a:r>
            <a:endParaRPr lang="en-GB" sz="2200" u="none" strike="noStrike" dirty="0">
              <a:solidFill>
                <a:srgbClr val="55345A"/>
              </a:solidFill>
              <a:effectLst/>
              <a:latin typeface="Work Sans Light" pitchFamily="2" charset="77"/>
            </a:endParaRPr>
          </a:p>
        </p:txBody>
      </p:sp>
      <p:sp>
        <p:nvSpPr>
          <p:cNvPr id="45" name="TextBox 44">
            <a:extLst>
              <a:ext uri="{FF2B5EF4-FFF2-40B4-BE49-F238E27FC236}">
                <a16:creationId xmlns:a16="http://schemas.microsoft.com/office/drawing/2014/main" id="{AEB1851D-EC96-834E-84F4-1BC2BE754992}"/>
              </a:ext>
            </a:extLst>
          </p:cNvPr>
          <p:cNvSpPr txBox="1"/>
          <p:nvPr/>
        </p:nvSpPr>
        <p:spPr>
          <a:xfrm>
            <a:off x="4694165" y="5314800"/>
            <a:ext cx="2452737" cy="892552"/>
          </a:xfrm>
          <a:prstGeom prst="rect">
            <a:avLst/>
          </a:prstGeom>
          <a:noFill/>
        </p:spPr>
        <p:txBody>
          <a:bodyPr wrap="square">
            <a:spAutoFit/>
          </a:bodyPr>
          <a:lstStyle/>
          <a:p>
            <a:pPr algn="l"/>
            <a:r>
              <a:rPr lang="en-GB" sz="1000" u="none" strike="noStrike" dirty="0">
                <a:effectLst/>
                <a:latin typeface="Work Sans" pitchFamily="2" charset="77"/>
              </a:rPr>
              <a:t>In </a:t>
            </a:r>
            <a:r>
              <a:rPr lang="en-GB" sz="1000" dirty="0">
                <a:latin typeface="Work Sans" pitchFamily="2" charset="77"/>
              </a:rPr>
              <a:t>2022,</a:t>
            </a:r>
            <a:br>
              <a:rPr lang="en-GB" sz="1100" u="none" strike="noStrike" dirty="0">
                <a:solidFill>
                  <a:schemeClr val="tx1">
                    <a:lumMod val="65000"/>
                    <a:lumOff val="35000"/>
                  </a:schemeClr>
                </a:solidFill>
                <a:effectLst/>
                <a:latin typeface="Work Sans" pitchFamily="2" charset="77"/>
              </a:rPr>
            </a:br>
            <a:r>
              <a:rPr lang="en-GB" sz="2200" dirty="0">
                <a:solidFill>
                  <a:srgbClr val="55345A"/>
                </a:solidFill>
                <a:latin typeface="Work Sans Light" pitchFamily="2" charset="77"/>
              </a:rPr>
              <a:t>68%</a:t>
            </a:r>
            <a:endParaRPr lang="en-GB" sz="2200" u="none" strike="noStrike" dirty="0">
              <a:solidFill>
                <a:srgbClr val="55345A"/>
              </a:solidFill>
              <a:effectLst/>
              <a:latin typeface="Work Sans Light" pitchFamily="2" charset="77"/>
            </a:endParaRPr>
          </a:p>
          <a:p>
            <a:pPr algn="l"/>
            <a:r>
              <a:rPr lang="en-GB" sz="1000" dirty="0">
                <a:latin typeface="Work Sans" pitchFamily="2" charset="77"/>
              </a:rPr>
              <a:t>of pupils achieved RWM Expected compared to 59% nationally</a:t>
            </a:r>
            <a:endParaRPr lang="en-GB" sz="1000" u="none" strike="noStrike" dirty="0">
              <a:effectLst/>
              <a:latin typeface="Work Sans" pitchFamily="2" charset="77"/>
            </a:endParaRPr>
          </a:p>
        </p:txBody>
      </p:sp>
      <p:sp>
        <p:nvSpPr>
          <p:cNvPr id="46" name="TextBox 45">
            <a:extLst>
              <a:ext uri="{FF2B5EF4-FFF2-40B4-BE49-F238E27FC236}">
                <a16:creationId xmlns:a16="http://schemas.microsoft.com/office/drawing/2014/main" id="{EFF665DF-FF8F-804E-ABB5-7168CBEB399E}"/>
              </a:ext>
            </a:extLst>
          </p:cNvPr>
          <p:cNvSpPr txBox="1"/>
          <p:nvPr/>
        </p:nvSpPr>
        <p:spPr>
          <a:xfrm>
            <a:off x="7229480" y="5314800"/>
            <a:ext cx="2204231" cy="892552"/>
          </a:xfrm>
          <a:prstGeom prst="rect">
            <a:avLst/>
          </a:prstGeom>
          <a:noFill/>
        </p:spPr>
        <p:txBody>
          <a:bodyPr wrap="square">
            <a:spAutoFit/>
          </a:bodyPr>
          <a:lstStyle/>
          <a:p>
            <a:pPr algn="l"/>
            <a:r>
              <a:rPr lang="en-GB" sz="1000" dirty="0">
                <a:latin typeface="Work Sans" pitchFamily="2" charset="77"/>
              </a:rPr>
              <a:t>In 2022,</a:t>
            </a:r>
            <a:br>
              <a:rPr lang="en-GB" sz="1100" u="none" strike="noStrike" dirty="0">
                <a:solidFill>
                  <a:schemeClr val="tx1">
                    <a:lumMod val="65000"/>
                    <a:lumOff val="35000"/>
                  </a:schemeClr>
                </a:solidFill>
                <a:effectLst/>
                <a:latin typeface="Work Sans" pitchFamily="2" charset="77"/>
              </a:rPr>
            </a:br>
            <a:r>
              <a:rPr lang="en-GB" sz="2200" dirty="0">
                <a:solidFill>
                  <a:srgbClr val="55345A"/>
                </a:solidFill>
                <a:latin typeface="Work Sans Light" pitchFamily="2" charset="77"/>
              </a:rPr>
              <a:t>14%               </a:t>
            </a:r>
            <a:r>
              <a:rPr lang="en-GB" sz="2200" u="none" strike="noStrike" dirty="0">
                <a:solidFill>
                  <a:srgbClr val="55345A"/>
                </a:solidFill>
                <a:effectLst/>
                <a:latin typeface="Work Sans Light" pitchFamily="2" charset="77"/>
              </a:rPr>
              <a:t>  </a:t>
            </a:r>
            <a:r>
              <a:rPr lang="en-GB" sz="1000" dirty="0">
                <a:latin typeface="Work Sans" pitchFamily="2" charset="77"/>
              </a:rPr>
              <a:t>of pupils achieved RWM Higher compared to 7% nationally</a:t>
            </a:r>
            <a:endParaRPr lang="en-GB" sz="1000" u="none" strike="noStrike" dirty="0">
              <a:effectLst/>
              <a:latin typeface="Work Sans" pitchFamily="2" charset="77"/>
            </a:endParaRPr>
          </a:p>
        </p:txBody>
      </p:sp>
      <p:sp>
        <p:nvSpPr>
          <p:cNvPr id="47" name="TextBox 46">
            <a:extLst>
              <a:ext uri="{FF2B5EF4-FFF2-40B4-BE49-F238E27FC236}">
                <a16:creationId xmlns:a16="http://schemas.microsoft.com/office/drawing/2014/main" id="{F77347BA-6A0B-F244-815D-A1DF23E8E4BD}"/>
              </a:ext>
            </a:extLst>
          </p:cNvPr>
          <p:cNvSpPr txBox="1"/>
          <p:nvPr/>
        </p:nvSpPr>
        <p:spPr>
          <a:xfrm>
            <a:off x="9552697" y="5352047"/>
            <a:ext cx="2452737" cy="892552"/>
          </a:xfrm>
          <a:prstGeom prst="rect">
            <a:avLst/>
          </a:prstGeom>
          <a:noFill/>
        </p:spPr>
        <p:txBody>
          <a:bodyPr wrap="square">
            <a:spAutoFit/>
          </a:bodyPr>
          <a:lstStyle/>
          <a:p>
            <a:pPr algn="l"/>
            <a:r>
              <a:rPr lang="en-GB" sz="2200" dirty="0">
                <a:solidFill>
                  <a:srgbClr val="55345A"/>
                </a:solidFill>
                <a:latin typeface="Work Sans Light" pitchFamily="2" charset="77"/>
              </a:rPr>
              <a:t>94%</a:t>
            </a:r>
            <a:endParaRPr lang="en-GB" sz="2200" u="none" strike="noStrike" dirty="0">
              <a:solidFill>
                <a:srgbClr val="55345A"/>
              </a:solidFill>
              <a:effectLst/>
              <a:latin typeface="Work Sans Light" pitchFamily="2" charset="77"/>
            </a:endParaRPr>
          </a:p>
          <a:p>
            <a:pPr algn="l"/>
            <a:r>
              <a:rPr lang="en-GB" sz="1000" dirty="0">
                <a:latin typeface="Work Sans" pitchFamily="2" charset="77"/>
              </a:rPr>
              <a:t>Of Church primary schools are rated by Ofsted as Good or Outstanding</a:t>
            </a:r>
            <a:endParaRPr lang="en-GB" sz="1000" u="none" strike="noStrike" dirty="0">
              <a:effectLst/>
              <a:latin typeface="Work Sans" pitchFamily="2" charset="77"/>
            </a:endParaRPr>
          </a:p>
        </p:txBody>
      </p:sp>
      <p:sp>
        <p:nvSpPr>
          <p:cNvPr id="49" name="TextBox 48">
            <a:extLst>
              <a:ext uri="{FF2B5EF4-FFF2-40B4-BE49-F238E27FC236}">
                <a16:creationId xmlns:a16="http://schemas.microsoft.com/office/drawing/2014/main" id="{F9D8EC27-031E-B84E-8547-006C85433628}"/>
              </a:ext>
            </a:extLst>
          </p:cNvPr>
          <p:cNvSpPr txBox="1"/>
          <p:nvPr/>
        </p:nvSpPr>
        <p:spPr>
          <a:xfrm>
            <a:off x="457886" y="2052400"/>
            <a:ext cx="3499251" cy="584775"/>
          </a:xfrm>
          <a:prstGeom prst="rect">
            <a:avLst/>
          </a:prstGeom>
          <a:noFill/>
        </p:spPr>
        <p:txBody>
          <a:bodyPr wrap="square" rtlCol="0">
            <a:spAutoFit/>
          </a:bodyPr>
          <a:lstStyle/>
          <a:p>
            <a:r>
              <a:rPr lang="en-GB" sz="1600" b="1" u="none" strike="noStrike" dirty="0">
                <a:solidFill>
                  <a:srgbClr val="55345A"/>
                </a:solidFill>
                <a:effectLst/>
                <a:latin typeface="Work Sans SemiBold" pitchFamily="2" charset="77"/>
              </a:rPr>
              <a:t>Our schools serve 55,000 young Londoners</a:t>
            </a:r>
          </a:p>
        </p:txBody>
      </p:sp>
      <p:sp>
        <p:nvSpPr>
          <p:cNvPr id="51" name="TextBox 50">
            <a:extLst>
              <a:ext uri="{FF2B5EF4-FFF2-40B4-BE49-F238E27FC236}">
                <a16:creationId xmlns:a16="http://schemas.microsoft.com/office/drawing/2014/main" id="{969CE922-0CCE-0949-936C-63A6BF82B81F}"/>
              </a:ext>
            </a:extLst>
          </p:cNvPr>
          <p:cNvSpPr txBox="1"/>
          <p:nvPr/>
        </p:nvSpPr>
        <p:spPr>
          <a:xfrm>
            <a:off x="9549414" y="2410090"/>
            <a:ext cx="2446624" cy="923330"/>
          </a:xfrm>
          <a:prstGeom prst="rect">
            <a:avLst/>
          </a:prstGeom>
          <a:noFill/>
        </p:spPr>
        <p:txBody>
          <a:bodyPr wrap="square">
            <a:spAutoFit/>
          </a:bodyPr>
          <a:lstStyle/>
          <a:p>
            <a:pPr algn="l"/>
            <a:r>
              <a:rPr lang="en-GB" sz="2200" u="none" strike="noStrike" dirty="0">
                <a:solidFill>
                  <a:srgbClr val="55345A"/>
                </a:solidFill>
                <a:effectLst/>
                <a:latin typeface="Work Sans Light" pitchFamily="2" charset="77"/>
              </a:rPr>
              <a:t>155 Church sc</a:t>
            </a:r>
            <a:r>
              <a:rPr lang="en-GB" sz="2200" dirty="0">
                <a:solidFill>
                  <a:srgbClr val="55345A"/>
                </a:solidFill>
                <a:latin typeface="Work Sans Light" pitchFamily="2" charset="77"/>
              </a:rPr>
              <a:t>hools</a:t>
            </a:r>
            <a:endParaRPr lang="en-GB" sz="2200" u="none" strike="noStrike" dirty="0">
              <a:solidFill>
                <a:srgbClr val="55345A"/>
              </a:solidFill>
              <a:effectLst/>
              <a:latin typeface="Work Sans Light" pitchFamily="2" charset="77"/>
            </a:endParaRPr>
          </a:p>
          <a:p>
            <a:pPr algn="l"/>
            <a:r>
              <a:rPr lang="en-GB" sz="1000" dirty="0">
                <a:latin typeface="Work Sans" pitchFamily="2" charset="77"/>
              </a:rPr>
              <a:t>w</a:t>
            </a:r>
            <a:r>
              <a:rPr lang="en-GB" sz="1000" u="none" strike="noStrike" dirty="0">
                <a:effectLst/>
                <a:latin typeface="Work Sans" pitchFamily="2" charset="77"/>
              </a:rPr>
              <a:t>ith operational school buildings</a:t>
            </a:r>
          </a:p>
        </p:txBody>
      </p:sp>
    </p:spTree>
    <p:extLst>
      <p:ext uri="{BB962C8B-B14F-4D97-AF65-F5344CB8AC3E}">
        <p14:creationId xmlns:p14="http://schemas.microsoft.com/office/powerpoint/2010/main" val="270581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ACB129D-B884-2F41-8C17-8A082A37817D}"/>
              </a:ext>
            </a:extLst>
          </p:cNvPr>
          <p:cNvSpPr/>
          <p:nvPr/>
        </p:nvSpPr>
        <p:spPr>
          <a:xfrm>
            <a:off x="3247697" y="1744717"/>
            <a:ext cx="8944303" cy="3849833"/>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334D430-3947-8146-9C4A-CE1DEF749A43}"/>
              </a:ext>
            </a:extLst>
          </p:cNvPr>
          <p:cNvSpPr/>
          <p:nvPr/>
        </p:nvSpPr>
        <p:spPr>
          <a:xfrm>
            <a:off x="0" y="0"/>
            <a:ext cx="12192001" cy="1744717"/>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DE70A15-71C4-5741-96FF-2DE8366135FF}"/>
              </a:ext>
            </a:extLst>
          </p:cNvPr>
          <p:cNvSpPr txBox="1"/>
          <p:nvPr/>
        </p:nvSpPr>
        <p:spPr>
          <a:xfrm>
            <a:off x="370148" y="948440"/>
            <a:ext cx="5084721" cy="584775"/>
          </a:xfrm>
          <a:prstGeom prst="rect">
            <a:avLst/>
          </a:prstGeom>
          <a:noFill/>
        </p:spPr>
        <p:txBody>
          <a:bodyPr wrap="square" rtlCol="0">
            <a:spAutoFit/>
          </a:bodyPr>
          <a:lstStyle/>
          <a:p>
            <a:r>
              <a:rPr lang="en-US" sz="3200" dirty="0">
                <a:solidFill>
                  <a:schemeClr val="bg1"/>
                </a:solidFill>
                <a:latin typeface="Work Sans Light" pitchFamily="2" charset="77"/>
              </a:rPr>
              <a:t>Introducing the LDBS</a:t>
            </a:r>
          </a:p>
        </p:txBody>
      </p:sp>
      <p:sp>
        <p:nvSpPr>
          <p:cNvPr id="14" name="TextBox 13">
            <a:extLst>
              <a:ext uri="{FF2B5EF4-FFF2-40B4-BE49-F238E27FC236}">
                <a16:creationId xmlns:a16="http://schemas.microsoft.com/office/drawing/2014/main" id="{91F21916-4250-6D4E-834D-B6550CE2D514}"/>
              </a:ext>
            </a:extLst>
          </p:cNvPr>
          <p:cNvSpPr txBox="1"/>
          <p:nvPr/>
        </p:nvSpPr>
        <p:spPr>
          <a:xfrm>
            <a:off x="383753" y="3053010"/>
            <a:ext cx="2446624" cy="923330"/>
          </a:xfrm>
          <a:prstGeom prst="rect">
            <a:avLst/>
          </a:prstGeom>
          <a:noFill/>
        </p:spPr>
        <p:txBody>
          <a:bodyPr wrap="square">
            <a:spAutoFit/>
          </a:bodyPr>
          <a:lstStyle/>
          <a:p>
            <a:pPr algn="l"/>
            <a:r>
              <a:rPr lang="en-GB" sz="1000" u="none" strike="noStrike" dirty="0">
                <a:effectLst/>
                <a:latin typeface="Work Sans" pitchFamily="2" charset="77"/>
              </a:rPr>
              <a:t>There are</a:t>
            </a:r>
          </a:p>
          <a:p>
            <a:pPr algn="l"/>
            <a:r>
              <a:rPr lang="en-GB" sz="2400" u="none" strike="noStrike" dirty="0">
                <a:solidFill>
                  <a:srgbClr val="55345A"/>
                </a:solidFill>
                <a:effectLst/>
                <a:latin typeface="Work Sans Light" pitchFamily="2" charset="77"/>
              </a:rPr>
              <a:t>154</a:t>
            </a:r>
          </a:p>
          <a:p>
            <a:pPr algn="l"/>
            <a:r>
              <a:rPr lang="en-GB" sz="1000" u="none" strike="noStrike" dirty="0">
                <a:effectLst/>
                <a:latin typeface="Work Sans" pitchFamily="2" charset="77"/>
              </a:rPr>
              <a:t>Church schools in the Diocese</a:t>
            </a:r>
            <a:br>
              <a:rPr lang="en-GB" sz="1000" u="none" strike="noStrike" dirty="0">
                <a:effectLst/>
                <a:latin typeface="Work Sans" pitchFamily="2" charset="77"/>
              </a:rPr>
            </a:br>
            <a:r>
              <a:rPr lang="en-GB" sz="1000" u="none" strike="noStrike" dirty="0">
                <a:effectLst/>
                <a:latin typeface="Work Sans" pitchFamily="2" charset="77"/>
              </a:rPr>
              <a:t>of London:</a:t>
            </a:r>
          </a:p>
        </p:txBody>
      </p:sp>
      <p:sp>
        <p:nvSpPr>
          <p:cNvPr id="15" name="TextBox 14">
            <a:extLst>
              <a:ext uri="{FF2B5EF4-FFF2-40B4-BE49-F238E27FC236}">
                <a16:creationId xmlns:a16="http://schemas.microsoft.com/office/drawing/2014/main" id="{F6B78487-1A40-B946-B324-9F2D3BF52713}"/>
              </a:ext>
            </a:extLst>
          </p:cNvPr>
          <p:cNvSpPr txBox="1"/>
          <p:nvPr/>
        </p:nvSpPr>
        <p:spPr>
          <a:xfrm>
            <a:off x="370148" y="3944754"/>
            <a:ext cx="2446624" cy="1508105"/>
          </a:xfrm>
          <a:prstGeom prst="rect">
            <a:avLst/>
          </a:prstGeom>
          <a:noFill/>
        </p:spPr>
        <p:txBody>
          <a:bodyPr wrap="square">
            <a:spAutoFit/>
          </a:bodyPr>
          <a:lstStyle/>
          <a:p>
            <a:pPr algn="l"/>
            <a:r>
              <a:rPr lang="en-GB" sz="2400" u="none" strike="noStrike" dirty="0">
                <a:solidFill>
                  <a:srgbClr val="55345A"/>
                </a:solidFill>
                <a:effectLst/>
                <a:latin typeface="Work Sans Light" pitchFamily="2" charset="77"/>
              </a:rPr>
              <a:t>133 primaries with 89 nursery classes,</a:t>
            </a:r>
          </a:p>
          <a:p>
            <a:pPr algn="l"/>
            <a:r>
              <a:rPr lang="en-GB" sz="1000" u="none" strike="noStrike" dirty="0">
                <a:effectLst/>
                <a:latin typeface="Work Sans" pitchFamily="2" charset="77"/>
              </a:rPr>
              <a:t>3 all-through, 19 secondary and a school for children with SEND</a:t>
            </a:r>
          </a:p>
        </p:txBody>
      </p:sp>
      <p:sp>
        <p:nvSpPr>
          <p:cNvPr id="17" name="TextBox 16">
            <a:extLst>
              <a:ext uri="{FF2B5EF4-FFF2-40B4-BE49-F238E27FC236}">
                <a16:creationId xmlns:a16="http://schemas.microsoft.com/office/drawing/2014/main" id="{81530BC8-5A38-F64F-8772-09033FD7CC01}"/>
              </a:ext>
            </a:extLst>
          </p:cNvPr>
          <p:cNvSpPr txBox="1"/>
          <p:nvPr/>
        </p:nvSpPr>
        <p:spPr>
          <a:xfrm>
            <a:off x="370148" y="5628722"/>
            <a:ext cx="2446624" cy="923330"/>
          </a:xfrm>
          <a:prstGeom prst="rect">
            <a:avLst/>
          </a:prstGeom>
          <a:noFill/>
        </p:spPr>
        <p:txBody>
          <a:bodyPr wrap="square">
            <a:spAutoFit/>
          </a:bodyPr>
          <a:lstStyle/>
          <a:p>
            <a:pPr algn="l"/>
            <a:r>
              <a:rPr lang="en-GB" sz="2400" u="none" strike="noStrike" dirty="0">
                <a:solidFill>
                  <a:srgbClr val="55345A"/>
                </a:solidFill>
                <a:effectLst/>
                <a:latin typeface="Work Sans Light" pitchFamily="2" charset="77"/>
              </a:rPr>
              <a:t>Our schools</a:t>
            </a:r>
          </a:p>
          <a:p>
            <a:pPr algn="l"/>
            <a:r>
              <a:rPr lang="en-GB" sz="1000" u="none" strike="noStrike" dirty="0">
                <a:effectLst/>
                <a:latin typeface="Work Sans" pitchFamily="2" charset="77"/>
              </a:rPr>
              <a:t>include Voluntary Aided schools, Single and Multi-Academy Trusts and a Voluntary Controlled school</a:t>
            </a:r>
          </a:p>
        </p:txBody>
      </p:sp>
      <p:sp>
        <p:nvSpPr>
          <p:cNvPr id="22" name="TextBox 21">
            <a:extLst>
              <a:ext uri="{FF2B5EF4-FFF2-40B4-BE49-F238E27FC236}">
                <a16:creationId xmlns:a16="http://schemas.microsoft.com/office/drawing/2014/main" id="{F82EF72C-85C1-944E-83AE-F8B23F7274E5}"/>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33" name="TextBox 32">
            <a:extLst>
              <a:ext uri="{FF2B5EF4-FFF2-40B4-BE49-F238E27FC236}">
                <a16:creationId xmlns:a16="http://schemas.microsoft.com/office/drawing/2014/main" id="{43327E73-1AAE-F149-B21A-47E76462F86D}"/>
              </a:ext>
            </a:extLst>
          </p:cNvPr>
          <p:cNvSpPr txBox="1"/>
          <p:nvPr/>
        </p:nvSpPr>
        <p:spPr>
          <a:xfrm>
            <a:off x="370148" y="2050664"/>
            <a:ext cx="2572749" cy="830997"/>
          </a:xfrm>
          <a:prstGeom prst="rect">
            <a:avLst/>
          </a:prstGeom>
          <a:noFill/>
        </p:spPr>
        <p:txBody>
          <a:bodyPr wrap="square" rtlCol="0">
            <a:spAutoFit/>
          </a:bodyPr>
          <a:lstStyle/>
          <a:p>
            <a:r>
              <a:rPr lang="en-GB" sz="1600" b="1" dirty="0">
                <a:solidFill>
                  <a:srgbClr val="55345A"/>
                </a:solidFill>
                <a:latin typeface="Work Sans SemiBold" pitchFamily="2" charset="77"/>
              </a:rPr>
              <a:t>LDBS has</a:t>
            </a:r>
            <a:r>
              <a:rPr lang="en-GB" sz="1600" b="1" u="none" strike="noStrike" dirty="0">
                <a:solidFill>
                  <a:srgbClr val="55345A"/>
                </a:solidFill>
                <a:effectLst/>
                <a:latin typeface="Work Sans SemiBold" pitchFamily="2" charset="77"/>
              </a:rPr>
              <a:t> been serving and supporting schools since 1836</a:t>
            </a:r>
          </a:p>
        </p:txBody>
      </p:sp>
      <p:sp>
        <p:nvSpPr>
          <p:cNvPr id="39" name="TextBox 38">
            <a:extLst>
              <a:ext uri="{FF2B5EF4-FFF2-40B4-BE49-F238E27FC236}">
                <a16:creationId xmlns:a16="http://schemas.microsoft.com/office/drawing/2014/main" id="{1F698756-50A7-FA47-9268-39ED43222241}"/>
              </a:ext>
            </a:extLst>
          </p:cNvPr>
          <p:cNvSpPr txBox="1"/>
          <p:nvPr/>
        </p:nvSpPr>
        <p:spPr>
          <a:xfrm>
            <a:off x="9417847" y="305948"/>
            <a:ext cx="2389841" cy="230832"/>
          </a:xfrm>
          <a:prstGeom prst="rect">
            <a:avLst/>
          </a:prstGeom>
          <a:noFill/>
        </p:spPr>
        <p:txBody>
          <a:bodyPr wrap="square" rtlCol="0">
            <a:spAutoFit/>
          </a:bodyPr>
          <a:lstStyle/>
          <a:p>
            <a:pPr algn="r"/>
            <a:r>
              <a:rPr lang="en-US" sz="900" b="1" dirty="0">
                <a:solidFill>
                  <a:schemeClr val="bg1"/>
                </a:solidFill>
                <a:latin typeface="Work Sans SemiBold" pitchFamily="2" charset="77"/>
              </a:rPr>
              <a:t>OPERATIONS TEAM ADMINISTRATOR</a:t>
            </a:r>
          </a:p>
        </p:txBody>
      </p:sp>
      <p:sp>
        <p:nvSpPr>
          <p:cNvPr id="28" name="TextBox 27">
            <a:extLst>
              <a:ext uri="{FF2B5EF4-FFF2-40B4-BE49-F238E27FC236}">
                <a16:creationId xmlns:a16="http://schemas.microsoft.com/office/drawing/2014/main" id="{BDCBA178-BEC5-8D46-AE77-4884A2F7F124}"/>
              </a:ext>
            </a:extLst>
          </p:cNvPr>
          <p:cNvSpPr txBox="1"/>
          <p:nvPr/>
        </p:nvSpPr>
        <p:spPr>
          <a:xfrm>
            <a:off x="3807033" y="2065578"/>
            <a:ext cx="6552514" cy="338554"/>
          </a:xfrm>
          <a:prstGeom prst="rect">
            <a:avLst/>
          </a:prstGeom>
          <a:noFill/>
        </p:spPr>
        <p:txBody>
          <a:bodyPr wrap="square" rtlCol="0">
            <a:spAutoFit/>
          </a:bodyPr>
          <a:lstStyle/>
          <a:p>
            <a:r>
              <a:rPr lang="en-GB" sz="1600" b="1" dirty="0">
                <a:solidFill>
                  <a:srgbClr val="55345A"/>
                </a:solidFill>
                <a:latin typeface="Work Sans SemiBold" pitchFamily="2" charset="77"/>
              </a:rPr>
              <a:t>LDBS manages a multi-million budget each year</a:t>
            </a:r>
            <a:endParaRPr lang="en-GB" sz="1600" b="1" u="none" strike="noStrike" dirty="0">
              <a:solidFill>
                <a:srgbClr val="55345A"/>
              </a:solidFill>
              <a:effectLst/>
              <a:latin typeface="Work Sans SemiBold" pitchFamily="2" charset="77"/>
            </a:endParaRPr>
          </a:p>
        </p:txBody>
      </p:sp>
      <p:sp>
        <p:nvSpPr>
          <p:cNvPr id="29" name="TextBox 28">
            <a:extLst>
              <a:ext uri="{FF2B5EF4-FFF2-40B4-BE49-F238E27FC236}">
                <a16:creationId xmlns:a16="http://schemas.microsoft.com/office/drawing/2014/main" id="{A6803AE3-A46F-574D-AD8D-F2F3C37BF40B}"/>
              </a:ext>
            </a:extLst>
          </p:cNvPr>
          <p:cNvSpPr txBox="1"/>
          <p:nvPr/>
        </p:nvSpPr>
        <p:spPr>
          <a:xfrm>
            <a:off x="6558457" y="2559482"/>
            <a:ext cx="2475078" cy="1231106"/>
          </a:xfrm>
          <a:prstGeom prst="rect">
            <a:avLst/>
          </a:prstGeom>
          <a:noFill/>
        </p:spPr>
        <p:txBody>
          <a:bodyPr wrap="square">
            <a:spAutoFit/>
          </a:bodyPr>
          <a:lstStyle/>
          <a:p>
            <a:pPr algn="l"/>
            <a:r>
              <a:rPr lang="en-GB" sz="1000" dirty="0">
                <a:latin typeface="Work Sans" pitchFamily="2" charset="77"/>
              </a:rPr>
              <a:t>The London Diocesan Fund (LDF) is the body corporate for the Diocese. The LDF contributes c.450k to LDBS costs through a </a:t>
            </a:r>
            <a:endParaRPr lang="en-GB" sz="1000" u="none" strike="noStrike" dirty="0">
              <a:effectLst/>
              <a:latin typeface="Work Sans" pitchFamily="2" charset="77"/>
            </a:endParaRPr>
          </a:p>
          <a:p>
            <a:pPr algn="l"/>
            <a:r>
              <a:rPr lang="en-GB" sz="2400" dirty="0">
                <a:solidFill>
                  <a:srgbClr val="55345A"/>
                </a:solidFill>
                <a:latin typeface="Work Sans Light" pitchFamily="2" charset="77"/>
              </a:rPr>
              <a:t>c</a:t>
            </a:r>
            <a:r>
              <a:rPr lang="en-GB" sz="2400" u="none" strike="noStrike" dirty="0">
                <a:solidFill>
                  <a:srgbClr val="55345A"/>
                </a:solidFill>
                <a:effectLst/>
                <a:latin typeface="Work Sans Light" pitchFamily="2" charset="77"/>
              </a:rPr>
              <a:t>ash grant</a:t>
            </a:r>
          </a:p>
          <a:p>
            <a:pPr algn="l"/>
            <a:r>
              <a:rPr lang="en-GB" sz="1000" dirty="0">
                <a:latin typeface="Work Sans" pitchFamily="2" charset="0"/>
              </a:rPr>
              <a:t>and in-kind benefits</a:t>
            </a:r>
            <a:endParaRPr lang="en-GB" sz="1000" u="none" strike="noStrike" dirty="0">
              <a:effectLst/>
              <a:latin typeface="Work Sans" pitchFamily="2" charset="0"/>
            </a:endParaRPr>
          </a:p>
        </p:txBody>
      </p:sp>
      <p:sp>
        <p:nvSpPr>
          <p:cNvPr id="30" name="TextBox 29">
            <a:extLst>
              <a:ext uri="{FF2B5EF4-FFF2-40B4-BE49-F238E27FC236}">
                <a16:creationId xmlns:a16="http://schemas.microsoft.com/office/drawing/2014/main" id="{2663EDB6-2395-0942-A70D-CD80B54BE3AE}"/>
              </a:ext>
            </a:extLst>
          </p:cNvPr>
          <p:cNvSpPr txBox="1"/>
          <p:nvPr/>
        </p:nvSpPr>
        <p:spPr>
          <a:xfrm>
            <a:off x="9417847" y="2561944"/>
            <a:ext cx="2446624" cy="923330"/>
          </a:xfrm>
          <a:prstGeom prst="rect">
            <a:avLst/>
          </a:prstGeom>
          <a:noFill/>
        </p:spPr>
        <p:txBody>
          <a:bodyPr wrap="square">
            <a:spAutoFit/>
          </a:bodyPr>
          <a:lstStyle/>
          <a:p>
            <a:pPr algn="l"/>
            <a:r>
              <a:rPr lang="en-GB" sz="1000" u="none" strike="noStrike" dirty="0">
                <a:effectLst/>
                <a:latin typeface="Work Sans" pitchFamily="2" charset="77"/>
              </a:rPr>
              <a:t>We </a:t>
            </a:r>
            <a:r>
              <a:rPr lang="en-GB" sz="1000" dirty="0">
                <a:latin typeface="Work Sans" pitchFamily="2" charset="77"/>
              </a:rPr>
              <a:t>have a staff team of around</a:t>
            </a:r>
            <a:endParaRPr lang="en-GB" sz="1000" u="none" strike="noStrike" dirty="0">
              <a:effectLst/>
              <a:latin typeface="Work Sans" pitchFamily="2" charset="77"/>
            </a:endParaRPr>
          </a:p>
          <a:p>
            <a:pPr algn="l"/>
            <a:r>
              <a:rPr lang="en-GB" sz="2400" u="none" strike="noStrike" dirty="0">
                <a:solidFill>
                  <a:srgbClr val="55345A"/>
                </a:solidFill>
                <a:effectLst/>
                <a:latin typeface="Work Sans Light" pitchFamily="2" charset="77"/>
              </a:rPr>
              <a:t>30 people,</a:t>
            </a:r>
          </a:p>
          <a:p>
            <a:r>
              <a:rPr lang="en-GB" sz="1000" dirty="0">
                <a:latin typeface="Work Sans" pitchFamily="2" charset="77"/>
              </a:rPr>
              <a:t>w</a:t>
            </a:r>
            <a:r>
              <a:rPr lang="en-GB" sz="1000" u="none" strike="noStrike" dirty="0">
                <a:effectLst/>
                <a:latin typeface="Work Sans" pitchFamily="2" charset="77"/>
              </a:rPr>
              <a:t>ith support from</a:t>
            </a:r>
            <a:r>
              <a:rPr lang="en-GB" sz="1000" dirty="0">
                <a:latin typeface="Work Sans" pitchFamily="2" charset="77"/>
              </a:rPr>
              <a:t> a number of consultants</a:t>
            </a:r>
            <a:endParaRPr lang="en-GB" sz="1000" u="none" strike="noStrike" dirty="0">
              <a:effectLst/>
              <a:latin typeface="Work Sans" pitchFamily="2" charset="77"/>
            </a:endParaRPr>
          </a:p>
        </p:txBody>
      </p:sp>
      <p:sp>
        <p:nvSpPr>
          <p:cNvPr id="40" name="TextBox 39">
            <a:extLst>
              <a:ext uri="{FF2B5EF4-FFF2-40B4-BE49-F238E27FC236}">
                <a16:creationId xmlns:a16="http://schemas.microsoft.com/office/drawing/2014/main" id="{48DE466A-8F6C-C04E-8631-686D4885A230}"/>
              </a:ext>
            </a:extLst>
          </p:cNvPr>
          <p:cNvSpPr txBox="1"/>
          <p:nvPr/>
        </p:nvSpPr>
        <p:spPr>
          <a:xfrm>
            <a:off x="3807033" y="2559482"/>
            <a:ext cx="2446624" cy="1292662"/>
          </a:xfrm>
          <a:prstGeom prst="rect">
            <a:avLst/>
          </a:prstGeom>
          <a:noFill/>
        </p:spPr>
        <p:txBody>
          <a:bodyPr wrap="square">
            <a:spAutoFit/>
          </a:bodyPr>
          <a:lstStyle/>
          <a:p>
            <a:pPr algn="l"/>
            <a:r>
              <a:rPr lang="en-GB" sz="1000" u="none" strike="noStrike" dirty="0">
                <a:effectLst/>
                <a:latin typeface="Work Sans" pitchFamily="2" charset="0"/>
              </a:rPr>
              <a:t>LDBS manages a small endowment fund which provides annual grants of c.£20,000 to support</a:t>
            </a:r>
            <a:r>
              <a:rPr lang="en-GB" sz="1000" dirty="0">
                <a:latin typeface="Work Sans" pitchFamily="2" charset="0"/>
              </a:rPr>
              <a:t> </a:t>
            </a:r>
            <a:r>
              <a:rPr lang="en-GB" sz="2400" dirty="0">
                <a:solidFill>
                  <a:srgbClr val="55345A"/>
                </a:solidFill>
                <a:latin typeface="Work Sans Light" pitchFamily="2" charset="77"/>
              </a:rPr>
              <a:t>disadvantaged students</a:t>
            </a:r>
            <a:endParaRPr lang="en-GB" sz="1000" u="none" strike="noStrike" dirty="0">
              <a:effectLst/>
              <a:latin typeface="Work Sans" pitchFamily="2" charset="77"/>
            </a:endParaRPr>
          </a:p>
        </p:txBody>
      </p:sp>
      <p:sp>
        <p:nvSpPr>
          <p:cNvPr id="41" name="TextBox 40">
            <a:extLst>
              <a:ext uri="{FF2B5EF4-FFF2-40B4-BE49-F238E27FC236}">
                <a16:creationId xmlns:a16="http://schemas.microsoft.com/office/drawing/2014/main" id="{8494AEC1-A05B-1C4D-B495-5743D913CA98}"/>
              </a:ext>
            </a:extLst>
          </p:cNvPr>
          <p:cNvSpPr txBox="1"/>
          <p:nvPr/>
        </p:nvSpPr>
        <p:spPr>
          <a:xfrm>
            <a:off x="3807033" y="4007494"/>
            <a:ext cx="2446624" cy="1138773"/>
          </a:xfrm>
          <a:prstGeom prst="rect">
            <a:avLst/>
          </a:prstGeom>
          <a:noFill/>
        </p:spPr>
        <p:txBody>
          <a:bodyPr wrap="square">
            <a:spAutoFit/>
          </a:bodyPr>
          <a:lstStyle/>
          <a:p>
            <a:pPr algn="l"/>
            <a:r>
              <a:rPr lang="en-GB" sz="1000" dirty="0">
                <a:latin typeface="Work Sans" pitchFamily="2" charset="77"/>
              </a:rPr>
              <a:t>LDBS is the </a:t>
            </a:r>
            <a:endParaRPr lang="en-GB" sz="1000" u="none" strike="noStrike" dirty="0">
              <a:effectLst/>
              <a:latin typeface="Work Sans" pitchFamily="2" charset="77"/>
            </a:endParaRPr>
          </a:p>
          <a:p>
            <a:pPr algn="l"/>
            <a:r>
              <a:rPr lang="en-GB" sz="2400" u="none" strike="noStrike" dirty="0">
                <a:solidFill>
                  <a:srgbClr val="55345A"/>
                </a:solidFill>
                <a:effectLst/>
                <a:latin typeface="Work Sans Light" pitchFamily="2" charset="77"/>
              </a:rPr>
              <a:t>Co</a:t>
            </a:r>
            <a:r>
              <a:rPr lang="en-GB" sz="2400" dirty="0">
                <a:solidFill>
                  <a:srgbClr val="55345A"/>
                </a:solidFill>
                <a:latin typeface="Work Sans Light" pitchFamily="2" charset="77"/>
              </a:rPr>
              <a:t>rporate Member</a:t>
            </a:r>
            <a:endParaRPr lang="en-GB" sz="2400" u="none" strike="noStrike" dirty="0">
              <a:solidFill>
                <a:srgbClr val="55345A"/>
              </a:solidFill>
              <a:effectLst/>
              <a:latin typeface="Work Sans Light" pitchFamily="2" charset="77"/>
            </a:endParaRPr>
          </a:p>
          <a:p>
            <a:r>
              <a:rPr lang="en-GB" sz="1000" u="none" strike="noStrike" dirty="0">
                <a:effectLst/>
                <a:latin typeface="Work Sans" pitchFamily="2" charset="77"/>
              </a:rPr>
              <a:t>for 15 Academ</a:t>
            </a:r>
            <a:r>
              <a:rPr lang="en-GB" sz="1000" dirty="0">
                <a:latin typeface="Work Sans" pitchFamily="2" charset="77"/>
              </a:rPr>
              <a:t>y Trusts</a:t>
            </a:r>
            <a:endParaRPr lang="en-GB" sz="1000" u="none" strike="noStrike" dirty="0">
              <a:effectLst/>
              <a:latin typeface="Work Sans" pitchFamily="2" charset="77"/>
            </a:endParaRPr>
          </a:p>
        </p:txBody>
      </p:sp>
      <p:sp>
        <p:nvSpPr>
          <p:cNvPr id="42" name="TextBox 41">
            <a:extLst>
              <a:ext uri="{FF2B5EF4-FFF2-40B4-BE49-F238E27FC236}">
                <a16:creationId xmlns:a16="http://schemas.microsoft.com/office/drawing/2014/main" id="{0F860B23-7DB4-4940-B4A4-7F366D613C72}"/>
              </a:ext>
            </a:extLst>
          </p:cNvPr>
          <p:cNvSpPr txBox="1"/>
          <p:nvPr/>
        </p:nvSpPr>
        <p:spPr>
          <a:xfrm>
            <a:off x="6551071" y="4123980"/>
            <a:ext cx="2569361" cy="1138773"/>
          </a:xfrm>
          <a:prstGeom prst="rect">
            <a:avLst/>
          </a:prstGeom>
          <a:noFill/>
        </p:spPr>
        <p:txBody>
          <a:bodyPr wrap="square">
            <a:spAutoFit/>
          </a:bodyPr>
          <a:lstStyle/>
          <a:p>
            <a:pPr algn="l"/>
            <a:r>
              <a:rPr lang="en-GB" sz="2400" u="none" strike="noStrike" dirty="0">
                <a:solidFill>
                  <a:srgbClr val="55345A"/>
                </a:solidFill>
                <a:effectLst/>
                <a:latin typeface="Work Sans Light" pitchFamily="2" charset="77"/>
              </a:rPr>
              <a:t>Grow Education Partners Ltd</a:t>
            </a:r>
          </a:p>
          <a:p>
            <a:r>
              <a:rPr lang="en-GB" sz="1000" dirty="0">
                <a:latin typeface="Work Sans" pitchFamily="2" charset="77"/>
              </a:rPr>
              <a:t>i</a:t>
            </a:r>
            <a:r>
              <a:rPr lang="en-GB" sz="1000" u="none" strike="noStrike" dirty="0">
                <a:effectLst/>
                <a:latin typeface="Work Sans" pitchFamily="2" charset="77"/>
              </a:rPr>
              <a:t>s our trading arm with an annual turnover of c.£750k</a:t>
            </a:r>
          </a:p>
        </p:txBody>
      </p:sp>
      <p:sp>
        <p:nvSpPr>
          <p:cNvPr id="43" name="TextBox 42">
            <a:extLst>
              <a:ext uri="{FF2B5EF4-FFF2-40B4-BE49-F238E27FC236}">
                <a16:creationId xmlns:a16="http://schemas.microsoft.com/office/drawing/2014/main" id="{67FAD79F-8530-EB4D-A324-82FE352D20B1}"/>
              </a:ext>
            </a:extLst>
          </p:cNvPr>
          <p:cNvSpPr txBox="1"/>
          <p:nvPr/>
        </p:nvSpPr>
        <p:spPr>
          <a:xfrm>
            <a:off x="9417847" y="3933309"/>
            <a:ext cx="2389841" cy="1446550"/>
          </a:xfrm>
          <a:prstGeom prst="rect">
            <a:avLst/>
          </a:prstGeom>
          <a:noFill/>
        </p:spPr>
        <p:txBody>
          <a:bodyPr wrap="square">
            <a:spAutoFit/>
          </a:bodyPr>
          <a:lstStyle/>
          <a:p>
            <a:pPr algn="l"/>
            <a:r>
              <a:rPr lang="en-GB" sz="1000" dirty="0">
                <a:latin typeface="Work Sans" pitchFamily="2" charset="77"/>
              </a:rPr>
              <a:t>LDBS provides support for</a:t>
            </a:r>
            <a:endParaRPr lang="en-GB" sz="1000" u="none" strike="noStrike" dirty="0">
              <a:effectLst/>
              <a:latin typeface="Work Sans" pitchFamily="2" charset="77"/>
            </a:endParaRPr>
          </a:p>
          <a:p>
            <a:pPr algn="l"/>
            <a:r>
              <a:rPr lang="en-GB" sz="2400" dirty="0">
                <a:solidFill>
                  <a:srgbClr val="55345A"/>
                </a:solidFill>
                <a:latin typeface="Work Sans Light" pitchFamily="2" charset="77"/>
              </a:rPr>
              <a:t>s</a:t>
            </a:r>
            <a:r>
              <a:rPr lang="en-GB" sz="2400" u="none" strike="noStrike" dirty="0">
                <a:solidFill>
                  <a:srgbClr val="55345A"/>
                </a:solidFill>
                <a:effectLst/>
                <a:latin typeface="Work Sans Light" pitchFamily="2" charset="77"/>
              </a:rPr>
              <a:t>ignificant changes</a:t>
            </a:r>
          </a:p>
          <a:p>
            <a:pPr algn="l"/>
            <a:r>
              <a:rPr lang="en-GB" sz="1000" dirty="0">
                <a:latin typeface="Work Sans" pitchFamily="2" charset="77"/>
              </a:rPr>
              <a:t>t</a:t>
            </a:r>
            <a:r>
              <a:rPr lang="en-GB" sz="1000" u="none" strike="noStrike" dirty="0">
                <a:effectLst/>
                <a:latin typeface="Work Sans" pitchFamily="2" charset="77"/>
              </a:rPr>
              <a:t>o schools such as opening, closing and conversion from VA to Academy status</a:t>
            </a:r>
          </a:p>
        </p:txBody>
      </p:sp>
      <p:sp>
        <p:nvSpPr>
          <p:cNvPr id="44" name="Rectangle 43">
            <a:extLst>
              <a:ext uri="{FF2B5EF4-FFF2-40B4-BE49-F238E27FC236}">
                <a16:creationId xmlns:a16="http://schemas.microsoft.com/office/drawing/2014/main" id="{061E7B61-0367-984F-A889-C8341A127E9B}"/>
              </a:ext>
            </a:extLst>
          </p:cNvPr>
          <p:cNvSpPr/>
          <p:nvPr/>
        </p:nvSpPr>
        <p:spPr>
          <a:xfrm flipV="1">
            <a:off x="3247697" y="5594302"/>
            <a:ext cx="8944303" cy="1263450"/>
          </a:xfrm>
          <a:prstGeom prst="rect">
            <a:avLst/>
          </a:prstGeom>
          <a:solidFill>
            <a:srgbClr val="55345A">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6F0168F-6857-0143-A83A-208155E4F24B}"/>
              </a:ext>
            </a:extLst>
          </p:cNvPr>
          <p:cNvSpPr txBox="1"/>
          <p:nvPr/>
        </p:nvSpPr>
        <p:spPr>
          <a:xfrm>
            <a:off x="3807032" y="5867016"/>
            <a:ext cx="7770005" cy="646331"/>
          </a:xfrm>
          <a:prstGeom prst="rect">
            <a:avLst/>
          </a:prstGeom>
          <a:noFill/>
        </p:spPr>
        <p:txBody>
          <a:bodyPr wrap="square">
            <a:spAutoFit/>
          </a:bodyPr>
          <a:lstStyle/>
          <a:p>
            <a:r>
              <a:rPr lang="en-GB" sz="1800" dirty="0">
                <a:solidFill>
                  <a:srgbClr val="55345A"/>
                </a:solidFill>
                <a:latin typeface="Work Sans Light" pitchFamily="2" charset="77"/>
              </a:rPr>
              <a:t>“I have come in order that you might have life – life in all its fullness.” </a:t>
            </a:r>
            <a:r>
              <a:rPr lang="en-GB" sz="1800" dirty="0">
                <a:solidFill>
                  <a:srgbClr val="55345A"/>
                </a:solidFill>
                <a:latin typeface="Work Sans" pitchFamily="2" charset="77"/>
              </a:rPr>
              <a:t>John 10:10</a:t>
            </a:r>
            <a:endParaRPr lang="en-GB" sz="1800" u="none" strike="noStrike" dirty="0">
              <a:solidFill>
                <a:srgbClr val="55345A"/>
              </a:solidFill>
              <a:effectLst/>
              <a:latin typeface="Work Sans" pitchFamily="2" charset="77"/>
            </a:endParaRPr>
          </a:p>
        </p:txBody>
      </p:sp>
    </p:spTree>
    <p:extLst>
      <p:ext uri="{BB962C8B-B14F-4D97-AF65-F5344CB8AC3E}">
        <p14:creationId xmlns:p14="http://schemas.microsoft.com/office/powerpoint/2010/main" val="218056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3468757"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370148" y="948440"/>
            <a:ext cx="2710983" cy="1077218"/>
          </a:xfrm>
          <a:prstGeom prst="rect">
            <a:avLst/>
          </a:prstGeom>
          <a:noFill/>
        </p:spPr>
        <p:txBody>
          <a:bodyPr wrap="square" rtlCol="0">
            <a:spAutoFit/>
          </a:bodyPr>
          <a:lstStyle/>
          <a:p>
            <a:r>
              <a:rPr lang="en-GB" sz="3200" dirty="0">
                <a:solidFill>
                  <a:schemeClr val="bg1"/>
                </a:solidFill>
                <a:latin typeface="Work Sans Light" pitchFamily="2" charset="77"/>
              </a:rPr>
              <a:t>Our LDBS 2030 vision</a:t>
            </a:r>
            <a:endParaRPr lang="en-US" sz="3200" dirty="0">
              <a:solidFill>
                <a:schemeClr val="bg1"/>
              </a:solidFill>
              <a:latin typeface="Work Sans Light" pitchFamily="2" charset="77"/>
            </a:endParaRPr>
          </a:p>
        </p:txBody>
      </p:sp>
      <p:sp>
        <p:nvSpPr>
          <p:cNvPr id="4" name="TextBox 3">
            <a:extLst>
              <a:ext uri="{FF2B5EF4-FFF2-40B4-BE49-F238E27FC236}">
                <a16:creationId xmlns:a16="http://schemas.microsoft.com/office/drawing/2014/main" id="{743CCB90-B637-3740-80F5-085655195068}"/>
              </a:ext>
            </a:extLst>
          </p:cNvPr>
          <p:cNvSpPr txBox="1"/>
          <p:nvPr/>
        </p:nvSpPr>
        <p:spPr>
          <a:xfrm>
            <a:off x="4065105" y="1043965"/>
            <a:ext cx="3675077" cy="2062103"/>
          </a:xfrm>
          <a:prstGeom prst="rect">
            <a:avLst/>
          </a:prstGeom>
          <a:noFill/>
        </p:spPr>
        <p:txBody>
          <a:bodyPr wrap="square" rtlCol="0">
            <a:spAutoFit/>
          </a:bodyPr>
          <a:lstStyle/>
          <a:p>
            <a:r>
              <a:rPr lang="en-GB" sz="1600" dirty="0">
                <a:solidFill>
                  <a:srgbClr val="2D80A5"/>
                </a:solidFill>
                <a:latin typeface="Work Sans" pitchFamily="2" charset="77"/>
              </a:rPr>
              <a:t>Our 2030 Vision is for every young Londoner to experience the love of God in Christ. </a:t>
            </a:r>
          </a:p>
          <a:p>
            <a:endParaRPr lang="en-GB" sz="1000" dirty="0">
              <a:latin typeface="Work Sans" pitchFamily="2" charset="77"/>
            </a:endParaRPr>
          </a:p>
          <a:p>
            <a:r>
              <a:rPr lang="en-GB" sz="1000" dirty="0">
                <a:latin typeface="Work Sans" pitchFamily="2" charset="77"/>
              </a:rPr>
              <a:t>Through schools which:</a:t>
            </a:r>
          </a:p>
          <a:p>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Offer transformational futures;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Enable pupils and adults to flourish;</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Are ‘deeply Christian, serving the common good’. </a:t>
            </a:r>
          </a:p>
        </p:txBody>
      </p:sp>
      <p:sp>
        <p:nvSpPr>
          <p:cNvPr id="12" name="TextBox 11">
            <a:extLst>
              <a:ext uri="{FF2B5EF4-FFF2-40B4-BE49-F238E27FC236}">
                <a16:creationId xmlns:a16="http://schemas.microsoft.com/office/drawing/2014/main" id="{5D460F70-1D54-ED4A-ADF6-21064E957007}"/>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13" name="TextBox 12">
            <a:extLst>
              <a:ext uri="{FF2B5EF4-FFF2-40B4-BE49-F238E27FC236}">
                <a16:creationId xmlns:a16="http://schemas.microsoft.com/office/drawing/2014/main" id="{D2B3CF51-9A7A-B843-A5EB-8EB0A1EA4560}"/>
              </a:ext>
            </a:extLst>
          </p:cNvPr>
          <p:cNvSpPr txBox="1"/>
          <p:nvPr/>
        </p:nvSpPr>
        <p:spPr>
          <a:xfrm>
            <a:off x="9506139" y="305948"/>
            <a:ext cx="2301549" cy="230832"/>
          </a:xfrm>
          <a:prstGeom prst="rect">
            <a:avLst/>
          </a:prstGeom>
          <a:noFill/>
        </p:spPr>
        <p:txBody>
          <a:bodyPr wrap="square" rtlCol="0">
            <a:spAutoFit/>
          </a:bodyPr>
          <a:lstStyle/>
          <a:p>
            <a:pPr algn="r"/>
            <a:r>
              <a:rPr lang="en-US" sz="900" b="1" dirty="0">
                <a:solidFill>
                  <a:schemeClr val="tx1">
                    <a:lumMod val="65000"/>
                    <a:lumOff val="35000"/>
                  </a:schemeClr>
                </a:solidFill>
                <a:latin typeface="Work Sans SemiBold" pitchFamily="2" charset="77"/>
              </a:rPr>
              <a:t>OPERATIONS TEAM ADMINISTRATOR</a:t>
            </a:r>
          </a:p>
        </p:txBody>
      </p:sp>
      <p:pic>
        <p:nvPicPr>
          <p:cNvPr id="7" name="Picture 6" descr="Map&#10;&#10;Description automatically generated">
            <a:extLst>
              <a:ext uri="{FF2B5EF4-FFF2-40B4-BE49-F238E27FC236}">
                <a16:creationId xmlns:a16="http://schemas.microsoft.com/office/drawing/2014/main" id="{E443FF5B-1FEC-0E4C-B825-8803B9E92E5A}"/>
              </a:ext>
            </a:extLst>
          </p:cNvPr>
          <p:cNvPicPr>
            <a:picLocks noChangeAspect="1"/>
          </p:cNvPicPr>
          <p:nvPr/>
        </p:nvPicPr>
        <p:blipFill>
          <a:blip r:embed="rId2"/>
          <a:stretch>
            <a:fillRect/>
          </a:stretch>
        </p:blipFill>
        <p:spPr>
          <a:xfrm>
            <a:off x="4065105" y="3754261"/>
            <a:ext cx="7548827" cy="2520060"/>
          </a:xfrm>
          <a:prstGeom prst="rect">
            <a:avLst/>
          </a:prstGeom>
        </p:spPr>
      </p:pic>
      <p:pic>
        <p:nvPicPr>
          <p:cNvPr id="10" name="Picture 9">
            <a:extLst>
              <a:ext uri="{FF2B5EF4-FFF2-40B4-BE49-F238E27FC236}">
                <a16:creationId xmlns:a16="http://schemas.microsoft.com/office/drawing/2014/main" id="{99FA0A78-2ECD-F64A-981D-4AAB60886785}"/>
              </a:ext>
            </a:extLst>
          </p:cNvPr>
          <p:cNvPicPr>
            <a:picLocks noChangeAspect="1"/>
          </p:cNvPicPr>
          <p:nvPr/>
        </p:nvPicPr>
        <p:blipFill>
          <a:blip r:embed="rId3"/>
          <a:srcRect/>
          <a:stretch/>
        </p:blipFill>
        <p:spPr>
          <a:xfrm>
            <a:off x="393900" y="5728138"/>
            <a:ext cx="748873" cy="748873"/>
          </a:xfrm>
          <a:prstGeom prst="rect">
            <a:avLst/>
          </a:prstGeom>
        </p:spPr>
      </p:pic>
    </p:spTree>
    <p:extLst>
      <p:ext uri="{BB962C8B-B14F-4D97-AF65-F5344CB8AC3E}">
        <p14:creationId xmlns:p14="http://schemas.microsoft.com/office/powerpoint/2010/main" val="309052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3468757"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370148" y="948440"/>
            <a:ext cx="2710983" cy="1077218"/>
          </a:xfrm>
          <a:prstGeom prst="rect">
            <a:avLst/>
          </a:prstGeom>
          <a:noFill/>
        </p:spPr>
        <p:txBody>
          <a:bodyPr wrap="square" rtlCol="0">
            <a:spAutoFit/>
          </a:bodyPr>
          <a:lstStyle/>
          <a:p>
            <a:r>
              <a:rPr lang="en-GB" sz="3200" dirty="0">
                <a:solidFill>
                  <a:schemeClr val="bg1"/>
                </a:solidFill>
                <a:latin typeface="Work Sans Light" pitchFamily="2" charset="77"/>
              </a:rPr>
              <a:t>LDBS Approach</a:t>
            </a:r>
            <a:endParaRPr lang="en-US" sz="3200" dirty="0">
              <a:solidFill>
                <a:schemeClr val="bg1"/>
              </a:solidFill>
              <a:latin typeface="Work Sans Light" pitchFamily="2" charset="77"/>
            </a:endParaRPr>
          </a:p>
        </p:txBody>
      </p:sp>
      <p:sp>
        <p:nvSpPr>
          <p:cNvPr id="4" name="TextBox 3">
            <a:extLst>
              <a:ext uri="{FF2B5EF4-FFF2-40B4-BE49-F238E27FC236}">
                <a16:creationId xmlns:a16="http://schemas.microsoft.com/office/drawing/2014/main" id="{743CCB90-B637-3740-80F5-085655195068}"/>
              </a:ext>
            </a:extLst>
          </p:cNvPr>
          <p:cNvSpPr txBox="1"/>
          <p:nvPr/>
        </p:nvSpPr>
        <p:spPr>
          <a:xfrm>
            <a:off x="5672226" y="1436243"/>
            <a:ext cx="2530214" cy="4154984"/>
          </a:xfrm>
          <a:prstGeom prst="rect">
            <a:avLst/>
          </a:prstGeom>
          <a:noFill/>
        </p:spPr>
        <p:txBody>
          <a:bodyPr wrap="square" rtlCol="0">
            <a:spAutoFit/>
          </a:bodyPr>
          <a:lstStyle/>
          <a:p>
            <a:r>
              <a:rPr lang="en-GB" sz="2400" dirty="0">
                <a:solidFill>
                  <a:srgbClr val="2D80A5"/>
                </a:solidFill>
                <a:latin typeface="Work Sans" pitchFamily="2" charset="77"/>
              </a:rPr>
              <a:t>Advocacy</a:t>
            </a:r>
          </a:p>
          <a:p>
            <a:endParaRPr lang="en-GB" sz="2400" dirty="0">
              <a:solidFill>
                <a:srgbClr val="2D80A5"/>
              </a:solidFill>
              <a:latin typeface="Work Sans" pitchFamily="2" charset="77"/>
            </a:endParaRPr>
          </a:p>
          <a:p>
            <a:endParaRPr lang="en-GB" sz="2400" dirty="0">
              <a:solidFill>
                <a:srgbClr val="2D80A5"/>
              </a:solidFill>
              <a:latin typeface="Work Sans" pitchFamily="2" charset="77"/>
            </a:endParaRPr>
          </a:p>
          <a:p>
            <a:endParaRPr lang="en-GB" sz="2400" dirty="0">
              <a:solidFill>
                <a:srgbClr val="2D80A5"/>
              </a:solidFill>
              <a:latin typeface="Work Sans" pitchFamily="2" charset="77"/>
            </a:endParaRPr>
          </a:p>
          <a:p>
            <a:endParaRPr lang="en-GB" sz="2400" dirty="0">
              <a:solidFill>
                <a:srgbClr val="2D80A5"/>
              </a:solidFill>
              <a:latin typeface="Work Sans" pitchFamily="2" charset="77"/>
            </a:endParaRPr>
          </a:p>
          <a:p>
            <a:r>
              <a:rPr lang="en-GB" sz="2400" dirty="0">
                <a:solidFill>
                  <a:srgbClr val="2D80A5"/>
                </a:solidFill>
                <a:latin typeface="Work Sans" pitchFamily="2" charset="77"/>
              </a:rPr>
              <a:t>Collaboration</a:t>
            </a:r>
          </a:p>
          <a:p>
            <a:endParaRPr lang="en-GB" sz="2400" dirty="0">
              <a:solidFill>
                <a:srgbClr val="2D80A5"/>
              </a:solidFill>
              <a:latin typeface="Work Sans" pitchFamily="2" charset="77"/>
            </a:endParaRPr>
          </a:p>
          <a:p>
            <a:endParaRPr lang="en-GB" sz="2400" dirty="0">
              <a:solidFill>
                <a:srgbClr val="2D80A5"/>
              </a:solidFill>
              <a:latin typeface="Work Sans" pitchFamily="2" charset="77"/>
            </a:endParaRPr>
          </a:p>
          <a:p>
            <a:endParaRPr lang="en-GB" sz="2400" dirty="0">
              <a:solidFill>
                <a:srgbClr val="2D80A5"/>
              </a:solidFill>
              <a:latin typeface="Work Sans" pitchFamily="2" charset="77"/>
            </a:endParaRPr>
          </a:p>
          <a:p>
            <a:endParaRPr lang="en-GB" sz="2400" dirty="0">
              <a:solidFill>
                <a:srgbClr val="2D80A5"/>
              </a:solidFill>
              <a:latin typeface="Work Sans" pitchFamily="2" charset="77"/>
            </a:endParaRPr>
          </a:p>
          <a:p>
            <a:r>
              <a:rPr lang="en-GB" sz="2400" dirty="0">
                <a:solidFill>
                  <a:srgbClr val="2D80A5"/>
                </a:solidFill>
                <a:latin typeface="Work Sans" pitchFamily="2" charset="77"/>
              </a:rPr>
              <a:t>School Support</a:t>
            </a:r>
          </a:p>
        </p:txBody>
      </p:sp>
      <p:sp>
        <p:nvSpPr>
          <p:cNvPr id="12" name="TextBox 11">
            <a:extLst>
              <a:ext uri="{FF2B5EF4-FFF2-40B4-BE49-F238E27FC236}">
                <a16:creationId xmlns:a16="http://schemas.microsoft.com/office/drawing/2014/main" id="{5D460F70-1D54-ED4A-ADF6-21064E957007}"/>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13" name="TextBox 12">
            <a:extLst>
              <a:ext uri="{FF2B5EF4-FFF2-40B4-BE49-F238E27FC236}">
                <a16:creationId xmlns:a16="http://schemas.microsoft.com/office/drawing/2014/main" id="{D2B3CF51-9A7A-B843-A5EB-8EB0A1EA4560}"/>
              </a:ext>
            </a:extLst>
          </p:cNvPr>
          <p:cNvSpPr txBox="1"/>
          <p:nvPr/>
        </p:nvSpPr>
        <p:spPr>
          <a:xfrm>
            <a:off x="9406550" y="305948"/>
            <a:ext cx="2401138" cy="230832"/>
          </a:xfrm>
          <a:prstGeom prst="rect">
            <a:avLst/>
          </a:prstGeom>
          <a:noFill/>
        </p:spPr>
        <p:txBody>
          <a:bodyPr wrap="square" rtlCol="0">
            <a:spAutoFit/>
          </a:bodyPr>
          <a:lstStyle/>
          <a:p>
            <a:pPr algn="r"/>
            <a:r>
              <a:rPr lang="en-US" sz="900" b="1" dirty="0">
                <a:solidFill>
                  <a:schemeClr val="tx1">
                    <a:lumMod val="65000"/>
                    <a:lumOff val="35000"/>
                  </a:schemeClr>
                </a:solidFill>
                <a:latin typeface="Work Sans SemiBold" pitchFamily="2" charset="77"/>
              </a:rPr>
              <a:t>OPERATIONS TEAM ADMINISTRATOR</a:t>
            </a:r>
          </a:p>
        </p:txBody>
      </p:sp>
      <p:pic>
        <p:nvPicPr>
          <p:cNvPr id="9" name="Picture 8">
            <a:extLst>
              <a:ext uri="{FF2B5EF4-FFF2-40B4-BE49-F238E27FC236}">
                <a16:creationId xmlns:a16="http://schemas.microsoft.com/office/drawing/2014/main" id="{FD475C45-8239-3F46-B395-A3D36FA8DA0F}"/>
              </a:ext>
            </a:extLst>
          </p:cNvPr>
          <p:cNvPicPr>
            <a:picLocks noChangeAspect="1"/>
          </p:cNvPicPr>
          <p:nvPr/>
        </p:nvPicPr>
        <p:blipFill>
          <a:blip r:embed="rId2"/>
          <a:srcRect/>
          <a:stretch/>
        </p:blipFill>
        <p:spPr>
          <a:xfrm>
            <a:off x="393900" y="5728138"/>
            <a:ext cx="748873" cy="748873"/>
          </a:xfrm>
          <a:prstGeom prst="rect">
            <a:avLst/>
          </a:prstGeom>
        </p:spPr>
      </p:pic>
      <p:pic>
        <p:nvPicPr>
          <p:cNvPr id="6" name="Graphic 5" descr="Megaphone1 with solid fill">
            <a:extLst>
              <a:ext uri="{FF2B5EF4-FFF2-40B4-BE49-F238E27FC236}">
                <a16:creationId xmlns:a16="http://schemas.microsoft.com/office/drawing/2014/main" id="{EEF00222-6799-E7BC-D4A0-44CD23DA7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6103" y="1237036"/>
            <a:ext cx="914400" cy="914400"/>
          </a:xfrm>
          <a:prstGeom prst="rect">
            <a:avLst/>
          </a:prstGeom>
        </p:spPr>
      </p:pic>
      <p:pic>
        <p:nvPicPr>
          <p:cNvPr id="10" name="Graphic 9" descr="Users with solid fill">
            <a:extLst>
              <a:ext uri="{FF2B5EF4-FFF2-40B4-BE49-F238E27FC236}">
                <a16:creationId xmlns:a16="http://schemas.microsoft.com/office/drawing/2014/main" id="{4CAA08E9-16CE-7822-D694-4B1A7A628A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4978" y="3093288"/>
            <a:ext cx="914400" cy="914400"/>
          </a:xfrm>
          <a:prstGeom prst="rect">
            <a:avLst/>
          </a:prstGeom>
        </p:spPr>
      </p:pic>
      <p:pic>
        <p:nvPicPr>
          <p:cNvPr id="14" name="Graphic 13" descr="Open hand with solid fill">
            <a:extLst>
              <a:ext uri="{FF2B5EF4-FFF2-40B4-BE49-F238E27FC236}">
                <a16:creationId xmlns:a16="http://schemas.microsoft.com/office/drawing/2014/main" id="{46172E95-80AC-8DBF-47F1-0D74C9323E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66103" y="4886165"/>
            <a:ext cx="914400" cy="914400"/>
          </a:xfrm>
          <a:prstGeom prst="rect">
            <a:avLst/>
          </a:prstGeom>
        </p:spPr>
      </p:pic>
      <p:sp>
        <p:nvSpPr>
          <p:cNvPr id="17" name="TextBox 16">
            <a:extLst>
              <a:ext uri="{FF2B5EF4-FFF2-40B4-BE49-F238E27FC236}">
                <a16:creationId xmlns:a16="http://schemas.microsoft.com/office/drawing/2014/main" id="{7DE111A2-8D43-4AF4-1F71-160BCA5919E8}"/>
              </a:ext>
            </a:extLst>
          </p:cNvPr>
          <p:cNvSpPr txBox="1"/>
          <p:nvPr/>
        </p:nvSpPr>
        <p:spPr>
          <a:xfrm>
            <a:off x="8818075" y="1369354"/>
            <a:ext cx="2851842" cy="4832092"/>
          </a:xfrm>
          <a:prstGeom prst="rect">
            <a:avLst/>
          </a:prstGeom>
          <a:noFill/>
        </p:spPr>
        <p:txBody>
          <a:bodyPr wrap="square" rtlCol="0">
            <a:spAutoFit/>
          </a:bodyPr>
          <a:lstStyle/>
          <a:p>
            <a:r>
              <a:rPr lang="en-GB" sz="1400" dirty="0">
                <a:latin typeface="Work Sans" pitchFamily="2" charset="0"/>
              </a:rPr>
              <a:t>LDBS represents school concerns, promotes the interest of church schools and highlights the key difference they make to the education system.</a:t>
            </a:r>
          </a:p>
          <a:p>
            <a:endParaRPr lang="en-GB" sz="1400" dirty="0">
              <a:latin typeface="Work Sans" pitchFamily="2" charset="0"/>
            </a:endParaRPr>
          </a:p>
          <a:p>
            <a:endParaRPr lang="en-GB" sz="1400" dirty="0">
              <a:latin typeface="Work Sans" pitchFamily="2" charset="0"/>
            </a:endParaRPr>
          </a:p>
          <a:p>
            <a:endParaRPr lang="en-GB" sz="1400" dirty="0">
              <a:latin typeface="Work Sans" pitchFamily="2" charset="0"/>
            </a:endParaRPr>
          </a:p>
          <a:p>
            <a:r>
              <a:rPr lang="en-GB" sz="1400" dirty="0">
                <a:latin typeface="Work Sans" pitchFamily="2" charset="0"/>
              </a:rPr>
              <a:t>LDBS provides the network through which individual schools, partnerships, federations and trusts can work together to strengthen education.</a:t>
            </a:r>
          </a:p>
          <a:p>
            <a:endParaRPr lang="en-GB" sz="1400" dirty="0">
              <a:latin typeface="Work Sans" pitchFamily="2" charset="0"/>
            </a:endParaRPr>
          </a:p>
          <a:p>
            <a:endParaRPr lang="en-GB" sz="1400" dirty="0">
              <a:latin typeface="Work Sans" pitchFamily="2" charset="0"/>
            </a:endParaRPr>
          </a:p>
          <a:p>
            <a:r>
              <a:rPr lang="en-GB" sz="1400" dirty="0">
                <a:latin typeface="Work Sans" pitchFamily="2" charset="0"/>
              </a:rPr>
              <a:t>LDBS offers bespoke support to individual schools so that they can provide the best possible education for students.</a:t>
            </a:r>
          </a:p>
        </p:txBody>
      </p:sp>
    </p:spTree>
    <p:extLst>
      <p:ext uri="{BB962C8B-B14F-4D97-AF65-F5344CB8AC3E}">
        <p14:creationId xmlns:p14="http://schemas.microsoft.com/office/powerpoint/2010/main" val="407815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3468757" cy="685800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61712" y="938680"/>
            <a:ext cx="2945329" cy="2554545"/>
          </a:xfrm>
          <a:prstGeom prst="rect">
            <a:avLst/>
          </a:prstGeom>
          <a:noFill/>
        </p:spPr>
        <p:txBody>
          <a:bodyPr wrap="square" rtlCol="0">
            <a:spAutoFit/>
          </a:bodyPr>
          <a:lstStyle/>
          <a:p>
            <a:r>
              <a:rPr lang="en-GB" sz="3200" dirty="0">
                <a:solidFill>
                  <a:schemeClr val="bg1"/>
                </a:solidFill>
                <a:latin typeface="Work Sans Light" pitchFamily="2" charset="77"/>
              </a:rPr>
              <a:t>Role</a:t>
            </a:r>
          </a:p>
          <a:p>
            <a:r>
              <a:rPr lang="en-GB" sz="3200" dirty="0">
                <a:solidFill>
                  <a:schemeClr val="bg1"/>
                </a:solidFill>
                <a:latin typeface="Work Sans Light" pitchFamily="2" charset="77"/>
              </a:rPr>
              <a:t>description:</a:t>
            </a:r>
            <a:br>
              <a:rPr lang="en-GB" sz="3200" dirty="0">
                <a:solidFill>
                  <a:schemeClr val="bg1"/>
                </a:solidFill>
                <a:latin typeface="Work Sans Light" pitchFamily="2" charset="77"/>
              </a:rPr>
            </a:br>
            <a:r>
              <a:rPr lang="en-GB" sz="3200" dirty="0">
                <a:solidFill>
                  <a:schemeClr val="bg1"/>
                </a:solidFill>
                <a:latin typeface="Work Sans Medium" pitchFamily="2" charset="77"/>
              </a:rPr>
              <a:t>Operations Team Administrator</a:t>
            </a:r>
            <a:endParaRPr lang="en-US" sz="3200" dirty="0">
              <a:solidFill>
                <a:schemeClr val="bg1"/>
              </a:solidFill>
              <a:latin typeface="Work Sans Medium" pitchFamily="2" charset="77"/>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13" name="TextBox 12">
            <a:extLst>
              <a:ext uri="{FF2B5EF4-FFF2-40B4-BE49-F238E27FC236}">
                <a16:creationId xmlns:a16="http://schemas.microsoft.com/office/drawing/2014/main" id="{D2B3CF51-9A7A-B843-A5EB-8EB0A1EA4560}"/>
              </a:ext>
            </a:extLst>
          </p:cNvPr>
          <p:cNvSpPr txBox="1"/>
          <p:nvPr/>
        </p:nvSpPr>
        <p:spPr>
          <a:xfrm>
            <a:off x="9316016" y="305948"/>
            <a:ext cx="2491672" cy="230832"/>
          </a:xfrm>
          <a:prstGeom prst="rect">
            <a:avLst/>
          </a:prstGeom>
          <a:noFill/>
        </p:spPr>
        <p:txBody>
          <a:bodyPr wrap="square" rtlCol="0">
            <a:spAutoFit/>
          </a:bodyPr>
          <a:lstStyle/>
          <a:p>
            <a:pPr algn="r"/>
            <a:r>
              <a:rPr lang="en-US" sz="900" b="1" dirty="0">
                <a:solidFill>
                  <a:schemeClr val="tx1">
                    <a:lumMod val="65000"/>
                    <a:lumOff val="35000"/>
                  </a:schemeClr>
                </a:solidFill>
                <a:latin typeface="Work Sans SemiBold" pitchFamily="2" charset="77"/>
              </a:rPr>
              <a:t>OPERATIONS TEAM ADMINISTRATOR</a:t>
            </a:r>
          </a:p>
        </p:txBody>
      </p:sp>
      <p:sp>
        <p:nvSpPr>
          <p:cNvPr id="10" name="TextBox 9">
            <a:extLst>
              <a:ext uri="{FF2B5EF4-FFF2-40B4-BE49-F238E27FC236}">
                <a16:creationId xmlns:a16="http://schemas.microsoft.com/office/drawing/2014/main" id="{61E590BC-E232-D64A-87E6-E40428C5BD55}"/>
              </a:ext>
            </a:extLst>
          </p:cNvPr>
          <p:cNvSpPr txBox="1"/>
          <p:nvPr/>
        </p:nvSpPr>
        <p:spPr>
          <a:xfrm>
            <a:off x="4065105" y="1043965"/>
            <a:ext cx="3675077" cy="4524315"/>
          </a:xfrm>
          <a:prstGeom prst="rect">
            <a:avLst/>
          </a:prstGeom>
          <a:noFill/>
        </p:spPr>
        <p:txBody>
          <a:bodyPr wrap="square" rtlCol="0">
            <a:spAutoFit/>
          </a:bodyPr>
          <a:lstStyle/>
          <a:p>
            <a:r>
              <a:rPr lang="en-GB" sz="1600" dirty="0">
                <a:solidFill>
                  <a:srgbClr val="55345A"/>
                </a:solidFill>
                <a:latin typeface="Work Sans" pitchFamily="2" charset="0"/>
              </a:rPr>
              <a:t>1. Support to the Operations team</a:t>
            </a:r>
          </a:p>
          <a:p>
            <a:endParaRPr lang="en-GB" sz="1000" dirty="0">
              <a:latin typeface="Work Sans" pitchFamily="2" charset="77"/>
            </a:endParaRPr>
          </a:p>
          <a:p>
            <a:r>
              <a:rPr lang="en-GB" sz="1000" dirty="0">
                <a:latin typeface="Work Sans" pitchFamily="2" charset="77"/>
              </a:rPr>
              <a:t>Support the effective running of the operations team, including by:</a:t>
            </a:r>
          </a:p>
          <a:p>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Organising surveys and meetings;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Preparing reports and presentations;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Consultant and contractor onboarding;</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Ensuring compliance with policies by staff, consultants and contractors;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Tracking progress of property projects, monitoring milestones and supporting the operations team to ensure projects are completed in a timely way;</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Submitting DfE and other statutory returns in a timely way;</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Office health, safety and security including:</a:t>
            </a:r>
          </a:p>
          <a:p>
            <a:pPr marL="628650" lvl="1" indent="-171450">
              <a:buFont typeface="Arial" panose="020B0604020202020204" pitchFamily="34" charset="0"/>
              <a:buChar char="•"/>
            </a:pPr>
            <a:r>
              <a:rPr lang="en-GB" sz="1000" dirty="0">
                <a:latin typeface="Work Sans" pitchFamily="2" charset="77"/>
              </a:rPr>
              <a:t>Fire marshal duties;</a:t>
            </a:r>
          </a:p>
          <a:p>
            <a:pPr marL="628650" lvl="1" indent="-171450">
              <a:buFont typeface="Arial" panose="020B0604020202020204" pitchFamily="34" charset="0"/>
              <a:buChar char="•"/>
            </a:pPr>
            <a:r>
              <a:rPr lang="en-GB" sz="1000" dirty="0">
                <a:latin typeface="Work Sans" pitchFamily="2" charset="77"/>
              </a:rPr>
              <a:t>First aider duties.	</a:t>
            </a:r>
          </a:p>
          <a:p>
            <a:pPr marL="628650" lvl="1"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Diary management of the operations team.</a:t>
            </a:r>
            <a:br>
              <a:rPr lang="en-GB" sz="1000" dirty="0">
                <a:latin typeface="Work Sans" pitchFamily="2" charset="77"/>
              </a:rPr>
            </a:br>
            <a:endParaRPr lang="en-GB" sz="1000" dirty="0">
              <a:latin typeface="Work Sans" pitchFamily="2" charset="77"/>
            </a:endParaRPr>
          </a:p>
          <a:p>
            <a:pPr marL="171450" indent="-171450">
              <a:buFont typeface="Arial" panose="020B0604020202020204" pitchFamily="34" charset="0"/>
              <a:buChar char="•"/>
            </a:pPr>
            <a:endParaRPr lang="en-GB" sz="1200" dirty="0">
              <a:solidFill>
                <a:srgbClr val="55345A"/>
              </a:solidFill>
              <a:latin typeface="Work Sans" pitchFamily="2" charset="77"/>
            </a:endParaRPr>
          </a:p>
        </p:txBody>
      </p:sp>
      <p:sp>
        <p:nvSpPr>
          <p:cNvPr id="21" name="TextBox 20">
            <a:extLst>
              <a:ext uri="{FF2B5EF4-FFF2-40B4-BE49-F238E27FC236}">
                <a16:creationId xmlns:a16="http://schemas.microsoft.com/office/drawing/2014/main" id="{D9EBA646-87C0-1244-869A-C878B639B982}"/>
              </a:ext>
            </a:extLst>
          </p:cNvPr>
          <p:cNvSpPr txBox="1"/>
          <p:nvPr/>
        </p:nvSpPr>
        <p:spPr>
          <a:xfrm>
            <a:off x="8126896" y="1046474"/>
            <a:ext cx="3675077" cy="4985980"/>
          </a:xfrm>
          <a:prstGeom prst="rect">
            <a:avLst/>
          </a:prstGeom>
          <a:noFill/>
        </p:spPr>
        <p:txBody>
          <a:bodyPr wrap="square" rtlCol="0">
            <a:spAutoFit/>
          </a:bodyPr>
          <a:lstStyle/>
          <a:p>
            <a:r>
              <a:rPr lang="en-GB" sz="1600" dirty="0">
                <a:solidFill>
                  <a:srgbClr val="55345A"/>
                </a:solidFill>
                <a:latin typeface="Work Sans" pitchFamily="2" charset="77"/>
              </a:rPr>
              <a:t>2. Office oversight</a:t>
            </a:r>
          </a:p>
          <a:p>
            <a:endParaRPr lang="en-GB" sz="1000" dirty="0">
              <a:latin typeface="Work Sans" pitchFamily="2" charset="77"/>
            </a:endParaRPr>
          </a:p>
          <a:p>
            <a:r>
              <a:rPr lang="en-GB" sz="1000" dirty="0">
                <a:latin typeface="Work Sans" pitchFamily="2" charset="77"/>
              </a:rPr>
              <a:t>Ensure the smooth running of the LDBS office at Causton St, including through overseeing and managing:</a:t>
            </a:r>
          </a:p>
          <a:p>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Incoming and outgoing post;</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Stock control, including stationery, equipment and refreshments;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Organising and managing all practical arrangements for Causton St based events e.g., whole staff meetings.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Filing of electronic and hard-copy documents;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Office maintenance and improvement, arranging repairs when necessary;</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Act as first point of contact for LDBS providing information and refreshments for visitors.</a:t>
            </a:r>
          </a:p>
          <a:p>
            <a:endParaRPr lang="en-GB" sz="1000" dirty="0">
              <a:latin typeface="Work Sans" pitchFamily="2" charset="77"/>
            </a:endParaRPr>
          </a:p>
          <a:p>
            <a:r>
              <a:rPr lang="en-GB" sz="1000" dirty="0">
                <a:latin typeface="Work Sans" pitchFamily="2" charset="77"/>
              </a:rPr>
              <a:t>You may be asked to undertake any other duties and responsibilities commensurate with the post. Some flexibility will be required e.g., attending occasional evening meetings. We expect all staff to act as ambassadors for the LDBS and to support our policies including safeguarding, equalities and health and safety.</a:t>
            </a:r>
          </a:p>
          <a:p>
            <a:endParaRPr lang="en-GB" sz="1200" dirty="0">
              <a:latin typeface="Work Sans" pitchFamily="2" charset="77"/>
            </a:endParaRPr>
          </a:p>
        </p:txBody>
      </p:sp>
      <p:pic>
        <p:nvPicPr>
          <p:cNvPr id="9" name="Picture 8">
            <a:extLst>
              <a:ext uri="{FF2B5EF4-FFF2-40B4-BE49-F238E27FC236}">
                <a16:creationId xmlns:a16="http://schemas.microsoft.com/office/drawing/2014/main" id="{D4300697-2669-764A-B6F1-D1D0D5EA75A2}"/>
              </a:ext>
            </a:extLst>
          </p:cNvPr>
          <p:cNvPicPr>
            <a:picLocks noChangeAspect="1"/>
          </p:cNvPicPr>
          <p:nvPr/>
        </p:nvPicPr>
        <p:blipFill>
          <a:blip r:embed="rId2"/>
          <a:srcRect/>
          <a:stretch/>
        </p:blipFill>
        <p:spPr>
          <a:xfrm>
            <a:off x="393900" y="5728138"/>
            <a:ext cx="748873" cy="748873"/>
          </a:xfrm>
          <a:prstGeom prst="rect">
            <a:avLst/>
          </a:prstGeom>
        </p:spPr>
      </p:pic>
    </p:spTree>
    <p:extLst>
      <p:ext uri="{BB962C8B-B14F-4D97-AF65-F5344CB8AC3E}">
        <p14:creationId xmlns:p14="http://schemas.microsoft.com/office/powerpoint/2010/main" val="232393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3468757"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52659" y="948440"/>
            <a:ext cx="2963436" cy="2554545"/>
          </a:xfrm>
          <a:prstGeom prst="rect">
            <a:avLst/>
          </a:prstGeom>
          <a:noFill/>
        </p:spPr>
        <p:txBody>
          <a:bodyPr wrap="square" rtlCol="0">
            <a:spAutoFit/>
          </a:bodyPr>
          <a:lstStyle/>
          <a:p>
            <a:r>
              <a:rPr lang="en-GB" sz="3200" dirty="0">
                <a:solidFill>
                  <a:schemeClr val="bg1"/>
                </a:solidFill>
                <a:latin typeface="Work Sans Light" pitchFamily="2" charset="77"/>
              </a:rPr>
              <a:t>Person</a:t>
            </a:r>
            <a:br>
              <a:rPr lang="en-GB" sz="3200" dirty="0">
                <a:solidFill>
                  <a:schemeClr val="bg1"/>
                </a:solidFill>
                <a:latin typeface="Work Sans Light" pitchFamily="2" charset="77"/>
              </a:rPr>
            </a:br>
            <a:r>
              <a:rPr lang="en-GB" sz="3200" dirty="0">
                <a:solidFill>
                  <a:schemeClr val="bg1"/>
                </a:solidFill>
                <a:latin typeface="Work Sans Light" pitchFamily="2" charset="77"/>
              </a:rPr>
              <a:t>specification:</a:t>
            </a:r>
          </a:p>
          <a:p>
            <a:r>
              <a:rPr lang="en-US" sz="3200" dirty="0">
                <a:solidFill>
                  <a:schemeClr val="bg1"/>
                </a:solidFill>
                <a:latin typeface="Work Sans Medium" pitchFamily="2" charset="77"/>
              </a:rPr>
              <a:t>Operations Team Administrator</a:t>
            </a:r>
          </a:p>
        </p:txBody>
      </p:sp>
      <p:sp>
        <p:nvSpPr>
          <p:cNvPr id="12" name="TextBox 11">
            <a:extLst>
              <a:ext uri="{FF2B5EF4-FFF2-40B4-BE49-F238E27FC236}">
                <a16:creationId xmlns:a16="http://schemas.microsoft.com/office/drawing/2014/main" id="{5D460F70-1D54-ED4A-ADF6-21064E957007}"/>
              </a:ext>
            </a:extLst>
          </p:cNvPr>
          <p:cNvSpPr txBox="1"/>
          <p:nvPr/>
        </p:nvSpPr>
        <p:spPr>
          <a:xfrm>
            <a:off x="384312" y="305948"/>
            <a:ext cx="1607738" cy="230832"/>
          </a:xfrm>
          <a:prstGeom prst="rect">
            <a:avLst/>
          </a:prstGeom>
          <a:noFill/>
        </p:spPr>
        <p:txBody>
          <a:bodyPr wrap="square" rtlCol="0">
            <a:spAutoFit/>
          </a:bodyPr>
          <a:lstStyle/>
          <a:p>
            <a:r>
              <a:rPr lang="en-US" sz="900" b="1" dirty="0">
                <a:solidFill>
                  <a:schemeClr val="bg1"/>
                </a:solidFill>
                <a:latin typeface="Work Sans SemiBold" pitchFamily="2" charset="77"/>
              </a:rPr>
              <a:t>APPLICANT PACK</a:t>
            </a:r>
          </a:p>
        </p:txBody>
      </p:sp>
      <p:sp>
        <p:nvSpPr>
          <p:cNvPr id="13" name="TextBox 12">
            <a:extLst>
              <a:ext uri="{FF2B5EF4-FFF2-40B4-BE49-F238E27FC236}">
                <a16:creationId xmlns:a16="http://schemas.microsoft.com/office/drawing/2014/main" id="{D2B3CF51-9A7A-B843-A5EB-8EB0A1EA4560}"/>
              </a:ext>
            </a:extLst>
          </p:cNvPr>
          <p:cNvSpPr txBox="1"/>
          <p:nvPr/>
        </p:nvSpPr>
        <p:spPr>
          <a:xfrm>
            <a:off x="9406550" y="305948"/>
            <a:ext cx="2401138" cy="230832"/>
          </a:xfrm>
          <a:prstGeom prst="rect">
            <a:avLst/>
          </a:prstGeom>
          <a:noFill/>
        </p:spPr>
        <p:txBody>
          <a:bodyPr wrap="square" rtlCol="0">
            <a:spAutoFit/>
          </a:bodyPr>
          <a:lstStyle/>
          <a:p>
            <a:pPr algn="r"/>
            <a:r>
              <a:rPr lang="en-US" sz="900" b="1" dirty="0">
                <a:solidFill>
                  <a:schemeClr val="tx1">
                    <a:lumMod val="65000"/>
                    <a:lumOff val="35000"/>
                  </a:schemeClr>
                </a:solidFill>
                <a:latin typeface="Work Sans SemiBold" pitchFamily="2" charset="77"/>
              </a:rPr>
              <a:t>OPERATIONS TEAM ADMINISTRATOR</a:t>
            </a:r>
          </a:p>
        </p:txBody>
      </p:sp>
      <p:sp>
        <p:nvSpPr>
          <p:cNvPr id="10" name="TextBox 9">
            <a:extLst>
              <a:ext uri="{FF2B5EF4-FFF2-40B4-BE49-F238E27FC236}">
                <a16:creationId xmlns:a16="http://schemas.microsoft.com/office/drawing/2014/main" id="{61E590BC-E232-D64A-87E6-E40428C5BD55}"/>
              </a:ext>
            </a:extLst>
          </p:cNvPr>
          <p:cNvSpPr txBox="1"/>
          <p:nvPr/>
        </p:nvSpPr>
        <p:spPr>
          <a:xfrm>
            <a:off x="4065105" y="1043965"/>
            <a:ext cx="3675077" cy="5416868"/>
          </a:xfrm>
          <a:prstGeom prst="rect">
            <a:avLst/>
          </a:prstGeom>
          <a:noFill/>
        </p:spPr>
        <p:txBody>
          <a:bodyPr wrap="square" rtlCol="0">
            <a:spAutoFit/>
          </a:bodyPr>
          <a:lstStyle/>
          <a:p>
            <a:pPr marL="342900" indent="-342900">
              <a:buFont typeface="+mj-lt"/>
              <a:buAutoNum type="arabicPeriod"/>
            </a:pPr>
            <a:r>
              <a:rPr lang="en-GB" sz="1600" dirty="0">
                <a:solidFill>
                  <a:srgbClr val="2D80A5"/>
                </a:solidFill>
                <a:latin typeface="Work Sans" pitchFamily="2" charset="77"/>
              </a:rPr>
              <a:t>Commitment</a:t>
            </a:r>
          </a:p>
          <a:p>
            <a:endParaRPr lang="en-GB" sz="1200" dirty="0">
              <a:latin typeface="Work Sans" pitchFamily="2" charset="77"/>
            </a:endParaRPr>
          </a:p>
          <a:p>
            <a:r>
              <a:rPr lang="en-GB" sz="1000" dirty="0">
                <a:latin typeface="Work Sans" pitchFamily="2" charset="77"/>
              </a:rPr>
              <a:t>You will share our LDBS commitment to:</a:t>
            </a:r>
            <a:br>
              <a:rPr lang="en-GB" sz="1000" dirty="0">
                <a:latin typeface="Work Sans" pitchFamily="2" charset="77"/>
              </a:rPr>
            </a:b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Education that transforms futures;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Education which is equitable, which embraces diversity, and in which children and young people are safeguarded;</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Shaping work and practice around our 2030 Vision;</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Practice which is evidence-based and equitable;</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Confidentiality and discretion when dealing with sensitive information;</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Ongoing professional development.</a:t>
            </a:r>
            <a:br>
              <a:rPr lang="en-GB" sz="1000" dirty="0">
                <a:latin typeface="Work Sans" pitchFamily="2" charset="77"/>
              </a:rPr>
            </a:br>
            <a:endParaRPr lang="en-GB" sz="1000" dirty="0">
              <a:latin typeface="Work Sans" pitchFamily="2" charset="77"/>
            </a:endParaRPr>
          </a:p>
          <a:p>
            <a:pPr marL="171450" indent="-171450">
              <a:buFont typeface="Arial" panose="020B0604020202020204" pitchFamily="34" charset="0"/>
              <a:buChar char="•"/>
            </a:pPr>
            <a:endParaRPr lang="en-GB" sz="1000" dirty="0">
              <a:latin typeface="Work Sans" pitchFamily="2" charset="77"/>
            </a:endParaRPr>
          </a:p>
          <a:p>
            <a:pPr marL="342900" indent="-342900">
              <a:buFont typeface="+mj-lt"/>
              <a:buAutoNum type="arabicPeriod" startAt="2"/>
            </a:pPr>
            <a:r>
              <a:rPr lang="en-GB" sz="1600" dirty="0">
                <a:solidFill>
                  <a:srgbClr val="2D80A5"/>
                </a:solidFill>
                <a:latin typeface="Work Sans" pitchFamily="2" charset="77"/>
              </a:rPr>
              <a:t>Experience and knowledge</a:t>
            </a:r>
          </a:p>
          <a:p>
            <a:endParaRPr lang="en-GB" sz="1200" dirty="0">
              <a:latin typeface="Work Sans" pitchFamily="2" charset="77"/>
            </a:endParaRPr>
          </a:p>
          <a:p>
            <a:r>
              <a:rPr lang="en-GB" sz="1000" dirty="0">
                <a:latin typeface="Work Sans" pitchFamily="2" charset="77"/>
              </a:rPr>
              <a:t>Your experience and knowledge will equip you for this role includes:</a:t>
            </a:r>
          </a:p>
          <a:p>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Experience of working in an open plan office;</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Experience of overseeing projects or programmes;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Experience of providing administrative support to a team;</a:t>
            </a:r>
          </a:p>
          <a:p>
            <a:pPr marL="171450" indent="-171450">
              <a:buFont typeface="Arial" panose="020B0604020202020204" pitchFamily="34" charset="0"/>
              <a:buChar char="•"/>
            </a:pPr>
            <a:endParaRPr lang="en-GB" sz="1000" dirty="0">
              <a:latin typeface="Work Sans" pitchFamily="2" charset="77"/>
            </a:endParaRPr>
          </a:p>
          <a:p>
            <a:endParaRPr lang="en-GB" sz="1000" dirty="0">
              <a:latin typeface="Work Sans" pitchFamily="2" charset="77"/>
            </a:endParaRPr>
          </a:p>
        </p:txBody>
      </p:sp>
      <p:sp>
        <p:nvSpPr>
          <p:cNvPr id="14" name="TextBox 13">
            <a:extLst>
              <a:ext uri="{FF2B5EF4-FFF2-40B4-BE49-F238E27FC236}">
                <a16:creationId xmlns:a16="http://schemas.microsoft.com/office/drawing/2014/main" id="{8FB86FEE-C8E4-7D4C-812F-398D0D3AE350}"/>
              </a:ext>
            </a:extLst>
          </p:cNvPr>
          <p:cNvSpPr txBox="1"/>
          <p:nvPr/>
        </p:nvSpPr>
        <p:spPr>
          <a:xfrm>
            <a:off x="8146775" y="1043965"/>
            <a:ext cx="3675077" cy="4647426"/>
          </a:xfrm>
          <a:prstGeom prst="rect">
            <a:avLst/>
          </a:prstGeom>
          <a:noFill/>
        </p:spPr>
        <p:txBody>
          <a:bodyPr wrap="square" rtlCol="0">
            <a:spAutoFit/>
          </a:bodyPr>
          <a:lstStyle/>
          <a:p>
            <a:pPr marL="171450" indent="-171450">
              <a:buFont typeface="Arial" panose="020B0604020202020204" pitchFamily="34" charset="0"/>
              <a:buChar char="•"/>
            </a:pPr>
            <a:r>
              <a:rPr lang="en-GB" sz="1000" dirty="0">
                <a:latin typeface="Work Sans" pitchFamily="2" charset="77"/>
              </a:rPr>
              <a:t>Willingness to train as a first aider, and to act as a fire marshal;</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An understanding of, or enthusiasm for, learning about statutory, compliance and regulatory aspects of property maintenance and management. </a:t>
            </a:r>
          </a:p>
          <a:p>
            <a:endParaRPr lang="en-GB" sz="1000" dirty="0">
              <a:latin typeface="Work Sans" pitchFamily="2" charset="77"/>
            </a:endParaRPr>
          </a:p>
          <a:p>
            <a:pPr marL="342900" indent="-342900">
              <a:buFont typeface="+mj-lt"/>
              <a:buAutoNum type="arabicPeriod" startAt="3"/>
            </a:pPr>
            <a:r>
              <a:rPr lang="en-GB" sz="1600" dirty="0">
                <a:solidFill>
                  <a:srgbClr val="2D80A5"/>
                </a:solidFill>
                <a:latin typeface="Work Sans" pitchFamily="2" charset="77"/>
              </a:rPr>
              <a:t>Skills</a:t>
            </a:r>
          </a:p>
          <a:p>
            <a:endParaRPr lang="en-GB" sz="1000" dirty="0">
              <a:latin typeface="Work Sans" pitchFamily="2" charset="77"/>
            </a:endParaRPr>
          </a:p>
          <a:p>
            <a:r>
              <a:rPr lang="en-GB" sz="1000" dirty="0">
                <a:latin typeface="Work Sans" pitchFamily="2" charset="77"/>
              </a:rPr>
              <a:t>You will have the skills to carry out the role, including:</a:t>
            </a:r>
          </a:p>
          <a:p>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A problem-solving, can-do approach;</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The emotional intelligence and communication skills to navigate sometimes complex relationships with a wide range of stakeholders;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The ability to understand and work within Church of England and Education structures and practices;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Attention to detail;</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Reliable;</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Ability to balance priorities and meet deadlines;</a:t>
            </a:r>
          </a:p>
          <a:p>
            <a:pPr marL="171450" indent="-171450">
              <a:buFont typeface="Arial" panose="020B0604020202020204" pitchFamily="34" charset="0"/>
              <a:buChar char="•"/>
            </a:pPr>
            <a:endParaRPr lang="en-GB" sz="1000" dirty="0">
              <a:latin typeface="Work Sans" pitchFamily="2" charset="77"/>
            </a:endParaRPr>
          </a:p>
          <a:p>
            <a:pPr marL="171450" indent="-171450">
              <a:buFont typeface="Arial" panose="020B0604020202020204" pitchFamily="34" charset="0"/>
              <a:buChar char="•"/>
            </a:pPr>
            <a:r>
              <a:rPr lang="en-GB" sz="1000" dirty="0">
                <a:latin typeface="Work Sans" pitchFamily="2" charset="77"/>
              </a:rPr>
              <a:t>A team player willing and able to support the ongoing development of the whole LDBS team.</a:t>
            </a:r>
          </a:p>
        </p:txBody>
      </p:sp>
      <p:pic>
        <p:nvPicPr>
          <p:cNvPr id="9" name="Picture 8">
            <a:extLst>
              <a:ext uri="{FF2B5EF4-FFF2-40B4-BE49-F238E27FC236}">
                <a16:creationId xmlns:a16="http://schemas.microsoft.com/office/drawing/2014/main" id="{76C03BBE-5A34-8C4A-952B-BBF8E8F78B48}"/>
              </a:ext>
            </a:extLst>
          </p:cNvPr>
          <p:cNvPicPr>
            <a:picLocks noChangeAspect="1"/>
          </p:cNvPicPr>
          <p:nvPr/>
        </p:nvPicPr>
        <p:blipFill>
          <a:blip r:embed="rId2"/>
          <a:srcRect/>
          <a:stretch/>
        </p:blipFill>
        <p:spPr>
          <a:xfrm>
            <a:off x="393900" y="5728138"/>
            <a:ext cx="748873" cy="748873"/>
          </a:xfrm>
          <a:prstGeom prst="rect">
            <a:avLst/>
          </a:prstGeom>
        </p:spPr>
      </p:pic>
    </p:spTree>
    <p:extLst>
      <p:ext uri="{BB962C8B-B14F-4D97-AF65-F5344CB8AC3E}">
        <p14:creationId xmlns:p14="http://schemas.microsoft.com/office/powerpoint/2010/main" val="1019698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D09062AB22B644B324182794B533F9" ma:contentTypeVersion="15" ma:contentTypeDescription="Create a new document." ma:contentTypeScope="" ma:versionID="b624be371b502738aa4b2f062f783a06">
  <xsd:schema xmlns:xsd="http://www.w3.org/2001/XMLSchema" xmlns:xs="http://www.w3.org/2001/XMLSchema" xmlns:p="http://schemas.microsoft.com/office/2006/metadata/properties" xmlns:ns2="89520115-0288-4229-b38d-479efca409d6" xmlns:ns3="e81d4ecf-9040-4c60-9dd4-094ad363e5a2" targetNamespace="http://schemas.microsoft.com/office/2006/metadata/properties" ma:root="true" ma:fieldsID="5df14b51b5823b316dad2609bcb9ba2e" ns2:_="" ns3:_="">
    <xsd:import namespace="89520115-0288-4229-b38d-479efca409d6"/>
    <xsd:import namespace="e81d4ecf-9040-4c60-9dd4-094ad363e5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20115-0288-4229-b38d-479efca40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1d4ecf-9040-4c60-9dd4-094ad363e5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6b2959d-869c-40e7-beac-ac498fd24311}" ma:internalName="TaxCatchAll" ma:showField="CatchAllData" ma:web="e81d4ecf-9040-4c60-9dd4-094ad363e5a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81d4ecf-9040-4c60-9dd4-094ad363e5a2" xsi:nil="true"/>
    <lcf76f155ced4ddcb4097134ff3c332f xmlns="89520115-0288-4229-b38d-479efca409d6">
      <Terms xmlns="http://schemas.microsoft.com/office/infopath/2007/PartnerControls"/>
    </lcf76f155ced4ddcb4097134ff3c332f>
    <MediaLengthInSeconds xmlns="89520115-0288-4229-b38d-479efca409d6" xsi:nil="true"/>
    <SharedWithUsers xmlns="e81d4ecf-9040-4c60-9dd4-094ad363e5a2">
      <UserInfo>
        <DisplayName>Sprinkle Harrison</DisplayName>
        <AccountId>45</AccountId>
        <AccountType/>
      </UserInfo>
    </SharedWithUsers>
  </documentManagement>
</p:properties>
</file>

<file path=customXml/itemProps1.xml><?xml version="1.0" encoding="utf-8"?>
<ds:datastoreItem xmlns:ds="http://schemas.openxmlformats.org/officeDocument/2006/customXml" ds:itemID="{176B4D50-A84C-4B7E-9CC2-31E1181BE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520115-0288-4229-b38d-479efca409d6"/>
    <ds:schemaRef ds:uri="e81d4ecf-9040-4c60-9dd4-094ad363e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4DFFB9-E41A-4F8C-A614-F0D89DB6B5F5}">
  <ds:schemaRefs>
    <ds:schemaRef ds:uri="http://schemas.microsoft.com/sharepoint/v3/contenttype/forms"/>
  </ds:schemaRefs>
</ds:datastoreItem>
</file>

<file path=customXml/itemProps3.xml><?xml version="1.0" encoding="utf-8"?>
<ds:datastoreItem xmlns:ds="http://schemas.openxmlformats.org/officeDocument/2006/customXml" ds:itemID="{CF6DFFC3-5212-4EE1-BA16-DF6265E1110E}">
  <ds:schemaRefs>
    <ds:schemaRef ds:uri="http://schemas.microsoft.com/office/2006/metadata/properties"/>
    <ds:schemaRef ds:uri="http://schemas.microsoft.com/office/infopath/2007/PartnerControls"/>
    <ds:schemaRef ds:uri="e81d4ecf-9040-4c60-9dd4-094ad363e5a2"/>
    <ds:schemaRef ds:uri="89520115-0288-4229-b38d-479efca409d6"/>
  </ds:schemaRefs>
</ds:datastoreItem>
</file>

<file path=docProps/app.xml><?xml version="1.0" encoding="utf-8"?>
<Properties xmlns="http://schemas.openxmlformats.org/officeDocument/2006/extended-properties" xmlns:vt="http://schemas.openxmlformats.org/officeDocument/2006/docPropsVTypes">
  <TotalTime>511</TotalTime>
  <Words>1372</Words>
  <Application>Microsoft Office PowerPoint</Application>
  <PresentationFormat>Widescreen</PresentationFormat>
  <Paragraphs>222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Work Sans</vt:lpstr>
      <vt:lpstr>Work Sans Light</vt:lpstr>
      <vt:lpstr>Work Sans Medium</vt:lpstr>
      <vt:lpstr>Work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Barnard</dc:creator>
  <cp:lastModifiedBy>Rebecca Slevin</cp:lastModifiedBy>
  <cp:revision>57</cp:revision>
  <dcterms:created xsi:type="dcterms:W3CDTF">2022-12-07T09:09:42Z</dcterms:created>
  <dcterms:modified xsi:type="dcterms:W3CDTF">2024-04-10T10:18:07Z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0x01010067D09062AB22B644B324182794B533F9</vt:lpwstr>
  </property>
  <property fmtid="{D5CDD505-2E9C-101B-9397-08002B2CF9AE}" pid="3" name="Order">
    <vt:r8>11600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