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7" r:id="rId5"/>
    <p:sldId id="266" r:id="rId6"/>
    <p:sldId id="267" r:id="rId7"/>
    <p:sldId id="268" r:id="rId8"/>
    <p:sldId id="265" r:id="rId9"/>
    <p:sldId id="261" r:id="rId10"/>
    <p:sldId id="269" r:id="rId11"/>
    <p:sldId id="263" r:id="rId12"/>
    <p:sldId id="270" r:id="rId13"/>
    <p:sldId id="271" r:id="rId14"/>
    <p:sldId id="273" r:id="rId15"/>
    <p:sldId id="274" r:id="rId16"/>
    <p:sldId id="275" r:id="rId17"/>
    <p:sldId id="276" r:id="rId18"/>
    <p:sldId id="277" r:id="rId19"/>
    <p:sldId id="278" r:id="rId20"/>
    <p:sldId id="280" r:id="rId21"/>
    <p:sldId id="279" r:id="rId22"/>
    <p:sldId id="281" r:id="rId23"/>
    <p:sldId id="283" r:id="rId24"/>
    <p:sldId id="284" r:id="rId25"/>
    <p:sldId id="285" r:id="rId26"/>
    <p:sldId id="286" r:id="rId27"/>
    <p:sldId id="288" r:id="rId28"/>
    <p:sldId id="287" r:id="rId29"/>
    <p:sldId id="2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534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FEA9D2-D136-51C1-AE8A-BC89E56A52C6}" v="11" dt="2023-12-20T10:12:49.1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6" d="100"/>
          <a:sy n="96" d="100"/>
        </p:scale>
        <p:origin x="84" y="4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y Thorne" userId="S::mary.thorne@london.anglican.org::a5b5e5da-c416-47bf-aff9-8cca5d278713" providerId="AD" clId="Web-{AAFEA9D2-D136-51C1-AE8A-BC89E56A52C6}"/>
    <pc:docChg chg="modSld">
      <pc:chgData name="Mary Thorne" userId="S::mary.thorne@london.anglican.org::a5b5e5da-c416-47bf-aff9-8cca5d278713" providerId="AD" clId="Web-{AAFEA9D2-D136-51C1-AE8A-BC89E56A52C6}" dt="2023-12-20T10:12:49.137" v="7" actId="20577"/>
      <pc:docMkLst>
        <pc:docMk/>
      </pc:docMkLst>
      <pc:sldChg chg="modSp">
        <pc:chgData name="Mary Thorne" userId="S::mary.thorne@london.anglican.org::a5b5e5da-c416-47bf-aff9-8cca5d278713" providerId="AD" clId="Web-{AAFEA9D2-D136-51C1-AE8A-BC89E56A52C6}" dt="2023-12-20T10:10:16.366" v="2" actId="20577"/>
        <pc:sldMkLst>
          <pc:docMk/>
          <pc:sldMk cId="1297607400" sldId="275"/>
        </pc:sldMkLst>
        <pc:spChg chg="mod">
          <ac:chgData name="Mary Thorne" userId="S::mary.thorne@london.anglican.org::a5b5e5da-c416-47bf-aff9-8cca5d278713" providerId="AD" clId="Web-{AAFEA9D2-D136-51C1-AE8A-BC89E56A52C6}" dt="2023-12-20T10:10:16.366" v="2" actId="20577"/>
          <ac:spMkLst>
            <pc:docMk/>
            <pc:sldMk cId="1297607400" sldId="275"/>
            <ac:spMk id="5" creationId="{FA96F9E5-8D36-A8A5-C360-ABB1898E278E}"/>
          </ac:spMkLst>
        </pc:spChg>
      </pc:sldChg>
      <pc:sldChg chg="modSp">
        <pc:chgData name="Mary Thorne" userId="S::mary.thorne@london.anglican.org::a5b5e5da-c416-47bf-aff9-8cca5d278713" providerId="AD" clId="Web-{AAFEA9D2-D136-51C1-AE8A-BC89E56A52C6}" dt="2023-12-20T10:12:27.434" v="4" actId="20577"/>
        <pc:sldMkLst>
          <pc:docMk/>
          <pc:sldMk cId="1164607100" sldId="281"/>
        </pc:sldMkLst>
        <pc:spChg chg="mod">
          <ac:chgData name="Mary Thorne" userId="S::mary.thorne@london.anglican.org::a5b5e5da-c416-47bf-aff9-8cca5d278713" providerId="AD" clId="Web-{AAFEA9D2-D136-51C1-AE8A-BC89E56A52C6}" dt="2023-12-20T10:12:27.434" v="4" actId="20577"/>
          <ac:spMkLst>
            <pc:docMk/>
            <pc:sldMk cId="1164607100" sldId="281"/>
            <ac:spMk id="23" creationId="{5356ED5B-34B2-601E-8F6A-6C3A1612E59E}"/>
          </ac:spMkLst>
        </pc:spChg>
      </pc:sldChg>
      <pc:sldChg chg="modSp">
        <pc:chgData name="Mary Thorne" userId="S::mary.thorne@london.anglican.org::a5b5e5da-c416-47bf-aff9-8cca5d278713" providerId="AD" clId="Web-{AAFEA9D2-D136-51C1-AE8A-BC89E56A52C6}" dt="2023-12-20T10:12:49.137" v="7" actId="20577"/>
        <pc:sldMkLst>
          <pc:docMk/>
          <pc:sldMk cId="1642212798" sldId="288"/>
        </pc:sldMkLst>
        <pc:spChg chg="mod">
          <ac:chgData name="Mary Thorne" userId="S::mary.thorne@london.anglican.org::a5b5e5da-c416-47bf-aff9-8cca5d278713" providerId="AD" clId="Web-{AAFEA9D2-D136-51C1-AE8A-BC89E56A52C6}" dt="2023-12-20T10:12:49.137" v="7" actId="20577"/>
          <ac:spMkLst>
            <pc:docMk/>
            <pc:sldMk cId="1642212798" sldId="288"/>
            <ac:spMk id="5" creationId="{FA96F9E5-8D36-A8A5-C360-ABB1898E278E}"/>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A80863-38FC-4383-B7F9-88922E2EF444}" type="datetimeFigureOut">
              <a:rPr lang="en-GB" smtClean="0"/>
              <a:t>20/12/2023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E3F27E-34D5-4C2F-9BEF-FD3354D777FA}" type="slidenum">
              <a:rPr lang="en-GB" smtClean="0"/>
              <a:t>‹#›</a:t>
            </a:fld>
            <a:endParaRPr lang="en-GB"/>
          </a:p>
        </p:txBody>
      </p:sp>
    </p:spTree>
    <p:extLst>
      <p:ext uri="{BB962C8B-B14F-4D97-AF65-F5344CB8AC3E}">
        <p14:creationId xmlns:p14="http://schemas.microsoft.com/office/powerpoint/2010/main" val="50504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2F4EC0D-FE89-3D4A-871C-B7CDF984FBF3}" type="slidenum">
              <a:rPr lang="en-US" smtClean="0"/>
              <a:t>26</a:t>
            </a:fld>
            <a:endParaRPr lang="en-US"/>
          </a:p>
        </p:txBody>
      </p:sp>
    </p:spTree>
    <p:extLst>
      <p:ext uri="{BB962C8B-B14F-4D97-AF65-F5344CB8AC3E}">
        <p14:creationId xmlns:p14="http://schemas.microsoft.com/office/powerpoint/2010/main" val="34499113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977FFFA-B8A2-2C48-ACB6-44550E3F0B8C}"/>
              </a:ext>
            </a:extLst>
          </p:cNvPr>
          <p:cNvSpPr>
            <a:spLocks noGrp="1"/>
          </p:cNvSpPr>
          <p:nvPr>
            <p:ph type="dt" sz="half" idx="10"/>
          </p:nvPr>
        </p:nvSpPr>
        <p:spPr/>
        <p:txBody>
          <a:bodyPr/>
          <a:lstStyle/>
          <a:p>
            <a:fld id="{B776C0C9-5303-E24F-AC1E-150A11D1B4EC}" type="datetimeFigureOut">
              <a:rPr lang="en-US" smtClean="0"/>
              <a:t>12/20/2023</a:t>
            </a:fld>
            <a:endParaRPr lang="en-US"/>
          </a:p>
        </p:txBody>
      </p:sp>
      <p:sp>
        <p:nvSpPr>
          <p:cNvPr id="3" name="Footer Placeholder 2">
            <a:extLst>
              <a:ext uri="{FF2B5EF4-FFF2-40B4-BE49-F238E27FC236}">
                <a16:creationId xmlns:a16="http://schemas.microsoft.com/office/drawing/2014/main" id="{B07449F7-3EA4-7647-8FFA-5FEAC4A8A29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9011A9D-3320-934F-96E5-2CF9FA5A4F61}"/>
              </a:ext>
            </a:extLst>
          </p:cNvPr>
          <p:cNvSpPr>
            <a:spLocks noGrp="1"/>
          </p:cNvSpPr>
          <p:nvPr>
            <p:ph type="sldNum" sz="quarter" idx="12"/>
          </p:nvPr>
        </p:nvSpPr>
        <p:spPr/>
        <p:txBody>
          <a:bodyPr/>
          <a:lstStyle/>
          <a:p>
            <a:fld id="{E8075C51-DF9A-0B42-BB6E-F560A3AAF664}" type="slidenum">
              <a:rPr lang="en-US" smtClean="0"/>
              <a:t>‹#›</a:t>
            </a:fld>
            <a:endParaRPr lang="en-US"/>
          </a:p>
        </p:txBody>
      </p:sp>
    </p:spTree>
    <p:extLst>
      <p:ext uri="{BB962C8B-B14F-4D97-AF65-F5344CB8AC3E}">
        <p14:creationId xmlns:p14="http://schemas.microsoft.com/office/powerpoint/2010/main" val="350425599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4432AC-B826-3440-B2A0-E0D84A9A23F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CE184480-DD7D-ED4C-9A49-443B3838E3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B9BCD0C-3291-214A-8C33-BA585E5B18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76C0C9-5303-E24F-AC1E-150A11D1B4EC}" type="datetimeFigureOut">
              <a:rPr lang="en-US" smtClean="0"/>
              <a:t>12/20/2023</a:t>
            </a:fld>
            <a:endParaRPr lang="en-US"/>
          </a:p>
        </p:txBody>
      </p:sp>
      <p:sp>
        <p:nvSpPr>
          <p:cNvPr id="5" name="Footer Placeholder 4">
            <a:extLst>
              <a:ext uri="{FF2B5EF4-FFF2-40B4-BE49-F238E27FC236}">
                <a16:creationId xmlns:a16="http://schemas.microsoft.com/office/drawing/2014/main" id="{13E73C5F-BA09-DD45-B7BA-A9F28E6C995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C32FCA-CF25-FE4F-8751-A724B547C7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75C51-DF9A-0B42-BB6E-F560A3AAF664}" type="slidenum">
              <a:rPr lang="en-US" smtClean="0"/>
              <a:t>‹#›</a:t>
            </a:fld>
            <a:endParaRPr lang="en-US"/>
          </a:p>
        </p:txBody>
      </p:sp>
    </p:spTree>
    <p:extLst>
      <p:ext uri="{BB962C8B-B14F-4D97-AF65-F5344CB8AC3E}">
        <p14:creationId xmlns:p14="http://schemas.microsoft.com/office/powerpoint/2010/main" val="3520568088"/>
      </p:ext>
    </p:extLst>
  </p:cSld>
  <p:clrMap bg1="lt1" tx1="dk1" bg2="lt2" tx2="dk2" accent1="accent1" accent2="accent2" accent3="accent3" accent4="accent4" accent5="accent5" accent6="accent6" hlink="hlink" folHlink="folHlink"/>
  <p:sldLayoutIdLst>
    <p:sldLayoutId id="21474836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hyperlink" Target="http://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opendoorsyouth.org/article/video-kim-sang-hwa-shares-her-stor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opendoorsuk.org/resources/north-korea/"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www.biblesociety.org.uk/"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4F26357-C8AA-8A42-8099-6CCE16D9F210}"/>
              </a:ext>
            </a:extLst>
          </p:cNvPr>
          <p:cNvSpPr/>
          <p:nvPr/>
        </p:nvSpPr>
        <p:spPr>
          <a:xfrm>
            <a:off x="6093648" y="2754216"/>
            <a:ext cx="6095239" cy="2678745"/>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1" y="1"/>
            <a:ext cx="12192001" cy="2754216"/>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52668" y="279247"/>
            <a:ext cx="8039647" cy="1200329"/>
          </a:xfrm>
          <a:prstGeom prst="rect">
            <a:avLst/>
          </a:prstGeom>
          <a:noFill/>
        </p:spPr>
        <p:txBody>
          <a:bodyPr wrap="square" rtlCol="0">
            <a:spAutoFit/>
          </a:bodyPr>
          <a:lstStyle/>
          <a:p>
            <a:r>
              <a:rPr lang="en-US" sz="2400" dirty="0">
                <a:solidFill>
                  <a:schemeClr val="bg1"/>
                </a:solidFill>
                <a:latin typeface="Work Sans Light" pitchFamily="2" charset="0"/>
              </a:rPr>
              <a:t>Big Question:</a:t>
            </a:r>
          </a:p>
          <a:p>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has the Christian message survived over 2000 years?</a:t>
            </a:r>
            <a:endParaRPr lang="en-US" sz="2400" dirty="0">
              <a:solidFill>
                <a:schemeClr val="bg1"/>
              </a:solidFill>
              <a:latin typeface="Work Sans Light" pitchFamily="2" charset="0"/>
            </a:endParaRPr>
          </a:p>
        </p:txBody>
      </p:sp>
      <p:sp>
        <p:nvSpPr>
          <p:cNvPr id="12" name="TextBox 11">
            <a:extLst>
              <a:ext uri="{FF2B5EF4-FFF2-40B4-BE49-F238E27FC236}">
                <a16:creationId xmlns:a16="http://schemas.microsoft.com/office/drawing/2014/main" id="{5D460F70-1D54-ED4A-ADF6-21064E957007}"/>
              </a:ext>
            </a:extLst>
          </p:cNvPr>
          <p:cNvSpPr txBox="1"/>
          <p:nvPr/>
        </p:nvSpPr>
        <p:spPr>
          <a:xfrm>
            <a:off x="262553" y="344531"/>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062660" y="1630908"/>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1488566"/>
            <a:ext cx="2514336" cy="523220"/>
          </a:xfrm>
          <a:prstGeom prst="rect">
            <a:avLst/>
          </a:prstGeom>
          <a:noFill/>
        </p:spPr>
        <p:txBody>
          <a:bodyPr wrap="square" rtlCol="0">
            <a:spAutoFit/>
          </a:bodyPr>
          <a:lstStyle/>
          <a:p>
            <a:r>
              <a:rPr lang="en-US" sz="1400" b="1" dirty="0">
                <a:solidFill>
                  <a:schemeClr val="bg1"/>
                </a:solidFill>
                <a:latin typeface="Work Sans SemiBold" pitchFamily="2" charset="0"/>
              </a:rPr>
              <a:t>CORE CONCEPT: </a:t>
            </a:r>
            <a:r>
              <a:rPr lang="en-GB" sz="1400" b="1" dirty="0">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14" name="Rectangle 13">
            <a:extLst>
              <a:ext uri="{FF2B5EF4-FFF2-40B4-BE49-F238E27FC236}">
                <a16:creationId xmlns:a16="http://schemas.microsoft.com/office/drawing/2014/main" id="{02A947F6-1B69-709F-552B-F5197D4394BF}"/>
              </a:ext>
            </a:extLst>
          </p:cNvPr>
          <p:cNvSpPr/>
          <p:nvPr/>
        </p:nvSpPr>
        <p:spPr>
          <a:xfrm>
            <a:off x="-2870" y="2754217"/>
            <a:ext cx="2514336" cy="410378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DE66AFA-E74B-2A5B-54A9-042DB2229AA7}"/>
              </a:ext>
            </a:extLst>
          </p:cNvPr>
          <p:cNvSpPr txBox="1"/>
          <p:nvPr/>
        </p:nvSpPr>
        <p:spPr>
          <a:xfrm>
            <a:off x="6301475" y="5534560"/>
            <a:ext cx="5394376" cy="1323439"/>
          </a:xfrm>
          <a:prstGeom prst="rect">
            <a:avLst/>
          </a:prstGeom>
          <a:noFill/>
        </p:spPr>
        <p:txBody>
          <a:bodyPr wrap="square" rtlCol="0">
            <a:spAutoFit/>
          </a:bodyPr>
          <a:lstStyle/>
          <a:p>
            <a:r>
              <a:rPr lang="en-GB" sz="1000" b="1" dirty="0">
                <a:solidFill>
                  <a:srgbClr val="55345A"/>
                </a:solidFill>
                <a:effectLst/>
                <a:latin typeface="Work Sans" pitchFamily="2" charset="0"/>
                <a:ea typeface="Calibri" panose="020F0502020204030204" pitchFamily="34" charset="0"/>
                <a:cs typeface="Calibri Light" panose="020F0302020204030204" pitchFamily="34" charset="0"/>
              </a:rPr>
              <a:t>Sensitivities:</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Not all Christians understand the story of Pentecost in the same way.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Not all Christians interpret and use the Bible in the same way.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Some children in your class may have fled persecution to come to this country.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It is not just Christians who face persecution.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In the past mission was often linked to colonialization. The stories of Indian and African missionaries have often been untold.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0" name="TextBox 19">
            <a:extLst>
              <a:ext uri="{FF2B5EF4-FFF2-40B4-BE49-F238E27FC236}">
                <a16:creationId xmlns:a16="http://schemas.microsoft.com/office/drawing/2014/main" id="{FCBEA29B-1814-54FD-DF6E-C7E229BB1571}"/>
              </a:ext>
            </a:extLst>
          </p:cNvPr>
          <p:cNvSpPr txBox="1"/>
          <p:nvPr/>
        </p:nvSpPr>
        <p:spPr>
          <a:xfrm>
            <a:off x="6282786" y="2848044"/>
            <a:ext cx="2871153" cy="2503249"/>
          </a:xfrm>
          <a:prstGeom prst="rect">
            <a:avLst/>
          </a:prstGeom>
          <a:noFill/>
        </p:spPr>
        <p:txBody>
          <a:bodyPr wrap="square" lIns="91440" tIns="45720" rIns="91440" bIns="45720" rtlCol="0" anchor="t">
            <a:spAutoFit/>
          </a:bodyPr>
          <a:lstStyle/>
          <a:p>
            <a:pPr>
              <a:spcAft>
                <a:spcPts val="200"/>
              </a:spcAft>
            </a:pPr>
            <a:r>
              <a:rPr lang="en-GB" sz="1000" b="1" dirty="0">
                <a:solidFill>
                  <a:srgbClr val="2D80A5"/>
                </a:solidFill>
                <a:effectLst/>
                <a:latin typeface="Work Sans" pitchFamily="2" charset="0"/>
                <a:ea typeface="Calibri" panose="020F0502020204030204" pitchFamily="34" charset="0"/>
                <a:cs typeface="Times New Roman"/>
              </a:rPr>
              <a:t>Religious vocabulary:</a:t>
            </a:r>
            <a:br>
              <a:rPr lang="en-GB" sz="1000" b="1" dirty="0">
                <a:effectLst/>
                <a:latin typeface="Work Sans" pitchFamily="2" charset="0"/>
                <a:ea typeface="Calibri" panose="020F0502020204030204" pitchFamily="34" charset="0"/>
                <a:cs typeface="Times New Roman" panose="02020603050405020304" pitchFamily="18" charset="0"/>
              </a:rPr>
            </a:b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dirty="0">
                <a:effectLst/>
                <a:latin typeface="Work Sans" pitchFamily="2" charset="0"/>
                <a:ea typeface="Calibri" panose="020F0502020204030204" pitchFamily="34" charset="0"/>
                <a:cs typeface="Times New Roman" panose="02020603050405020304" pitchFamily="18" charset="0"/>
              </a:rPr>
              <a:t>Apostle: </a:t>
            </a:r>
            <a:r>
              <a:rPr lang="en-GB" sz="1000" dirty="0">
                <a:effectLst/>
                <a:latin typeface="Work Sans" pitchFamily="2" charset="0"/>
                <a:ea typeface="Calibri" panose="020F0502020204030204" pitchFamily="34" charset="0"/>
                <a:cs typeface="Times New Roman" panose="02020603050405020304" pitchFamily="18" charset="0"/>
              </a:rPr>
              <a:t>Literally “one who is sent”, usually refers to the first 12 disciples and St Paul.</a:t>
            </a: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Creed</a:t>
            </a:r>
            <a:r>
              <a:rPr lang="en-GB" sz="1000" kern="1200" dirty="0">
                <a:effectLst/>
                <a:latin typeface="Work Sans" pitchFamily="2" charset="0"/>
                <a:ea typeface="Times New Roman" panose="02020603050405020304" pitchFamily="18" charset="0"/>
                <a:cs typeface="Times New Roman" panose="02020603050405020304" pitchFamily="18" charset="0"/>
              </a:rPr>
              <a:t>: Derived from the Latin ‘</a:t>
            </a:r>
            <a:r>
              <a:rPr lang="en-GB" sz="1000" i="1" kern="1200" dirty="0">
                <a:effectLst/>
                <a:latin typeface="Work Sans" pitchFamily="2" charset="0"/>
                <a:ea typeface="Times New Roman" panose="02020603050405020304" pitchFamily="18" charset="0"/>
                <a:cs typeface="Times New Roman" panose="02020603050405020304" pitchFamily="18" charset="0"/>
              </a:rPr>
              <a:t>credo</a:t>
            </a:r>
            <a:r>
              <a:rPr lang="en-GB" sz="1000" kern="1200" dirty="0">
                <a:effectLst/>
                <a:latin typeface="Work Sans" pitchFamily="2" charset="0"/>
                <a:ea typeface="Times New Roman" panose="02020603050405020304" pitchFamily="18" charset="0"/>
                <a:cs typeface="Times New Roman" panose="02020603050405020304" pitchFamily="18" charset="0"/>
              </a:rPr>
              <a:t>’, meaning ‘I believe’</a:t>
            </a:r>
            <a:r>
              <a:rPr lang="en-GB" sz="1000" dirty="0">
                <a:effectLst/>
                <a:latin typeface="Work Sans" pitchFamily="2" charset="0"/>
                <a:ea typeface="Times New Roman" panose="02020603050405020304" pitchFamily="18" charset="0"/>
                <a:cs typeface="Calibri Light" panose="020F0302020204030204" pitchFamily="34" charset="0"/>
              </a:rPr>
              <a:t>, statement of belief.</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Evangelism</a:t>
            </a:r>
            <a:r>
              <a:rPr lang="en-GB" sz="1000" kern="1200" dirty="0">
                <a:effectLst/>
                <a:latin typeface="Work Sans" pitchFamily="2" charset="0"/>
                <a:ea typeface="Times New Roman" panose="02020603050405020304" pitchFamily="18" charset="0"/>
                <a:cs typeface="Times New Roman" panose="02020603050405020304" pitchFamily="18" charset="0"/>
              </a:rPr>
              <a:t>: Telling others the Good News of the Christian message.</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Great Commission</a:t>
            </a:r>
            <a:r>
              <a:rPr lang="en-GB" sz="1000" kern="1200" dirty="0">
                <a:effectLst/>
                <a:latin typeface="Work Sans" pitchFamily="2" charset="0"/>
                <a:ea typeface="Times New Roman" panose="02020603050405020304" pitchFamily="18" charset="0"/>
                <a:cs typeface="Times New Roman" panose="02020603050405020304" pitchFamily="18" charset="0"/>
              </a:rPr>
              <a:t>: The final words Jesus is recorded as saying to his disciples in Matthew 28:18-10. He tells his followers to go into all the world and make disciples, baptising them and teaching them, and Jesus promises to be with them always.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1" name="TextBox 20">
            <a:extLst>
              <a:ext uri="{FF2B5EF4-FFF2-40B4-BE49-F238E27FC236}">
                <a16:creationId xmlns:a16="http://schemas.microsoft.com/office/drawing/2014/main" id="{7A0B1AB5-C845-D825-5E53-42CB9D3C4090}"/>
              </a:ext>
            </a:extLst>
          </p:cNvPr>
          <p:cNvSpPr txBox="1"/>
          <p:nvPr/>
        </p:nvSpPr>
        <p:spPr>
          <a:xfrm>
            <a:off x="145869" y="2848044"/>
            <a:ext cx="2216858" cy="3606115"/>
          </a:xfrm>
          <a:prstGeom prst="rect">
            <a:avLst/>
          </a:prstGeom>
          <a:noFill/>
        </p:spPr>
        <p:txBody>
          <a:bodyPr wrap="square" lIns="91440" tIns="45720" rIns="91440" bIns="45720" rtlCol="0" anchor="t">
            <a:spAutoFit/>
          </a:bodyPr>
          <a:lstStyle/>
          <a:p>
            <a:pPr>
              <a:spcAft>
                <a:spcPts val="200"/>
              </a:spcAft>
            </a:pPr>
            <a:r>
              <a:rPr lang="en-GB" sz="1000" b="1" dirty="0">
                <a:solidFill>
                  <a:srgbClr val="2D80A5"/>
                </a:solidFill>
                <a:effectLst/>
                <a:latin typeface="Work Sans" pitchFamily="2" charset="0"/>
                <a:ea typeface="Calibri" panose="020F0502020204030204" pitchFamily="34" charset="0"/>
                <a:cs typeface="Calibri Light"/>
              </a:rPr>
              <a:t>What a child needs to know and remember by the end of the unit:</a:t>
            </a:r>
            <a:br>
              <a:rPr lang="en-GB" sz="1000" b="1" dirty="0">
                <a:effectLst/>
                <a:latin typeface="Work Sans" pitchFamily="2" charset="0"/>
                <a:ea typeface="Calibri" panose="020F0502020204030204" pitchFamily="34" charset="0"/>
                <a:cs typeface="Calibri Light" panose="020F0302020204030204" pitchFamily="34" charset="0"/>
              </a:rPr>
            </a:b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To know and remember the account of Pentecost found in Acts and its impact.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Key concepts found within the Apostles’ Creed and its significance.</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Christians use the Bible and reasons why translating it into different languages is important.</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about the experience of the persecuted church in North Korea.</a:t>
            </a:r>
          </a:p>
          <a:p>
            <a:pPr marL="171450" lvl="0" indent="-171450">
              <a:spcAft>
                <a:spcPts val="200"/>
              </a:spcAft>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about world and local mission and the reasons why Christians are motivated to share the Christian message.</a:t>
            </a:r>
          </a:p>
        </p:txBody>
      </p:sp>
      <p:sp>
        <p:nvSpPr>
          <p:cNvPr id="22" name="TextBox 21">
            <a:extLst>
              <a:ext uri="{FF2B5EF4-FFF2-40B4-BE49-F238E27FC236}">
                <a16:creationId xmlns:a16="http://schemas.microsoft.com/office/drawing/2014/main" id="{01A8AF2B-B012-DE6B-49EA-3445979E1B01}"/>
              </a:ext>
            </a:extLst>
          </p:cNvPr>
          <p:cNvSpPr txBox="1"/>
          <p:nvPr/>
        </p:nvSpPr>
        <p:spPr>
          <a:xfrm>
            <a:off x="2610758" y="2848044"/>
            <a:ext cx="3383994" cy="4093428"/>
          </a:xfrm>
          <a:prstGeom prst="rect">
            <a:avLst/>
          </a:prstGeom>
          <a:noFill/>
        </p:spPr>
        <p:txBody>
          <a:bodyPr wrap="square" lIns="91440" tIns="45720" rIns="91440" bIns="45720" rtlCol="0" anchor="t">
            <a:spAutoFit/>
          </a:bodyPr>
          <a:lstStyle/>
          <a:p>
            <a:r>
              <a:rPr lang="en-GB" sz="1000" b="1" dirty="0">
                <a:solidFill>
                  <a:srgbClr val="2D80A5"/>
                </a:solidFill>
                <a:effectLst/>
                <a:latin typeface="Work Sans" pitchFamily="2" charset="0"/>
                <a:ea typeface="Calibri" panose="020F0502020204030204" pitchFamily="34" charset="0"/>
                <a:cs typeface="Calibri Light"/>
              </a:rPr>
              <a:t>What a child should be able to do</a:t>
            </a:r>
            <a:r>
              <a:rPr lang="en-GB" sz="1000" b="1" dirty="0">
                <a:solidFill>
                  <a:srgbClr val="2D80A5"/>
                </a:solidFill>
                <a:latin typeface="Work Sans" pitchFamily="2" charset="0"/>
                <a:ea typeface="Calibri" panose="020F0502020204030204" pitchFamily="34" charset="0"/>
                <a:cs typeface="Calibri Light"/>
              </a:rPr>
              <a:t> </a:t>
            </a:r>
            <a:r>
              <a:rPr lang="en-GB" sz="1000" b="1" dirty="0">
                <a:solidFill>
                  <a:srgbClr val="2D80A5"/>
                </a:solidFill>
                <a:latin typeface="Work Sans" pitchFamily="2" charset="0"/>
                <a:ea typeface="+mn-lt"/>
                <a:cs typeface="+mn-lt"/>
              </a:rPr>
              <a:t>(Assessment)</a:t>
            </a:r>
            <a:r>
              <a:rPr lang="en-GB" sz="1000" b="1" dirty="0">
                <a:solidFill>
                  <a:srgbClr val="2D80A5"/>
                </a:solidFill>
                <a:latin typeface="Work Sans" pitchFamily="2" charset="0"/>
                <a:ea typeface="Calibri" panose="020F0502020204030204" pitchFamily="34" charset="0"/>
                <a:cs typeface="Calibri Light"/>
              </a:rPr>
              <a:t>: </a:t>
            </a:r>
          </a:p>
          <a:p>
            <a:r>
              <a:rPr lang="en-GB" sz="1000" b="1" dirty="0">
                <a:solidFill>
                  <a:srgbClr val="2D80A5"/>
                </a:solidFill>
                <a:effectLst/>
                <a:latin typeface="Work Sans" pitchFamily="2" charset="0"/>
                <a:ea typeface="Calibri" panose="020F0502020204030204" pitchFamily="34" charset="0"/>
                <a:cs typeface="Calibri Light"/>
              </a:rPr>
              <a:t> </a:t>
            </a:r>
            <a:br>
              <a:rPr lang="en-GB" sz="1000" b="1" dirty="0">
                <a:effectLst/>
                <a:latin typeface="Work Sans" pitchFamily="2" charset="0"/>
                <a:ea typeface="Calibri" panose="020F0502020204030204" pitchFamily="34" charset="0"/>
                <a:cs typeface="Calibri Light" panose="020F0302020204030204" pitchFamily="34" charset="0"/>
              </a:rPr>
            </a:br>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Beliefs, teachings, sources of wisdom and authority: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explain different ways in which the church has ensured the Christian message has continued for 2000 years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explain how the Pentecost narrative has had an impact on the different ways in which the church has ensured the Christian message has continued 2000 years.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analyse and evaluate the success and failures in the spread of the Christian message over 2000 years.  (GD)</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rgbClr val="000000"/>
                </a:solidFill>
                <a:effectLst/>
                <a:latin typeface="Work Sans" pitchFamily="2" charset="0"/>
                <a:ea typeface="Times New Roman" panose="02020603050405020304" pitchFamily="18" charset="0"/>
                <a:cs typeface="Times New Roman" panose="02020603050405020304" pitchFamily="18" charset="0"/>
              </a:rPr>
              <a:t>Questions of meaning, purpose and truth:</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know that others have different views to mine.  (WT)</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express with confidence views about my beliefs and understanding of how the Christian message has continued for 2000 years.  (Exp)</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I can give a personal view of my understanding of the spread of the Christian message and how a Christian viewpoint of the Great Commission helps the Christian message continue.  (GD)</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a:endParaRPr>
          </a:p>
        </p:txBody>
      </p:sp>
      <p:sp>
        <p:nvSpPr>
          <p:cNvPr id="24" name="TextBox 23">
            <a:extLst>
              <a:ext uri="{FF2B5EF4-FFF2-40B4-BE49-F238E27FC236}">
                <a16:creationId xmlns:a16="http://schemas.microsoft.com/office/drawing/2014/main" id="{225109BB-EB7C-0FA7-B875-2EC8B0B1C1CC}"/>
              </a:ext>
            </a:extLst>
          </p:cNvPr>
          <p:cNvSpPr txBox="1"/>
          <p:nvPr/>
        </p:nvSpPr>
        <p:spPr>
          <a:xfrm>
            <a:off x="9217247" y="2850002"/>
            <a:ext cx="2871153" cy="2349361"/>
          </a:xfrm>
          <a:prstGeom prst="rect">
            <a:avLst/>
          </a:prstGeom>
          <a:noFill/>
        </p:spPr>
        <p:txBody>
          <a:bodyPr wrap="square" lIns="91440" tIns="45720" rIns="91440" bIns="45720" rtlCol="0" anchor="t">
            <a:spAutoFit/>
          </a:bodyPr>
          <a:lstStyle/>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Missionary</a:t>
            </a:r>
            <a:r>
              <a:rPr lang="en-GB" sz="1000" kern="1200" dirty="0">
                <a:effectLst/>
                <a:latin typeface="Work Sans" pitchFamily="2" charset="0"/>
                <a:ea typeface="Times New Roman" panose="02020603050405020304" pitchFamily="18" charset="0"/>
                <a:cs typeface="Times New Roman" panose="02020603050405020304" pitchFamily="18" charset="0"/>
              </a:rPr>
              <a:t>: Someone who travels away from their home country or culture to tell or show others the love of God.</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Parish</a:t>
            </a:r>
            <a:r>
              <a:rPr lang="en-GB" sz="1000" kern="1200" dirty="0">
                <a:effectLst/>
                <a:latin typeface="Work Sans" pitchFamily="2" charset="0"/>
                <a:ea typeface="Times New Roman" panose="02020603050405020304" pitchFamily="18" charset="0"/>
                <a:cs typeface="Times New Roman" panose="02020603050405020304" pitchFamily="18" charset="0"/>
              </a:rPr>
              <a:t>: The geographical area that is served by the local church.</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Pentecost</a:t>
            </a:r>
            <a:r>
              <a:rPr lang="en-GB" sz="1000" kern="1200" dirty="0">
                <a:effectLst/>
                <a:latin typeface="Work Sans" pitchFamily="2" charset="0"/>
                <a:ea typeface="Times New Roman" panose="02020603050405020304" pitchFamily="18" charset="0"/>
                <a:cs typeface="Times New Roman" panose="02020603050405020304" pitchFamily="18" charset="0"/>
              </a:rPr>
              <a:t>: A Jewish festival and also the day on which the followers of Jesus were baptised in the Holy Spirit.</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Persecution: </a:t>
            </a:r>
            <a:r>
              <a:rPr lang="en-GB" sz="1000" dirty="0">
                <a:solidFill>
                  <a:srgbClr val="202124"/>
                </a:solidFill>
                <a:effectLst/>
                <a:latin typeface="Work Sans" pitchFamily="2" charset="0"/>
                <a:ea typeface="Calibri" panose="020F0502020204030204" pitchFamily="34" charset="0"/>
                <a:cs typeface="Arial" panose="020B0604020202020204" pitchFamily="34" charset="0"/>
              </a:rPr>
              <a:t>Hostility and ill-treatment, especially because of race or political or religious beliefs.</a:t>
            </a:r>
            <a:endParaRPr lang="en-GB" sz="1000" dirty="0">
              <a:effectLst/>
              <a:latin typeface="Work Sans" pitchFamily="2" charset="0"/>
              <a:ea typeface="Calibri" panose="020F0502020204030204" pitchFamily="34" charset="0"/>
              <a:cs typeface="Times New Roman" panose="02020603050405020304" pitchFamily="18" charset="0"/>
            </a:endParaRPr>
          </a:p>
          <a:p>
            <a:pPr lvl="0">
              <a:spcAft>
                <a:spcPts val="200"/>
              </a:spcAft>
            </a:pPr>
            <a:r>
              <a:rPr lang="en-GB" sz="1000" b="1" kern="1200" dirty="0">
                <a:effectLst/>
                <a:latin typeface="Work Sans" pitchFamily="2" charset="0"/>
                <a:ea typeface="Times New Roman" panose="02020603050405020304" pitchFamily="18" charset="0"/>
                <a:cs typeface="Times New Roman" panose="02020603050405020304" pitchFamily="18" charset="0"/>
              </a:rPr>
              <a:t>Underground church: </a:t>
            </a:r>
            <a:r>
              <a:rPr lang="en-GB" sz="1000" kern="1200" dirty="0">
                <a:effectLst/>
                <a:latin typeface="Work Sans" pitchFamily="2" charset="0"/>
                <a:ea typeface="Times New Roman" panose="02020603050405020304" pitchFamily="18" charset="0"/>
                <a:cs typeface="Times New Roman" panose="02020603050405020304" pitchFamily="18" charset="0"/>
              </a:rPr>
              <a:t>Christians who continue to worship Jesus where it is illegal to do so, usually in secret.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6" name="TextBox 25">
            <a:extLst>
              <a:ext uri="{FF2B5EF4-FFF2-40B4-BE49-F238E27FC236}">
                <a16:creationId xmlns:a16="http://schemas.microsoft.com/office/drawing/2014/main" id="{BBD0E2F0-DFE2-AAEC-FB94-EABF9A7B52B4}"/>
              </a:ext>
            </a:extLst>
          </p:cNvPr>
          <p:cNvSpPr txBox="1"/>
          <p:nvPr/>
        </p:nvSpPr>
        <p:spPr>
          <a:xfrm>
            <a:off x="2463253" y="1526610"/>
            <a:ext cx="7988992" cy="1169551"/>
          </a:xfrm>
          <a:prstGeom prst="rect">
            <a:avLst/>
          </a:prstGeom>
          <a:noFill/>
        </p:spPr>
        <p:txBody>
          <a:bodyPr wrap="square" rtlCol="0">
            <a:spAutoFit/>
          </a:bodyPr>
          <a:lstStyle/>
          <a:p>
            <a:r>
              <a:rPr lang="en-GB" sz="1000" b="1" dirty="0">
                <a:solidFill>
                  <a:schemeClr val="bg1"/>
                </a:solidFill>
                <a:effectLst/>
                <a:latin typeface="Work Sans" pitchFamily="2" charset="0"/>
                <a:ea typeface="Calibri" panose="020F0502020204030204" pitchFamily="34" charset="0"/>
                <a:cs typeface="Calibri Light" panose="020F0302020204030204" pitchFamily="34" charset="0"/>
              </a:rPr>
              <a:t>Weekly questions:</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1: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 How did the Christian message first spread? (Pentecost)</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2: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did the Early Church protect the Christian message through the Apostle’s Creed?</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3: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Why is Bible translation important in helping the Christian message survive?</a:t>
            </a:r>
            <a:b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b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4:  </a:t>
            </a:r>
            <a:r>
              <a:rPr lang="en-GB" sz="1000" dirty="0">
                <a:solidFill>
                  <a:schemeClr val="bg1"/>
                </a:solidFill>
                <a:effectLst/>
                <a:latin typeface="Work Sans" pitchFamily="2" charset="0"/>
                <a:ea typeface="Calibri" panose="020F0502020204030204" pitchFamily="34" charset="0"/>
                <a:cs typeface="Times New Roman" panose="02020603050405020304" pitchFamily="18" charset="0"/>
              </a:rPr>
              <a:t>How has the Christian message survived persecution in North Korea?</a:t>
            </a: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5: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does the church spread its message worldwide?</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a:p>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Week 6:  </a:t>
            </a:r>
            <a:r>
              <a:rPr lang="en-GB" sz="1000" kern="1200" dirty="0">
                <a:solidFill>
                  <a:schemeClr val="bg1"/>
                </a:solidFill>
                <a:effectLst/>
                <a:latin typeface="Work Sans"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GB" sz="1000" dirty="0">
              <a:solidFill>
                <a:schemeClr val="bg1"/>
              </a:solidFill>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160898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Early Church protect the Christian message? </a:t>
            </a: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Learning about the Apostles’ Creed.</a:t>
            </a:r>
            <a:endParaRPr lang="en-US" sz="1000" b="1" dirty="0">
              <a:solidFill>
                <a:schemeClr val="bg1"/>
              </a:solidFill>
              <a:latin typeface="Work Sans"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questions: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could happen to a message that was passed around by thousands of people over many years?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that over time, Christians thought it was important to write down their beliefs in a creed?</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did the Early Church protect the Christian message? </a:t>
            </a:r>
          </a:p>
          <a:p>
            <a:endPar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endParaRPr>
          </a:p>
          <a:p>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Learning about the Apostles’ Creed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See</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Appendix 2b</a:t>
            </a:r>
            <a:r>
              <a:rPr lang="en-GB" sz="1000" dirty="0">
                <a:effectLst/>
                <a:latin typeface="Work Sans" pitchFamily="2" charset="0"/>
                <a:ea typeface="Calibri" panose="020F0502020204030204" pitchFamily="34" charset="0"/>
                <a:cs typeface="Times New Roman" panose="02020603050405020304" pitchFamily="18" charset="0"/>
              </a:rPr>
              <a:t> (Apostles’ Creed) Read through as a class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r>
              <a:rPr lang="en-GB" sz="1000" dirty="0">
                <a:effectLst/>
                <a:latin typeface="Work Sans" pitchFamily="2" charset="0"/>
                <a:ea typeface="Calibri" panose="020F0502020204030204" pitchFamily="34" charset="0"/>
                <a:cs typeface="Times New Roman" panose="02020603050405020304" pitchFamily="18" charset="0"/>
              </a:rPr>
              <a:t> (Discuss and record answers in books)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a creed?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was it necessary to have a creed? (Give two reasons)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two examples where the Apostles’ creed shows Jesus was human.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two examples where the Apostles’ creed shows Jesus was divine.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other beliefs are expressed in the Creed?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 Church has not written another statement of belief for centuries. Suggest why.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“Everyone believes something” Do you agree? Why/why not?</a:t>
            </a:r>
          </a:p>
          <a:p>
            <a:pPr marL="4572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did the Early Church protect the Christian message?</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Explain that Creeds still play an important part in Christian worship today in the Anglican, Roman Catholic and Orthodox churches. This does not mean that everybody believes everything in the creed. The creed expresses unity. Other churches may not use the creeds in their services but the beliefs they contain are still important to them.</a:t>
            </a:r>
          </a:p>
          <a:p>
            <a:r>
              <a:rPr lang="en-GB" sz="1000" b="1" dirty="0">
                <a:effectLst/>
                <a:latin typeface="Work Sans" pitchFamily="2" charset="0"/>
                <a:ea typeface="Calibri" panose="020F0502020204030204" pitchFamily="34" charset="0"/>
                <a:cs typeface="Times New Roman" panose="02020603050405020304" pitchFamily="18" charset="0"/>
              </a:rPr>
              <a:t>Pupils share their response to this question based on what they have learnt in the lesson.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Listen to Christian beliefs (creed) in song that may be used by Christians in other denominations: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https://www.youtube.com/watch?v=VRzI_FbWTkg</a:t>
            </a:r>
            <a:r>
              <a:rPr lang="en-GB" sz="1000" dirty="0">
                <a:effectLst/>
                <a:latin typeface="Work Sans" pitchFamily="2" charset="0"/>
                <a:ea typeface="Calibri" panose="020F0502020204030204" pitchFamily="34" charset="0"/>
                <a:cs typeface="Times New Roman" panose="02020603050405020304" pitchFamily="18" charset="0"/>
              </a:rPr>
              <a:t> This I believe – </a:t>
            </a:r>
            <a:r>
              <a:rPr lang="en-GB" sz="1000" dirty="0" err="1">
                <a:effectLst/>
                <a:latin typeface="Work Sans" pitchFamily="2" charset="0"/>
                <a:ea typeface="Calibri" panose="020F0502020204030204" pitchFamily="34" charset="0"/>
                <a:cs typeface="Times New Roman" panose="02020603050405020304" pitchFamily="18" charset="0"/>
              </a:rPr>
              <a:t>Hillsongs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938233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Early Church protect the Christian message? </a:t>
            </a:r>
            <a:r>
              <a:rPr lang="en-GB" sz="1000" b="1" kern="1200">
                <a:solidFill>
                  <a:schemeClr val="bg1"/>
                </a:solidFill>
                <a:effectLst/>
                <a:latin typeface="Work Sans" pitchFamily="2" charset="0"/>
                <a:ea typeface="Times New Roman" panose="02020603050405020304" pitchFamily="18" charset="0"/>
                <a:cs typeface="Times New Roman" panose="02020603050405020304" pitchFamily="18" charset="0"/>
              </a:rPr>
              <a:t>Learning about the Apostles’ Creed.</a:t>
            </a:r>
            <a:endParaRPr lang="en-US" sz="1000" b="1" dirty="0">
              <a:solidFill>
                <a:schemeClr val="bg1"/>
              </a:solidFill>
              <a:latin typeface="Work Sans"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400110"/>
          </a:xfrm>
          <a:prstGeom prst="rect">
            <a:avLst/>
          </a:prstGeom>
          <a:noFill/>
        </p:spPr>
        <p:txBody>
          <a:bodyPr wrap="square">
            <a:spAutoFit/>
          </a:bodyPr>
          <a:lstStyle/>
          <a:p>
            <a:pPr marL="171450" lvl="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2a – Recap and check understanding from last lesson.</a:t>
            </a:r>
          </a:p>
          <a:p>
            <a:pPr marL="171450" indent="-171450">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2b – Apostle’s Creed Info sheet.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433901"/>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Although it is an 18, some children may be aware of the game Assassins Creed (which has no link whatsoever to the Apostles’ Creed!)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1312073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Why is Bible translation important in helping the Christian message survive?</a:t>
            </a:r>
            <a:endParaRPr lang="en-US" sz="2400" b="1"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different ways in which Christians use the Bible today.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about the work of the Bible Society in making translations of the Bible available to people everywhere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express their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able to give a personal view of how.</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3016210"/>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solidFill>
                  <a:srgbClr val="FF000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Give me 5! – children recall five pieces of information on how the creed has helped the Christian message survive.</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Starter:</a:t>
            </a:r>
            <a:r>
              <a:rPr lang="en-GB" sz="1000" dirty="0">
                <a:effectLst/>
                <a:latin typeface="Work Sans" pitchFamily="2" charset="0"/>
                <a:ea typeface="Calibri" panose="020F0502020204030204" pitchFamily="34" charset="0"/>
                <a:cs typeface="Times New Roman" panose="02020603050405020304" pitchFamily="18" charset="0"/>
              </a:rPr>
              <a:t> Think/pair/share – Think of a situation where you would have to work hard to communicate. How would they do it in a way that makes sense and does not make the other person feel stupid? Why is clear communication important?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Why is Bible translation important in helping the Christian message survive?  </a:t>
            </a:r>
          </a:p>
          <a:p>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What do children already know about the Bible? What languages did the writers use? How is it compiled? Why do Christians think it is important?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Watch this overview (2 mins) What did you already know? What surprised you?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https://www.youtube.com/watch?v=XEjDiMjkVRo</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77278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is Bible translation important in helping the Christian message survive?</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708981"/>
          </a:xfrm>
          <a:prstGeom prst="rect">
            <a:avLst/>
          </a:prstGeom>
          <a:noFill/>
        </p:spPr>
        <p:txBody>
          <a:bodyPr wrap="square" lIns="91440" tIns="45720" rIns="91440" bIns="45720" anchor="t">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Key question: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might Christians think it is important for people to have access to the Bible in their own language?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latin typeface="Work Sans"/>
              <a:ea typeface="Times New Roman" panose="02020603050405020304" pitchFamily="18" charset="0"/>
              <a:cs typeface="Times New Roman"/>
            </a:endParaRPr>
          </a:p>
          <a:p>
            <a:r>
              <a:rPr lang="en-GB" sz="1000" dirty="0">
                <a:effectLst/>
                <a:latin typeface="Work Sans" pitchFamily="2" charset="0"/>
                <a:ea typeface="Times New Roman" panose="02020603050405020304" pitchFamily="18" charset="0"/>
                <a:cs typeface="Times New Roman" panose="02020603050405020304" pitchFamily="18" charset="0"/>
              </a:rPr>
              <a:t>Watch the story of Mary Jones and the start of the Bible Society. The film was made by the Bible Society in India but tells the story of Mary Jones who saved for 6 years so she could own her own Bible in the Welsh language.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u="sng" dirty="0">
                <a:solidFill>
                  <a:srgbClr val="0000FF"/>
                </a:solidFill>
                <a:effectLst/>
                <a:latin typeface="Work Sans" pitchFamily="2" charset="0"/>
                <a:ea typeface="Times New Roman" panose="02020603050405020304" pitchFamily="18" charset="0"/>
                <a:cs typeface="Times New Roman" panose="02020603050405020304" pitchFamily="18" charset="0"/>
                <a:hlinkClick r:id="rId3"/>
              </a:rPr>
              <a:t>https://www.youtube.com/watch?v=S4lt1ewDb0Y</a:t>
            </a:r>
            <a:r>
              <a:rPr lang="en-GB" sz="1000" b="1" dirty="0">
                <a:effectLst/>
                <a:latin typeface="Work Sans" pitchFamily="2" charset="0"/>
                <a:ea typeface="Times New Roman" panose="02020603050405020304" pitchFamily="18" charset="0"/>
                <a:cs typeface="Times New Roman" panose="02020603050405020304" pitchFamily="18" charset="0"/>
              </a:rPr>
              <a:t> </a:t>
            </a:r>
            <a:r>
              <a:rPr lang="en-GB" sz="1000" dirty="0">
                <a:effectLst/>
                <a:latin typeface="Work Sans" pitchFamily="2" charset="0"/>
                <a:ea typeface="Times New Roman" panose="02020603050405020304" pitchFamily="18" charset="0"/>
                <a:cs typeface="Times New Roman" panose="02020603050405020304" pitchFamily="18" charset="0"/>
              </a:rPr>
              <a:t>(6 mins)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The Bible Society continues to translate the Bible into different languages so it can be understood by people in their own language and culture.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 </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What would make Bible translation difficult? </a:t>
            </a:r>
            <a:endParaRPr lang="en-GB" sz="1000" dirty="0">
              <a:effectLst/>
              <a:latin typeface="Work Sans" pitchFamily="2" charset="0"/>
              <a:ea typeface="Calibri" panose="020F0502020204030204" pitchFamily="34" charset="0"/>
              <a:cs typeface="Times New Roman" panose="02020603050405020304" pitchFamily="18" charset="0"/>
            </a:endParaRP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Times New Roman" panose="02020603050405020304" pitchFamily="18" charset="0"/>
                <a:cs typeface="Times New Roman"/>
              </a:rPr>
              <a:t>Task 1:</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Appendix 3a.</a:t>
            </a:r>
            <a:r>
              <a:rPr lang="en-GB" sz="1000" b="1" dirty="0">
                <a:latin typeface="Work Sans"/>
                <a:ea typeface="Times New Roman" panose="02020603050405020304" pitchFamily="18" charset="0"/>
                <a:cs typeface="Times New Roman"/>
              </a:rPr>
              <a:t> </a:t>
            </a:r>
            <a:r>
              <a:rPr lang="en-GB" sz="1000" b="1" dirty="0">
                <a:effectLst/>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Children consider some of the difficulties. </a:t>
            </a:r>
            <a:r>
              <a:rPr lang="en-GB" sz="1000" b="1" dirty="0">
                <a:effectLst/>
                <a:latin typeface="Work Sans"/>
                <a:ea typeface="Times New Roman" panose="02020603050405020304" pitchFamily="18" charset="0"/>
                <a:cs typeface="Times New Roman"/>
              </a:rPr>
              <a:t>Appendix 3c</a:t>
            </a:r>
            <a:r>
              <a:rPr lang="en-GB" sz="1000" dirty="0">
                <a:effectLst/>
                <a:latin typeface="Work Sans"/>
                <a:ea typeface="Times New Roman" panose="02020603050405020304" pitchFamily="18" charset="0"/>
                <a:cs typeface="Times New Roman"/>
              </a:rPr>
              <a:t> – slide 12 – cut up and mix up the cards.</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Children then have to match them up.</a:t>
            </a:r>
            <a:r>
              <a:rPr lang="en-GB" sz="1000" dirty="0">
                <a:latin typeface="Work Sans"/>
                <a:ea typeface="Times New Roman" panose="02020603050405020304" pitchFamily="18" charset="0"/>
                <a:cs typeface="Times New Roman"/>
              </a:rPr>
              <a:t> </a:t>
            </a:r>
            <a:r>
              <a:rPr lang="en-GB" sz="1000" dirty="0">
                <a:effectLst/>
                <a:latin typeface="Work Sans"/>
                <a:ea typeface="Times New Roman" panose="02020603050405020304" pitchFamily="18" charset="0"/>
                <a:cs typeface="Times New Roman"/>
              </a:rPr>
              <a:t> Such an activity demonstrates how when translating it is important to not lose meaning but to help the community to understand.</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Task 2:  Appendix 3b – </a:t>
            </a:r>
            <a:r>
              <a:rPr lang="en-GB" sz="1000" dirty="0">
                <a:effectLst/>
                <a:latin typeface="Work Sans" pitchFamily="2" charset="0"/>
                <a:ea typeface="Times New Roman" panose="02020603050405020304" pitchFamily="18" charset="0"/>
                <a:cs typeface="Times New Roman" panose="02020603050405020304" pitchFamily="18" charset="0"/>
              </a:rPr>
              <a:t>How Christians use the Bible today, children read through the statements and sort into how Christians today use the Bible publicly and privately, record their findings as two spider diagrams.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  </a:t>
            </a:r>
            <a:r>
              <a:rPr lang="en-GB" sz="1000" dirty="0">
                <a:effectLst/>
                <a:latin typeface="Work Sans" pitchFamily="2" charset="0"/>
                <a:ea typeface="Times New Roman" panose="02020603050405020304" pitchFamily="18" charset="0"/>
                <a:cs typeface="Times New Roman" panose="02020603050405020304" pitchFamily="18" charset="0"/>
              </a:rPr>
              <a:t>In pairs answer the questions below then snowball  - pairs share their answers with another pair – compare answers and reasons.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b="0" dirty="0">
                <a:effectLst/>
                <a:latin typeface="Work Sans" pitchFamily="2" charset="0"/>
                <a:ea typeface="Times New Roman" panose="02020603050405020304" pitchFamily="18" charset="0"/>
                <a:cs typeface="Times New Roman" panose="02020603050405020304" pitchFamily="18" charset="0"/>
              </a:rPr>
              <a:t>Why do you think that the Bible has been translated into more languages than any other book? (Explain at least two reasons)</a:t>
            </a:r>
            <a:endParaRPr lang="en-GB" sz="1000" b="1" dirty="0">
              <a:effectLst/>
              <a:latin typeface="Work Sans" pitchFamily="2" charset="0"/>
              <a:ea typeface="Times New Roman" panose="02020603050405020304" pitchFamily="18"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that so many people still work hard to learn Hebrew and Greek to read the Bible even though it is available in the language they read every day? </a:t>
            </a:r>
          </a:p>
          <a:p>
            <a:pPr marL="171450" indent="-171450">
              <a:buFont typeface="Arial" panose="020B0604020202020204" pitchFamily="34" charset="0"/>
              <a:buChar char="•"/>
            </a:pPr>
            <a:r>
              <a:rPr lang="en-GB" sz="1000" b="1" dirty="0">
                <a:effectLst/>
                <a:latin typeface="Work Sans" pitchFamily="2" charset="0"/>
                <a:ea typeface="Calibri" panose="020F0502020204030204" pitchFamily="34" charset="0"/>
                <a:cs typeface="Times New Roman" panose="02020603050405020304" pitchFamily="18" charset="0"/>
              </a:rPr>
              <a:t>What has helped the Christian message survive? </a:t>
            </a:r>
            <a:r>
              <a:rPr lang="en-GB" sz="1000" dirty="0">
                <a:effectLst/>
                <a:latin typeface="Work Sans" pitchFamily="2" charset="0"/>
                <a:ea typeface="Calibri" panose="020F0502020204030204" pitchFamily="34" charset="0"/>
                <a:cs typeface="Times New Roman" panose="02020603050405020304" pitchFamily="18" charset="0"/>
              </a:rPr>
              <a:t>Boldness to tell others, creeds, translating the Bible? Which do you think has been more important?</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297607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3: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Why is Bible translation important in helping the Christian message survive?</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72786"/>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3a – Difficulties in Bible translation</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3b – How Christians use the Bible</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3c – PowerPoint Translating the Bible (contains answers to Difficulties in Bible Translation)</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787844"/>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In the Islamic faith, the divine inspiration and authority of the Qur’an are linked to the original Arabic language in which it was revealed and was later written and therefore any translations of it do not have the same authority and it cannot legitimately be translated into other languages. Muslims recognise much of the Bible as a Holy Book, but it does not have the same authority as the Qur’an, but it should still be treated with respect.</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2077541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dirty="0">
                <a:solidFill>
                  <a:schemeClr val="bg1"/>
                </a:solidFill>
                <a:effectLst/>
                <a:latin typeface="Work Sans Light" pitchFamily="2" charset="0"/>
                <a:ea typeface="Calibri" panose="020F0502020204030204" pitchFamily="34" charset="0"/>
                <a:cs typeface="Times New Roman" panose="02020603050405020304" pitchFamily="18" charset="0"/>
              </a:rPr>
              <a:t>How has the Christian message survived persecution in North Korea?</a:t>
            </a:r>
            <a:endParaRPr lang="en-US" sz="2400" b="1"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about the work of Open Doors, supporting persecuted Christians around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difficulties experienced by Christians in North Korea.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a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a personal view of personal belief(s) that are important to them.</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Underground church, persecution.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554545"/>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Arial" panose="020B0604020202020204" pitchFamily="34"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is the Bible important to Christians?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has it been important in the Christian message surviving 2000 years?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Starter: </a:t>
            </a:r>
            <a:r>
              <a:rPr lang="en-GB" sz="1000" dirty="0">
                <a:effectLst/>
                <a:latin typeface="Work Sans" pitchFamily="2" charset="0"/>
                <a:ea typeface="Calibri" panose="020F0502020204030204" pitchFamily="34" charset="0"/>
                <a:cs typeface="Times New Roman" panose="02020603050405020304" pitchFamily="18" charset="0"/>
              </a:rPr>
              <a:t>Imagine it suddenly became illegal to own a Bible. Think, pair, share. What might a Christian do? Do you think they would hand in their Bible to the police or what else might they do? If you had to hide a Bible, where might you hide it? How much of the Bible do you think you could memorise? Why would this be difficult?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has the Christian message survived persecution in North Korea?  </a:t>
            </a:r>
          </a:p>
          <a:p>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964554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has the Christian message survived persecution in North Korea?</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093428"/>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Chose which video clip you think is best to show your class: </a:t>
            </a:r>
          </a:p>
          <a:p>
            <a:r>
              <a:rPr lang="en-GB" sz="1000" dirty="0">
                <a:latin typeface="Work Sans" pitchFamily="2" charset="0"/>
                <a:hlinkClick r:id="rId3"/>
              </a:rPr>
              <a:t>Video: Kim Sang-Hwa shares her story | Open Doors Youth</a:t>
            </a:r>
            <a:r>
              <a:rPr lang="en-GB" sz="1000" dirty="0">
                <a:effectLst/>
                <a:latin typeface="Work Sans" pitchFamily="2" charset="0"/>
                <a:ea typeface="Calibri" panose="020F0502020204030204" pitchFamily="34" charset="0"/>
                <a:cs typeface="Times New Roman" panose="02020603050405020304" pitchFamily="18" charset="0"/>
              </a:rPr>
              <a:t> (2 mins) </a:t>
            </a:r>
          </a:p>
          <a:p>
            <a:r>
              <a:rPr lang="en-GB" sz="1000" dirty="0">
                <a:effectLst/>
                <a:latin typeface="Work Sans" pitchFamily="2" charset="0"/>
                <a:ea typeface="Calibri" panose="020F0502020204030204" pitchFamily="34" charset="0"/>
                <a:cs typeface="Times New Roman" panose="02020603050405020304" pitchFamily="18" charset="0"/>
              </a:rPr>
              <a:t>or </a:t>
            </a:r>
          </a:p>
          <a:p>
            <a:r>
              <a:rPr lang="en-GB" sz="1000" dirty="0">
                <a:latin typeface="Work Sans" pitchFamily="2" charset="0"/>
                <a:hlinkClick r:id="rId4"/>
              </a:rPr>
              <a:t>Serving Persecuted Christians Worldwide - SECOND COURSE: North Korea - Open Doors UK &amp; Ireland</a:t>
            </a:r>
            <a:r>
              <a:rPr lang="en-GB" sz="1000" dirty="0"/>
              <a:t> </a:t>
            </a:r>
            <a:r>
              <a:rPr lang="en-GB" sz="1000" dirty="0">
                <a:effectLst/>
                <a:latin typeface="Work Sans" pitchFamily="2" charset="0"/>
                <a:ea typeface="Calibri" panose="020F0502020204030204" pitchFamily="34" charset="0"/>
                <a:cs typeface="Times New Roman" panose="02020603050405020304" pitchFamily="18" charset="0"/>
              </a:rPr>
              <a:t>(video: Can you keep a secret?) (3 mins)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Ensure children understand the clips.  Allow for opportunity for children to ask any questions they may have related to the clips.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Read </a:t>
            </a:r>
            <a:r>
              <a:rPr lang="en-GB" sz="1000" dirty="0">
                <a:effectLst/>
                <a:latin typeface="Work Sans" pitchFamily="2" charset="0"/>
                <a:ea typeface="Calibri" panose="020F0502020204030204" pitchFamily="34" charset="0"/>
                <a:cs typeface="Times New Roman" panose="02020603050405020304" pitchFamily="18" charset="0"/>
              </a:rPr>
              <a:t>through the texts with the children first to ensure they understand the context of each text.</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Options: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Either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Discuss in small groups:  </a:t>
            </a:r>
            <a:r>
              <a:rPr lang="en-GB" sz="1000" dirty="0">
                <a:effectLst/>
                <a:latin typeface="Work Sans" pitchFamily="2" charset="0"/>
                <a:ea typeface="Calibri" panose="020F0502020204030204" pitchFamily="34" charset="0"/>
                <a:cs typeface="Times New Roman" panose="02020603050405020304" pitchFamily="18" charset="0"/>
              </a:rPr>
              <a:t>Children record their responses to the questions on paper.</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Or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Set up a </a:t>
            </a:r>
            <a:r>
              <a:rPr lang="en-GB" sz="1000" b="1" dirty="0">
                <a:effectLst/>
                <a:latin typeface="Work Sans" pitchFamily="2" charset="0"/>
                <a:ea typeface="Calibri" panose="020F0502020204030204" pitchFamily="34" charset="0"/>
                <a:cs typeface="Times New Roman" panose="02020603050405020304" pitchFamily="18" charset="0"/>
              </a:rPr>
              <a:t>silent conversation.</a:t>
            </a:r>
            <a:r>
              <a:rPr lang="en-GB" sz="1000" dirty="0">
                <a:effectLst/>
                <a:latin typeface="Work Sans" pitchFamily="2" charset="0"/>
                <a:ea typeface="Calibri" panose="020F0502020204030204" pitchFamily="34" charset="0"/>
                <a:cs typeface="Times New Roman" panose="02020603050405020304" pitchFamily="18" charset="0"/>
              </a:rPr>
              <a:t>  On separate tables, place the three questions below.  Children move around the class, writing their responses and further questions they may have.  Children can answer the questions other children have written if they would like to.  At the end, the teacher takes in the papers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lvl="0"/>
            <a:r>
              <a:rPr lang="en-GB" sz="1000" dirty="0">
                <a:effectLst/>
                <a:latin typeface="Work Sans" pitchFamily="2" charset="0"/>
                <a:ea typeface="Calibri" panose="020F0502020204030204" pitchFamily="34" charset="0"/>
                <a:cs typeface="Times New Roman" panose="02020603050405020304" pitchFamily="18" charset="0"/>
              </a:rPr>
              <a:t>Why do you think some Christians have remained true to their faith even when it means they are in danger of going to prison or dying for their faith?</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716822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has the Christian message survived persecution in North Korea?</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2708434"/>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Biblical text analysis: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Matthew 5:10-12</a:t>
            </a:r>
            <a:r>
              <a:rPr lang="en-GB" sz="1000" dirty="0">
                <a:solidFill>
                  <a:srgbClr val="55345A"/>
                </a:solidFill>
                <a:effectLst/>
                <a:latin typeface="Work Sans" pitchFamily="2" charset="0"/>
                <a:ea typeface="Calibri" panose="020F0502020204030204" pitchFamily="34" charset="0"/>
                <a:cs typeface="Times New Roman" panose="02020603050405020304" pitchFamily="18" charset="0"/>
              </a:rPr>
              <a:t> </a:t>
            </a:r>
            <a:r>
              <a:rPr lang="en-GB" sz="1000" dirty="0">
                <a:effectLst/>
                <a:latin typeface="Work Sans" pitchFamily="2" charset="0"/>
                <a:ea typeface="Calibri" panose="020F0502020204030204" pitchFamily="34" charset="0"/>
                <a:cs typeface="Times New Roman" panose="02020603050405020304" pitchFamily="18" charset="0"/>
              </a:rPr>
              <a:t>(Jesus’ words) and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2 Corinthians 11:23-28 </a:t>
            </a:r>
            <a:r>
              <a:rPr lang="en-GB" sz="1000" dirty="0">
                <a:effectLst/>
                <a:latin typeface="Work Sans" pitchFamily="2" charset="0"/>
                <a:ea typeface="Calibri" panose="020F0502020204030204" pitchFamily="34" charset="0"/>
                <a:cs typeface="Times New Roman" panose="02020603050405020304" pitchFamily="18" charset="0"/>
              </a:rPr>
              <a:t>(St Paul describes all he has suffered as he has spread the Christian message.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might these words of Jesus and St Paul give encouragement to Christians in North Korea?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you think some Christians in the UK support persecuted Christians in other countries?</a:t>
            </a:r>
          </a:p>
          <a:p>
            <a:pPr marL="171450" lvl="0" indent="-171450">
              <a:buFont typeface="Arial" panose="020B0604020202020204" pitchFamily="34" charset="0"/>
              <a:buChar char="•"/>
            </a:pPr>
            <a:endParaRPr lang="en-GB" sz="1000" dirty="0">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Christianity is illegal in North Korea; do you think it is right for them to break the law by remaining Christians? Why/why not?   </a:t>
            </a:r>
            <a:r>
              <a:rPr lang="en-GB" sz="1000" b="1" dirty="0">
                <a:effectLst/>
                <a:latin typeface="Work Sans" pitchFamily="2" charset="0"/>
                <a:ea typeface="Calibri" panose="020F0502020204030204" pitchFamily="34" charset="0"/>
                <a:cs typeface="Times New Roman" panose="02020603050405020304" pitchFamily="18" charset="0"/>
              </a:rPr>
              <a:t>Discuss </a:t>
            </a:r>
            <a:r>
              <a:rPr lang="en-GB" sz="1000" dirty="0">
                <a:effectLst/>
                <a:latin typeface="Work Sans" pitchFamily="2" charset="0"/>
                <a:ea typeface="Calibri" panose="020F0502020204030204" pitchFamily="34" charset="0"/>
                <a:cs typeface="Times New Roman" panose="02020603050405020304" pitchFamily="18" charset="0"/>
              </a:rPr>
              <a:t>in small groups then one group shares their response with another group </a:t>
            </a:r>
            <a:r>
              <a:rPr lang="en-GB" sz="1000" b="1" dirty="0">
                <a:effectLst/>
                <a:latin typeface="Work Sans" pitchFamily="2" charset="0"/>
                <a:ea typeface="Calibri" panose="020F0502020204030204" pitchFamily="34" charset="0"/>
                <a:cs typeface="Times New Roman" panose="02020603050405020304" pitchFamily="18" charset="0"/>
              </a:rPr>
              <a:t>OR</a:t>
            </a:r>
            <a:r>
              <a:rPr lang="en-GB" sz="1000" dirty="0">
                <a:effectLst/>
                <a:latin typeface="Work Sans" pitchFamily="2" charset="0"/>
                <a:ea typeface="Calibri" panose="020F0502020204030204" pitchFamily="34" charset="0"/>
                <a:cs typeface="Times New Roman" panose="02020603050405020304" pitchFamily="18" charset="0"/>
              </a:rPr>
              <a:t> carry out as a P4C line of enquiry.</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has the Christian message survived persecution in North Korea?</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What do you think is the main reason why the Christian message has survived persecution?  Pupils to write their response on a post it note and to post on the RE learning journey.</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2025238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4: </a:t>
            </a:r>
            <a:r>
              <a:rPr lang="en-GB" sz="2400">
                <a:solidFill>
                  <a:schemeClr val="bg1"/>
                </a:solidFill>
                <a:effectLst/>
                <a:latin typeface="Work Sans Light" pitchFamily="2" charset="0"/>
                <a:ea typeface="Calibri" panose="020F0502020204030204" pitchFamily="34" charset="0"/>
                <a:cs typeface="Times New Roman" panose="02020603050405020304" pitchFamily="18" charset="0"/>
              </a:rPr>
              <a:t>How has the Christian message survived persecution in North Korea?</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72786"/>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https://opendoorsyouth.org/article/video-kim-sang-hwa-shares-her-story/</a:t>
            </a:r>
            <a:endParaRPr lang="en-GB" sz="1000">
              <a:effectLst/>
              <a:latin typeface="Work Sans" pitchFamily="2" charset="0"/>
              <a:ea typeface="Calibri" panose="020F0502020204030204" pitchFamily="34" charset="0"/>
              <a:cs typeface="Times New Roman" panose="02020603050405020304" pitchFamily="18" charset="0"/>
            </a:endParaRPr>
          </a:p>
          <a:p>
            <a:pPr marL="171450" lvl="0" indent="-171450">
              <a:lnSpc>
                <a:spcPct val="106000"/>
              </a:lnSpc>
              <a:buFont typeface="Arial" panose="020B0604020202020204" pitchFamily="34" charset="0"/>
              <a:buChar char="•"/>
            </a:pPr>
            <a:r>
              <a:rPr lang="en-GB" sz="1000" u="sng">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https://www.opendoorsuk.org/resources/north-korea/</a:t>
            </a:r>
            <a:r>
              <a:rPr lang="en-GB" sz="1000">
                <a:effectLst/>
                <a:latin typeface="Work Sans" pitchFamily="2" charset="0"/>
                <a:ea typeface="Calibri" panose="020F0502020204030204" pitchFamily="34" charset="0"/>
                <a:cs typeface="Times New Roman" panose="02020603050405020304" pitchFamily="18" charset="0"/>
              </a:rPr>
              <a:t> (video: Can you keep a secret?) (3 mins)</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Bibles.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553998"/>
          </a:xfrm>
          <a:prstGeom prst="rect">
            <a:avLst/>
          </a:prstGeom>
          <a:noFill/>
        </p:spPr>
        <p:txBody>
          <a:bodyPr wrap="square">
            <a:spAutoFit/>
          </a:bodyPr>
          <a:lstStyle/>
          <a:p>
            <a:pPr marL="285750" indent="-2857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any children in your class who have fled persecution. </a:t>
            </a:r>
          </a:p>
          <a:p>
            <a:pPr marL="285750" indent="-2857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not only Christians who are persecuted for their faith, although Christians worldwide are the most persecuted religious group.</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8468227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church spread its message worldwide?</a:t>
            </a:r>
            <a:endParaRPr lang="en-US" sz="2400" b="1"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169551"/>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what motivates some Christians to travel to other countries to share their faith with people.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some of the historical problems between colonialism and mission work.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Learn about modern Christian missionary work and partnership</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a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a personal view of personal belief(s) that are important to them.</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Missionary, Evangelism, Great Commission.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708434"/>
          </a:xfrm>
          <a:prstGeom prst="rect">
            <a:avLst/>
          </a:prstGeom>
          <a:noFill/>
        </p:spPr>
        <p:txBody>
          <a:bodyPr wrap="square" lIns="91440" tIns="45720" rIns="91440" bIns="45720" rtlCol="0" anchor="t">
            <a:spAutoFit/>
          </a:bodyPr>
          <a:lstStyle/>
          <a:p>
            <a:r>
              <a:rPr lang="en-GB" sz="1000" b="1" dirty="0">
                <a:effectLst/>
                <a:latin typeface="Work Sans" pitchFamily="2" charset="0"/>
                <a:ea typeface="Calibri" panose="020F0502020204030204" pitchFamily="34" charset="0"/>
                <a:cs typeface="Arial" panose="020B0604020202020204" pitchFamily="34"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endParaRPr lang="en-GB" sz="1000" dirty="0">
              <a:effectLst/>
              <a:latin typeface="Work Sans" pitchFamily="2" charset="0"/>
              <a:ea typeface="Calibri" panose="020F0502020204030204" pitchFamily="34" charset="0"/>
              <a:cs typeface="Times New Roman" panose="02020603050405020304" pitchFamily="18" charset="0"/>
            </a:endParaRPr>
          </a:p>
          <a:p>
            <a:pPr marL="228600"/>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about the work of Open Doors, supporting persecuted Christians around the world.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difficulties experienced by Christians in North Korea.</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We learnt about Christians in North Korea. But how did the Christian message, which started in Israel 2000 years ago, spread around the world?</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r>
              <a:rPr lang="en-GB" sz="1000" dirty="0">
                <a:effectLst/>
                <a:latin typeface="Work Sans" pitchFamily="2" charset="0"/>
                <a:ea typeface="Calibri" panose="020F0502020204030204" pitchFamily="34" charset="0"/>
                <a:cs typeface="Times New Roman" panose="02020603050405020304" pitchFamily="18" charset="0"/>
              </a:rPr>
              <a:t> Remember from first lesson in this series: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happened on the Day of Pentecost that may have caused the followers of Jesus to spread the Christian message?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had Jesus told his followers to do? (Great Commission)</a:t>
            </a:r>
          </a:p>
          <a:p>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64607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61009"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SIX</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5016758"/>
          </a:xfrm>
          <a:prstGeom prst="rect">
            <a:avLst/>
          </a:prstGeom>
          <a:noFill/>
        </p:spPr>
        <p:txBody>
          <a:bodyPr wrap="square" rtlCol="0">
            <a:spAutoFit/>
          </a:bodyPr>
          <a:lstStyle/>
          <a:p>
            <a:pPr lvl="0"/>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did the Christian message first spread?</a:t>
            </a:r>
          </a:p>
          <a:p>
            <a:pPr lvl="0"/>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kern="1200" dirty="0">
                <a:solidFill>
                  <a:srgbClr val="000000"/>
                </a:solidFill>
                <a:effectLst/>
                <a:latin typeface="Work Sans" pitchFamily="2" charset="0"/>
                <a:ea typeface="Times New Roman" panose="02020603050405020304" pitchFamily="18" charset="0"/>
                <a:cs typeface="Times New Roman" panose="02020603050405020304" pitchFamily="18" charset="0"/>
              </a:rPr>
              <a:t>The Book of Acts records the start of the Church. It was written by Luke, the same Luke that wrote the Gospel. He was writing to someone called Theophilus who was probably a high-ranking Roman official.</a:t>
            </a:r>
            <a:endParaRPr lang="en-GB" sz="1000" dirty="0">
              <a:solidFill>
                <a:srgbClr val="000000"/>
              </a:solidFill>
              <a:latin typeface="Work Sans" pitchFamily="2" charset="0"/>
              <a:ea typeface="Times New Roman" panose="02020603050405020304" pitchFamily="18"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Following his resurrection on Easter Sunday Jesus made numerous appearances to his followers. More than 500 people are recorded as having seen him over a forty-day period (1 Corinthians 15:3-8). In Acts 1:1-8 Jesus is recorded as telling his followers to stay in Jerusalem to await the baptism in the Holy Spirit. </a:t>
            </a:r>
          </a:p>
          <a:p>
            <a:r>
              <a:rPr lang="en-GB" sz="1000" dirty="0">
                <a:effectLst/>
                <a:latin typeface="Work Sans" pitchFamily="2" charset="0"/>
                <a:ea typeface="Calibri" panose="020F0502020204030204" pitchFamily="34" charset="0"/>
                <a:cs typeface="Calibri Light" panose="020F0302020204030204" pitchFamily="34" charset="0"/>
              </a:rPr>
              <a:t>When this happened, they would </a:t>
            </a:r>
            <a:r>
              <a:rPr lang="en-GB" sz="1000" b="1" dirty="0">
                <a:effectLst/>
                <a:latin typeface="Work Sans" pitchFamily="2" charset="0"/>
                <a:ea typeface="Calibri" panose="020F0502020204030204" pitchFamily="34" charset="0"/>
                <a:cs typeface="Calibri Light" panose="020F0302020204030204" pitchFamily="34" charset="0"/>
              </a:rPr>
              <a:t>receive God’s power to share the Christian message locally (Judea), a bit further afield (Samaria) and world-wide (the ends of the earth)</a:t>
            </a:r>
            <a:r>
              <a:rPr lang="en-GB" sz="1000" dirty="0">
                <a:effectLst/>
                <a:latin typeface="Work Sans" pitchFamily="2" charset="0"/>
                <a:ea typeface="Calibri" panose="020F0502020204030204" pitchFamily="34" charset="0"/>
                <a:cs typeface="Calibri Light" panose="020F0302020204030204" pitchFamily="34" charset="0"/>
              </a:rPr>
              <a:t>. </a:t>
            </a:r>
          </a:p>
          <a:p>
            <a:r>
              <a:rPr lang="en-GB" sz="1000" dirty="0">
                <a:effectLst/>
                <a:latin typeface="Work Sans" pitchFamily="2" charset="0"/>
                <a:ea typeface="Calibri" panose="020F0502020204030204" pitchFamily="34" charset="0"/>
                <a:cs typeface="Calibri Light" panose="020F0302020204030204" pitchFamily="34" charset="0"/>
              </a:rPr>
              <a:t>Pentecost was a Jewish festival to give thanks for the first fruits of the Harvest and then later to thank God for the Law given to Moses on Mt Sinai. On the day of Pentecost Jerusalem was filled with Jewish people from all over the world who had gone to celebrate at the Temple. </a:t>
            </a:r>
          </a:p>
          <a:p>
            <a:endParaRPr lang="en-GB" sz="1000" dirty="0">
              <a:effectLst/>
              <a:latin typeface="Work Sans" pitchFamily="2" charset="0"/>
              <a:ea typeface="Calibri" panose="020F0502020204030204" pitchFamily="34" charset="0"/>
              <a:cs typeface="Calibri Light" panose="020F0302020204030204" pitchFamily="34" charset="0"/>
            </a:endParaRPr>
          </a:p>
        </p:txBody>
      </p:sp>
      <p:sp>
        <p:nvSpPr>
          <p:cNvPr id="2" name="TextBox 1">
            <a:extLst>
              <a:ext uri="{FF2B5EF4-FFF2-40B4-BE49-F238E27FC236}">
                <a16:creationId xmlns:a16="http://schemas.microsoft.com/office/drawing/2014/main" id="{5B615499-A153-E080-399A-331153D5AD51}"/>
              </a:ext>
            </a:extLst>
          </p:cNvPr>
          <p:cNvSpPr txBox="1"/>
          <p:nvPr/>
        </p:nvSpPr>
        <p:spPr>
          <a:xfrm>
            <a:off x="3157155" y="1946783"/>
            <a:ext cx="2811313" cy="5170646"/>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Calibri Light" panose="020F0302020204030204" pitchFamily="34" charset="0"/>
              </a:rPr>
              <a:t>It was on this day that about 120 followers of Jesus were gathered in prayer, waiting for the baptism of the Holy Spirit. Acts 2 gives a description of what happened, there is a violent rushing wind, what appears to be tongues of fire resting on each believer and then they supernaturally start speaking other languages that they have not previously learnt. </a:t>
            </a:r>
          </a:p>
          <a:p>
            <a:r>
              <a:rPr lang="en-GB" sz="1000" dirty="0">
                <a:effectLst/>
                <a:latin typeface="Work Sans" pitchFamily="2" charset="0"/>
                <a:ea typeface="Calibri" panose="020F0502020204030204" pitchFamily="34" charset="0"/>
                <a:cs typeface="Calibri Light" panose="020F0302020204030204" pitchFamily="34" charset="0"/>
              </a:rPr>
              <a:t>Some people were amazed as they heard the disciples speaking their language, others thought the disciples were drunk.</a:t>
            </a:r>
          </a:p>
          <a:p>
            <a:r>
              <a:rPr lang="en-GB" sz="1000" dirty="0">
                <a:effectLst/>
                <a:latin typeface="Work Sans" pitchFamily="2" charset="0"/>
                <a:ea typeface="Calibri" panose="020F0502020204030204" pitchFamily="34" charset="0"/>
                <a:cs typeface="Calibri Light" panose="020F0302020204030204" pitchFamily="34" charset="0"/>
              </a:rPr>
              <a:t>Peter says that’s not the case as it was only 9.00 in the morning, way too early to be drunk! In the Old Testament the Holy Spirit had rested on specific people to enable them to perform specific tasks, such as prophecy, but this infilling of the Holy Spirit was for all believers, to give them power to witness and tell others about Jesus. </a:t>
            </a:r>
          </a:p>
          <a:p>
            <a:endParaRPr lang="en-GB" sz="1000" dirty="0">
              <a:effectLst/>
              <a:latin typeface="Work Sans" pitchFamily="2" charset="0"/>
              <a:ea typeface="Calibri" panose="020F0502020204030204" pitchFamily="34" charset="0"/>
              <a:cs typeface="Calibri Light" panose="020F0302020204030204" pitchFamily="34" charset="0"/>
            </a:endParaRPr>
          </a:p>
          <a:p>
            <a:r>
              <a:rPr lang="en-GB" sz="1000" dirty="0">
                <a:effectLst/>
                <a:latin typeface="Work Sans" pitchFamily="2" charset="0"/>
                <a:ea typeface="Calibri" panose="020F0502020204030204" pitchFamily="34" charset="0"/>
                <a:cs typeface="Calibri Light" panose="020F0302020204030204" pitchFamily="34" charset="0"/>
              </a:rPr>
              <a:t>Why wind and fire? The Holy Spirit is often represented as the breath of God, bringing life (Adam received life when God breathed into him). Fire is often a sign of God’s holiness and purity/purification (When God appeared to Moses in the dessert it was through a burning bush). </a:t>
            </a:r>
          </a:p>
          <a:p>
            <a:endParaRPr lang="en-GB" sz="1000" dirty="0">
              <a:effectLst/>
              <a:latin typeface="Work Sans" pitchFamily="2" charset="0"/>
              <a:ea typeface="Calibri" panose="020F0502020204030204" pitchFamily="34" charset="0"/>
              <a:cs typeface="Calibri Light" panose="020F0302020204030204" pitchFamily="34" charset="0"/>
            </a:endParaRPr>
          </a:p>
        </p:txBody>
      </p:sp>
      <p:sp>
        <p:nvSpPr>
          <p:cNvPr id="8" name="Rectangle 7">
            <a:extLst>
              <a:ext uri="{FF2B5EF4-FFF2-40B4-BE49-F238E27FC236}">
                <a16:creationId xmlns:a16="http://schemas.microsoft.com/office/drawing/2014/main" id="{ABE86E82-1855-258B-E668-C1ACDFCF5D6B}"/>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6197312" y="1946783"/>
            <a:ext cx="2812945" cy="2862322"/>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Calibri Light" panose="020F0302020204030204" pitchFamily="34" charset="0"/>
              </a:rPr>
              <a:t>Following this event Peter (one of Jesus’ closest disciples) preached, explaining what had happened was a fulfilment of prophecy and calling people to repent and believe in Jesus. </a:t>
            </a:r>
          </a:p>
          <a:p>
            <a:endParaRPr lang="en-GB" sz="1000" dirty="0">
              <a:effectLst/>
              <a:latin typeface="Work Sans" pitchFamily="2" charset="0"/>
              <a:ea typeface="Calibri" panose="020F0502020204030204" pitchFamily="34" charset="0"/>
              <a:cs typeface="Calibri Light" panose="020F0302020204030204" pitchFamily="34" charset="0"/>
            </a:endParaRPr>
          </a:p>
          <a:p>
            <a:r>
              <a:rPr lang="en-GB" sz="1000" b="1" dirty="0">
                <a:effectLst/>
                <a:latin typeface="Work Sans" pitchFamily="2" charset="0"/>
                <a:ea typeface="Calibri" panose="020F0502020204030204" pitchFamily="34" charset="0"/>
                <a:cs typeface="Calibri Light" panose="020F0302020204030204" pitchFamily="34" charset="0"/>
              </a:rPr>
              <a:t>About 3000 people were added to the church that day from all different nations. </a:t>
            </a:r>
            <a:r>
              <a:rPr lang="en-GB" sz="1000" dirty="0">
                <a:effectLst/>
                <a:latin typeface="Work Sans" pitchFamily="2" charset="0"/>
                <a:ea typeface="Calibri" panose="020F0502020204030204" pitchFamily="34" charset="0"/>
                <a:cs typeface="Calibri Light" panose="020F0302020204030204" pitchFamily="34" charset="0"/>
              </a:rPr>
              <a:t>When these visitors to Jerusalem returned home they would have taken the message with them. </a:t>
            </a:r>
          </a:p>
          <a:p>
            <a:endParaRPr lang="en-GB" sz="1000" dirty="0">
              <a:effectLst/>
              <a:latin typeface="Work Sans" pitchFamily="2" charset="0"/>
              <a:ea typeface="Calibri" panose="020F0502020204030204" pitchFamily="34" charset="0"/>
              <a:cs typeface="Calibri Light" panose="020F0302020204030204" pitchFamily="34" charset="0"/>
            </a:endParaRPr>
          </a:p>
          <a:p>
            <a:r>
              <a:rPr lang="en-GB" sz="1000" b="1" dirty="0">
                <a:effectLst/>
                <a:latin typeface="Work Sans" pitchFamily="2" charset="0"/>
                <a:ea typeface="Calibri" panose="020F0502020204030204" pitchFamily="34" charset="0"/>
                <a:cs typeface="Calibri Light" panose="020F0302020204030204" pitchFamily="34" charset="0"/>
              </a:rPr>
              <a:t>It is generally regarded by Christians as the birthday of the Church</a:t>
            </a:r>
            <a:r>
              <a:rPr lang="en-GB" sz="1000" dirty="0">
                <a:effectLst/>
                <a:latin typeface="Work Sans" pitchFamily="2" charset="0"/>
                <a:ea typeface="Calibri" panose="020F0502020204030204" pitchFamily="34" charset="0"/>
                <a:cs typeface="Calibri Light" panose="020F0302020204030204" pitchFamily="34" charset="0"/>
              </a:rPr>
              <a:t>. Pentecost is a celebrated day in the church calendar each year.</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Calibri Light" panose="020F0302020204030204" pitchFamily="34" charset="0"/>
            </a:endParaRPr>
          </a:p>
          <a:p>
            <a:r>
              <a:rPr lang="en-GB" sz="1000" dirty="0">
                <a:effectLst/>
                <a:latin typeface="Work Sans" pitchFamily="2" charset="0"/>
                <a:ea typeface="Calibri" panose="020F0502020204030204" pitchFamily="34" charset="0"/>
                <a:cs typeface="Calibri Light" panose="020F030202020403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E9477B00-2F33-B69B-532D-2BE5DC475003}"/>
              </a:ext>
            </a:extLst>
          </p:cNvPr>
          <p:cNvSpPr txBox="1"/>
          <p:nvPr/>
        </p:nvSpPr>
        <p:spPr>
          <a:xfrm>
            <a:off x="9236350" y="1946783"/>
            <a:ext cx="2776889" cy="4531946"/>
          </a:xfrm>
          <a:prstGeom prst="rect">
            <a:avLst/>
          </a:prstGeom>
          <a:noFill/>
        </p:spPr>
        <p:txBody>
          <a:bodyPr wrap="square" rtlCol="0">
            <a:spAutoFit/>
          </a:bodyPr>
          <a:lstStyle/>
          <a:p>
            <a:pPr lvl="0">
              <a:lnSpc>
                <a:spcPct val="106000"/>
              </a:lnSpc>
              <a:spcBef>
                <a:spcPts val="50"/>
              </a:spcBef>
              <a:spcAft>
                <a:spcPts val="1000"/>
              </a:spcAft>
            </a:pP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did the Early Church protect the Christian message? </a:t>
            </a:r>
            <a:r>
              <a:rPr lang="en-GB" sz="1000" kern="1200" dirty="0">
                <a:effectLst/>
                <a:latin typeface="Work Sans" pitchFamily="2" charset="0"/>
                <a:ea typeface="Times New Roman" panose="02020603050405020304" pitchFamily="18" charset="0"/>
                <a:cs typeface="Times New Roman" panose="02020603050405020304" pitchFamily="18" charset="0"/>
              </a:rPr>
              <a:t>Learning about the Apostles’ Creed</a:t>
            </a:r>
            <a:endParaRPr lang="en-GB" sz="1000" dirty="0">
              <a:effectLst/>
              <a:latin typeface="Work Sans" pitchFamily="2" charset="0"/>
              <a:ea typeface="Calibri" panose="020F0502020204030204" pitchFamily="34" charset="0"/>
              <a:cs typeface="Times New Roman" panose="02020603050405020304" pitchFamily="18" charset="0"/>
            </a:endParaRPr>
          </a:p>
          <a:p>
            <a:pPr>
              <a:lnSpc>
                <a:spcPct val="115000"/>
              </a:lnSpc>
              <a:spcBef>
                <a:spcPts val="50"/>
              </a:spcBef>
              <a:spcAft>
                <a:spcPts val="1000"/>
              </a:spcAft>
            </a:pPr>
            <a:r>
              <a:rPr lang="en-GB" sz="1000" dirty="0">
                <a:effectLst/>
                <a:latin typeface="Work Sans" pitchFamily="2" charset="0"/>
                <a:ea typeface="Calibri" panose="020F0502020204030204" pitchFamily="34" charset="0"/>
                <a:cs typeface="Calibri Light" panose="020F0302020204030204" pitchFamily="34" charset="0"/>
              </a:rPr>
              <a:t>The Church needed a clear statement of belief to distinguish between those who were heretics and those who held orthodox beliefs. </a:t>
            </a:r>
          </a:p>
          <a:p>
            <a:pPr>
              <a:lnSpc>
                <a:spcPct val="115000"/>
              </a:lnSpc>
              <a:spcBef>
                <a:spcPts val="50"/>
              </a:spcBef>
              <a:spcAft>
                <a:spcPts val="1000"/>
              </a:spcAft>
            </a:pPr>
            <a:r>
              <a:rPr lang="en-GB" sz="1000" dirty="0">
                <a:effectLst/>
                <a:latin typeface="Work Sans" pitchFamily="2" charset="0"/>
                <a:ea typeface="Calibri" panose="020F0502020204030204" pitchFamily="34" charset="0"/>
                <a:cs typeface="Calibri Light" panose="020F0302020204030204" pitchFamily="34" charset="0"/>
              </a:rPr>
              <a:t>The creeds were written to address heresy (unorthodox beliefs) that arose in the early church. The creeds also provided information to be taught to new Christians and were to be learnt by heart. In 2000 years, there have only been two important creeds which the Church has used widely in its worship; The Nicene Creed, produced in the year 325 and the Apostles Creed also from the 4</a:t>
            </a:r>
            <a:r>
              <a:rPr lang="en-GB" sz="1000" baseline="30000" dirty="0">
                <a:effectLst/>
                <a:latin typeface="Work Sans" pitchFamily="2" charset="0"/>
                <a:ea typeface="Calibri" panose="020F0502020204030204" pitchFamily="34" charset="0"/>
                <a:cs typeface="Calibri Light" panose="020F0302020204030204" pitchFamily="34" charset="0"/>
              </a:rPr>
              <a:t>th</a:t>
            </a:r>
            <a:r>
              <a:rPr lang="en-GB" sz="1000" dirty="0">
                <a:effectLst/>
                <a:latin typeface="Work Sans" pitchFamily="2" charset="0"/>
                <a:ea typeface="Calibri" panose="020F0502020204030204" pitchFamily="34" charset="0"/>
                <a:cs typeface="Calibri Light" panose="020F0302020204030204" pitchFamily="34" charset="0"/>
              </a:rPr>
              <a:t> century (called the Apostles’ Creed because it summarises what the Apostles’ believed, it was not written by the Apostles.)</a:t>
            </a:r>
          </a:p>
          <a:p>
            <a:pPr>
              <a:lnSpc>
                <a:spcPct val="115000"/>
              </a:lnSpc>
              <a:spcBef>
                <a:spcPts val="50"/>
              </a:spcBef>
              <a:spcAft>
                <a:spcPts val="1000"/>
              </a:spcAft>
            </a:pPr>
            <a:r>
              <a:rPr lang="en-GB" sz="1000" dirty="0">
                <a:effectLst/>
                <a:latin typeface="Work Sans" pitchFamily="2" charset="0"/>
                <a:ea typeface="Calibri" panose="020F0502020204030204" pitchFamily="34" charset="0"/>
                <a:cs typeface="Calibri Light" panose="020F0302020204030204" pitchFamily="34" charset="0"/>
              </a:rPr>
              <a:t> </a:t>
            </a:r>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3"/>
              </a:rPr>
              <a:t>https://www.churchofengland.org/our-faith/what-we-believe/apostles-creed</a:t>
            </a:r>
            <a:endParaRPr lang="en-GB" sz="1000" dirty="0">
              <a:effectLst/>
              <a:latin typeface="Work Sans"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463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church spread its message worldwide?</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a:t>
            </a:r>
            <a:r>
              <a:rPr lang="en-GB" sz="1000" kern="1200" dirty="0">
                <a:effectLst/>
                <a:latin typeface="Work Sans" pitchFamily="2" charset="0"/>
                <a:ea typeface="Times New Roman" panose="02020603050405020304" pitchFamily="18"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does the church spread its message worldwide?</a:t>
            </a:r>
            <a:r>
              <a:rPr lang="en-GB" sz="1000" kern="12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Today there are Christians on every continent of the world.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one: Appendix 5a,</a:t>
            </a:r>
            <a:r>
              <a:rPr lang="en-GB" sz="1000" dirty="0">
                <a:effectLst/>
                <a:latin typeface="Work Sans" pitchFamily="2" charset="0"/>
                <a:ea typeface="Calibri" panose="020F0502020204030204" pitchFamily="34" charset="0"/>
                <a:cs typeface="Times New Roman" panose="02020603050405020304" pitchFamily="18" charset="0"/>
              </a:rPr>
              <a:t> analysis of pie charts, growth and decline of percentage of Christians on each continent.  What do children notice?  What do the figures tell you?  What do you think the reasons are for the growth and decline in different places in the world?</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Task two: Information on mission: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See </a:t>
            </a:r>
            <a:r>
              <a:rPr lang="en-GB" sz="1000" b="1" dirty="0">
                <a:effectLst/>
                <a:latin typeface="Work Sans" pitchFamily="2" charset="0"/>
                <a:ea typeface="Calibri" panose="020F0502020204030204" pitchFamily="34" charset="0"/>
                <a:cs typeface="Times New Roman" panose="02020603050405020304" pitchFamily="18" charset="0"/>
              </a:rPr>
              <a:t>Appendix 5b</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effectLst/>
                <a:latin typeface="Work Sans" pitchFamily="2" charset="0"/>
                <a:ea typeface="Calibri" panose="020F0502020204030204" pitchFamily="34" charset="0"/>
                <a:cs typeface="Times New Roman" panose="02020603050405020304" pitchFamily="18" charset="0"/>
              </a:rPr>
              <a:t>and 5d – stories of three missionaries: </a:t>
            </a:r>
            <a:r>
              <a:rPr lang="en-GB" sz="1000" dirty="0">
                <a:effectLst/>
                <a:latin typeface="Work Sans" pitchFamily="2" charset="0"/>
                <a:ea typeface="Calibri" panose="020F0502020204030204" pitchFamily="34" charset="0"/>
                <a:cs typeface="Times New Roman" panose="02020603050405020304" pitchFamily="18" charset="0"/>
              </a:rPr>
              <a:t>Samuel Azariah in India, Samuel Crowther and Philip and the Ethiopian. </a:t>
            </a:r>
            <a:r>
              <a:rPr lang="en-GB" sz="1000" b="1" dirty="0">
                <a:effectLst/>
                <a:latin typeface="Work Sans" pitchFamily="2" charset="0"/>
                <a:ea typeface="Calibri" panose="020F0502020204030204" pitchFamily="34" charset="0"/>
                <a:cs typeface="Times New Roman" panose="02020603050405020304" pitchFamily="18" charset="0"/>
              </a:rPr>
              <a:t>To note:</a:t>
            </a:r>
            <a:r>
              <a:rPr lang="en-GB" sz="1000" dirty="0">
                <a:effectLst/>
                <a:latin typeface="Work Sans" pitchFamily="2" charset="0"/>
                <a:ea typeface="Calibri" panose="020F0502020204030204" pitchFamily="34" charset="0"/>
                <a:cs typeface="Times New Roman" panose="02020603050405020304" pitchFamily="18" charset="0"/>
              </a:rPr>
              <a:t> In the history of the Early Church most of the greatest theologians were African).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Children to work in groups of three:</a:t>
            </a:r>
            <a:r>
              <a:rPr lang="en-GB" sz="1000" dirty="0">
                <a:effectLst/>
                <a:latin typeface="Work Sans" pitchFamily="2" charset="0"/>
                <a:ea typeface="Calibri" panose="020F0502020204030204" pitchFamily="34" charset="0"/>
                <a:cs typeface="Times New Roman" panose="02020603050405020304" pitchFamily="18" charset="0"/>
              </a:rPr>
              <a:t>  Each trio to be given a missionary story to discuss using the question to guide the discussion:</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is the background to the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did the person hear the Christian message?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Did the person do anything to mark their conversion to Christianity?  Why do you think they did this?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Having heard the message, what did the person do with the news?  Where did they travel?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think motivated the person?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long term influence did this person have on society?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surprised you most about the story?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questions have you been left with?</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Groups </a:t>
            </a:r>
            <a:r>
              <a:rPr lang="en-GB" sz="1000" dirty="0">
                <a:effectLst/>
                <a:latin typeface="Work Sans" pitchFamily="2" charset="0"/>
                <a:ea typeface="Calibri" panose="020F0502020204030204" pitchFamily="34" charset="0"/>
                <a:cs typeface="Times New Roman" panose="02020603050405020304" pitchFamily="18" charset="0"/>
              </a:rPr>
              <a:t>then share the discussion with another group who has looked at a different person.  What similarities and differences do you notice between the two encounters?</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6102135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5: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church spread its message worldwide?</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735907"/>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5a – Pie charts.</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5b – Samuel Azariah.</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5c – pages 1 and 2 frames for leaflet on the work of Christian Aid.</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5d – Stories of missionary workers.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553998"/>
          </a:xfrm>
          <a:prstGeom prst="rect">
            <a:avLst/>
          </a:prstGeom>
          <a:noFill/>
        </p:spPr>
        <p:txBody>
          <a:bodyPr wrap="square">
            <a:spAutoFit/>
          </a:bodyPr>
          <a:lstStyle/>
          <a:p>
            <a:pPr marL="285750" indent="-2857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Be aware of any children in your class who have fled persecution. </a:t>
            </a:r>
          </a:p>
          <a:p>
            <a:pPr marL="285750" indent="-2857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It is not only Christians who are persecuted for their faith, although Christians worldwide are the most persecuted religious group.</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32470269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US" sz="2400" b="1"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about the role and importance of the local church in the local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how the different activities in the parish church during the week are showing God’s love to all.</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a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a personal view of personal belief(s) that are important to them.</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Parish.</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Arial" panose="020B0604020202020204" pitchFamily="34"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Starter: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Have a picture of your local parish church/churches that are connected to your school. </a:t>
            </a:r>
          </a:p>
          <a:p>
            <a:r>
              <a:rPr lang="en-GB" sz="1000" dirty="0">
                <a:effectLst/>
                <a:latin typeface="Work Sans" pitchFamily="2" charset="0"/>
                <a:ea typeface="Calibri" panose="020F0502020204030204" pitchFamily="34" charset="0"/>
                <a:cs typeface="Times New Roman" panose="02020603050405020304" pitchFamily="18" charset="0"/>
              </a:rPr>
              <a:t>Think/pair/share – What do you think happens at our church during the week?</a:t>
            </a: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what mission 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To know why there are missionaries in the Christian church.</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Introduce concept of local parish church and the church being made up of people.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does the local church spread the Christian message today in the UK?  </a:t>
            </a:r>
          </a:p>
          <a:p>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2851728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323987"/>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(You may want to invite someone or a small group of people from your local church into the lesson so that the children can interview them, the children will have needed to prepare questions in advance.)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See Appendix 6a</a:t>
            </a:r>
            <a:r>
              <a:rPr lang="en-GB" sz="1000" dirty="0">
                <a:effectLst/>
                <a:latin typeface="Work Sans" pitchFamily="2" charset="0"/>
                <a:ea typeface="Calibri" panose="020F0502020204030204" pitchFamily="34" charset="0"/>
                <a:cs typeface="Times New Roman" panose="02020603050405020304" pitchFamily="18" charset="0"/>
              </a:rPr>
              <a:t> (A day in the life of a church) You could adapt this to include details of your local parish church or one in London that is very much alive and active.</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Children work in groups of 4.</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Each child is assigned information for one part of the day </a:t>
            </a:r>
            <a:r>
              <a:rPr lang="en-GB" sz="1000" dirty="0" err="1">
                <a:effectLst/>
                <a:latin typeface="Work Sans" pitchFamily="2" charset="0"/>
                <a:ea typeface="Calibri" panose="020F0502020204030204" pitchFamily="34" charset="0"/>
                <a:cs typeface="Times New Roman" panose="02020603050405020304" pitchFamily="18" charset="0"/>
              </a:rPr>
              <a:t>i</a:t>
            </a:r>
            <a:r>
              <a:rPr lang="en-GB" sz="1000" dirty="0">
                <a:effectLst/>
                <a:latin typeface="Work Sans" pitchFamily="2" charset="0"/>
                <a:ea typeface="Calibri" panose="020F0502020204030204" pitchFamily="34" charset="0"/>
                <a:cs typeface="Times New Roman" panose="02020603050405020304" pitchFamily="18" charset="0"/>
              </a:rPr>
              <a:t>) Early morning ii) Morning iii) Afternoon iv) Evening</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They pick out what the church does to share God’s love and message in their local area and fill in their section of the diary </a:t>
            </a:r>
            <a:r>
              <a:rPr lang="en-GB" sz="1000" b="1" dirty="0">
                <a:effectLst/>
                <a:latin typeface="Work Sans" pitchFamily="2" charset="0"/>
                <a:ea typeface="Calibri" panose="020F0502020204030204" pitchFamily="34" charset="0"/>
                <a:cs typeface="Times New Roman" panose="02020603050405020304" pitchFamily="18" charset="0"/>
              </a:rPr>
              <a:t>(Appendix 6b)</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Each child then shares their information with the others in their group so that the diary table is completed.</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Evaluation task</a:t>
            </a:r>
            <a:r>
              <a:rPr lang="en-GB" sz="1000" dirty="0">
                <a:effectLst/>
                <a:latin typeface="Work Sans" pitchFamily="2" charset="0"/>
                <a:ea typeface="Calibri" panose="020F0502020204030204" pitchFamily="34" charset="0"/>
                <a:cs typeface="Times New Roman" panose="02020603050405020304" pitchFamily="18" charset="0"/>
              </a:rPr>
              <a:t> – </a:t>
            </a:r>
            <a:r>
              <a:rPr lang="en-GB" sz="1000" b="1" dirty="0">
                <a:effectLst/>
                <a:latin typeface="Work Sans" pitchFamily="2" charset="0"/>
                <a:ea typeface="Calibri" panose="020F0502020204030204" pitchFamily="34" charset="0"/>
                <a:cs typeface="Times New Roman" panose="02020603050405020304" pitchFamily="18" charset="0"/>
              </a:rPr>
              <a:t>(Appendix 6c) </a:t>
            </a:r>
            <a:r>
              <a:rPr lang="en-GB" sz="1000" dirty="0">
                <a:effectLst/>
                <a:latin typeface="Work Sans" pitchFamily="2" charset="0"/>
                <a:ea typeface="Calibri" panose="020F0502020204030204" pitchFamily="34" charset="0"/>
                <a:cs typeface="Times New Roman" panose="02020603050405020304" pitchFamily="18" charset="0"/>
              </a:rPr>
              <a:t>SPIES, children then evaluate which church activities relate to Spiritual, Physical, Intellectual, Emotional and Social (SPIES)</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 </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7318367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3016210"/>
          </a:xfrm>
          <a:prstGeom prst="rect">
            <a:avLst/>
          </a:prstGeom>
          <a:noFill/>
        </p:spPr>
        <p:txBody>
          <a:bodyPr wrap="square" lIns="91440" tIns="45720" rIns="91440" bIns="45720" anchor="t">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Did anything that the church does surprise you? Why/why not?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think that the church has chosen good ways to spread the Christian message? Why/why not?</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Return to this week’s question:</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endParaRPr lang="en-GB" sz="1000" b="1" dirty="0">
              <a:solidFill>
                <a:srgbClr val="7030A0"/>
              </a:solidFill>
              <a:latin typeface="Work Sans" pitchFamily="2" charset="0"/>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We previously learnt that the church is growing much faster in other parts of the world but not in the UK. Why do you think that is? How could the church in the UK spread its message more effectively?</a:t>
            </a:r>
          </a:p>
          <a:p>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Pupils share their response to this question based on what they have learnt in the lesson.</a:t>
            </a:r>
          </a:p>
          <a:p>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They could produce a storyboard advertising campaign for their local church.</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a:ea typeface="Calibri" panose="020F0502020204030204" pitchFamily="34" charset="0"/>
                <a:cs typeface="Times New Roman"/>
              </a:rPr>
              <a:t>Evaluative question:</a:t>
            </a:r>
            <a:r>
              <a:rPr lang="en-GB" sz="1000" dirty="0">
                <a:effectLst/>
                <a:latin typeface="Work Sans"/>
                <a:ea typeface="Calibri" panose="020F0502020204030204" pitchFamily="34" charset="0"/>
                <a:cs typeface="Times New Roman"/>
              </a:rPr>
              <a:t> Will the Christian message survive another 2000 years? Reasons for and against with personal opinion in conclusion.</a:t>
            </a:r>
            <a:r>
              <a:rPr lang="en-GB" sz="1000" dirty="0">
                <a:latin typeface="Work Sans"/>
                <a:ea typeface="Calibri" panose="020F0502020204030204" pitchFamily="34" charset="0"/>
                <a:cs typeface="Times New Roman"/>
              </a:rPr>
              <a:t> </a:t>
            </a:r>
            <a:r>
              <a:rPr lang="en-GB" sz="1000" dirty="0">
                <a:effectLst/>
                <a:latin typeface="Work Sans"/>
                <a:ea typeface="Calibri" panose="020F0502020204030204" pitchFamily="34" charset="0"/>
                <a:cs typeface="Times New Roman"/>
              </a:rPr>
              <a:t> This could be set up as a P4C line of enquiry.</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642212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6: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US" sz="2400" b="1"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572786"/>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6a A day in the life of a local church.</a:t>
            </a:r>
          </a:p>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6b Church diary.</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6c SPIES.</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246221"/>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Type sensitivities…</a:t>
            </a: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37960090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1" y="0"/>
            <a:ext cx="12192001" cy="685800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AE815B98-6D0A-1E48-8EB0-73F044A24F7A}"/>
              </a:ext>
            </a:extLst>
          </p:cNvPr>
          <p:cNvSpPr txBox="1"/>
          <p:nvPr/>
        </p:nvSpPr>
        <p:spPr>
          <a:xfrm>
            <a:off x="2328038" y="3989296"/>
            <a:ext cx="7535917" cy="1369606"/>
          </a:xfrm>
          <a:prstGeom prst="rect">
            <a:avLst/>
          </a:prstGeom>
          <a:noFill/>
        </p:spPr>
        <p:txBody>
          <a:bodyPr wrap="square" rtlCol="0">
            <a:spAutoFit/>
          </a:bodyPr>
          <a:lstStyle/>
          <a:p>
            <a:pPr algn="ctr"/>
            <a:r>
              <a:rPr lang="en-GB" sz="1400" b="1" u="none" strike="noStrike" dirty="0">
                <a:solidFill>
                  <a:schemeClr val="bg1"/>
                </a:solidFill>
                <a:effectLst/>
                <a:latin typeface="Work Sans SemiBold" pitchFamily="2" charset="77"/>
              </a:rPr>
              <a:t>London Diocesan Board for Schools </a:t>
            </a:r>
          </a:p>
          <a:p>
            <a:pPr algn="ctr"/>
            <a:r>
              <a:rPr lang="en-GB" sz="1400" b="1" u="sng" dirty="0">
                <a:solidFill>
                  <a:schemeClr val="bg1"/>
                </a:solidFill>
                <a:latin typeface="Work Sans SemiBold" pitchFamily="2" charset="77"/>
              </a:rPr>
              <a:t>www.ldbs.co.uk</a:t>
            </a:r>
            <a:r>
              <a:rPr lang="en-GB" sz="1400" b="1" strike="noStrike" dirty="0">
                <a:solidFill>
                  <a:schemeClr val="bg1"/>
                </a:solidFill>
                <a:effectLst/>
                <a:latin typeface="Work Sans SemiBold" pitchFamily="2" charset="77"/>
              </a:rPr>
              <a:t>   </a:t>
            </a:r>
            <a:r>
              <a:rPr lang="en-GB" sz="1400" b="1" u="none" strike="noStrike" dirty="0">
                <a:solidFill>
                  <a:schemeClr val="bg1"/>
                </a:solidFill>
                <a:effectLst/>
                <a:latin typeface="Work Sans SemiBold" pitchFamily="2" charset="77"/>
              </a:rPr>
              <a:t>020 7932 1100</a:t>
            </a:r>
          </a:p>
          <a:p>
            <a:pPr algn="ctr"/>
            <a:br>
              <a:rPr lang="en-GB" sz="1100" dirty="0">
                <a:solidFill>
                  <a:schemeClr val="bg1"/>
                </a:solidFill>
                <a:latin typeface="Work Sans" pitchFamily="2" charset="77"/>
              </a:rPr>
            </a:br>
            <a:r>
              <a:rPr lang="en-GB" sz="1100" u="none" strike="noStrike" dirty="0">
                <a:solidFill>
                  <a:schemeClr val="bg1"/>
                </a:solidFill>
                <a:effectLst/>
                <a:latin typeface="Work Sans" pitchFamily="2" charset="77"/>
              </a:rPr>
              <a:t>London Diocesan Board for Schools is a Charitable Company Limited by Guarantee. </a:t>
            </a:r>
            <a:br>
              <a:rPr lang="en-GB" sz="1100" u="none" strike="noStrike" dirty="0">
                <a:solidFill>
                  <a:schemeClr val="bg1"/>
                </a:solidFill>
                <a:effectLst/>
                <a:latin typeface="Work Sans" pitchFamily="2" charset="77"/>
              </a:rPr>
            </a:br>
            <a:r>
              <a:rPr lang="en-GB" sz="1100" u="none" strike="noStrike" dirty="0">
                <a:solidFill>
                  <a:schemeClr val="bg1"/>
                </a:solidFill>
                <a:effectLst/>
                <a:latin typeface="Work Sans" pitchFamily="2" charset="77"/>
              </a:rPr>
              <a:t>Company Registration No 198131. Charity Registration No 313000. </a:t>
            </a:r>
            <a:br>
              <a:rPr lang="en-GB" sz="1100" u="none" strike="noStrike" dirty="0">
                <a:solidFill>
                  <a:schemeClr val="bg1"/>
                </a:solidFill>
                <a:effectLst/>
                <a:latin typeface="Work Sans" pitchFamily="2" charset="77"/>
              </a:rPr>
            </a:br>
            <a:endParaRPr lang="en-GB" sz="1100" u="none" strike="noStrike" dirty="0">
              <a:solidFill>
                <a:schemeClr val="bg1"/>
              </a:solidFill>
              <a:effectLst/>
              <a:latin typeface="Work Sans" pitchFamily="2" charset="77"/>
            </a:endParaRPr>
          </a:p>
          <a:p>
            <a:pPr algn="ctr"/>
            <a:r>
              <a:rPr lang="en-GB" sz="1100" u="none" strike="noStrike" dirty="0">
                <a:solidFill>
                  <a:schemeClr val="bg1"/>
                </a:solidFill>
                <a:effectLst/>
                <a:latin typeface="Work Sans" pitchFamily="2" charset="77"/>
              </a:rPr>
              <a:t>Registered Address: London Diocesan House, 36 </a:t>
            </a:r>
            <a:r>
              <a:rPr lang="en-GB" sz="1100" u="none" strike="noStrike" dirty="0" err="1">
                <a:solidFill>
                  <a:schemeClr val="bg1"/>
                </a:solidFill>
                <a:effectLst/>
                <a:latin typeface="Work Sans" pitchFamily="2" charset="77"/>
              </a:rPr>
              <a:t>Causton</a:t>
            </a:r>
            <a:r>
              <a:rPr lang="en-GB" sz="1100" u="none" strike="noStrike" dirty="0">
                <a:solidFill>
                  <a:schemeClr val="bg1"/>
                </a:solidFill>
                <a:effectLst/>
                <a:latin typeface="Work Sans" pitchFamily="2" charset="77"/>
              </a:rPr>
              <a:t> Street, London, SW1P 4AU</a:t>
            </a:r>
          </a:p>
        </p:txBody>
      </p:sp>
      <p:pic>
        <p:nvPicPr>
          <p:cNvPr id="4" name="Picture 3">
            <a:extLst>
              <a:ext uri="{FF2B5EF4-FFF2-40B4-BE49-F238E27FC236}">
                <a16:creationId xmlns:a16="http://schemas.microsoft.com/office/drawing/2014/main" id="{10173B46-344B-050C-4F9D-D83921089364}"/>
              </a:ext>
            </a:extLst>
          </p:cNvPr>
          <p:cNvPicPr>
            <a:picLocks noChangeAspect="1"/>
          </p:cNvPicPr>
          <p:nvPr/>
        </p:nvPicPr>
        <p:blipFill>
          <a:blip r:embed="rId3"/>
          <a:srcRect/>
          <a:stretch/>
        </p:blipFill>
        <p:spPr>
          <a:xfrm>
            <a:off x="5249936" y="1851181"/>
            <a:ext cx="1692119" cy="1692119"/>
          </a:xfrm>
          <a:prstGeom prst="rect">
            <a:avLst/>
          </a:prstGeom>
        </p:spPr>
      </p:pic>
      <p:sp>
        <p:nvSpPr>
          <p:cNvPr id="3" name="TextBox 2">
            <a:extLst>
              <a:ext uri="{FF2B5EF4-FFF2-40B4-BE49-F238E27FC236}">
                <a16:creationId xmlns:a16="http://schemas.microsoft.com/office/drawing/2014/main" id="{30ED1708-83EA-B651-DDCF-32733E15F28C}"/>
              </a:ext>
            </a:extLst>
          </p:cNvPr>
          <p:cNvSpPr txBox="1"/>
          <p:nvPr/>
        </p:nvSpPr>
        <p:spPr>
          <a:xfrm>
            <a:off x="1292772" y="5585231"/>
            <a:ext cx="9732580" cy="1384995"/>
          </a:xfrm>
          <a:prstGeom prst="rect">
            <a:avLst/>
          </a:prstGeom>
          <a:noFill/>
        </p:spPr>
        <p:txBody>
          <a:bodyPr wrap="square" lIns="91440" tIns="45720" rIns="91440" bIns="45720" rtlCol="0" anchor="t">
            <a:spAutoFit/>
          </a:bodyPr>
          <a:lstStyle/>
          <a:p>
            <a:pPr algn="ctr"/>
            <a:r>
              <a:rPr lang="en-GB" sz="1100" dirty="0">
                <a:solidFill>
                  <a:schemeClr val="bg1"/>
                </a:solidFill>
                <a:latin typeface="Work Sans"/>
                <a:ea typeface="+mn-lt"/>
                <a:cs typeface="+mn-lt"/>
              </a:rPr>
              <a:t>© Copyright London Diocesan Board for Schools 2023</a:t>
            </a:r>
            <a:endParaRPr lang="en-US" sz="1100">
              <a:solidFill>
                <a:schemeClr val="bg1"/>
              </a:solidFill>
              <a:latin typeface="Work Sans"/>
            </a:endParaRPr>
          </a:p>
          <a:p>
            <a:pPr algn="ctr"/>
            <a:r>
              <a:rPr lang="en-GB" sz="1100" dirty="0">
                <a:solidFill>
                  <a:schemeClr val="bg1"/>
                </a:solidFill>
                <a:latin typeface="Work Sans"/>
                <a:ea typeface="+mn-lt"/>
                <a:cs typeface="+mn-lt"/>
              </a:rPr>
              <a:t>All rights reserved. No part of these slides may be reproduced, stored in a retrieval system or transmitted in any form or by any other means, electronic or mechanical photocopying, recording or otherwise without the prior written permission of the London Diocesan Board for Schools. These slides may not be lent, resold, hired out or otherwise disposed of by way of trade without the prior consent of the London Diocesan Board for Schools. </a:t>
            </a:r>
            <a:endParaRPr lang="en-GB" sz="1100">
              <a:solidFill>
                <a:schemeClr val="bg1"/>
              </a:solidFill>
            </a:endParaRPr>
          </a:p>
          <a:p>
            <a:pPr algn="ctr"/>
            <a:endParaRPr lang="en-GB" sz="1100" b="0" i="0" dirty="0">
              <a:solidFill>
                <a:schemeClr val="bg1"/>
              </a:solidFill>
              <a:effectLst/>
              <a:latin typeface="Work Sans"/>
            </a:endParaRPr>
          </a:p>
          <a:p>
            <a:endParaRPr lang="en-GB" dirty="0"/>
          </a:p>
        </p:txBody>
      </p:sp>
    </p:spTree>
    <p:extLst>
      <p:ext uri="{BB962C8B-B14F-4D97-AF65-F5344CB8AC3E}">
        <p14:creationId xmlns:p14="http://schemas.microsoft.com/office/powerpoint/2010/main" val="1309021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61009"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SIX</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7" name="TextBox 26">
            <a:extLst>
              <a:ext uri="{FF2B5EF4-FFF2-40B4-BE49-F238E27FC236}">
                <a16:creationId xmlns:a16="http://schemas.microsoft.com/office/drawing/2014/main" id="{25DA4872-900E-CE61-D2A9-7D8965068EC7}"/>
              </a:ext>
            </a:extLst>
          </p:cNvPr>
          <p:cNvSpPr txBox="1"/>
          <p:nvPr/>
        </p:nvSpPr>
        <p:spPr>
          <a:xfrm>
            <a:off x="125206" y="1946783"/>
            <a:ext cx="2776889" cy="4683333"/>
          </a:xfrm>
          <a:prstGeom prst="rect">
            <a:avLst/>
          </a:prstGeom>
          <a:noFill/>
        </p:spPr>
        <p:txBody>
          <a:bodyPr wrap="square" rtlCol="0">
            <a:spAutoFit/>
          </a:bodyPr>
          <a:lstStyle/>
          <a:p>
            <a:pPr lvl="0">
              <a:spcBef>
                <a:spcPts val="50"/>
              </a:spcBef>
              <a:spcAft>
                <a:spcPts val="1000"/>
              </a:spcAft>
            </a:pP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Why is Bible translation important in helping the Christian message survive?</a:t>
            </a: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pPr>
              <a:spcBef>
                <a:spcPts val="50"/>
              </a:spcBef>
              <a:spcAft>
                <a:spcPts val="1000"/>
              </a:spcAft>
            </a:pPr>
            <a:r>
              <a:rPr lang="en-GB" sz="1000" dirty="0">
                <a:effectLst/>
                <a:latin typeface="Work Sans" pitchFamily="2" charset="0"/>
                <a:ea typeface="Calibri" panose="020F0502020204030204" pitchFamily="34" charset="0"/>
                <a:cs typeface="Calibri Light" panose="020F0302020204030204" pitchFamily="34" charset="0"/>
              </a:rPr>
              <a:t>The original writers of the Old Testament (Jewish Scriptures) wrote in Hebrew and the New Testament writers wrote in Greek. Christians recognise the Bible as an important source of authority in their lives. In the past and in different places, there have been times when access to the Scriptures have been withheld from people by those in power, either through not making them available because of cost or through not making them accessible in the readers’ mother tongue.</a:t>
            </a:r>
          </a:p>
          <a:p>
            <a:pPr>
              <a:spcBef>
                <a:spcPts val="50"/>
              </a:spcBef>
              <a:spcAft>
                <a:spcPts val="1000"/>
              </a:spcAft>
            </a:pPr>
            <a:r>
              <a:rPr lang="en-GB" sz="1000" dirty="0">
                <a:effectLst/>
                <a:latin typeface="Work Sans" pitchFamily="2" charset="0"/>
                <a:ea typeface="Calibri" panose="020F0502020204030204" pitchFamily="34" charset="0"/>
                <a:cs typeface="Calibri Light" panose="020F0302020204030204" pitchFamily="34" charset="0"/>
              </a:rPr>
              <a:t> Many Christians believe it is important for people to have access to the Bible as they believe that God speaks to people through his word.  Organisations such as The Bible Society, </a:t>
            </a:r>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3"/>
              </a:rPr>
              <a:t>https://www.biblesociety.org.uk/</a:t>
            </a:r>
            <a:r>
              <a:rPr lang="en-GB" sz="1000" dirty="0">
                <a:effectLst/>
                <a:latin typeface="Work Sans" pitchFamily="2" charset="0"/>
                <a:ea typeface="Calibri" panose="020F0502020204030204" pitchFamily="34" charset="0"/>
                <a:cs typeface="Calibri Light" panose="020F0302020204030204" pitchFamily="34" charset="0"/>
              </a:rPr>
              <a:t>  and Wycliffe Bible Translators </a:t>
            </a:r>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4"/>
              </a:rPr>
              <a:t>https://www.wycliffe.org.uk/about/welcome/</a:t>
            </a:r>
            <a:r>
              <a:rPr lang="en-GB" sz="1000" dirty="0">
                <a:effectLst/>
                <a:latin typeface="Work Sans" pitchFamily="2" charset="0"/>
                <a:ea typeface="Calibri" panose="020F0502020204030204" pitchFamily="34" charset="0"/>
                <a:cs typeface="Calibri Light" panose="020F0302020204030204" pitchFamily="34" charset="0"/>
              </a:rPr>
              <a:t>  are committed to making the Bible available for people to read in their own language and to be able to relate it to their cultural setting so that anyone who reads it can understand its meaning.</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8" name="Rectangle 7">
            <a:extLst>
              <a:ext uri="{FF2B5EF4-FFF2-40B4-BE49-F238E27FC236}">
                <a16:creationId xmlns:a16="http://schemas.microsoft.com/office/drawing/2014/main" id="{ABE86E82-1855-258B-E668-C1ACDFCF5D6B}"/>
              </a:ext>
            </a:extLst>
          </p:cNvPr>
          <p:cNvSpPr/>
          <p:nvPr/>
        </p:nvSpPr>
        <p:spPr>
          <a:xfrm>
            <a:off x="6197311" y="1817310"/>
            <a:ext cx="3031949"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3181745" y="1946783"/>
            <a:ext cx="2812945" cy="4855688"/>
          </a:xfrm>
          <a:prstGeom prst="rect">
            <a:avLst/>
          </a:prstGeom>
          <a:noFill/>
        </p:spPr>
        <p:txBody>
          <a:bodyPr wrap="square">
            <a:spAutoFit/>
          </a:bodyPr>
          <a:lstStyle/>
          <a:p>
            <a:pPr lvl="0">
              <a:spcBef>
                <a:spcPts val="50"/>
              </a:spcBef>
              <a:spcAft>
                <a:spcPts val="1000"/>
              </a:spcAft>
            </a:pP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has the Christian message survived persecution in North Korea?</a:t>
            </a:r>
          </a:p>
          <a:p>
            <a:r>
              <a:rPr lang="en-GB" sz="1000" dirty="0">
                <a:effectLst/>
                <a:latin typeface="Work Sans" pitchFamily="2" charset="0"/>
                <a:ea typeface="Calibri" panose="020F0502020204030204" pitchFamily="34" charset="0"/>
                <a:cs typeface="Calibri Light" panose="020F0302020204030204" pitchFamily="34" charset="0"/>
              </a:rPr>
              <a:t>Open Doors </a:t>
            </a:r>
            <a:r>
              <a:rPr lang="en-GB" sz="1000" u="sng" dirty="0">
                <a:solidFill>
                  <a:srgbClr val="0000FF"/>
                </a:solidFill>
                <a:effectLst/>
                <a:latin typeface="Work Sans" pitchFamily="2" charset="0"/>
                <a:ea typeface="Calibri" panose="020F0502020204030204" pitchFamily="34" charset="0"/>
                <a:cs typeface="Calibri Light" panose="020F0302020204030204" pitchFamily="34" charset="0"/>
                <a:hlinkClick r:id="rId4"/>
              </a:rPr>
              <a:t>https://www.opendoorsuk.org/persecution/world-watch-list/north-korea/</a:t>
            </a:r>
            <a:r>
              <a:rPr lang="en-GB" sz="1000" dirty="0">
                <a:effectLst/>
                <a:latin typeface="Work Sans" pitchFamily="2" charset="0"/>
                <a:ea typeface="Calibri" panose="020F0502020204030204" pitchFamily="34" charset="0"/>
                <a:cs typeface="Calibri Light" panose="020F0302020204030204" pitchFamily="34" charset="0"/>
              </a:rPr>
              <a:t>  is a Christian charity that supports persecuted Christians around the world. </a:t>
            </a:r>
          </a:p>
          <a:p>
            <a:endParaRPr lang="en-GB" sz="1000" dirty="0">
              <a:latin typeface="Work Sans" pitchFamily="2" charset="0"/>
              <a:ea typeface="Calibri" panose="020F0502020204030204" pitchFamily="34" charset="0"/>
              <a:cs typeface="Calibri Light" panose="020F0302020204030204" pitchFamily="34" charset="0"/>
            </a:endParaRPr>
          </a:p>
          <a:p>
            <a:r>
              <a:rPr lang="en-GB" sz="1000" dirty="0">
                <a:effectLst/>
                <a:latin typeface="Work Sans" pitchFamily="2" charset="0"/>
                <a:ea typeface="Calibri" panose="020F0502020204030204" pitchFamily="34" charset="0"/>
                <a:cs typeface="Calibri Light" panose="020F0302020204030204" pitchFamily="34" charset="0"/>
              </a:rPr>
              <a:t>It is estimated that about 100,000 Christians are killed each year worldwide for their belief in God (source The Centre for the Study of Global Christianity). North Korea is the most dangerous country to be a Christian.</a:t>
            </a:r>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 </a:t>
            </a:r>
          </a:p>
          <a:p>
            <a:endParaRPr lang="en-GB" sz="1000" dirty="0">
              <a:solidFill>
                <a:srgbClr val="000000"/>
              </a:solidFill>
              <a:latin typeface="Work Sans" pitchFamily="2" charset="0"/>
              <a:ea typeface="Calibri" panose="020F0502020204030204" pitchFamily="34" charset="0"/>
              <a:cs typeface="Times New Roman" panose="02020603050405020304" pitchFamily="18" charset="0"/>
            </a:endParaRPr>
          </a:p>
          <a:p>
            <a:r>
              <a:rPr lang="en-GB" sz="1000" dirty="0">
                <a:solidFill>
                  <a:srgbClr val="000000"/>
                </a:solidFill>
                <a:effectLst/>
                <a:latin typeface="Work Sans" pitchFamily="2" charset="0"/>
                <a:ea typeface="Calibri" panose="020F0502020204030204" pitchFamily="34" charset="0"/>
                <a:cs typeface="Times New Roman" panose="02020603050405020304" pitchFamily="18" charset="0"/>
              </a:rPr>
              <a:t>It’s hard to know exactly how many Christians there are in North Korea, because they must keep their faith so well hidden, but Open Doors estimates it is 400,000 – some 1.5 per cent of the population. </a:t>
            </a:r>
          </a:p>
          <a:p>
            <a:endParaRPr lang="en-GB" sz="1000" dirty="0">
              <a:solidFill>
                <a:srgbClr val="000000"/>
              </a:solidFill>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Being discovered as a Christian is a death sentence in North Korea. You will be taken to a labour camp as a political criminal, if you aren’t killed instantly.</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These inhumane prisons have horrific conditions, and few believers make it out alive. </a:t>
            </a:r>
          </a:p>
        </p:txBody>
      </p:sp>
      <p:sp>
        <p:nvSpPr>
          <p:cNvPr id="12" name="TextBox 11">
            <a:extLst>
              <a:ext uri="{FF2B5EF4-FFF2-40B4-BE49-F238E27FC236}">
                <a16:creationId xmlns:a16="http://schemas.microsoft.com/office/drawing/2014/main" id="{6704805D-140B-9121-E4AA-B97BEBDD9975}"/>
              </a:ext>
            </a:extLst>
          </p:cNvPr>
          <p:cNvSpPr txBox="1"/>
          <p:nvPr/>
        </p:nvSpPr>
        <p:spPr>
          <a:xfrm>
            <a:off x="6349268" y="1946783"/>
            <a:ext cx="2728033" cy="4862870"/>
          </a:xfrm>
          <a:prstGeom prst="rect">
            <a:avLst/>
          </a:prstGeom>
          <a:noFill/>
        </p:spPr>
        <p:txBody>
          <a:bodyPr wrap="square" rtlCol="0">
            <a:spAutoFit/>
          </a:bodyPr>
          <a:lstStyle/>
          <a:p>
            <a:r>
              <a:rPr lang="en-GB" sz="1000" dirty="0">
                <a:effectLst/>
                <a:latin typeface="Work Sans" pitchFamily="2" charset="0"/>
                <a:ea typeface="Calibri" panose="020F0502020204030204" pitchFamily="34" charset="0"/>
                <a:cs typeface="Times New Roman" panose="02020603050405020304" pitchFamily="18" charset="0"/>
              </a:rPr>
              <a:t>And everyone in your family will share the same punishment. Kim Jong-un is reported to have expanded the system of prison camps, in which an estimated 50-70,000 Christians are currently imprisoned. </a:t>
            </a:r>
          </a:p>
          <a:p>
            <a:endParaRPr lang="en-GB" sz="1000" dirty="0">
              <a:latin typeface="Work Sans" pitchFamily="2" charset="0"/>
              <a:ea typeface="Times New Roman" panose="02020603050405020304" pitchFamily="18" charset="0"/>
              <a:cs typeface="Times New Roman" panose="02020603050405020304" pitchFamily="18" charset="0"/>
            </a:endParaRPr>
          </a:p>
          <a:p>
            <a:r>
              <a:rPr lang="en-GB" sz="1000" dirty="0">
                <a:effectLst/>
                <a:latin typeface="Work Sans" pitchFamily="2" charset="0"/>
                <a:ea typeface="Times New Roman" panose="02020603050405020304" pitchFamily="18" charset="0"/>
                <a:cs typeface="Times New Roman" panose="02020603050405020304" pitchFamily="18" charset="0"/>
              </a:rPr>
              <a:t>Many Christians are unable to meet with other believers and have to keep their faith entirely hidden. There are even stories of husbands and wives not knowing, for many years, that their spouse was also a Christian. Secret police carry out raids to identify Christians, and children are encouraged to tell their teachers about any sign of faith in their parents’ home. A Christian is never safe</a:t>
            </a:r>
            <a:r>
              <a:rPr lang="en-GB" sz="1000" b="1" dirty="0">
                <a:effectLst/>
                <a:latin typeface="Work Sans" pitchFamily="2" charset="0"/>
                <a:ea typeface="Times New Roman" panose="02020603050405020304" pitchFamily="18" charset="0"/>
                <a:cs typeface="Times New Roman" panose="02020603050405020304" pitchFamily="18" charset="0"/>
              </a:rPr>
              <a:t>.</a:t>
            </a:r>
          </a:p>
          <a:p>
            <a:r>
              <a:rPr lang="en-GB" sz="1000" b="1" dirty="0">
                <a:effectLst/>
                <a:latin typeface="Work Sans" pitchFamily="2" charset="0"/>
                <a:ea typeface="Times New Roman" panose="02020603050405020304" pitchFamily="18" charset="0"/>
                <a:cs typeface="Times New Roman" panose="02020603050405020304" pitchFamily="18" charset="0"/>
              </a:rPr>
              <a:t> </a:t>
            </a:r>
          </a:p>
          <a:p>
            <a:r>
              <a:rPr lang="en-GB" sz="1000" b="1" dirty="0">
                <a:solidFill>
                  <a:srgbClr val="3B4037"/>
                </a:solidFill>
                <a:effectLst/>
                <a:latin typeface="Work Sans" pitchFamily="2" charset="0"/>
                <a:ea typeface="Calibri" panose="020F0502020204030204" pitchFamily="34" charset="0"/>
                <a:cs typeface="Arial" panose="020B0604020202020204" pitchFamily="34" charset="0"/>
              </a:rPr>
              <a:t>Open Doors secret workers are keeping 60,000 North Korean believers alive with vital food and aid through</a:t>
            </a:r>
            <a:r>
              <a:rPr lang="en-GB" sz="1000" b="1" dirty="0">
                <a:solidFill>
                  <a:srgbClr val="3B4037"/>
                </a:solidFill>
                <a:effectLst/>
                <a:latin typeface="Work Sans" pitchFamily="2" charset="0"/>
                <a:ea typeface="Calibri" panose="020F0502020204030204" pitchFamily="34" charset="0"/>
                <a:cs typeface="Times New Roman" panose="02020603050405020304" pitchFamily="18" charset="0"/>
              </a:rPr>
              <a:t> </a:t>
            </a:r>
            <a:r>
              <a:rPr lang="en-GB" sz="1000" b="1" dirty="0">
                <a:solidFill>
                  <a:srgbClr val="3B4037"/>
                </a:solidFill>
                <a:effectLst/>
                <a:latin typeface="Work Sans" pitchFamily="2" charset="0"/>
                <a:ea typeface="Calibri" panose="020F0502020204030204" pitchFamily="34" charset="0"/>
                <a:cs typeface="Arial" panose="020B0604020202020204" pitchFamily="34" charset="0"/>
              </a:rPr>
              <a:t>networks in China,</a:t>
            </a:r>
            <a:r>
              <a:rPr lang="en-GB" sz="1000" b="1" dirty="0">
                <a:solidFill>
                  <a:srgbClr val="3B4037"/>
                </a:solidFill>
                <a:effectLst/>
                <a:latin typeface="Work Sans" pitchFamily="2" charset="0"/>
                <a:ea typeface="Calibri" panose="020F0502020204030204" pitchFamily="34" charset="0"/>
                <a:cs typeface="Times New Roman" panose="02020603050405020304" pitchFamily="18" charset="0"/>
              </a:rPr>
              <a:t> </a:t>
            </a:r>
            <a:r>
              <a:rPr lang="en-GB" sz="1000" b="1" dirty="0">
                <a:solidFill>
                  <a:srgbClr val="3B4037"/>
                </a:solidFill>
                <a:effectLst/>
                <a:latin typeface="Work Sans" pitchFamily="2" charset="0"/>
                <a:ea typeface="Calibri" panose="020F0502020204030204" pitchFamily="34" charset="0"/>
                <a:cs typeface="Arial" panose="020B0604020202020204" pitchFamily="34" charset="0"/>
              </a:rPr>
              <a:t>as well as providing</a:t>
            </a:r>
            <a:r>
              <a:rPr lang="en-GB" sz="1000" b="1" dirty="0">
                <a:solidFill>
                  <a:srgbClr val="3B4037"/>
                </a:solidFill>
                <a:effectLst/>
                <a:latin typeface="Work Sans" pitchFamily="2" charset="0"/>
                <a:ea typeface="Calibri" panose="020F0502020204030204" pitchFamily="34" charset="0"/>
                <a:cs typeface="Century Gothic" panose="020B0502020202020204" pitchFamily="34" charset="0"/>
              </a:rPr>
              <a:t> </a:t>
            </a:r>
            <a:r>
              <a:rPr lang="en-GB" sz="1000" b="1" dirty="0">
                <a:solidFill>
                  <a:srgbClr val="3B4037"/>
                </a:solidFill>
                <a:effectLst/>
                <a:latin typeface="Work Sans" pitchFamily="2" charset="0"/>
                <a:ea typeface="Calibri" panose="020F0502020204030204" pitchFamily="34" charset="0"/>
                <a:cs typeface="Arial" panose="020B0604020202020204" pitchFamily="34" charset="0"/>
              </a:rPr>
              <a:t>shelter and training for North Korean refugees in China.</a:t>
            </a:r>
          </a:p>
          <a:p>
            <a:endParaRPr lang="en-GB" sz="1000" b="1" dirty="0">
              <a:solidFill>
                <a:srgbClr val="3B4037"/>
              </a:solidFill>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Calibri Light" panose="020F0302020204030204" pitchFamily="34" charset="0"/>
              </a:rPr>
              <a:t>Why are Christians persecuted in North Korea? </a:t>
            </a:r>
            <a:r>
              <a:rPr lang="en-GB" sz="1000" dirty="0">
                <a:effectLst/>
                <a:latin typeface="Work Sans" pitchFamily="2" charset="0"/>
                <a:ea typeface="Calibri" panose="020F0502020204030204" pitchFamily="34" charset="0"/>
                <a:cs typeface="Times New Roman" panose="02020603050405020304" pitchFamily="18" charset="0"/>
              </a:rPr>
              <a:t>Christians are considered enemies of the state because they dare to believe in a higher authority than the Kim family. </a:t>
            </a:r>
          </a:p>
        </p:txBody>
      </p:sp>
      <p:sp>
        <p:nvSpPr>
          <p:cNvPr id="4" name="TextBox 3">
            <a:extLst>
              <a:ext uri="{FF2B5EF4-FFF2-40B4-BE49-F238E27FC236}">
                <a16:creationId xmlns:a16="http://schemas.microsoft.com/office/drawing/2014/main" id="{7DFCA1B7-FB76-BDA0-E041-8C34918EC7D1}"/>
              </a:ext>
            </a:extLst>
          </p:cNvPr>
          <p:cNvSpPr txBox="1"/>
          <p:nvPr/>
        </p:nvSpPr>
        <p:spPr>
          <a:xfrm>
            <a:off x="9308559" y="1946783"/>
            <a:ext cx="2776889" cy="2508187"/>
          </a:xfrm>
          <a:prstGeom prst="rect">
            <a:avLst/>
          </a:prstGeom>
          <a:noFill/>
        </p:spPr>
        <p:txBody>
          <a:bodyPr wrap="square" rtlCol="0">
            <a:spAutoFit/>
          </a:bodyPr>
          <a:lstStyle/>
          <a:p>
            <a:pPr lvl="0">
              <a:lnSpc>
                <a:spcPct val="106000"/>
              </a:lnSpc>
              <a:spcBef>
                <a:spcPts val="50"/>
              </a:spcBef>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The North Korean regime demands absolute loyalty and obedience, and the Kim family are worshipped like gods. Portraits of the Kim family must be hung in all homes and schools. The first words parents must teach their children are ‘Thank you, Father Kim </a:t>
            </a:r>
            <a:r>
              <a:rPr lang="en-GB" sz="1000" dirty="0" err="1">
                <a:effectLst/>
                <a:latin typeface="Work Sans" pitchFamily="2" charset="0"/>
                <a:ea typeface="Calibri" panose="020F0502020204030204" pitchFamily="34" charset="0"/>
                <a:cs typeface="Times New Roman" panose="02020603050405020304" pitchFamily="18" charset="0"/>
              </a:rPr>
              <a:t>ll</a:t>
            </a:r>
            <a:r>
              <a:rPr lang="en-GB" sz="1000" dirty="0">
                <a:effectLst/>
                <a:latin typeface="Work Sans" pitchFamily="2" charset="0"/>
                <a:ea typeface="Calibri" panose="020F0502020204030204" pitchFamily="34" charset="0"/>
                <a:cs typeface="Times New Roman" panose="02020603050405020304" pitchFamily="18" charset="0"/>
              </a:rPr>
              <a:t>-sung’.</a:t>
            </a:r>
          </a:p>
          <a:p>
            <a:pPr lvl="0">
              <a:lnSpc>
                <a:spcPct val="106000"/>
              </a:lnSpc>
              <a:spcBef>
                <a:spcPts val="50"/>
              </a:spcBef>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 Persecution is not a new phenomenon the first Christians were persecuted. Many Christians in the UK support persecuted Christians through prayer, advocacy, writing to governments, financial support or smuggling resources to persecuted Christians.</a:t>
            </a:r>
            <a:endParaRPr lang="en-GB" sz="1000" dirty="0">
              <a:effectLst/>
              <a:latin typeface="Work Sans" pitchFamily="2" charset="0"/>
              <a:ea typeface="Calibri" panose="020F0502020204030204" pitchFamily="34" charset="0"/>
              <a:cs typeface="Calibri Light" panose="020F0302020204030204" pitchFamily="34" charset="0"/>
            </a:endParaRPr>
          </a:p>
        </p:txBody>
      </p:sp>
    </p:spTree>
    <p:extLst>
      <p:ext uri="{BB962C8B-B14F-4D97-AF65-F5344CB8AC3E}">
        <p14:creationId xmlns:p14="http://schemas.microsoft.com/office/powerpoint/2010/main" val="27003342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D3B77DDB-9DD6-7345-3D26-73C40280E67F}"/>
              </a:ext>
            </a:extLst>
          </p:cNvPr>
          <p:cNvSpPr/>
          <p:nvPr/>
        </p:nvSpPr>
        <p:spPr>
          <a:xfrm>
            <a:off x="-2323" y="1817310"/>
            <a:ext cx="3031949" cy="5040689"/>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A20DB991-AD4F-6FBC-4483-F849D7859AD3}"/>
              </a:ext>
            </a:extLst>
          </p:cNvPr>
          <p:cNvSpPr/>
          <p:nvPr/>
        </p:nvSpPr>
        <p:spPr>
          <a:xfrm>
            <a:off x="-61009"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B0FDE198-D989-CC4E-9D67-8414EA297C2A}"/>
              </a:ext>
            </a:extLst>
          </p:cNvPr>
          <p:cNvSpPr txBox="1"/>
          <p:nvPr/>
        </p:nvSpPr>
        <p:spPr>
          <a:xfrm>
            <a:off x="2657357" y="339075"/>
            <a:ext cx="8039647" cy="461665"/>
          </a:xfrm>
          <a:prstGeom prst="rect">
            <a:avLst/>
          </a:prstGeom>
          <a:noFill/>
        </p:spPr>
        <p:txBody>
          <a:bodyPr wrap="square" rtlCol="0">
            <a:spAutoFit/>
          </a:bodyPr>
          <a:lstStyle/>
          <a:p>
            <a:r>
              <a:rPr lang="en-US" sz="2400" dirty="0">
                <a:solidFill>
                  <a:schemeClr val="bg1"/>
                </a:solidFill>
                <a:latin typeface="Work Sans Light" pitchFamily="2" charset="77"/>
              </a:rPr>
              <a:t>Background knowledge for teachers</a:t>
            </a:r>
          </a:p>
        </p:txBody>
      </p:sp>
      <p:sp>
        <p:nvSpPr>
          <p:cNvPr id="11" name="TextBox 10">
            <a:extLst>
              <a:ext uri="{FF2B5EF4-FFF2-40B4-BE49-F238E27FC236}">
                <a16:creationId xmlns:a16="http://schemas.microsoft.com/office/drawing/2014/main" id="{18CF7713-7724-6A42-8C8D-C0F798F13F2B}"/>
              </a:ext>
            </a:extLst>
          </p:cNvPr>
          <p:cNvSpPr txBox="1"/>
          <p:nvPr/>
        </p:nvSpPr>
        <p:spPr>
          <a:xfrm>
            <a:off x="262553" y="344531"/>
            <a:ext cx="2514336" cy="307777"/>
          </a:xfrm>
          <a:prstGeom prst="rect">
            <a:avLst/>
          </a:prstGeom>
          <a:noFill/>
        </p:spPr>
        <p:txBody>
          <a:bodyPr wrap="square" rtlCol="0">
            <a:spAutoFit/>
          </a:bodyPr>
          <a:lstStyle/>
          <a:p>
            <a:r>
              <a:rPr lang="en-US" sz="1400" b="1">
                <a:solidFill>
                  <a:schemeClr val="bg1"/>
                </a:solidFill>
                <a:latin typeface="Work Sans SemiBold" pitchFamily="2" charset="77"/>
              </a:rPr>
              <a:t>YEAR GROUP SIX</a:t>
            </a:r>
            <a:endParaRPr lang="en-US" sz="1400" b="1" dirty="0">
              <a:solidFill>
                <a:schemeClr val="bg1"/>
              </a:solidFill>
              <a:latin typeface="Work Sans SemiBold" pitchFamily="2" charset="77"/>
            </a:endParaRPr>
          </a:p>
        </p:txBody>
      </p:sp>
      <p:pic>
        <p:nvPicPr>
          <p:cNvPr id="21" name="Picture 20">
            <a:extLst>
              <a:ext uri="{FF2B5EF4-FFF2-40B4-BE49-F238E27FC236}">
                <a16:creationId xmlns:a16="http://schemas.microsoft.com/office/drawing/2014/main" id="{E7F5AEEB-AC45-B59B-5C82-1E0FAF3C7E4A}"/>
              </a:ext>
            </a:extLst>
          </p:cNvPr>
          <p:cNvPicPr>
            <a:picLocks noChangeAspect="1"/>
          </p:cNvPicPr>
          <p:nvPr/>
        </p:nvPicPr>
        <p:blipFill>
          <a:blip r:embed="rId2"/>
          <a:srcRect/>
          <a:stretch/>
        </p:blipFill>
        <p:spPr>
          <a:xfrm>
            <a:off x="11146327" y="723520"/>
            <a:ext cx="748873" cy="748873"/>
          </a:xfrm>
          <a:prstGeom prst="rect">
            <a:avLst/>
          </a:prstGeom>
        </p:spPr>
      </p:pic>
      <p:sp>
        <p:nvSpPr>
          <p:cNvPr id="23" name="TextBox 22">
            <a:extLst>
              <a:ext uri="{FF2B5EF4-FFF2-40B4-BE49-F238E27FC236}">
                <a16:creationId xmlns:a16="http://schemas.microsoft.com/office/drawing/2014/main" id="{B79B36CD-4246-BA09-36C9-5EBDA65E22AA}"/>
              </a:ext>
            </a:extLst>
          </p:cNvPr>
          <p:cNvSpPr txBox="1">
            <a:spLocks/>
          </p:cNvSpPr>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5B615499-A153-E080-399A-331153D5AD51}"/>
              </a:ext>
            </a:extLst>
          </p:cNvPr>
          <p:cNvSpPr txBox="1"/>
          <p:nvPr/>
        </p:nvSpPr>
        <p:spPr>
          <a:xfrm>
            <a:off x="148311" y="1945496"/>
            <a:ext cx="2811313" cy="4701800"/>
          </a:xfrm>
          <a:prstGeom prst="rect">
            <a:avLst/>
          </a:prstGeom>
          <a:noFill/>
        </p:spPr>
        <p:txBody>
          <a:bodyPr wrap="square" rtlCol="0">
            <a:spAutoFit/>
          </a:bodyPr>
          <a:lstStyle/>
          <a:p>
            <a:pPr lvl="0">
              <a:lnSpc>
                <a:spcPct val="106000"/>
              </a:lnSpc>
              <a:spcBef>
                <a:spcPts val="50"/>
              </a:spcBef>
              <a:spcAft>
                <a:spcPts val="1000"/>
              </a:spcAft>
            </a:pP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does the church spread its message worldwide?</a:t>
            </a: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There are 2.4 billion Christians in the world today and the number is growing.</a:t>
            </a: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The biggest increases recently have been in Africa, where there are 541 million Christians, with 33000 people joining the faith every day. </a:t>
            </a:r>
          </a:p>
          <a:p>
            <a:r>
              <a:rPr lang="en-GB" sz="1000" dirty="0">
                <a:effectLst/>
                <a:latin typeface="Work Sans" pitchFamily="2" charset="0"/>
                <a:ea typeface="Calibri" panose="020F0502020204030204" pitchFamily="34" charset="0"/>
                <a:cs typeface="Times New Roman" panose="02020603050405020304" pitchFamily="18" charset="0"/>
              </a:rPr>
              <a:t>The Church is also growing in Asia and the Middle East, especially in Nepal, China and Saudi Arabia.  The first missionaries were the original followers of Jesus, who obeyed his command called the Great Commission. With the help of the Holy Spirit, the followers were commanded to preach the Gospel to all of creation, </a:t>
            </a:r>
            <a:r>
              <a:rPr lang="en-GB" sz="1000" dirty="0">
                <a:effectLst/>
                <a:latin typeface="Work Sans" pitchFamily="2" charset="0"/>
                <a:ea typeface="Calibri" panose="020F0502020204030204" pitchFamily="34" charset="0"/>
                <a:cs typeface="Calibri Light" panose="020F0302020204030204" pitchFamily="34" charset="0"/>
              </a:rPr>
              <a:t>“Go into all the world and preach the Good News.” </a:t>
            </a:r>
            <a:r>
              <a:rPr lang="en-GB" sz="1000" dirty="0">
                <a:effectLst/>
                <a:latin typeface="Work Sans" pitchFamily="2" charset="0"/>
                <a:ea typeface="Calibri" panose="020F0502020204030204" pitchFamily="34" charset="0"/>
                <a:cs typeface="Times New Roman" panose="02020603050405020304" pitchFamily="18" charset="0"/>
              </a:rPr>
              <a:t>The most famous early missionary was St Paul, whose mission took him as far as Rome – thousands of miles from where he began in Jerusalem.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In the following centuries, Christian missionaries went to many other parts of the world. Most Christian countries still send missionaries abroad, but they receive them from elsewhere. </a:t>
            </a:r>
          </a:p>
        </p:txBody>
      </p:sp>
      <p:sp>
        <p:nvSpPr>
          <p:cNvPr id="8" name="Rectangle 7">
            <a:extLst>
              <a:ext uri="{FF2B5EF4-FFF2-40B4-BE49-F238E27FC236}">
                <a16:creationId xmlns:a16="http://schemas.microsoft.com/office/drawing/2014/main" id="{ABE86E82-1855-258B-E668-C1ACDFCF5D6B}"/>
              </a:ext>
            </a:extLst>
          </p:cNvPr>
          <p:cNvSpPr/>
          <p:nvPr/>
        </p:nvSpPr>
        <p:spPr>
          <a:xfrm>
            <a:off x="6095999" y="1817310"/>
            <a:ext cx="3015572" cy="5040690"/>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332CE975-E147-1C81-809B-3DDA4EADDB8B}"/>
              </a:ext>
            </a:extLst>
          </p:cNvPr>
          <p:cNvSpPr txBox="1"/>
          <p:nvPr/>
        </p:nvSpPr>
        <p:spPr>
          <a:xfrm>
            <a:off x="3136377" y="1945496"/>
            <a:ext cx="2812945" cy="4862870"/>
          </a:xfrm>
          <a:prstGeom prst="rect">
            <a:avLst/>
          </a:prstGeom>
          <a:noFill/>
        </p:spPr>
        <p:txBody>
          <a:bodyPr wrap="square">
            <a:spAutoFit/>
          </a:bodyPr>
          <a:lstStyle/>
          <a:p>
            <a:r>
              <a:rPr lang="en-GB" sz="1000" dirty="0">
                <a:effectLst/>
                <a:latin typeface="Work Sans" pitchFamily="2" charset="0"/>
                <a:ea typeface="Calibri" panose="020F0502020204030204" pitchFamily="34" charset="0"/>
                <a:cs typeface="Times New Roman" panose="02020603050405020304" pitchFamily="18" charset="0"/>
              </a:rPr>
              <a:t>Typically, the UK sends 15,000 missionaries a year, whilst 10,000 others travel to the UK. </a:t>
            </a:r>
          </a:p>
          <a:p>
            <a:r>
              <a:rPr lang="en-GB" sz="1000" dirty="0">
                <a:effectLst/>
                <a:latin typeface="Work Sans" pitchFamily="2" charset="0"/>
                <a:ea typeface="Calibri" panose="020F0502020204030204" pitchFamily="34" charset="0"/>
                <a:cs typeface="Times New Roman" panose="02020603050405020304" pitchFamily="18" charset="0"/>
              </a:rPr>
              <a:t>However, some criticise missionary work abroad on the basis that in the past missionaries: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Spread Western values and were part of the colonialization of many countries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Infected local populations with foreign germs and diseases (e.g., smallpox in South America)</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Have caused conflicts and even wars in the past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Could be accused of using natural disasters to ‘convert’ those who are suffering </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White, European missionaries have been remembered for their work in mission whereas missionaries from Africa and India have been ‘forgotten’</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Nowadays mission is regarded as a partnership. The Diocese of London works in partnership with churches in Mozambique and Angola (ALMA)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https://www.almalink.org/</a:t>
            </a:r>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Check whether your school or local parish church is linked with a school or church in Mozambique or Angola.</a:t>
            </a:r>
          </a:p>
        </p:txBody>
      </p:sp>
      <p:sp>
        <p:nvSpPr>
          <p:cNvPr id="12" name="TextBox 11">
            <a:extLst>
              <a:ext uri="{FF2B5EF4-FFF2-40B4-BE49-F238E27FC236}">
                <a16:creationId xmlns:a16="http://schemas.microsoft.com/office/drawing/2014/main" id="{6704805D-140B-9121-E4AA-B97BEBDD9975}"/>
              </a:ext>
            </a:extLst>
          </p:cNvPr>
          <p:cNvSpPr txBox="1"/>
          <p:nvPr/>
        </p:nvSpPr>
        <p:spPr>
          <a:xfrm>
            <a:off x="6188003" y="1945496"/>
            <a:ext cx="2827692" cy="4547912"/>
          </a:xfrm>
          <a:prstGeom prst="rect">
            <a:avLst/>
          </a:prstGeom>
          <a:noFill/>
        </p:spPr>
        <p:txBody>
          <a:bodyPr wrap="square" rtlCol="0">
            <a:spAutoFit/>
          </a:bodyPr>
          <a:lstStyle/>
          <a:p>
            <a:pPr lvl="0">
              <a:lnSpc>
                <a:spcPct val="106000"/>
              </a:lnSpc>
              <a:spcBef>
                <a:spcPts val="50"/>
              </a:spcBef>
              <a:spcAft>
                <a:spcPts val="1000"/>
              </a:spcAft>
            </a:pP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does the local church spread the Christian message today in the UK?</a:t>
            </a:r>
            <a:endParaRPr lang="en-GB" sz="1000" b="1"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The local church building plays an important role in the community’s life together. Living in that community encourages individual Christians to put their faith into everyday living practices, such as being a good neighbour and caring for those in need. The parish church is the centre of local religious life. It provides: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place for Christians to gather as a community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place to learn about Christian beliefs and way of life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A regular pattern of worship through church services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Care and advice from the priest and other church officials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Special services for baptisms, weddings and funerals</a:t>
            </a:r>
          </a:p>
          <a:p>
            <a:r>
              <a:rPr lang="en-GB" sz="1000" dirty="0">
                <a:effectLst/>
                <a:latin typeface="Work Sans" pitchFamily="2" charset="0"/>
                <a:ea typeface="Calibri" panose="020F0502020204030204" pitchFamily="34" charset="0"/>
                <a:cs typeface="Times New Roman" panose="02020603050405020304" pitchFamily="18" charset="0"/>
              </a:rPr>
              <a:t>The Bible calls the Church ‘the body of Christ’ and Christians believe the Church is holy and belongs to God. The Church’s mission is to preach the gospel and to make God’s kingdom a reality in the local community. Every local church follows that mission. </a:t>
            </a:r>
          </a:p>
        </p:txBody>
      </p:sp>
      <p:sp>
        <p:nvSpPr>
          <p:cNvPr id="4" name="TextBox 3">
            <a:extLst>
              <a:ext uri="{FF2B5EF4-FFF2-40B4-BE49-F238E27FC236}">
                <a16:creationId xmlns:a16="http://schemas.microsoft.com/office/drawing/2014/main" id="{78F24D6A-6AA5-0BBD-F561-4ABCAD95A6CB}"/>
              </a:ext>
            </a:extLst>
          </p:cNvPr>
          <p:cNvSpPr txBox="1"/>
          <p:nvPr/>
        </p:nvSpPr>
        <p:spPr>
          <a:xfrm>
            <a:off x="9203575" y="1945495"/>
            <a:ext cx="2827692" cy="3639458"/>
          </a:xfrm>
          <a:prstGeom prst="rect">
            <a:avLst/>
          </a:prstGeom>
          <a:noFill/>
        </p:spPr>
        <p:txBody>
          <a:bodyPr wrap="square" rtlCol="0">
            <a:spAutoFit/>
          </a:bodyPr>
          <a:lstStyle/>
          <a:p>
            <a:pPr lvl="0">
              <a:lnSpc>
                <a:spcPct val="106000"/>
              </a:lnSpc>
              <a:spcBef>
                <a:spcPts val="50"/>
              </a:spcBef>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It also supports believers in following Jesus’ teachings in their own lives, encouraging them to be good people. </a:t>
            </a:r>
          </a:p>
          <a:p>
            <a:pPr lvl="0">
              <a:lnSpc>
                <a:spcPct val="106000"/>
              </a:lnSpc>
              <a:spcBef>
                <a:spcPts val="50"/>
              </a:spcBef>
              <a:spcAft>
                <a:spcPts val="1000"/>
              </a:spcAft>
            </a:pPr>
            <a:r>
              <a:rPr lang="en-GB" sz="1000" dirty="0">
                <a:effectLst/>
                <a:latin typeface="Work Sans" pitchFamily="2" charset="0"/>
                <a:ea typeface="Calibri" panose="020F0502020204030204" pitchFamily="34" charset="0"/>
                <a:cs typeface="Times New Roman" panose="02020603050405020304" pitchFamily="18" charset="0"/>
              </a:rPr>
              <a:t>Local churches carry out their mission in various ways, by: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Offering the church as a community centre to bring local people together</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Giving spiritual support to the sick</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Praying for those in need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Supporting groups that campaign for justice and peace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Offering moral guidance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Telling others about Jesus (evangelism)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Outreach to children, the poor and needy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Supporting young adults with advice on jobs, training, finance and finding a home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Giving friendship and help to the elderly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Raising money for charity</a:t>
            </a:r>
          </a:p>
        </p:txBody>
      </p:sp>
    </p:spTree>
    <p:extLst>
      <p:ext uri="{BB962C8B-B14F-4D97-AF65-F5344CB8AC3E}">
        <p14:creationId xmlns:p14="http://schemas.microsoft.com/office/powerpoint/2010/main" val="93436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Christian message first spread?</a:t>
            </a:r>
            <a:endParaRPr lang="en-US" sz="2400" dirty="0">
              <a:solidFill>
                <a:schemeClr val="bg1"/>
              </a:solidFill>
              <a:latin typeface="Work Sans Light"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861774"/>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what happened on the Day of Pentecost.</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the role of the Holy Spirit in giving the first Christians boldness in sharing the Christian message.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Understand how the church initially spread out from Jerusalem to the rest of the world.</a:t>
            </a:r>
          </a:p>
          <a:p>
            <a:pPr marL="171450" lvl="0" indent="-171450">
              <a:buFont typeface="Arial" panose="020B0604020202020204" pitchFamily="34" charset="0"/>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a:t>
            </a:r>
            <a:r>
              <a:rPr lang="en-GB" sz="1000" dirty="0">
                <a:effectLst/>
                <a:latin typeface="Work Sans" pitchFamily="2" charset="0"/>
                <a:ea typeface="Calibri" panose="020F0502020204030204" pitchFamily="34" charset="0"/>
                <a:cs typeface="Times New Roman" panose="02020603050405020304" pitchFamily="18" charset="0"/>
              </a:rPr>
              <a:t>  Pentecost, Great Commission.</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549416"/>
          </a:xfrm>
          <a:prstGeom prst="rect">
            <a:avLst/>
          </a:prstGeom>
          <a:noFill/>
        </p:spPr>
        <p:txBody>
          <a:bodyPr wrap="square" rtlCol="0">
            <a:spAutoFit/>
          </a:bodyPr>
          <a:lstStyle/>
          <a:p>
            <a:pPr>
              <a:lnSpc>
                <a:spcPct val="115000"/>
              </a:lnSpc>
              <a:spcAft>
                <a:spcPts val="1000"/>
              </a:spcAft>
            </a:pPr>
            <a:r>
              <a:rPr lang="en-GB" sz="1000" b="1" dirty="0">
                <a:effectLst/>
                <a:latin typeface="Work Sans" pitchFamily="2" charset="0"/>
                <a:ea typeface="Calibri" panose="020F0502020204030204" pitchFamily="34" charset="0"/>
                <a:cs typeface="Times New Roman" panose="02020603050405020304" pitchFamily="18" charset="0"/>
              </a:rPr>
              <a:t>Introduce the big question for the unit: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How has the Christian message survived 2000 years?</a:t>
            </a:r>
          </a:p>
          <a:p>
            <a:pPr>
              <a:lnSpc>
                <a:spcPct val="115000"/>
              </a:lnSpc>
              <a:spcAft>
                <a:spcPts val="1000"/>
              </a:spcAft>
            </a:pP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a:t>
            </a:r>
            <a:r>
              <a:rPr lang="en-GB" sz="1000" dirty="0">
                <a:effectLst/>
                <a:latin typeface="Work Sans" pitchFamily="2" charset="0"/>
                <a:ea typeface="Calibri" panose="020F0502020204030204" pitchFamily="34" charset="0"/>
                <a:cs typeface="Times New Roman" panose="02020603050405020304" pitchFamily="18" charset="0"/>
              </a:rPr>
              <a:t> Where in the world did Jesus and his first followers live? (look on a globe or map to show where Israel is). Israel is a very tiny country on the eastern edge of the Mediterranean Sea.</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Appendix 1a</a:t>
            </a:r>
            <a:r>
              <a:rPr lang="en-GB" sz="1000" dirty="0">
                <a:effectLst/>
                <a:latin typeface="Work Sans" pitchFamily="2" charset="0"/>
                <a:ea typeface="Calibri" panose="020F0502020204030204" pitchFamily="34" charset="0"/>
                <a:cs typeface="Times New Roman" panose="02020603050405020304" pitchFamily="18" charset="0"/>
              </a:rPr>
              <a:t> starter - read the poem as a class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Who is the passage describing?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you know about this person?</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we know about him?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do some people believe about him?</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Why do they believe this?</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Suggest as many different examples as possible of things which would be different today if he had never lived.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Do you agree that this person has affected more people’s lives than armies, parliaments and kings? Why?</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22214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Christian message first spread?</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4862870"/>
          </a:xfrm>
          <a:prstGeom prst="rect">
            <a:avLst/>
          </a:prstGeom>
          <a:noFill/>
        </p:spPr>
        <p:txBody>
          <a:bodyPr wrap="square">
            <a:spAutoFit/>
          </a:bodyPr>
          <a:lstStyle/>
          <a:p>
            <a:r>
              <a:rPr lang="en-GB" sz="1000" b="1" dirty="0">
                <a:effectLst/>
                <a:latin typeface="Work Sans" pitchFamily="2" charset="0"/>
                <a:ea typeface="Calibri" panose="020F0502020204030204" pitchFamily="34" charset="0"/>
                <a:cs typeface="Times New Roman" panose="02020603050405020304" pitchFamily="18" charset="0"/>
              </a:rPr>
              <a:t>Main teaching input: (Investigate and explore)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Introduce this week’s question: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did the Christian message first spread?</a:t>
            </a:r>
            <a:r>
              <a:rPr lang="en-GB" sz="1000" kern="1200" dirty="0">
                <a:solidFill>
                  <a:srgbClr val="55345A"/>
                </a:solidFill>
                <a:effectLst/>
                <a:latin typeface="Work Sans" pitchFamily="2" charset="0"/>
                <a:ea typeface="Times New Roman" panose="02020603050405020304" pitchFamily="18" charset="0"/>
                <a:cs typeface="Times New Roman" panose="02020603050405020304" pitchFamily="18" charset="0"/>
              </a:rPr>
              <a:t> </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Main activity: (Evaluate and communicate) </a:t>
            </a:r>
            <a:r>
              <a:rPr lang="en-GB" sz="1000" b="1" dirty="0">
                <a:effectLst/>
                <a:latin typeface="Work Sans" pitchFamily="2" charset="0"/>
                <a:ea typeface="Calibri" panose="020F0502020204030204" pitchFamily="34" charset="0"/>
                <a:cs typeface="Times New Roman" panose="02020603050405020304" pitchFamily="18" charset="0"/>
              </a:rPr>
              <a:t>Refer to background knowledge for teachers</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Biblical text analysis:</a:t>
            </a:r>
            <a:r>
              <a:rPr lang="en-GB" sz="1000" dirty="0">
                <a:effectLst/>
                <a:latin typeface="Work Sans" pitchFamily="2" charset="0"/>
                <a:ea typeface="Calibri" panose="020F0502020204030204" pitchFamily="34" charset="0"/>
                <a:cs typeface="Times New Roman" panose="02020603050405020304" pitchFamily="18" charset="0"/>
              </a:rPr>
              <a:t> </a:t>
            </a:r>
            <a:r>
              <a:rPr lang="en-GB" sz="1000" b="1" dirty="0">
                <a:solidFill>
                  <a:srgbClr val="55345A"/>
                </a:solidFill>
                <a:effectLst/>
                <a:latin typeface="Work Sans" pitchFamily="2" charset="0"/>
                <a:ea typeface="Calibri" panose="020F0502020204030204" pitchFamily="34" charset="0"/>
                <a:cs typeface="Times New Roman" panose="02020603050405020304" pitchFamily="18" charset="0"/>
              </a:rPr>
              <a:t>Acts 1: 1-4, 8 and Acts 2:1-8, 12-15, 22-24, 36-41</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Read through the text and annotate evidence of the following:  power; courage, hope and signs that the Christian message was for people everywhere.</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Times New Roman" panose="02020603050405020304" pitchFamily="18" charset="0"/>
                <a:cs typeface="Times New Roman" panose="02020603050405020304" pitchFamily="18" charset="0"/>
              </a:rPr>
              <a:t>Checking understanding: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Arial" panose="020B0604020202020204" pitchFamily="34" charset="0"/>
              </a:rPr>
              <a:t>Where were the disciples when this occurred? Why?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What do the tongues of fire and rushing wind symbolise?</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Why was it significant that the disciples were able to be understood by all the people from different countries?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What were the two reactions from the crowd and how do you think this made the disciples feel?</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Calibri Light" panose="020F0302020204030204" pitchFamily="34" charset="0"/>
              </a:rPr>
              <a:t>What did Peter say and how did the crowd respond?</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Times New Roman" panose="02020603050405020304" pitchFamily="18"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Show class images of artwork depicting Pentecost (See appendix lesson 1b)   Give each group a set of images to look at and discuss.  Children to record their discussion on a group template.</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How have the artists shown:</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Different aspects of the story</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The Holy Spirit gave the disciples power to witness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That they believed that the Christian message was for people of all nations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Times New Roman" panose="02020603050405020304" pitchFamily="18" charset="0"/>
                <a:cs typeface="Times New Roman" panose="02020603050405020304" pitchFamily="18" charset="0"/>
              </a:rPr>
              <a:t>Which is your favourite? Why?</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441327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Christian message first spread?</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36547" y="2057853"/>
            <a:ext cx="8261212" cy="2246769"/>
          </a:xfrm>
          <a:prstGeom prst="rect">
            <a:avLst/>
          </a:prstGeom>
          <a:noFill/>
        </p:spPr>
        <p:txBody>
          <a:bodyPr wrap="square">
            <a:spAutoFit/>
          </a:bodyPr>
          <a:lstStyle/>
          <a:p>
            <a:r>
              <a:rPr lang="en-GB" sz="1000" b="1" dirty="0">
                <a:effectLst/>
                <a:latin typeface="Work Sans" pitchFamily="2" charset="0"/>
                <a:ea typeface="Times New Roman" panose="02020603050405020304" pitchFamily="18" charset="0"/>
                <a:cs typeface="Times New Roman" panose="02020603050405020304" pitchFamily="18" charset="0"/>
              </a:rPr>
              <a:t>Task:   (Optional)  </a:t>
            </a:r>
            <a:r>
              <a:rPr lang="en-GB" sz="1000" dirty="0">
                <a:effectLst/>
                <a:latin typeface="Work Sans" pitchFamily="2" charset="0"/>
                <a:ea typeface="Times New Roman" panose="02020603050405020304" pitchFamily="18" charset="0"/>
                <a:cs typeface="Times New Roman" panose="02020603050405020304" pitchFamily="18" charset="0"/>
              </a:rPr>
              <a:t> Create a design for a church banner or window that shows what happened on Pentecost.</a:t>
            </a:r>
            <a:endParaRPr lang="en-GB" sz="1000" dirty="0">
              <a:effectLst/>
              <a:latin typeface="Work Sans" pitchFamily="2" charset="0"/>
              <a:ea typeface="Calibri" panose="020F0502020204030204" pitchFamily="34" charset="0"/>
              <a:cs typeface="Times New Roman" panose="02020603050405020304" pitchFamily="18" charset="0"/>
            </a:endParaRPr>
          </a:p>
          <a:p>
            <a:endParaRPr lang="en-GB" sz="1000" b="1" dirty="0">
              <a:effectLst/>
              <a:latin typeface="Work Sans" pitchFamily="2" charset="0"/>
              <a:ea typeface="Times New Roman" panose="02020603050405020304" pitchFamily="18" charset="0"/>
              <a:cs typeface="Times New Roman" panose="02020603050405020304" pitchFamily="18" charset="0"/>
            </a:endParaRPr>
          </a:p>
          <a:p>
            <a:r>
              <a:rPr lang="en-GB" sz="1000" b="1" dirty="0">
                <a:effectLst/>
                <a:latin typeface="Work Sans" pitchFamily="2" charset="0"/>
                <a:ea typeface="Times New Roman" panose="02020603050405020304" pitchFamily="18" charset="0"/>
                <a:cs typeface="Times New Roman" panose="02020603050405020304" pitchFamily="18" charset="0"/>
              </a:rPr>
              <a:t>Plenary:  (Reflect and express)</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solidFill>
                  <a:srgbClr val="7030A0"/>
                </a:solidFill>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Return the question of the lesson:</a:t>
            </a:r>
            <a:r>
              <a:rPr lang="en-GB" sz="1000" dirty="0">
                <a:effectLst/>
                <a:latin typeface="Work Sans" pitchFamily="2" charset="0"/>
                <a:ea typeface="Calibri" panose="020F0502020204030204" pitchFamily="34" charset="0"/>
                <a:cs typeface="Arial" panose="020B0604020202020204" pitchFamily="34" charset="0"/>
              </a:rPr>
              <a:t>  </a:t>
            </a:r>
            <a:r>
              <a:rPr lang="en-GB" sz="1000" b="1" kern="1200" dirty="0">
                <a:solidFill>
                  <a:srgbClr val="55345A"/>
                </a:solidFill>
                <a:effectLst/>
                <a:latin typeface="Work Sans" pitchFamily="2" charset="0"/>
                <a:ea typeface="Times New Roman" panose="02020603050405020304" pitchFamily="18" charset="0"/>
                <a:cs typeface="Times New Roman" panose="02020603050405020304" pitchFamily="18" charset="0"/>
              </a:rPr>
              <a:t>How did the Christian message first spread?</a:t>
            </a:r>
            <a:endParaRPr lang="en-GB" sz="1000" dirty="0">
              <a:solidFill>
                <a:srgbClr val="55345A"/>
              </a:solidFill>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The Christian message has spread from those first disciples in Jerusalem 2000 years ago to now and there are currently about 2.38 billion Christians alive in the world today. </a:t>
            </a:r>
          </a:p>
          <a:p>
            <a:r>
              <a:rPr lang="en-GB" sz="1000" dirty="0">
                <a:effectLst/>
                <a:latin typeface="Work Sans" pitchFamily="2" charset="0"/>
                <a:ea typeface="Calibri" panose="020F0502020204030204" pitchFamily="34" charset="0"/>
                <a:cs typeface="Times New Roman" panose="02020603050405020304" pitchFamily="18" charset="0"/>
              </a:rPr>
              <a:t> </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questions:</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do you think they kept the message going?</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Can you think of any problems they might have faced?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How would you spread an important message around the world?</a:t>
            </a:r>
          </a:p>
        </p:txBody>
      </p:sp>
      <p:sp>
        <p:nvSpPr>
          <p:cNvPr id="4" name="Rectangle 3">
            <a:extLst>
              <a:ext uri="{FF2B5EF4-FFF2-40B4-BE49-F238E27FC236}">
                <a16:creationId xmlns:a16="http://schemas.microsoft.com/office/drawing/2014/main" id="{CCF4D164-8F3C-4184-1B2E-55097E33920D}"/>
              </a:ext>
            </a:extLst>
          </p:cNvPr>
          <p:cNvSpPr/>
          <p:nvPr/>
        </p:nvSpPr>
        <p:spPr>
          <a:xfrm>
            <a:off x="0" y="1822664"/>
            <a:ext cx="3383279" cy="5035335"/>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AE1BEDF9-7D22-29B6-1186-67DF836ABE39}"/>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12" name="TextBox 11">
            <a:extLst>
              <a:ext uri="{FF2B5EF4-FFF2-40B4-BE49-F238E27FC236}">
                <a16:creationId xmlns:a16="http://schemas.microsoft.com/office/drawing/2014/main" id="{FE5A9F12-C1AE-C12A-CB9B-9506465DCEA2}"/>
              </a:ext>
            </a:extLst>
          </p:cNvPr>
          <p:cNvSpPr txBox="1"/>
          <p:nvPr/>
        </p:nvSpPr>
        <p:spPr>
          <a:xfrm>
            <a:off x="321119" y="2059589"/>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Tree>
    <p:extLst>
      <p:ext uri="{BB962C8B-B14F-4D97-AF65-F5344CB8AC3E}">
        <p14:creationId xmlns:p14="http://schemas.microsoft.com/office/powerpoint/2010/main" val="1581103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461665"/>
          </a:xfrm>
          <a:prstGeom prst="rect">
            <a:avLst/>
          </a:prstGeom>
          <a:noFill/>
        </p:spPr>
        <p:txBody>
          <a:bodyPr wrap="square" rtlCol="0">
            <a:spAutoFit/>
          </a:bodyPr>
          <a:lstStyle/>
          <a:p>
            <a:r>
              <a:rPr lang="en-GB" sz="2400" b="1">
                <a:solidFill>
                  <a:schemeClr val="bg1"/>
                </a:solidFill>
                <a:effectLst/>
                <a:latin typeface="Work Sans Light" pitchFamily="2" charset="0"/>
                <a:ea typeface="Calibri" panose="020F0502020204030204" pitchFamily="34" charset="0"/>
                <a:cs typeface="Times New Roman" panose="02020603050405020304" pitchFamily="18" charset="0"/>
              </a:rPr>
              <a:t>Lesson 1: </a:t>
            </a:r>
            <a:r>
              <a:rPr lang="en-GB" sz="2400" kern="120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Christian message first spread?</a:t>
            </a:r>
            <a:endParaRPr lang="en-US" sz="2400" dirty="0">
              <a:solidFill>
                <a:schemeClr val="bg1"/>
              </a:solidFill>
              <a:latin typeface="Work Sans Light" pitchFamily="2" charset="0"/>
            </a:endParaRPr>
          </a:p>
        </p:txBody>
      </p:sp>
      <p:pic>
        <p:nvPicPr>
          <p:cNvPr id="6" name="Picture 5">
            <a:extLst>
              <a:ext uri="{FF2B5EF4-FFF2-40B4-BE49-F238E27FC236}">
                <a16:creationId xmlns:a16="http://schemas.microsoft.com/office/drawing/2014/main" id="{E1E5E4F1-2553-A7F3-3194-8EFF08438838}"/>
              </a:ext>
            </a:extLst>
          </p:cNvPr>
          <p:cNvPicPr>
            <a:picLocks noChangeAspect="1"/>
          </p:cNvPicPr>
          <p:nvPr/>
        </p:nvPicPr>
        <p:blipFill>
          <a:blip r:embed="rId2"/>
          <a:srcRect/>
          <a:stretch/>
        </p:blipFill>
        <p:spPr>
          <a:xfrm>
            <a:off x="393900" y="5728138"/>
            <a:ext cx="748873" cy="748873"/>
          </a:xfrm>
          <a:prstGeom prst="rect">
            <a:avLst/>
          </a:prstGeom>
        </p:spPr>
      </p:pic>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FA96F9E5-8D36-A8A5-C360-ABB1898E278E}"/>
              </a:ext>
            </a:extLst>
          </p:cNvPr>
          <p:cNvSpPr txBox="1"/>
          <p:nvPr/>
        </p:nvSpPr>
        <p:spPr>
          <a:xfrm>
            <a:off x="3590911" y="2003542"/>
            <a:ext cx="8304289" cy="409664"/>
          </a:xfrm>
          <a:prstGeom prst="rect">
            <a:avLst/>
          </a:prstGeom>
          <a:noFill/>
        </p:spPr>
        <p:txBody>
          <a:bodyPr wrap="square">
            <a:spAutoFit/>
          </a:bodyPr>
          <a:lstStyle/>
          <a:p>
            <a:pPr marL="171450" lvl="0" indent="-171450">
              <a:lnSpc>
                <a:spcPct val="106000"/>
              </a:lnSpc>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Set of Bibles.</a:t>
            </a:r>
          </a:p>
          <a:p>
            <a:pPr marL="171450" lvl="0" indent="-171450">
              <a:lnSpc>
                <a:spcPct val="106000"/>
              </a:lnSpc>
              <a:spcAft>
                <a:spcPts val="1000"/>
              </a:spcAft>
              <a:buFont typeface="Arial" panose="020B0604020202020204" pitchFamily="34" charset="0"/>
              <a:buChar char="•"/>
            </a:pPr>
            <a:r>
              <a:rPr lang="en-GB" sz="1000">
                <a:effectLst/>
                <a:latin typeface="Work Sans" pitchFamily="2" charset="0"/>
                <a:ea typeface="Calibri" panose="020F0502020204030204" pitchFamily="34" charset="0"/>
                <a:cs typeface="Times New Roman" panose="02020603050405020304" pitchFamily="18" charset="0"/>
              </a:rPr>
              <a:t>Appendix 1b – images of Pentecost artwork.</a:t>
            </a:r>
          </a:p>
        </p:txBody>
      </p:sp>
      <p:sp>
        <p:nvSpPr>
          <p:cNvPr id="13" name="TextBox 12">
            <a:extLst>
              <a:ext uri="{FF2B5EF4-FFF2-40B4-BE49-F238E27FC236}">
                <a16:creationId xmlns:a16="http://schemas.microsoft.com/office/drawing/2014/main" id="{FC997EE1-BE28-40E0-49EA-2F57C04A291B}"/>
              </a:ext>
            </a:extLst>
          </p:cNvPr>
          <p:cNvSpPr txBox="1"/>
          <p:nvPr/>
        </p:nvSpPr>
        <p:spPr>
          <a:xfrm>
            <a:off x="296800" y="3200844"/>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Sensitivities</a:t>
            </a:r>
            <a:endParaRPr lang="en-GB" sz="1600" dirty="0">
              <a:latin typeface="Work Sans" pitchFamily="2" charset="0"/>
            </a:endParaRPr>
          </a:p>
        </p:txBody>
      </p:sp>
      <p:sp>
        <p:nvSpPr>
          <p:cNvPr id="14" name="TextBox 13">
            <a:extLst>
              <a:ext uri="{FF2B5EF4-FFF2-40B4-BE49-F238E27FC236}">
                <a16:creationId xmlns:a16="http://schemas.microsoft.com/office/drawing/2014/main" id="{B036C391-CB78-EFA1-EC78-0FCA8E1CD3A6}"/>
              </a:ext>
            </a:extLst>
          </p:cNvPr>
          <p:cNvSpPr txBox="1"/>
          <p:nvPr/>
        </p:nvSpPr>
        <p:spPr>
          <a:xfrm>
            <a:off x="3590910" y="3200844"/>
            <a:ext cx="8204660" cy="787844"/>
          </a:xfrm>
          <a:prstGeom prst="rect">
            <a:avLst/>
          </a:prstGeom>
          <a:noFill/>
        </p:spPr>
        <p:txBody>
          <a:bodyPr wrap="square">
            <a:spAutoFit/>
          </a:bodyPr>
          <a:lstStyle/>
          <a:p>
            <a:pPr>
              <a:lnSpc>
                <a:spcPct val="115000"/>
              </a:lnSpc>
              <a:spcAft>
                <a:spcPts val="1000"/>
              </a:spcAft>
            </a:pPr>
            <a:r>
              <a:rPr lang="en-GB" sz="1000">
                <a:effectLst/>
                <a:latin typeface="Work Sans" pitchFamily="2" charset="0"/>
                <a:ea typeface="Calibri" panose="020F0502020204030204" pitchFamily="34" charset="0"/>
                <a:cs typeface="Times New Roman" panose="02020603050405020304" pitchFamily="18" charset="0"/>
              </a:rPr>
              <a:t>Some Christians regard Luke’s account of Pentecost as a literal account, others that Luke used wind and fire symbolically. Some Christians believe that the experience of being filled or baptised in the Holy Spirit is still for believers today, others that it was just for the Early Church. Some children in your class may attend churches where people speak in tongues as part of their worship and may have experienced this for themselves, it is not limited to Pentecostal churches. </a:t>
            </a:r>
            <a:endParaRPr lang="en-GB" sz="1000" dirty="0">
              <a:effectLst/>
              <a:latin typeface="Work Sans" pitchFamily="2" charset="0"/>
              <a:ea typeface="Calibri" panose="020F0502020204030204" pitchFamily="34" charset="0"/>
              <a:cs typeface="Times New Roman" panose="02020603050405020304" pitchFamily="18" charset="0"/>
            </a:endParaRPr>
          </a:p>
        </p:txBody>
      </p:sp>
      <p:sp>
        <p:nvSpPr>
          <p:cNvPr id="16" name="Rectangle 15">
            <a:extLst>
              <a:ext uri="{FF2B5EF4-FFF2-40B4-BE49-F238E27FC236}">
                <a16:creationId xmlns:a16="http://schemas.microsoft.com/office/drawing/2014/main" id="{48226D65-1F0D-D9C4-72A5-B2480A182EED}"/>
              </a:ext>
            </a:extLst>
          </p:cNvPr>
          <p:cNvSpPr/>
          <p:nvPr/>
        </p:nvSpPr>
        <p:spPr>
          <a:xfrm>
            <a:off x="0" y="1817310"/>
            <a:ext cx="3383279" cy="1160204"/>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26D8856-2F9A-F03B-ED19-7AB6EBBE341B}"/>
              </a:ext>
            </a:extLst>
          </p:cNvPr>
          <p:cNvSpPr txBox="1"/>
          <p:nvPr/>
        </p:nvSpPr>
        <p:spPr>
          <a:xfrm>
            <a:off x="296800" y="2044688"/>
            <a:ext cx="2385440" cy="338554"/>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Resources</a:t>
            </a:r>
            <a:endParaRPr lang="en-GB" sz="1600" dirty="0">
              <a:latin typeface="Work Sans" pitchFamily="2" charset="0"/>
            </a:endParaRPr>
          </a:p>
        </p:txBody>
      </p:sp>
      <p:sp>
        <p:nvSpPr>
          <p:cNvPr id="18" name="Rectangle 17">
            <a:extLst>
              <a:ext uri="{FF2B5EF4-FFF2-40B4-BE49-F238E27FC236}">
                <a16:creationId xmlns:a16="http://schemas.microsoft.com/office/drawing/2014/main" id="{7B167E1C-EBA8-9AF9-5778-2E3003A66C72}"/>
              </a:ext>
            </a:extLst>
          </p:cNvPr>
          <p:cNvSpPr/>
          <p:nvPr/>
        </p:nvSpPr>
        <p:spPr>
          <a:xfrm>
            <a:off x="0" y="4990582"/>
            <a:ext cx="3383279" cy="1867418"/>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80487099-7EEE-F6D0-7253-2D1F42B0AA44}"/>
              </a:ext>
            </a:extLst>
          </p:cNvPr>
          <p:cNvSpPr txBox="1"/>
          <p:nvPr/>
        </p:nvSpPr>
        <p:spPr>
          <a:xfrm>
            <a:off x="296800" y="5129997"/>
            <a:ext cx="2385440" cy="1460528"/>
          </a:xfrm>
          <a:prstGeom prst="rect">
            <a:avLst/>
          </a:prstGeom>
          <a:noFill/>
        </p:spPr>
        <p:txBody>
          <a:bodyPr wrap="square" rtlCol="0">
            <a:spAutoFit/>
          </a:bodyPr>
          <a:lstStyle/>
          <a:p>
            <a:r>
              <a:rPr lang="en-GB" sz="1600" b="1" dirty="0">
                <a:latin typeface="Work Sans" pitchFamily="2" charset="0"/>
                <a:cs typeface="Times New Roman" panose="02020603050405020304" pitchFamily="18" charset="0"/>
              </a:rPr>
              <a:t>Impact</a:t>
            </a:r>
          </a:p>
          <a:p>
            <a:endParaRPr lang="en-GB" sz="1600" b="1" dirty="0">
              <a:latin typeface="Work Sans" pitchFamily="2" charset="0"/>
              <a:cs typeface="Times New Roman" panose="02020603050405020304" pitchFamily="18" charset="0"/>
            </a:endParaRPr>
          </a:p>
          <a:p>
            <a:pPr>
              <a:lnSpc>
                <a:spcPct val="107000"/>
              </a:lnSpc>
              <a:spcAft>
                <a:spcPts val="800"/>
              </a:spcAft>
            </a:pPr>
            <a:r>
              <a:rPr lang="en-GB" sz="1600" dirty="0">
                <a:effectLst/>
                <a:latin typeface="Work Sans" pitchFamily="2" charset="0"/>
                <a:ea typeface="Calibri" panose="020F0502020204030204" pitchFamily="34" charset="0"/>
                <a:cs typeface="Times New Roman" panose="02020603050405020304" pitchFamily="18" charset="0"/>
              </a:rPr>
              <a:t>What do you notice as a teacher?</a:t>
            </a:r>
          </a:p>
          <a:p>
            <a:r>
              <a:rPr lang="en-GB" sz="1600" dirty="0">
                <a:effectLst/>
                <a:latin typeface="Work Sans" pitchFamily="2" charset="0"/>
                <a:ea typeface="Calibri" panose="020F0502020204030204" pitchFamily="34" charset="0"/>
                <a:cs typeface="Times New Roman" panose="02020603050405020304" pitchFamily="18" charset="0"/>
              </a:rPr>
              <a:t>What do pupils say?</a:t>
            </a:r>
            <a:endParaRPr lang="en-GB" sz="1600" dirty="0">
              <a:latin typeface="Work Sans" pitchFamily="2" charset="0"/>
            </a:endParaRPr>
          </a:p>
        </p:txBody>
      </p:sp>
      <p:sp>
        <p:nvSpPr>
          <p:cNvPr id="20" name="TextBox 19">
            <a:extLst>
              <a:ext uri="{FF2B5EF4-FFF2-40B4-BE49-F238E27FC236}">
                <a16:creationId xmlns:a16="http://schemas.microsoft.com/office/drawing/2014/main" id="{8A6E5542-9BD1-48A2-AD30-420D91538ACE}"/>
              </a:ext>
            </a:extLst>
          </p:cNvPr>
          <p:cNvSpPr txBox="1"/>
          <p:nvPr/>
        </p:nvSpPr>
        <p:spPr>
          <a:xfrm>
            <a:off x="3590909" y="5178500"/>
            <a:ext cx="8204661" cy="780727"/>
          </a:xfrm>
          <a:prstGeom prst="rect">
            <a:avLst/>
          </a:prstGeom>
          <a:noFill/>
        </p:spPr>
        <p:txBody>
          <a:bodyPr wrap="square">
            <a:spAutoFit/>
          </a:bodyPr>
          <a:lstStyle/>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In this box, note down anything that you heard a pupil say that would provide evidence towards their progress in RE.</a:t>
            </a:r>
          </a:p>
          <a:p>
            <a:pPr>
              <a:lnSpc>
                <a:spcPct val="107000"/>
              </a:lnSpc>
              <a:spcAft>
                <a:spcPts val="800"/>
              </a:spcAft>
            </a:pPr>
            <a:r>
              <a:rPr lang="en-GB" sz="1000" dirty="0">
                <a:effectLst/>
                <a:latin typeface="Work Sans" pitchFamily="2" charset="0"/>
                <a:ea typeface="Calibri" panose="020F0502020204030204" pitchFamily="34" charset="0"/>
                <a:cs typeface="Times New Roman" panose="02020603050405020304" pitchFamily="18" charset="0"/>
              </a:rPr>
              <a:t>Note down anything significant an additional adult has noticed.</a:t>
            </a:r>
          </a:p>
          <a:p>
            <a:r>
              <a:rPr lang="en-GB" sz="1000" dirty="0">
                <a:effectLst/>
                <a:latin typeface="Work Sans" pitchFamily="2" charset="0"/>
                <a:ea typeface="Calibri" panose="020F0502020204030204" pitchFamily="34" charset="0"/>
                <a:cs typeface="Times New Roman" panose="02020603050405020304" pitchFamily="18" charset="0"/>
              </a:rPr>
              <a:t>Note down anything significant that happened in the lesson that will have an impact on the next lesson.</a:t>
            </a:r>
          </a:p>
        </p:txBody>
      </p:sp>
      <p:sp>
        <p:nvSpPr>
          <p:cNvPr id="9" name="Rectangle 8">
            <a:extLst>
              <a:ext uri="{FF2B5EF4-FFF2-40B4-BE49-F238E27FC236}">
                <a16:creationId xmlns:a16="http://schemas.microsoft.com/office/drawing/2014/main" id="{F0847EC9-4FB3-8D45-808E-F2ABCA8EDEF1}"/>
              </a:ext>
            </a:extLst>
          </p:cNvPr>
          <p:cNvSpPr/>
          <p:nvPr/>
        </p:nvSpPr>
        <p:spPr>
          <a:xfrm>
            <a:off x="0" y="2978129"/>
            <a:ext cx="3383279" cy="2024417"/>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extBox 14">
            <a:extLst>
              <a:ext uri="{FF2B5EF4-FFF2-40B4-BE49-F238E27FC236}">
                <a16:creationId xmlns:a16="http://schemas.microsoft.com/office/drawing/2014/main" id="{B92A0393-E278-42EC-46CB-453EF3E66F4C}"/>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Tree>
    <p:extLst>
      <p:ext uri="{BB962C8B-B14F-4D97-AF65-F5344CB8AC3E}">
        <p14:creationId xmlns:p14="http://schemas.microsoft.com/office/powerpoint/2010/main" val="248571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1613945-4C4A-2AD2-6A10-BB2B2CD2CEE5}"/>
              </a:ext>
            </a:extLst>
          </p:cNvPr>
          <p:cNvSpPr/>
          <p:nvPr/>
        </p:nvSpPr>
        <p:spPr>
          <a:xfrm>
            <a:off x="0" y="3638208"/>
            <a:ext cx="3383279" cy="3219792"/>
          </a:xfrm>
          <a:prstGeom prst="rect">
            <a:avLst/>
          </a:prstGeom>
          <a:solidFill>
            <a:srgbClr val="EEF7F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a:extLst>
              <a:ext uri="{FF2B5EF4-FFF2-40B4-BE49-F238E27FC236}">
                <a16:creationId xmlns:a16="http://schemas.microsoft.com/office/drawing/2014/main" id="{AA696661-1DF9-B04E-B4E3-1C10AB5A5F08}"/>
              </a:ext>
            </a:extLst>
          </p:cNvPr>
          <p:cNvSpPr/>
          <p:nvPr/>
        </p:nvSpPr>
        <p:spPr>
          <a:xfrm>
            <a:off x="0" y="0"/>
            <a:ext cx="12199027" cy="1817310"/>
          </a:xfrm>
          <a:prstGeom prst="rect">
            <a:avLst/>
          </a:prstGeom>
          <a:solidFill>
            <a:srgbClr val="2D80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B0FDE198-D989-CC4E-9D67-8414EA297C2A}"/>
              </a:ext>
            </a:extLst>
          </p:cNvPr>
          <p:cNvSpPr txBox="1"/>
          <p:nvPr/>
        </p:nvSpPr>
        <p:spPr>
          <a:xfrm>
            <a:off x="2408601" y="408389"/>
            <a:ext cx="8039647" cy="830997"/>
          </a:xfrm>
          <a:prstGeom prst="rect">
            <a:avLst/>
          </a:prstGeom>
          <a:noFill/>
        </p:spPr>
        <p:txBody>
          <a:bodyPr wrap="square" rtlCol="0">
            <a:spAutoFit/>
          </a:bodyPr>
          <a:lstStyle/>
          <a:p>
            <a:r>
              <a:rPr lang="en-GB" sz="2400" b="1" dirty="0">
                <a:solidFill>
                  <a:schemeClr val="bg1"/>
                </a:solidFill>
                <a:effectLst/>
                <a:latin typeface="Work Sans Light" pitchFamily="2" charset="0"/>
                <a:ea typeface="Calibri" panose="020F0502020204030204" pitchFamily="34" charset="0"/>
                <a:cs typeface="Times New Roman" panose="02020603050405020304" pitchFamily="18" charset="0"/>
              </a:rPr>
              <a:t>Lesson 2: </a:t>
            </a:r>
            <a:r>
              <a:rPr lang="en-GB" sz="2400" kern="1200" dirty="0">
                <a:solidFill>
                  <a:schemeClr val="bg1"/>
                </a:solidFill>
                <a:effectLst/>
                <a:latin typeface="Work Sans Light" pitchFamily="2" charset="0"/>
                <a:ea typeface="Times New Roman" panose="02020603050405020304" pitchFamily="18" charset="0"/>
                <a:cs typeface="Times New Roman" panose="02020603050405020304" pitchFamily="18" charset="0"/>
              </a:rPr>
              <a:t>How did the Early Church protect the Christian message? </a:t>
            </a:r>
            <a:r>
              <a:rPr lang="en-GB" sz="1000" b="1" kern="1200" dirty="0">
                <a:solidFill>
                  <a:schemeClr val="bg1"/>
                </a:solidFill>
                <a:effectLst/>
                <a:latin typeface="Work Sans" pitchFamily="2" charset="0"/>
                <a:ea typeface="Times New Roman" panose="02020603050405020304" pitchFamily="18" charset="0"/>
                <a:cs typeface="Times New Roman" panose="02020603050405020304" pitchFamily="18" charset="0"/>
              </a:rPr>
              <a:t>Learning about the Apostles’ Creed.</a:t>
            </a:r>
            <a:endParaRPr lang="en-US" sz="1000" b="1" dirty="0">
              <a:solidFill>
                <a:schemeClr val="bg1"/>
              </a:solidFill>
              <a:latin typeface="Work Sans" pitchFamily="2" charset="0"/>
            </a:endParaRPr>
          </a:p>
        </p:txBody>
      </p:sp>
      <p:pic>
        <p:nvPicPr>
          <p:cNvPr id="8" name="Picture 7">
            <a:extLst>
              <a:ext uri="{FF2B5EF4-FFF2-40B4-BE49-F238E27FC236}">
                <a16:creationId xmlns:a16="http://schemas.microsoft.com/office/drawing/2014/main" id="{82834434-1D63-7997-A17F-A7115122D508}"/>
              </a:ext>
            </a:extLst>
          </p:cNvPr>
          <p:cNvPicPr>
            <a:picLocks noChangeAspect="1"/>
          </p:cNvPicPr>
          <p:nvPr/>
        </p:nvPicPr>
        <p:blipFill>
          <a:blip r:embed="rId2"/>
          <a:srcRect/>
          <a:stretch/>
        </p:blipFill>
        <p:spPr>
          <a:xfrm>
            <a:off x="11146327" y="723520"/>
            <a:ext cx="748873" cy="748873"/>
          </a:xfrm>
          <a:prstGeom prst="rect">
            <a:avLst/>
          </a:prstGeom>
        </p:spPr>
      </p:pic>
      <p:sp>
        <p:nvSpPr>
          <p:cNvPr id="10" name="TextBox 9">
            <a:extLst>
              <a:ext uri="{FF2B5EF4-FFF2-40B4-BE49-F238E27FC236}">
                <a16:creationId xmlns:a16="http://schemas.microsoft.com/office/drawing/2014/main" id="{B3B7FFA0-B966-836C-D732-B427975EB2E2}"/>
              </a:ext>
            </a:extLst>
          </p:cNvPr>
          <p:cNvSpPr txBox="1"/>
          <p:nvPr/>
        </p:nvSpPr>
        <p:spPr>
          <a:xfrm>
            <a:off x="296800" y="949173"/>
            <a:ext cx="2514336" cy="523220"/>
          </a:xfrm>
          <a:prstGeom prst="rect">
            <a:avLst/>
          </a:prstGeom>
          <a:noFill/>
        </p:spPr>
        <p:txBody>
          <a:bodyPr wrap="square" rtlCol="0">
            <a:spAutoFit/>
          </a:bodyPr>
          <a:lstStyle/>
          <a:p>
            <a:r>
              <a:rPr lang="en-US" sz="1400" b="1">
                <a:solidFill>
                  <a:schemeClr val="bg1"/>
                </a:solidFill>
                <a:latin typeface="Work Sans SemiBold" pitchFamily="2" charset="0"/>
              </a:rPr>
              <a:t>CORE CONCEPT: </a:t>
            </a:r>
            <a:r>
              <a:rPr lang="en-GB" sz="1400" b="1">
                <a:solidFill>
                  <a:schemeClr val="bg1"/>
                </a:solidFill>
                <a:effectLst/>
                <a:latin typeface="Work Sans SemiBold" pitchFamily="2" charset="0"/>
                <a:ea typeface="Calibri" panose="020F0502020204030204" pitchFamily="34" charset="0"/>
                <a:cs typeface="Calibri Light" panose="020F0302020204030204" pitchFamily="34" charset="0"/>
              </a:rPr>
              <a:t>KINGDOM OF GOD</a:t>
            </a:r>
            <a:endParaRPr lang="en-GB" sz="1400" b="1" dirty="0">
              <a:solidFill>
                <a:schemeClr val="bg1"/>
              </a:solidFill>
              <a:effectLst/>
              <a:latin typeface="Work Sans SemiBold" pitchFamily="2" charset="0"/>
              <a:ea typeface="Calibri" panose="020F0502020204030204" pitchFamily="34" charset="0"/>
              <a:cs typeface="Times New Roman" panose="02020603050405020304" pitchFamily="18" charset="0"/>
            </a:endParaRPr>
          </a:p>
        </p:txBody>
      </p:sp>
      <p:sp>
        <p:nvSpPr>
          <p:cNvPr id="22" name="TextBox 21">
            <a:extLst>
              <a:ext uri="{FF2B5EF4-FFF2-40B4-BE49-F238E27FC236}">
                <a16:creationId xmlns:a16="http://schemas.microsoft.com/office/drawing/2014/main" id="{DCADF510-8CFF-BEDA-98C7-AAE125765A82}"/>
              </a:ext>
            </a:extLst>
          </p:cNvPr>
          <p:cNvSpPr txBox="1"/>
          <p:nvPr/>
        </p:nvSpPr>
        <p:spPr>
          <a:xfrm>
            <a:off x="3555972" y="2027836"/>
            <a:ext cx="8337589" cy="1015663"/>
          </a:xfrm>
          <a:prstGeom prst="rect">
            <a:avLst/>
          </a:prstGeom>
          <a:noFill/>
        </p:spPr>
        <p:txBody>
          <a:bodyPr wrap="square" rtlCol="0">
            <a:spAutoFit/>
          </a:bodyPr>
          <a:lstStyle/>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why the creeds were important in the Early Church.</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Know the meaning behind the Apostle’ Creed.</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Express a view with confidence.</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Give a personal view of personal belief(s) that are important to them.</a:t>
            </a:r>
          </a:p>
          <a:p>
            <a:pPr marL="342900" lvl="0" indent="-342900">
              <a:buFont typeface="Symbol" panose="05050102010706020507" pitchFamily="18" charset="2"/>
              <a:buChar char=""/>
            </a:pP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religious vocabulary:  </a:t>
            </a:r>
            <a:r>
              <a:rPr lang="en-GB" sz="1000" dirty="0">
                <a:effectLst/>
                <a:latin typeface="Work Sans" pitchFamily="2" charset="0"/>
                <a:ea typeface="Calibri" panose="020F0502020204030204" pitchFamily="34" charset="0"/>
                <a:cs typeface="Times New Roman" panose="02020603050405020304" pitchFamily="18" charset="0"/>
              </a:rPr>
              <a:t>Creed.</a:t>
            </a:r>
            <a:endParaRPr lang="en-GB" sz="1000" dirty="0">
              <a:latin typeface="Work Sans" pitchFamily="2" charset="0"/>
            </a:endParaRPr>
          </a:p>
        </p:txBody>
      </p:sp>
      <p:sp>
        <p:nvSpPr>
          <p:cNvPr id="23" name="TextBox 22">
            <a:extLst>
              <a:ext uri="{FF2B5EF4-FFF2-40B4-BE49-F238E27FC236}">
                <a16:creationId xmlns:a16="http://schemas.microsoft.com/office/drawing/2014/main" id="{5356ED5B-34B2-601E-8F6A-6C3A1612E59E}"/>
              </a:ext>
            </a:extLst>
          </p:cNvPr>
          <p:cNvSpPr txBox="1"/>
          <p:nvPr/>
        </p:nvSpPr>
        <p:spPr>
          <a:xfrm>
            <a:off x="3557610" y="3771356"/>
            <a:ext cx="8468738" cy="2862322"/>
          </a:xfrm>
          <a:prstGeom prst="rect">
            <a:avLst/>
          </a:prstGeom>
          <a:noFill/>
        </p:spPr>
        <p:txBody>
          <a:bodyPr wrap="square" rtlCol="0">
            <a:spAutoFit/>
          </a:bodyPr>
          <a:lstStyle/>
          <a:p>
            <a:r>
              <a:rPr lang="en-GB" sz="1000" b="1" dirty="0">
                <a:effectLst/>
                <a:latin typeface="Work Sans" pitchFamily="2" charset="0"/>
                <a:ea typeface="Calibri" panose="020F0502020204030204" pitchFamily="34" charset="0"/>
                <a:cs typeface="Arial" panose="020B0604020202020204" pitchFamily="34" charset="0"/>
              </a:rPr>
              <a:t>Introduction:</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Starter:</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Listen to the song ‘I believe’ </a:t>
            </a:r>
            <a:r>
              <a:rPr lang="en-GB" sz="1000" u="sng" dirty="0">
                <a:solidFill>
                  <a:srgbClr val="0000FF"/>
                </a:solidFill>
                <a:effectLst/>
                <a:latin typeface="Work Sans" pitchFamily="2" charset="0"/>
                <a:ea typeface="Calibri" panose="020F0502020204030204" pitchFamily="34" charset="0"/>
                <a:cs typeface="Times New Roman" panose="02020603050405020304" pitchFamily="18" charset="0"/>
                <a:hlinkClick r:id="rId3"/>
              </a:rPr>
              <a:t>https://www.youtube.com/watch?v=cHgfFXjLZKg</a:t>
            </a:r>
            <a:r>
              <a:rPr lang="en-GB" sz="1000" dirty="0">
                <a:effectLst/>
                <a:latin typeface="Work Sans" pitchFamily="2" charset="0"/>
                <a:ea typeface="Calibri" panose="020F0502020204030204" pitchFamily="34" charset="0"/>
                <a:cs typeface="Times New Roman" panose="02020603050405020304" pitchFamily="18" charset="0"/>
              </a:rPr>
              <a:t> (there are lots of different artist’s versions of this, take your pick!)</a:t>
            </a:r>
          </a:p>
          <a:p>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Think, pair, share beliefs that are personally important to you</a:t>
            </a:r>
          </a:p>
          <a:p>
            <a:r>
              <a:rPr lang="en-GB" sz="1000" b="1" dirty="0">
                <a:effectLst/>
                <a:latin typeface="Work Sans" pitchFamily="2" charset="0"/>
                <a:ea typeface="Calibri" panose="020F0502020204030204" pitchFamily="34" charset="0"/>
                <a:cs typeface="Arial" panose="020B0604020202020204" pitchFamily="34"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Recap</a:t>
            </a:r>
            <a:r>
              <a:rPr lang="en-GB" sz="1000" dirty="0">
                <a:effectLst/>
                <a:latin typeface="Work Sans" pitchFamily="2" charset="0"/>
                <a:ea typeface="Calibri" panose="020F0502020204030204" pitchFamily="34" charset="0"/>
                <a:cs typeface="Times New Roman" panose="02020603050405020304" pitchFamily="18" charset="0"/>
              </a:rPr>
              <a:t> on previous week’s learning. </a:t>
            </a:r>
          </a:p>
          <a:p>
            <a:r>
              <a:rPr lang="en-GB" sz="1000" b="1" dirty="0">
                <a:effectLst/>
                <a:latin typeface="Work Sans" pitchFamily="2" charset="0"/>
                <a:ea typeface="Calibri" panose="020F0502020204030204" pitchFamily="34" charset="0"/>
                <a:cs typeface="Times New Roman" panose="02020603050405020304" pitchFamily="18" charset="0"/>
              </a:rPr>
              <a:t> </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b="1" dirty="0">
                <a:effectLst/>
                <a:latin typeface="Work Sans" pitchFamily="2" charset="0"/>
                <a:ea typeface="Calibri" panose="020F0502020204030204" pitchFamily="34" charset="0"/>
                <a:cs typeface="Times New Roman" panose="02020603050405020304" pitchFamily="18" charset="0"/>
              </a:rPr>
              <a:t>Key knowledge checking:</a:t>
            </a:r>
            <a:endParaRPr lang="en-GB" sz="1000" dirty="0">
              <a:effectLst/>
              <a:latin typeface="Work Sans" pitchFamily="2" charset="0"/>
              <a:ea typeface="Calibri" panose="020F0502020204030204" pitchFamily="34" charset="0"/>
              <a:cs typeface="Times New Roman" panose="02020603050405020304" pitchFamily="18" charset="0"/>
            </a:endParaRP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happened on the day of Pentecost, according to the account in Acts 2? (The Holy Spirit filled the believers, they became bold to share the Christian message, Peter preached, the birthday of the church, 3000 people joined them that day.)</a:t>
            </a:r>
          </a:p>
          <a:p>
            <a:pPr marL="171450" lvl="0" indent="-171450">
              <a:buFont typeface="Arial" panose="020B0604020202020204" pitchFamily="34" charset="0"/>
              <a:buChar char="•"/>
            </a:pPr>
            <a:r>
              <a:rPr lang="en-GB" sz="1000" dirty="0">
                <a:effectLst/>
                <a:latin typeface="Work Sans" pitchFamily="2" charset="0"/>
                <a:ea typeface="Calibri" panose="020F0502020204030204" pitchFamily="34" charset="0"/>
                <a:cs typeface="Times New Roman" panose="02020603050405020304" pitchFamily="18" charset="0"/>
              </a:rPr>
              <a:t>What did Peter and the first Christians believe about Jesus?</a:t>
            </a:r>
          </a:p>
          <a:p>
            <a:pPr marL="228600"/>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b="1" dirty="0">
                <a:effectLst/>
                <a:latin typeface="Work Sans" pitchFamily="2" charset="0"/>
                <a:ea typeface="Calibri" panose="020F0502020204030204" pitchFamily="34" charset="0"/>
                <a:cs typeface="Times New Roman" panose="02020603050405020304" pitchFamily="18" charset="0"/>
              </a:rPr>
              <a:t>Or use the image starter (Appendix 2a recap)</a:t>
            </a:r>
            <a:endParaRPr lang="en-GB" sz="1000" dirty="0">
              <a:effectLst/>
              <a:latin typeface="Work Sans" pitchFamily="2" charset="0"/>
              <a:ea typeface="Calibri" panose="020F0502020204030204" pitchFamily="34" charset="0"/>
              <a:cs typeface="Times New Roman" panose="02020603050405020304" pitchFamily="18" charset="0"/>
            </a:endParaRPr>
          </a:p>
          <a:p>
            <a:r>
              <a:rPr lang="en-GB" sz="1000" dirty="0">
                <a:effectLst/>
                <a:latin typeface="Work Sans" pitchFamily="2" charset="0"/>
                <a:ea typeface="Calibri" panose="020F0502020204030204" pitchFamily="34" charset="0"/>
                <a:cs typeface="Times New Roman" panose="02020603050405020304" pitchFamily="18" charset="0"/>
              </a:rPr>
              <a:t> </a:t>
            </a:r>
          </a:p>
          <a:p>
            <a:r>
              <a:rPr lang="en-GB" sz="1000" dirty="0">
                <a:effectLst/>
                <a:latin typeface="Work Sans" pitchFamily="2" charset="0"/>
                <a:ea typeface="Calibri" panose="020F0502020204030204" pitchFamily="34" charset="0"/>
                <a:cs typeface="Times New Roman" panose="02020603050405020304" pitchFamily="18" charset="0"/>
              </a:rPr>
              <a:t>Introduce concept of ‘creed.’</a:t>
            </a:r>
          </a:p>
        </p:txBody>
      </p:sp>
      <p:sp>
        <p:nvSpPr>
          <p:cNvPr id="24" name="TextBox 23">
            <a:extLst>
              <a:ext uri="{FF2B5EF4-FFF2-40B4-BE49-F238E27FC236}">
                <a16:creationId xmlns:a16="http://schemas.microsoft.com/office/drawing/2014/main" id="{7171E2D9-75BE-823A-B6B6-8090DBC306CD}"/>
              </a:ext>
            </a:extLst>
          </p:cNvPr>
          <p:cNvSpPr txBox="1"/>
          <p:nvPr/>
        </p:nvSpPr>
        <p:spPr>
          <a:xfrm>
            <a:off x="386872" y="2027836"/>
            <a:ext cx="2417236" cy="1429943"/>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Intentions:</a:t>
            </a:r>
            <a:r>
              <a:rPr lang="en-GB" sz="1600" dirty="0">
                <a:effectLst/>
                <a:latin typeface="Work Sans" pitchFamily="2" charset="0"/>
                <a:ea typeface="Calibri" panose="020F0502020204030204" pitchFamily="34" charset="0"/>
                <a:cs typeface="Times New Roman" panose="02020603050405020304" pitchFamily="18" charset="0"/>
              </a:rPr>
              <a:t> </a:t>
            </a:r>
          </a:p>
          <a:p>
            <a:pPr>
              <a:lnSpc>
                <a:spcPct val="115000"/>
              </a:lnSpc>
              <a:spcAft>
                <a:spcPts val="1000"/>
              </a:spcAft>
            </a:pPr>
            <a:r>
              <a:rPr lang="en-GB" sz="1600" dirty="0">
                <a:effectLst/>
                <a:latin typeface="Work Sans" pitchFamily="2" charset="0"/>
                <a:ea typeface="Calibri" panose="020F0502020204030204" pitchFamily="34" charset="0"/>
                <a:cs typeface="Times New Roman" panose="02020603050405020304" pitchFamily="18" charset="0"/>
              </a:rPr>
              <a:t>To give pupils opportunities to:</a:t>
            </a:r>
          </a:p>
          <a:p>
            <a:endParaRPr lang="en-GB" dirty="0"/>
          </a:p>
        </p:txBody>
      </p:sp>
      <p:sp>
        <p:nvSpPr>
          <p:cNvPr id="4" name="TextBox 3">
            <a:extLst>
              <a:ext uri="{FF2B5EF4-FFF2-40B4-BE49-F238E27FC236}">
                <a16:creationId xmlns:a16="http://schemas.microsoft.com/office/drawing/2014/main" id="{71B1B497-0B45-35C1-1022-E9C0B4433607}"/>
              </a:ext>
            </a:extLst>
          </p:cNvPr>
          <p:cNvSpPr txBox="1"/>
          <p:nvPr/>
        </p:nvSpPr>
        <p:spPr>
          <a:xfrm>
            <a:off x="296800" y="267475"/>
            <a:ext cx="2514336" cy="307777"/>
          </a:xfrm>
          <a:prstGeom prst="rect">
            <a:avLst/>
          </a:prstGeom>
          <a:noFill/>
        </p:spPr>
        <p:txBody>
          <a:bodyPr wrap="square" rtlCol="0">
            <a:spAutoFit/>
          </a:bodyPr>
          <a:lstStyle/>
          <a:p>
            <a:r>
              <a:rPr lang="en-US" sz="1400" b="1" dirty="0">
                <a:solidFill>
                  <a:schemeClr val="bg1"/>
                </a:solidFill>
                <a:latin typeface="Work Sans SemiBold" pitchFamily="2" charset="77"/>
              </a:rPr>
              <a:t>YEAR GROUP SIX</a:t>
            </a:r>
          </a:p>
        </p:txBody>
      </p:sp>
      <p:sp>
        <p:nvSpPr>
          <p:cNvPr id="20" name="TextBox 19">
            <a:extLst>
              <a:ext uri="{FF2B5EF4-FFF2-40B4-BE49-F238E27FC236}">
                <a16:creationId xmlns:a16="http://schemas.microsoft.com/office/drawing/2014/main" id="{7F0F295F-1945-027E-E498-9204783374FC}"/>
              </a:ext>
            </a:extLst>
          </p:cNvPr>
          <p:cNvSpPr txBox="1"/>
          <p:nvPr/>
        </p:nvSpPr>
        <p:spPr>
          <a:xfrm>
            <a:off x="390392" y="3900264"/>
            <a:ext cx="2741040" cy="1689501"/>
          </a:xfrm>
          <a:prstGeom prst="rect">
            <a:avLst/>
          </a:prstGeom>
          <a:noFill/>
        </p:spPr>
        <p:txBody>
          <a:bodyPr wrap="square" rtlCol="0">
            <a:spAutoFit/>
          </a:bodyPr>
          <a:lstStyle/>
          <a:p>
            <a:pPr>
              <a:lnSpc>
                <a:spcPct val="107000"/>
              </a:lnSpc>
              <a:spcAft>
                <a:spcPts val="800"/>
              </a:spcAft>
            </a:pPr>
            <a:r>
              <a:rPr lang="en-GB" sz="1600" b="1" dirty="0">
                <a:effectLst/>
                <a:latin typeface="Work Sans" pitchFamily="2" charset="0"/>
                <a:ea typeface="Calibri" panose="020F0502020204030204" pitchFamily="34" charset="0"/>
                <a:cs typeface="Times New Roman" panose="02020603050405020304" pitchFamily="18" charset="0"/>
              </a:rPr>
              <a:t>Implementation:</a:t>
            </a:r>
            <a:r>
              <a:rPr lang="en-GB" sz="1600" dirty="0">
                <a:effectLst/>
                <a:latin typeface="Work Sans" pitchFamily="2" charset="0"/>
                <a:ea typeface="Calibri" panose="020F0502020204030204" pitchFamily="34" charset="0"/>
                <a:cs typeface="Times New Roman" panose="02020603050405020304" pitchFamily="18" charset="0"/>
              </a:rPr>
              <a:t>  </a:t>
            </a:r>
          </a:p>
          <a:p>
            <a:r>
              <a:rPr lang="en-GB" sz="1600" dirty="0">
                <a:effectLst/>
                <a:latin typeface="Work Sans" pitchFamily="2" charset="0"/>
                <a:ea typeface="Calibri" panose="020F0502020204030204" pitchFamily="34" charset="0"/>
                <a:cs typeface="Times New Roman" panose="02020603050405020304" pitchFamily="18" charset="0"/>
              </a:rPr>
              <a:t>Outlining how to introduce the religious content in the classroom and create learning opportunities from it.</a:t>
            </a:r>
            <a:endParaRPr lang="en-GB" sz="1600" dirty="0">
              <a:latin typeface="Work Sans" pitchFamily="2" charset="0"/>
            </a:endParaRPr>
          </a:p>
        </p:txBody>
      </p:sp>
      <p:sp>
        <p:nvSpPr>
          <p:cNvPr id="9" name="Rectangle 8">
            <a:extLst>
              <a:ext uri="{FF2B5EF4-FFF2-40B4-BE49-F238E27FC236}">
                <a16:creationId xmlns:a16="http://schemas.microsoft.com/office/drawing/2014/main" id="{41FB6992-943F-0F87-50D5-373CE25D6255}"/>
              </a:ext>
            </a:extLst>
          </p:cNvPr>
          <p:cNvSpPr/>
          <p:nvPr/>
        </p:nvSpPr>
        <p:spPr>
          <a:xfrm>
            <a:off x="0" y="1817310"/>
            <a:ext cx="3383279" cy="1820898"/>
          </a:xfrm>
          <a:prstGeom prst="rect">
            <a:avLst/>
          </a:prstGeom>
          <a:solidFill>
            <a:srgbClr val="2D80A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21845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785FF21E3A1444BE0DFE2E5C59DFFC" ma:contentTypeVersion="14" ma:contentTypeDescription="Create a new document." ma:contentTypeScope="" ma:versionID="7044c6264d3a0ebe1f1cc9df10260561">
  <xsd:schema xmlns:xsd="http://www.w3.org/2001/XMLSchema" xmlns:xs="http://www.w3.org/2001/XMLSchema" xmlns:p="http://schemas.microsoft.com/office/2006/metadata/properties" xmlns:ns2="37c5c6fe-bc8e-4494-977e-45e76d6ce1fa" xmlns:ns3="62940bfc-e56c-4552-8076-1b7135828164" targetNamespace="http://schemas.microsoft.com/office/2006/metadata/properties" ma:root="true" ma:fieldsID="04e286e50f2a216d36399f8f5698cf81" ns2:_="" ns3:_="">
    <xsd:import namespace="37c5c6fe-bc8e-4494-977e-45e76d6ce1fa"/>
    <xsd:import namespace="62940bfc-e56c-4552-8076-1b713582816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c5c6fe-bc8e-4494-977e-45e76d6ce1f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b56acc64-6845-4a0f-a249-d12a5ba8c678"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940bfc-e56c-4552-8076-1b7135828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55e0fd7-9706-4511-9413-6a00656adbfd}" ma:internalName="TaxCatchAll" ma:showField="CatchAllData" ma:web="62940bfc-e56c-4552-8076-1b71358281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62940bfc-e56c-4552-8076-1b7135828164" xsi:nil="true"/>
    <lcf76f155ced4ddcb4097134ff3c332f xmlns="37c5c6fe-bc8e-4494-977e-45e76d6ce1fa">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2A747AF-7C6E-4053-81CA-EDE02716C196}">
  <ds:schemaRefs>
    <ds:schemaRef ds:uri="http://schemas.microsoft.com/sharepoint/v3/contenttype/forms"/>
  </ds:schemaRefs>
</ds:datastoreItem>
</file>

<file path=customXml/itemProps2.xml><?xml version="1.0" encoding="utf-8"?>
<ds:datastoreItem xmlns:ds="http://schemas.openxmlformats.org/officeDocument/2006/customXml" ds:itemID="{83B5BF0A-F9E9-4557-8D84-0E150FAEF1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c5c6fe-bc8e-4494-977e-45e76d6ce1fa"/>
    <ds:schemaRef ds:uri="62940bfc-e56c-4552-8076-1b7135828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3222A8-7622-4B5D-9D36-4CDB36D99576}">
  <ds:schemaRefs>
    <ds:schemaRef ds:uri="http://schemas.microsoft.com/office/2006/metadata/properties"/>
    <ds:schemaRef ds:uri="http://schemas.microsoft.com/office/infopath/2007/PartnerControls"/>
    <ds:schemaRef ds:uri="62940bfc-e56c-4552-8076-1b7135828164"/>
    <ds:schemaRef ds:uri="37c5c6fe-bc8e-4494-977e-45e76d6ce1fa"/>
  </ds:schemaRefs>
</ds:datastoreItem>
</file>

<file path=docProps/app.xml><?xml version="1.0" encoding="utf-8"?>
<Properties xmlns="http://schemas.openxmlformats.org/officeDocument/2006/extended-properties" xmlns:vt="http://schemas.openxmlformats.org/officeDocument/2006/docPropsVTypes">
  <TotalTime>108</TotalTime>
  <Words>7682</Words>
  <Application>Microsoft Office PowerPoint</Application>
  <PresentationFormat>Widescreen</PresentationFormat>
  <Paragraphs>639</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Leila Ingram-Smith</dc:creator>
  <cp:lastModifiedBy>Leila Ingram-Smith</cp:lastModifiedBy>
  <cp:revision>10</cp:revision>
  <dcterms:created xsi:type="dcterms:W3CDTF">2023-08-16T09:56:49Z</dcterms:created>
  <dcterms:modified xsi:type="dcterms:W3CDTF">2023-12-20T10:12:58Z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0x01010017785FF21E3A1444BE0DFE2E5C59DFFC</vt:lpwstr>
  </property>
  <property fmtid="{D5CDD505-2E9C-101B-9397-08002B2CF9AE}" pid="3" name="MediaServiceImageTags">
    <vt:lpwstr/>
  </property>
</Properties>
</file>