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64" r:id="rId5"/>
    <p:sldId id="266" r:id="rId6"/>
    <p:sldId id="267" r:id="rId7"/>
    <p:sldId id="268" r:id="rId8"/>
    <p:sldId id="269" r:id="rId9"/>
    <p:sldId id="265" r:id="rId10"/>
    <p:sldId id="260" r:id="rId11"/>
    <p:sldId id="262"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4" r:id="rId26"/>
    <p:sldId id="26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CC1F83-3CF6-AE45-8B26-83BE2550A7D5}" v="20" dt="2023-12-20T10:04:21.329"/>
    <p1510:client id="{E0904AF9-3019-4519-88A1-5DA8EC40B1BB}" v="1" dt="2023-11-09T10:55:41.1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5BCC1F83-3CF6-AE45-8B26-83BE2550A7D5}"/>
    <pc:docChg chg="modSld sldOrd">
      <pc:chgData name="Mary Thorne" userId="S::mary.thorne@london.anglican.org::a5b5e5da-c416-47bf-aff9-8cca5d278713" providerId="AD" clId="Web-{5BCC1F83-3CF6-AE45-8B26-83BE2550A7D5}" dt="2023-12-20T10:04:20.954" v="9" actId="20577"/>
      <pc:docMkLst>
        <pc:docMk/>
      </pc:docMkLst>
      <pc:sldChg chg="modSp">
        <pc:chgData name="Mary Thorne" userId="S::mary.thorne@london.anglican.org::a5b5e5da-c416-47bf-aff9-8cca5d278713" providerId="AD" clId="Web-{5BCC1F83-3CF6-AE45-8B26-83BE2550A7D5}" dt="2023-12-20T10:04:20.954" v="9" actId="20577"/>
        <pc:sldMkLst>
          <pc:docMk/>
          <pc:sldMk cId="1441327538" sldId="260"/>
        </pc:sldMkLst>
        <pc:spChg chg="mod">
          <ac:chgData name="Mary Thorne" userId="S::mary.thorne@london.anglican.org::a5b5e5da-c416-47bf-aff9-8cca5d278713" providerId="AD" clId="Web-{5BCC1F83-3CF6-AE45-8B26-83BE2550A7D5}" dt="2023-12-20T10:04:20.954" v="9" actId="20577"/>
          <ac:spMkLst>
            <pc:docMk/>
            <pc:sldMk cId="1441327538" sldId="260"/>
            <ac:spMk id="5" creationId="{FA96F9E5-8D36-A8A5-C360-ABB1898E278E}"/>
          </ac:spMkLst>
        </pc:spChg>
      </pc:sldChg>
      <pc:sldChg chg="ord">
        <pc:chgData name="Mary Thorne" userId="S::mary.thorne@london.anglican.org::a5b5e5da-c416-47bf-aff9-8cca5d278713" providerId="AD" clId="Web-{5BCC1F83-3CF6-AE45-8B26-83BE2550A7D5}" dt="2023-12-20T09:57:21.893" v="0"/>
        <pc:sldMkLst>
          <pc:docMk/>
          <pc:sldMk cId="2216089837" sldId="264"/>
        </pc:sldMkLst>
      </pc:sldChg>
      <pc:sldChg chg="modSp">
        <pc:chgData name="Mary Thorne" userId="S::mary.thorne@london.anglican.org::a5b5e5da-c416-47bf-aff9-8cca5d278713" providerId="AD" clId="Web-{5BCC1F83-3CF6-AE45-8B26-83BE2550A7D5}" dt="2023-12-20T10:03:53.657" v="7" actId="20577"/>
        <pc:sldMkLst>
          <pc:docMk/>
          <pc:sldMk cId="2222143922" sldId="265"/>
        </pc:sldMkLst>
        <pc:spChg chg="mod">
          <ac:chgData name="Mary Thorne" userId="S::mary.thorne@london.anglican.org::a5b5e5da-c416-47bf-aff9-8cca5d278713" providerId="AD" clId="Web-{5BCC1F83-3CF6-AE45-8B26-83BE2550A7D5}" dt="2023-12-20T10:03:53.657" v="7" actId="20577"/>
          <ac:spMkLst>
            <pc:docMk/>
            <pc:sldMk cId="2222143922" sldId="265"/>
            <ac:spMk id="23" creationId="{5356ED5B-34B2-601E-8F6A-6C3A1612E59E}"/>
          </ac:spMkLst>
        </pc:spChg>
      </pc:sldChg>
    </pc:docChg>
  </pc:docChgLst>
  <pc:docChgLst>
    <pc:chgData name="Leila Ingram-Smith" userId="abf53238-41da-4e01-a2dc-9d152a2d4646" providerId="ADAL" clId="{382A2C8F-EE2F-435C-BBD4-5D1A5FD21AEE}"/>
    <pc:docChg chg="modSld">
      <pc:chgData name="Leila Ingram-Smith" userId="abf53238-41da-4e01-a2dc-9d152a2d4646" providerId="ADAL" clId="{382A2C8F-EE2F-435C-BBD4-5D1A5FD21AEE}" dt="2023-09-06T15:12:19.133" v="29" actId="207"/>
      <pc:docMkLst>
        <pc:docMk/>
      </pc:docMkLst>
      <pc:sldChg chg="modSp mod">
        <pc:chgData name="Leila Ingram-Smith" userId="abf53238-41da-4e01-a2dc-9d152a2d4646" providerId="ADAL" clId="{382A2C8F-EE2F-435C-BBD4-5D1A5FD21AEE}" dt="2023-09-06T15:12:19.133" v="29" actId="207"/>
        <pc:sldMkLst>
          <pc:docMk/>
          <pc:sldMk cId="1441327538" sldId="260"/>
        </pc:sldMkLst>
        <pc:spChg chg="mod">
          <ac:chgData name="Leila Ingram-Smith" userId="abf53238-41da-4e01-a2dc-9d152a2d4646" providerId="ADAL" clId="{382A2C8F-EE2F-435C-BBD4-5D1A5FD21AEE}" dt="2023-09-06T15:12:19.133" v="29" actId="207"/>
          <ac:spMkLst>
            <pc:docMk/>
            <pc:sldMk cId="1441327538" sldId="260"/>
            <ac:spMk id="5" creationId="{FA96F9E5-8D36-A8A5-C360-ABB1898E278E}"/>
          </ac:spMkLst>
        </pc:spChg>
      </pc:sldChg>
      <pc:sldChg chg="modSp mod">
        <pc:chgData name="Leila Ingram-Smith" userId="abf53238-41da-4e01-a2dc-9d152a2d4646" providerId="ADAL" clId="{382A2C8F-EE2F-435C-BBD4-5D1A5FD21AEE}" dt="2023-09-06T15:11:32.249" v="14" actId="20577"/>
        <pc:sldMkLst>
          <pc:docMk/>
          <pc:sldMk cId="2222143922" sldId="265"/>
        </pc:sldMkLst>
        <pc:spChg chg="mod">
          <ac:chgData name="Leila Ingram-Smith" userId="abf53238-41da-4e01-a2dc-9d152a2d4646" providerId="ADAL" clId="{382A2C8F-EE2F-435C-BBD4-5D1A5FD21AEE}" dt="2023-09-06T15:10:48.764" v="3" actId="2710"/>
          <ac:spMkLst>
            <pc:docMk/>
            <pc:sldMk cId="2222143922" sldId="265"/>
            <ac:spMk id="22" creationId="{DCADF510-8CFF-BEDA-98C7-AAE125765A82}"/>
          </ac:spMkLst>
        </pc:spChg>
        <pc:spChg chg="mod">
          <ac:chgData name="Leila Ingram-Smith" userId="abf53238-41da-4e01-a2dc-9d152a2d4646" providerId="ADAL" clId="{382A2C8F-EE2F-435C-BBD4-5D1A5FD21AEE}" dt="2023-09-06T15:11:32.249" v="14" actId="20577"/>
          <ac:spMkLst>
            <pc:docMk/>
            <pc:sldMk cId="2222143922" sldId="265"/>
            <ac:spMk id="23" creationId="{5356ED5B-34B2-601E-8F6A-6C3A1612E59E}"/>
          </ac:spMkLst>
        </pc:spChg>
      </pc:sldChg>
    </pc:docChg>
  </pc:docChgLst>
  <pc:docChgLst>
    <pc:chgData name="Mary Thorne" userId="S::mary.thorne@london.anglican.org::a5b5e5da-c416-47bf-aff9-8cca5d278713" providerId="AD" clId="Web-{E0904AF9-3019-4519-88A1-5DA8EC40B1BB}"/>
    <pc:docChg chg="sldOrd">
      <pc:chgData name="Mary Thorne" userId="S::mary.thorne@london.anglican.org::a5b5e5da-c416-47bf-aff9-8cca5d278713" providerId="AD" clId="Web-{E0904AF9-3019-4519-88A1-5DA8EC40B1BB}" dt="2023-11-09T10:55:41.115" v="0"/>
      <pc:docMkLst>
        <pc:docMk/>
      </pc:docMkLst>
      <pc:sldChg chg="ord">
        <pc:chgData name="Mary Thorne" userId="S::mary.thorne@london.anglican.org::a5b5e5da-c416-47bf-aff9-8cca5d278713" providerId="AD" clId="Web-{E0904AF9-3019-4519-88A1-5DA8EC40B1BB}" dt="2023-11-09T10:55:41.115" v="0"/>
        <pc:sldMkLst>
          <pc:docMk/>
          <pc:sldMk cId="2216089837" sldId="2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96B15C-09F2-4740-92BA-DC059A73FA9E}" type="datetimeFigureOut">
              <a:rPr lang="en-GB" smtClean="0"/>
              <a:t>20/12/2023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35DFAD-4D5B-461E-8612-83ED8B651F0D}" type="slidenum">
              <a:rPr lang="en-GB" smtClean="0"/>
              <a:t>‹#›</a:t>
            </a:fld>
            <a:endParaRPr lang="en-GB"/>
          </a:p>
        </p:txBody>
      </p:sp>
    </p:spTree>
    <p:extLst>
      <p:ext uri="{BB962C8B-B14F-4D97-AF65-F5344CB8AC3E}">
        <p14:creationId xmlns:p14="http://schemas.microsoft.com/office/powerpoint/2010/main" val="211591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4EC0D-FE89-3D4A-871C-B7CDF984FBF3}" type="slidenum">
              <a:rPr lang="en-US" smtClean="0"/>
              <a:t>23</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12/20/2023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p:nvPr/>
        </p:nvSpPr>
        <p:spPr>
          <a:xfrm>
            <a:off x="5983870" y="2737746"/>
            <a:ext cx="6208130" cy="303866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754216"/>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52668" y="279247"/>
            <a:ext cx="8039647" cy="830997"/>
          </a:xfrm>
          <a:prstGeom prst="rect">
            <a:avLst/>
          </a:prstGeom>
          <a:noFill/>
        </p:spPr>
        <p:txBody>
          <a:bodyPr wrap="square" rtlCol="0">
            <a:spAutoFit/>
          </a:bodyPr>
          <a:lstStyle/>
          <a:p>
            <a:r>
              <a:rPr lang="en-US" sz="2400" dirty="0">
                <a:solidFill>
                  <a:schemeClr val="bg1"/>
                </a:solidFill>
                <a:latin typeface="Work Sans Light" pitchFamily="2" charset="0"/>
              </a:rPr>
              <a:t>Big Question:</a:t>
            </a:r>
          </a:p>
          <a:p>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How did the </a:t>
            </a:r>
            <a:r>
              <a:rPr lang="en-GB" sz="2400" b="1" dirty="0">
                <a:solidFill>
                  <a:schemeClr val="bg1"/>
                </a:solidFill>
                <a:effectLst/>
                <a:latin typeface="Work Sans Light" pitchFamily="2" charset="0"/>
                <a:ea typeface="Calibri" panose="020F0502020204030204" pitchFamily="34" charset="0"/>
                <a:cs typeface="Calibri Light" panose="020F0302020204030204" pitchFamily="34" charset="0"/>
              </a:rPr>
              <a:t>final </a:t>
            </a:r>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five human Sikh Gurus shape Sikhi</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1488566"/>
            <a:ext cx="2514336" cy="738664"/>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14" name="Rectangle 13">
            <a:extLst>
              <a:ext uri="{FF2B5EF4-FFF2-40B4-BE49-F238E27FC236}">
                <a16:creationId xmlns:a16="http://schemas.microsoft.com/office/drawing/2014/main" id="{02A947F6-1B69-709F-552B-F5197D4394BF}"/>
              </a:ext>
            </a:extLst>
          </p:cNvPr>
          <p:cNvSpPr/>
          <p:nvPr/>
        </p:nvSpPr>
        <p:spPr>
          <a:xfrm>
            <a:off x="-2869" y="2754217"/>
            <a:ext cx="1608936"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DE66AFA-E74B-2A5B-54A9-042DB2229AA7}"/>
              </a:ext>
            </a:extLst>
          </p:cNvPr>
          <p:cNvSpPr txBox="1"/>
          <p:nvPr/>
        </p:nvSpPr>
        <p:spPr>
          <a:xfrm>
            <a:off x="6011215" y="5829197"/>
            <a:ext cx="6096002" cy="938719"/>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 </a:t>
            </a:r>
          </a:p>
          <a:p>
            <a:r>
              <a:rPr lang="en-GB" sz="900" dirty="0">
                <a:effectLst/>
                <a:latin typeface="Work Sans" pitchFamily="2" charset="0"/>
                <a:ea typeface="Calibri" panose="020F0502020204030204" pitchFamily="34" charset="0"/>
                <a:cs typeface="Calibri Light" panose="020F0302020204030204" pitchFamily="34" charset="0"/>
              </a:rPr>
              <a:t>Historically many of the Gurus started to clash with the practices of the ruling Muslim leaders of their time, they weren’t against Islam, just the injustices that the Muslim rulers were initiating.</a:t>
            </a:r>
            <a:r>
              <a:rPr lang="en-GB" sz="900" dirty="0">
                <a:latin typeface="Work Sans" pitchFamily="2" charset="0"/>
                <a:ea typeface="Calibri" panose="020F0502020204030204" pitchFamily="34" charset="0"/>
                <a:cs typeface="Times New Roman" panose="02020603050405020304" pitchFamily="18" charset="0"/>
              </a:rPr>
              <a:t> </a:t>
            </a:r>
            <a:r>
              <a:rPr lang="en-GB" sz="900" dirty="0">
                <a:effectLst/>
                <a:latin typeface="Work Sans" pitchFamily="2" charset="0"/>
                <a:ea typeface="Calibri" panose="020F0502020204030204" pitchFamily="34" charset="0"/>
                <a:cs typeface="Calibri Light" panose="020F0302020204030204" pitchFamily="34" charset="0"/>
              </a:rPr>
              <a:t>Sikhism is a colonial term. Sikhs refer to their religion as Sikhi rather than Sikhism.    </a:t>
            </a:r>
            <a:r>
              <a:rPr lang="en-GB" sz="9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900" dirty="0">
              <a:effectLst/>
              <a:latin typeface="Work Sans" pitchFamily="2" charset="0"/>
              <a:ea typeface="Calibri" panose="020F0502020204030204" pitchFamily="34" charset="0"/>
              <a:cs typeface="Times New Roman" panose="02020603050405020304" pitchFamily="18" charset="0"/>
            </a:endParaRPr>
          </a:p>
          <a:p>
            <a:r>
              <a:rPr lang="en-GB" sz="900" dirty="0">
                <a:effectLst/>
                <a:latin typeface="Work Sans" pitchFamily="2" charset="0"/>
                <a:ea typeface="Calibri" panose="020F0502020204030204" pitchFamily="34" charset="0"/>
                <a:cs typeface="Calibri Light" panose="020F0302020204030204" pitchFamily="34" charset="0"/>
              </a:rPr>
              <a:t>Not all Sikhs are initiated into the Khalsa.</a:t>
            </a:r>
          </a:p>
          <a:p>
            <a:r>
              <a:rPr lang="en-GB" sz="900" dirty="0">
                <a:effectLst/>
                <a:latin typeface="Work Sans" pitchFamily="2" charset="0"/>
                <a:ea typeface="Calibri" panose="020F0502020204030204" pitchFamily="34" charset="0"/>
                <a:cs typeface="Calibri Light" panose="020F0302020204030204" pitchFamily="34" charset="0"/>
              </a:rPr>
              <a:t>Sikh Diwali and Hindu Diwali should not be confused.</a:t>
            </a:r>
            <a:endParaRPr lang="en-GB" sz="900" dirty="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p:nvPr/>
        </p:nvSpPr>
        <p:spPr>
          <a:xfrm>
            <a:off x="6011215" y="2802967"/>
            <a:ext cx="2980251" cy="3016210"/>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Times New Roman"/>
              </a:rPr>
              <a:t>Religious vocabulary:</a:t>
            </a:r>
            <a:br>
              <a:rPr lang="en-GB" sz="1000" b="1" dirty="0">
                <a:effectLst/>
                <a:latin typeface="Work Sans" pitchFamily="2" charset="0"/>
                <a:ea typeface="Calibri" panose="020F0502020204030204" pitchFamily="34" charset="0"/>
                <a:cs typeface="Times New Roman" panose="02020603050405020304" pitchFamily="18" charset="0"/>
              </a:rPr>
            </a:br>
            <a:r>
              <a:rPr lang="en-GB" sz="1000" b="1" dirty="0">
                <a:effectLst/>
                <a:latin typeface="Work Sans" pitchFamily="2" charset="0"/>
                <a:ea typeface="Calibri" panose="020F0502020204030204" pitchFamily="34" charset="0"/>
                <a:cs typeface="Times New Roman" panose="02020603050405020304" pitchFamily="18" charset="0"/>
              </a:rPr>
              <a:t>Kesh</a:t>
            </a:r>
            <a:r>
              <a:rPr lang="en-GB" sz="1000" dirty="0">
                <a:effectLst/>
                <a:latin typeface="Work Sans" pitchFamily="2" charset="0"/>
                <a:ea typeface="Calibri" panose="020F0502020204030204" pitchFamily="34" charset="0"/>
                <a:cs typeface="Times New Roman" panose="02020603050405020304" pitchFamily="18" charset="0"/>
              </a:rPr>
              <a:t> – Uncut hair, a symbol of dedication to God. Sikhs believe God has given them their hair they do not cut it show their trust in God</a:t>
            </a:r>
          </a:p>
          <a:p>
            <a:r>
              <a:rPr lang="en-GB" sz="1000" b="1" dirty="0">
                <a:effectLst/>
                <a:latin typeface="Work Sans" pitchFamily="2" charset="0"/>
                <a:ea typeface="Calibri" panose="020F0502020204030204" pitchFamily="34" charset="0"/>
                <a:cs typeface="Times New Roman" panose="02020603050405020304" pitchFamily="18" charset="0"/>
              </a:rPr>
              <a:t>Kangha</a:t>
            </a:r>
            <a:r>
              <a:rPr lang="en-GB" sz="1000" dirty="0">
                <a:effectLst/>
                <a:latin typeface="Work Sans" pitchFamily="2" charset="0"/>
                <a:ea typeface="Calibri" panose="020F0502020204030204" pitchFamily="34" charset="0"/>
                <a:cs typeface="Times New Roman" panose="02020603050405020304" pitchFamily="18" charset="0"/>
              </a:rPr>
              <a:t> – Comb, a symbol of cleanliness and discipline. As well as keeping their hair clean and tidy the Kangha reminds Sikhs to keep their souls clean and honest</a:t>
            </a:r>
          </a:p>
          <a:p>
            <a:r>
              <a:rPr lang="en-GB" sz="1000" b="1" dirty="0">
                <a:effectLst/>
                <a:latin typeface="Work Sans" pitchFamily="2" charset="0"/>
                <a:ea typeface="Calibri" panose="020F0502020204030204" pitchFamily="34" charset="0"/>
                <a:cs typeface="Times New Roman" panose="02020603050405020304" pitchFamily="18" charset="0"/>
              </a:rPr>
              <a:t>Kara</a:t>
            </a:r>
            <a:r>
              <a:rPr lang="en-GB" sz="1000" dirty="0">
                <a:effectLst/>
                <a:latin typeface="Work Sans" pitchFamily="2" charset="0"/>
                <a:ea typeface="Calibri" panose="020F0502020204030204" pitchFamily="34" charset="0"/>
                <a:cs typeface="Times New Roman" panose="02020603050405020304" pitchFamily="18" charset="0"/>
              </a:rPr>
              <a:t> – Steel band worn on the right wrist, a symbol of God’s eternity, strength and unity. It can also be used to defend oneself.</a:t>
            </a:r>
          </a:p>
          <a:p>
            <a:r>
              <a:rPr lang="en-GB" sz="1000" b="1" dirty="0">
                <a:effectLst/>
                <a:latin typeface="Work Sans" pitchFamily="2" charset="0"/>
                <a:ea typeface="Calibri" panose="020F0502020204030204" pitchFamily="34" charset="0"/>
                <a:cs typeface="Times New Roman" panose="02020603050405020304" pitchFamily="18" charset="0"/>
              </a:rPr>
              <a:t>Karah Parsad</a:t>
            </a:r>
            <a:r>
              <a:rPr lang="en-GB" sz="1000" dirty="0">
                <a:effectLst/>
                <a:latin typeface="Work Sans" pitchFamily="2" charset="0"/>
                <a:ea typeface="Calibri" panose="020F0502020204030204" pitchFamily="34" charset="0"/>
                <a:cs typeface="Times New Roman" panose="02020603050405020304" pitchFamily="18" charset="0"/>
              </a:rPr>
              <a:t> – Sweet food shared at the Gurdwara</a:t>
            </a:r>
          </a:p>
          <a:p>
            <a:r>
              <a:rPr lang="en-GB" sz="1000" b="1" dirty="0">
                <a:effectLst/>
                <a:latin typeface="Work Sans" pitchFamily="2" charset="0"/>
                <a:ea typeface="Calibri" panose="020F0502020204030204" pitchFamily="34" charset="0"/>
                <a:cs typeface="Times New Roman" panose="02020603050405020304" pitchFamily="18" charset="0"/>
              </a:rPr>
              <a:t>Karma</a:t>
            </a:r>
            <a:r>
              <a:rPr lang="en-GB" sz="1000" dirty="0">
                <a:effectLst/>
                <a:latin typeface="Work Sans" pitchFamily="2" charset="0"/>
                <a:ea typeface="Calibri" panose="020F0502020204030204" pitchFamily="34" charset="0"/>
                <a:cs typeface="Times New Roman" panose="02020603050405020304" pitchFamily="18" charset="0"/>
              </a:rPr>
              <a:t> – Law of cause and effect which results in reincarnation</a:t>
            </a:r>
          </a:p>
          <a:p>
            <a:r>
              <a:rPr lang="en-GB" sz="1000" b="1" dirty="0">
                <a:effectLst/>
                <a:latin typeface="Work Sans" pitchFamily="2" charset="0"/>
                <a:ea typeface="Calibri" panose="020F0502020204030204" pitchFamily="34" charset="0"/>
                <a:cs typeface="Times New Roman" panose="02020603050405020304" pitchFamily="18" charset="0"/>
              </a:rPr>
              <a:t>Piri</a:t>
            </a:r>
            <a:r>
              <a:rPr lang="en-GB" sz="1000" dirty="0">
                <a:effectLst/>
                <a:latin typeface="Work Sans" pitchFamily="2" charset="0"/>
                <a:ea typeface="Calibri" panose="020F0502020204030204" pitchFamily="34" charset="0"/>
                <a:cs typeface="Times New Roman" panose="02020603050405020304" pitchFamily="18" charset="0"/>
              </a:rPr>
              <a:t> – spiritual power</a:t>
            </a:r>
          </a:p>
          <a:p>
            <a:r>
              <a:rPr lang="en-GB" sz="1000" b="1" dirty="0">
                <a:effectLst/>
                <a:latin typeface="Work Sans" pitchFamily="2" charset="0"/>
                <a:ea typeface="Calibri" panose="020F0502020204030204" pitchFamily="34" charset="0"/>
                <a:cs typeface="Times New Roman" panose="02020603050405020304" pitchFamily="18" charset="0"/>
              </a:rPr>
              <a:t>Khanda </a:t>
            </a:r>
            <a:r>
              <a:rPr lang="en-GB" sz="1000" dirty="0">
                <a:effectLst/>
                <a:latin typeface="Work Sans" pitchFamily="2" charset="0"/>
                <a:ea typeface="Calibri" panose="020F0502020204030204" pitchFamily="34" charset="0"/>
                <a:cs typeface="Times New Roman" panose="02020603050405020304" pitchFamily="18" charset="0"/>
              </a:rPr>
              <a:t>– Double edged sword</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p:nvPr/>
        </p:nvSpPr>
        <p:spPr>
          <a:xfrm>
            <a:off x="96077" y="2802967"/>
            <a:ext cx="1404731" cy="2973443"/>
          </a:xfrm>
          <a:prstGeom prst="rect">
            <a:avLst/>
          </a:prstGeom>
          <a:noFill/>
        </p:spPr>
        <p:txBody>
          <a:bodyPr wrap="square" lIns="91440" tIns="45720" rIns="91440" bIns="45720" rtlCol="0" anchor="t">
            <a:spAutoFit/>
          </a:bodyPr>
          <a:lstStyle/>
          <a:p>
            <a:pPr>
              <a:spcAft>
                <a:spcPts val="200"/>
              </a:spcAft>
            </a:pPr>
            <a:r>
              <a:rPr lang="en-GB" sz="1000" b="1" dirty="0">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dirty="0">
                <a:effectLst/>
                <a:latin typeface="Work Sans" pitchFamily="2" charset="0"/>
                <a:ea typeface="Calibri" panose="020F0502020204030204" pitchFamily="34" charset="0"/>
                <a:cs typeface="Calibri Light" panose="020F0302020204030204" pitchFamily="34" charset="0"/>
              </a:rPr>
            </a:b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Sikhi developed with each Guru </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Sikh practices today are influenced by the teachings of the Gurus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The Guru </a:t>
            </a:r>
            <a:r>
              <a:rPr lang="en-GB" sz="1000" dirty="0" err="1">
                <a:effectLst/>
                <a:latin typeface="Work Sans" pitchFamily="2" charset="0"/>
                <a:ea typeface="Calibri" panose="020F0502020204030204" pitchFamily="34" charset="0"/>
                <a:cs typeface="Symbol" panose="05050102010706020507" pitchFamily="18" charset="2"/>
              </a:rPr>
              <a:t>Granth</a:t>
            </a:r>
            <a:r>
              <a:rPr lang="en-GB" sz="1000" dirty="0">
                <a:effectLst/>
                <a:latin typeface="Work Sans" pitchFamily="2" charset="0"/>
                <a:ea typeface="Calibri" panose="020F0502020204030204" pitchFamily="34" charset="0"/>
                <a:cs typeface="Symbol" panose="05050102010706020507" pitchFamily="18" charset="2"/>
              </a:rPr>
              <a:t> Sahib is the 11</a:t>
            </a:r>
            <a:r>
              <a:rPr lang="en-GB" sz="1000" baseline="30000" dirty="0">
                <a:effectLst/>
                <a:latin typeface="Work Sans" pitchFamily="2" charset="0"/>
                <a:ea typeface="Calibri" panose="020F0502020204030204" pitchFamily="34" charset="0"/>
                <a:cs typeface="Symbol" panose="05050102010706020507" pitchFamily="18" charset="2"/>
              </a:rPr>
              <a:t>th</a:t>
            </a:r>
            <a:r>
              <a:rPr lang="en-GB" sz="1000" dirty="0">
                <a:effectLst/>
                <a:latin typeface="Work Sans" pitchFamily="2" charset="0"/>
                <a:ea typeface="Calibri" panose="020F0502020204030204" pitchFamily="34" charset="0"/>
                <a:cs typeface="Symbol" panose="05050102010706020507" pitchFamily="18" charset="2"/>
              </a:rPr>
              <a:t> living Guru </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The importance of equality in Sikhi</a:t>
            </a:r>
          </a:p>
        </p:txBody>
      </p:sp>
      <p:sp>
        <p:nvSpPr>
          <p:cNvPr id="22" name="TextBox 21">
            <a:extLst>
              <a:ext uri="{FF2B5EF4-FFF2-40B4-BE49-F238E27FC236}">
                <a16:creationId xmlns:a16="http://schemas.microsoft.com/office/drawing/2014/main" id="{01A8AF2B-B012-DE6B-49EA-3445979E1B01}"/>
              </a:ext>
            </a:extLst>
          </p:cNvPr>
          <p:cNvSpPr txBox="1"/>
          <p:nvPr/>
        </p:nvSpPr>
        <p:spPr>
          <a:xfrm>
            <a:off x="1671572" y="2802967"/>
            <a:ext cx="4246792" cy="4154984"/>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 </a:t>
            </a:r>
          </a:p>
          <a:p>
            <a:endParaRPr lang="en-GB" sz="2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living: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use correct religious vocabulary to describe and compare what practices are involved in being a Sikh.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begin to explain with reasons the significance the teachings of the Sikh faith has on the individual and communities.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show my understanding of how the Sikh beliefs and teachings resonates with my own life </a:t>
            </a:r>
            <a:r>
              <a:rPr lang="en-GB" sz="1000" kern="1200" dirty="0" err="1">
                <a:solidFill>
                  <a:srgbClr val="000000"/>
                </a:solidFill>
                <a:effectLst/>
                <a:latin typeface="Work Sans" pitchFamily="2" charset="0"/>
                <a:ea typeface="Times New Roman" panose="02020603050405020304" pitchFamily="18" charset="0"/>
                <a:cs typeface="Times New Roman" panose="02020603050405020304" pitchFamily="18" charset="0"/>
              </a:rPr>
              <a:t>eg</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the meaning of commitment, through the wearing of the 5ks, the importance of valuing and caring for others to my own life.  (GD)</a:t>
            </a:r>
          </a:p>
          <a:p>
            <a:pPr marL="171450" lvl="0" indent="-171450">
              <a:buFont typeface="Arial" panose="020B0604020202020204" pitchFamily="34" charset="0"/>
              <a:buChar char="•"/>
            </a:pPr>
            <a:endParaRPr lang="en-GB" sz="4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identity, diversity and belonging: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understand what it means to belong and how this relates to the Sikh community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am beginning to consider what belonging might mean when living in a diverse community of people.   </a:t>
            </a:r>
            <a:r>
              <a:rPr lang="en-GB" sz="1000" kern="1200" dirty="0" err="1">
                <a:solidFill>
                  <a:srgbClr val="000000"/>
                </a:solidFill>
                <a:effectLst/>
                <a:latin typeface="Work Sans" pitchFamily="2" charset="0"/>
                <a:ea typeface="Times New Roman" panose="02020603050405020304" pitchFamily="18" charset="0"/>
                <a:cs typeface="Times New Roman" panose="02020603050405020304" pitchFamily="18" charset="0"/>
              </a:rPr>
              <a:t>Eg</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 How might  a Sikh respond differently with regards the meaning of commitment and equality to a non- Sikh?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consider and identify the challenges and impact belonging to a religion today can have on the believer and support my opinion with reasons and examples.  </a:t>
            </a:r>
            <a:r>
              <a:rPr lang="en-GB" sz="1000" kern="1200" dirty="0" err="1">
                <a:solidFill>
                  <a:srgbClr val="000000"/>
                </a:solidFill>
                <a:effectLst/>
                <a:latin typeface="Work Sans" pitchFamily="2" charset="0"/>
                <a:ea typeface="Times New Roman" panose="02020603050405020304" pitchFamily="18" charset="0"/>
                <a:cs typeface="Times New Roman" panose="02020603050405020304" pitchFamily="18" charset="0"/>
              </a:rPr>
              <a:t>Eg</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 if a group of believers are a minority, the importance of meeting together and participating in a practice keeps the belief alive and gives strength to the believer who otherwise might feel marginalised.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p:nvPr/>
        </p:nvSpPr>
        <p:spPr>
          <a:xfrm>
            <a:off x="8991466" y="2816289"/>
            <a:ext cx="3227878" cy="2862322"/>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Kachera</a:t>
            </a:r>
            <a:r>
              <a:rPr lang="en-GB" sz="1000" dirty="0">
                <a:effectLst/>
                <a:latin typeface="Work Sans" pitchFamily="2" charset="0"/>
                <a:ea typeface="Calibri" panose="020F0502020204030204" pitchFamily="34" charset="0"/>
                <a:cs typeface="Times New Roman" panose="02020603050405020304" pitchFamily="18" charset="0"/>
              </a:rPr>
              <a:t> – Shorts, a symbol of modesty and readiness for action. Guru Gobind Singh wanted members of the Khalsa to be disciplined and ready to defend others.</a:t>
            </a:r>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Kirpan</a:t>
            </a:r>
            <a:r>
              <a:rPr lang="en-GB" sz="1000" dirty="0">
                <a:effectLst/>
                <a:latin typeface="Work Sans" pitchFamily="2" charset="0"/>
                <a:ea typeface="Calibri" panose="020F0502020204030204" pitchFamily="34" charset="0"/>
                <a:cs typeface="Times New Roman" panose="02020603050405020304" pitchFamily="18" charset="0"/>
              </a:rPr>
              <a:t> – Sword, a symbol of a willingness to defend truth and justice. It reminds Sikhs to look out for the rights of others and to look to God for freedom.</a:t>
            </a:r>
          </a:p>
          <a:p>
            <a:r>
              <a:rPr lang="en-GB" sz="1000" b="1" dirty="0">
                <a:effectLst/>
                <a:latin typeface="Work Sans" pitchFamily="2" charset="0"/>
                <a:ea typeface="Calibri" panose="020F0502020204030204" pitchFamily="34" charset="0"/>
                <a:cs typeface="Times New Roman" panose="02020603050405020304" pitchFamily="18" charset="0"/>
              </a:rPr>
              <a:t>Miri – </a:t>
            </a:r>
            <a:r>
              <a:rPr lang="en-GB" sz="1000" dirty="0">
                <a:effectLst/>
                <a:latin typeface="Work Sans" pitchFamily="2" charset="0"/>
                <a:ea typeface="Calibri" panose="020F0502020204030204" pitchFamily="34" charset="0"/>
                <a:cs typeface="Times New Roman" panose="02020603050405020304" pitchFamily="18" charset="0"/>
              </a:rPr>
              <a:t>earthly power</a:t>
            </a:r>
          </a:p>
          <a:p>
            <a:r>
              <a:rPr lang="en-GB" sz="1000" b="1" dirty="0">
                <a:effectLst/>
                <a:latin typeface="Work Sans" pitchFamily="2" charset="0"/>
                <a:ea typeface="Calibri" panose="020F0502020204030204" pitchFamily="34" charset="0"/>
                <a:cs typeface="Times New Roman" panose="02020603050405020304" pitchFamily="18" charset="0"/>
              </a:rPr>
              <a:t>Nishan Sahib</a:t>
            </a:r>
            <a:r>
              <a:rPr lang="en-GB" sz="1000" dirty="0">
                <a:effectLst/>
                <a:latin typeface="Work Sans" pitchFamily="2" charset="0"/>
                <a:ea typeface="Calibri" panose="020F0502020204030204" pitchFamily="34" charset="0"/>
                <a:cs typeface="Times New Roman" panose="02020603050405020304" pitchFamily="18" charset="0"/>
              </a:rPr>
              <a:t> – The flag that is flown outside a gurdwara</a:t>
            </a:r>
          </a:p>
          <a:p>
            <a:r>
              <a:rPr lang="en-GB" sz="1000" b="1" dirty="0">
                <a:effectLst/>
                <a:latin typeface="Work Sans" pitchFamily="2" charset="0"/>
                <a:ea typeface="Calibri" panose="020F0502020204030204" pitchFamily="34" charset="0"/>
                <a:cs typeface="Times New Roman" panose="02020603050405020304" pitchFamily="18" charset="0"/>
              </a:rPr>
              <a:t>Mukti-</a:t>
            </a:r>
            <a:r>
              <a:rPr lang="en-GB" sz="1000" dirty="0">
                <a:effectLst/>
                <a:latin typeface="Work Sans" pitchFamily="2" charset="0"/>
                <a:ea typeface="Calibri" panose="020F0502020204030204" pitchFamily="34" charset="0"/>
                <a:cs typeface="Times New Roman" panose="02020603050405020304" pitchFamily="18" charset="0"/>
              </a:rPr>
              <a:t>Liberation from the cycle of life, death and reincarnation</a:t>
            </a:r>
          </a:p>
          <a:p>
            <a:r>
              <a:rPr lang="en-GB" sz="1000" b="1" dirty="0">
                <a:effectLst/>
                <a:latin typeface="Work Sans" pitchFamily="2" charset="0"/>
                <a:ea typeface="Calibri" panose="020F0502020204030204" pitchFamily="34" charset="0"/>
                <a:cs typeface="Times New Roman" panose="02020603050405020304" pitchFamily="18" charset="0"/>
              </a:rPr>
              <a:t>Gurdwara</a:t>
            </a:r>
            <a:r>
              <a:rPr lang="en-GB" sz="1000" dirty="0">
                <a:effectLst/>
                <a:latin typeface="Work Sans" pitchFamily="2" charset="0"/>
                <a:ea typeface="Calibri" panose="020F0502020204030204" pitchFamily="34" charset="0"/>
                <a:cs typeface="Times New Roman" panose="02020603050405020304" pitchFamily="18" charset="0"/>
              </a:rPr>
              <a:t> – Literally ‘The doorway to the Guru’, Sikh place of worship</a:t>
            </a:r>
          </a:p>
          <a:p>
            <a:r>
              <a:rPr lang="en-GB" sz="1000" b="1" dirty="0">
                <a:effectLst/>
                <a:latin typeface="Work Sans" pitchFamily="2" charset="0"/>
                <a:ea typeface="Calibri" panose="020F0502020204030204" pitchFamily="34" charset="0"/>
                <a:cs typeface="Times New Roman" panose="02020603050405020304" pitchFamily="18" charset="0"/>
              </a:rPr>
              <a:t>Reincarnation</a:t>
            </a:r>
            <a:r>
              <a:rPr lang="en-GB" sz="1000" dirty="0">
                <a:effectLst/>
                <a:latin typeface="Work Sans" pitchFamily="2" charset="0"/>
                <a:ea typeface="Calibri" panose="020F0502020204030204" pitchFamily="34" charset="0"/>
                <a:cs typeface="Times New Roman" panose="02020603050405020304" pitchFamily="18" charset="0"/>
              </a:rPr>
              <a:t> – cycle of birth, death, re-birth</a:t>
            </a:r>
          </a:p>
          <a:p>
            <a:r>
              <a:rPr lang="en-GB" sz="1000" b="1" dirty="0">
                <a:effectLst/>
                <a:latin typeface="Work Sans" pitchFamily="2" charset="0"/>
                <a:ea typeface="Calibri" panose="020F0502020204030204" pitchFamily="34" charset="0"/>
                <a:cs typeface="Times New Roman" panose="02020603050405020304" pitchFamily="18" charset="0"/>
              </a:rPr>
              <a:t>Kirtan </a:t>
            </a:r>
            <a:r>
              <a:rPr lang="en-GB" sz="1000" b="1" dirty="0" err="1">
                <a:effectLst/>
                <a:latin typeface="Work Sans" pitchFamily="2" charset="0"/>
                <a:ea typeface="Calibri" panose="020F0502020204030204" pitchFamily="34" charset="0"/>
                <a:cs typeface="Times New Roman" panose="02020603050405020304" pitchFamily="18" charset="0"/>
              </a:rPr>
              <a:t>Sohila</a:t>
            </a:r>
            <a:r>
              <a:rPr lang="en-GB" sz="1000" dirty="0">
                <a:effectLst/>
                <a:latin typeface="Work Sans" pitchFamily="2" charset="0"/>
                <a:ea typeface="Calibri" panose="020F0502020204030204" pitchFamily="34" charset="0"/>
                <a:cs typeface="Times New Roman" panose="02020603050405020304" pitchFamily="18" charset="0"/>
              </a:rPr>
              <a:t> – Evening prayer, read at funerals and when the Guru </a:t>
            </a:r>
            <a:r>
              <a:rPr lang="en-GB" sz="1000" dirty="0" err="1">
                <a:effectLst/>
                <a:latin typeface="Work Sans" pitchFamily="2" charset="0"/>
                <a:ea typeface="Calibri" panose="020F0502020204030204" pitchFamily="34" charset="0"/>
                <a:cs typeface="Times New Roman" panose="02020603050405020304" pitchFamily="18" charset="0"/>
              </a:rPr>
              <a:t>Granth</a:t>
            </a:r>
            <a:r>
              <a:rPr lang="en-GB" sz="1000" dirty="0">
                <a:effectLst/>
                <a:latin typeface="Work Sans" pitchFamily="2" charset="0"/>
                <a:ea typeface="Calibri" panose="020F0502020204030204" pitchFamily="34" charset="0"/>
                <a:cs typeface="Times New Roman" panose="02020603050405020304" pitchFamily="18" charset="0"/>
              </a:rPr>
              <a:t> Sahib is laid to rest.</a:t>
            </a:r>
          </a:p>
        </p:txBody>
      </p:sp>
      <p:sp>
        <p:nvSpPr>
          <p:cNvPr id="26" name="TextBox 25">
            <a:extLst>
              <a:ext uri="{FF2B5EF4-FFF2-40B4-BE49-F238E27FC236}">
                <a16:creationId xmlns:a16="http://schemas.microsoft.com/office/drawing/2014/main" id="{BBD0E2F0-DFE2-AAEC-FB94-EABF9A7B52B4}"/>
              </a:ext>
            </a:extLst>
          </p:cNvPr>
          <p:cNvSpPr txBox="1"/>
          <p:nvPr/>
        </p:nvSpPr>
        <p:spPr>
          <a:xfrm>
            <a:off x="2452668" y="1488565"/>
            <a:ext cx="7988992" cy="1169551"/>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Why did Guru </a:t>
            </a:r>
            <a:r>
              <a:rPr lang="en-GB" sz="1000" dirty="0" err="1">
                <a:solidFill>
                  <a:schemeClr val="bg1"/>
                </a:solidFill>
                <a:effectLst/>
                <a:latin typeface="Work Sans" pitchFamily="2" charset="0"/>
                <a:ea typeface="Calibri" panose="020F0502020204030204" pitchFamily="34" charset="0"/>
                <a:cs typeface="Times New Roman" panose="02020603050405020304" pitchFamily="18" charset="0"/>
              </a:rPr>
              <a:t>Hargobind</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wear two kirpans?</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Why do Sikhs look to Guru Har Rai about care for the creation?</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How did Guru Har Krishan cared for those who were dying? What do Sikhs believe about death?</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In what ways was Guru </a:t>
            </a:r>
            <a:r>
              <a:rPr lang="en-GB" sz="1000" kern="1200" dirty="0" err="1">
                <a:solidFill>
                  <a:schemeClr val="bg1"/>
                </a:solidFill>
                <a:effectLst/>
                <a:latin typeface="Work Sans" pitchFamily="2" charset="0"/>
                <a:ea typeface="Times New Roman" panose="02020603050405020304" pitchFamily="18" charset="0"/>
                <a:cs typeface="Times New Roman" panose="02020603050405020304" pitchFamily="18" charset="0"/>
              </a:rPr>
              <a:t>Tegh</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 Bahadur brave?</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5: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How and why was the Sikh Khalsa formed?</a:t>
            </a: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6: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Assessment task</a:t>
            </a: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Sikhs look to Guru Har Rai about care for the creation?</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452501"/>
          </a:xfrm>
          <a:prstGeom prst="rect">
            <a:avLst/>
          </a:prstGeom>
          <a:noFill/>
        </p:spPr>
        <p:txBody>
          <a:bodyPr wrap="square">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Use </a:t>
            </a:r>
            <a:r>
              <a:rPr lang="en-GB" sz="1000" dirty="0" err="1">
                <a:effectLst/>
                <a:latin typeface="Work Sans" pitchFamily="2" charset="0"/>
                <a:ea typeface="Calibri" panose="020F0502020204030204" pitchFamily="34" charset="0"/>
                <a:cs typeface="Times New Roman" panose="02020603050405020304" pitchFamily="18" charset="0"/>
              </a:rPr>
              <a:t>Powerpoint</a:t>
            </a:r>
            <a:r>
              <a:rPr lang="en-GB" sz="1000" dirty="0">
                <a:effectLst/>
                <a:latin typeface="Work Sans" pitchFamily="2" charset="0"/>
                <a:ea typeface="Calibri" panose="020F0502020204030204" pitchFamily="34" charset="0"/>
                <a:cs typeface="Times New Roman" panose="02020603050405020304" pitchFamily="18" charset="0"/>
              </a:rPr>
              <a:t> (appendix 2a and task sheet, appendix 2b) go through aspects of Guru Har Rai’s life. Pupils respond in writing on the task sheet.</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can we serve others?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can we care for animals?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can we protect trees and plants?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can we look after the environment?</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The Guru helped his former enemy, the Emperor. Why do you think he did this? What does it tell you about his character?</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Introduce </a:t>
            </a:r>
            <a:r>
              <a:rPr lang="en-GB" sz="1000" dirty="0" err="1">
                <a:effectLst/>
                <a:latin typeface="Work Sans" pitchFamily="2" charset="0"/>
                <a:ea typeface="Calibri" panose="020F0502020204030204" pitchFamily="34" charset="0"/>
                <a:cs typeface="Times New Roman" panose="02020603050405020304" pitchFamily="18" charset="0"/>
              </a:rPr>
              <a:t>Puran</a:t>
            </a:r>
            <a:r>
              <a:rPr lang="en-GB" sz="1000" dirty="0">
                <a:effectLst/>
                <a:latin typeface="Work Sans" pitchFamily="2" charset="0"/>
                <a:ea typeface="Calibri" panose="020F0502020204030204" pitchFamily="34" charset="0"/>
                <a:cs typeface="Times New Roman" panose="02020603050405020304" pitchFamily="18" charset="0"/>
              </a:rPr>
              <a:t> Singh, in what ways do you think he was like Guru Har Rai? How do you think the Guru’s life influenced him?</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Return to the question of the lesson: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do Sikhs look to Guru Har Rai about care for creation?</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“Guru Har Rai was a compassionate Guru” </a:t>
            </a:r>
            <a:r>
              <a:rPr lang="en-GB" sz="1000" dirty="0">
                <a:effectLst/>
                <a:latin typeface="Work Sans" pitchFamily="2" charset="0"/>
                <a:ea typeface="Calibri" panose="020F0502020204030204" pitchFamily="34" charset="0"/>
                <a:cs typeface="TimesNewRomanPSMT"/>
              </a:rPr>
              <a:t>Do you agree? How has his life influenced </a:t>
            </a:r>
            <a:r>
              <a:rPr lang="en-GB" sz="1000" dirty="0" err="1">
                <a:effectLst/>
                <a:latin typeface="Work Sans" pitchFamily="2" charset="0"/>
                <a:ea typeface="Calibri" panose="020F0502020204030204" pitchFamily="34" charset="0"/>
                <a:cs typeface="TimesNewRomanPSMT"/>
              </a:rPr>
              <a:t>Puran</a:t>
            </a:r>
            <a:r>
              <a:rPr lang="en-GB" sz="1000" dirty="0">
                <a:effectLst/>
                <a:latin typeface="Work Sans" pitchFamily="2" charset="0"/>
                <a:ea typeface="Calibri" panose="020F0502020204030204" pitchFamily="34" charset="0"/>
                <a:cs typeface="TimesNewRomanPSMT"/>
              </a:rPr>
              <a:t> Singh? </a:t>
            </a:r>
            <a:r>
              <a:rPr lang="en-GB" sz="1000" b="1" dirty="0">
                <a:solidFill>
                  <a:srgbClr val="002060"/>
                </a:solidFill>
                <a:effectLst/>
                <a:latin typeface="Work Sans" pitchFamily="2" charset="0"/>
                <a:ea typeface="Calibri" panose="020F0502020204030204" pitchFamily="34" charset="0"/>
                <a:cs typeface="TimesNewRomanPSMT"/>
              </a:rPr>
              <a:t>  </a:t>
            </a:r>
            <a:r>
              <a:rPr lang="en-GB" sz="1000" b="1" dirty="0">
                <a:effectLst/>
                <a:latin typeface="Work Sans" pitchFamily="2" charset="0"/>
                <a:ea typeface="Calibri" panose="020F0502020204030204" pitchFamily="34" charset="0"/>
                <a:cs typeface="TimesNewRomanPSMT"/>
              </a:rPr>
              <a:t>Record response in writing in RE books</a:t>
            </a:r>
            <a:r>
              <a:rPr lang="en-GB" sz="1000" b="1" dirty="0">
                <a:solidFill>
                  <a:srgbClr val="002060"/>
                </a:solidFill>
                <a:effectLst/>
                <a:latin typeface="Work Sans" pitchFamily="2" charset="0"/>
                <a:ea typeface="Calibri" panose="020F0502020204030204" pitchFamily="34" charset="0"/>
                <a:cs typeface="TimesNewRomanPSMT"/>
              </a:rPr>
              <a:t>.</a:t>
            </a:r>
          </a:p>
          <a:p>
            <a:pPr marL="171450" lvl="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respond)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changes in your life or in our school could you/we make that will help the environment?  </a:t>
            </a:r>
            <a:r>
              <a:rPr lang="en-GB" sz="1000" dirty="0" err="1">
                <a:effectLst/>
                <a:latin typeface="Work Sans" pitchFamily="2" charset="0"/>
                <a:ea typeface="Calibri" panose="020F0502020204030204" pitchFamily="34" charset="0"/>
                <a:cs typeface="Times New Roman" panose="02020603050405020304" pitchFamily="18" charset="0"/>
              </a:rPr>
              <a:t>i</a:t>
            </a:r>
            <a:r>
              <a:rPr lang="en-GB" sz="1000" dirty="0">
                <a:effectLst/>
                <a:latin typeface="Work Sans" pitchFamily="2" charset="0"/>
                <a:ea typeface="Calibri" panose="020F0502020204030204" pitchFamily="34" charset="0"/>
                <a:cs typeface="Times New Roman" panose="02020603050405020304" pitchFamily="18" charset="0"/>
              </a:rPr>
              <a:t>) why you chose that change ii) what difference could it make.  You could think as a class about a project that you could do together that focuses on caring for the environment.</a:t>
            </a:r>
          </a:p>
          <a:p>
            <a:pPr marL="17145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is the most compassionate person you know? What do they do?</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984835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Sikhs look to Guru Har Rai about care for the creation?</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400110"/>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Symbol" panose="05050102010706020507" pitchFamily="18" charset="2"/>
              </a:rPr>
              <a:t>Appendix 2a</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Symbol" panose="05050102010706020507" pitchFamily="18" charset="2"/>
              </a:rPr>
              <a:t>Appendix 2b (one for each child)</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256930"/>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1806586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did Guru Har Krishan cared for those who were dying? What do Sikhs believe about death?</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about the life of Guru Har Krishan and Sikh beliefs about death.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what happens at a Sikh funeral.</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their own ideas and opinions about death.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make the link between Sikh beliefs about death and the willingness of Guru Har Krishan to risk his life to serve others.</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Symbol" panose="05050102010706020507" pitchFamily="18" charset="2"/>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Gurdwara, Karah Parsad, Guru </a:t>
            </a:r>
            <a:r>
              <a:rPr lang="en-GB" sz="1000" dirty="0" err="1">
                <a:effectLst/>
                <a:latin typeface="Work Sans" pitchFamily="2" charset="0"/>
                <a:ea typeface="Calibri" panose="020F0502020204030204" pitchFamily="34" charset="0"/>
                <a:cs typeface="Times New Roman" panose="02020603050405020304" pitchFamily="18" charset="0"/>
              </a:rPr>
              <a:t>Granth</a:t>
            </a:r>
            <a:r>
              <a:rPr lang="en-GB" sz="1000" dirty="0">
                <a:effectLst/>
                <a:latin typeface="Work Sans" pitchFamily="2" charset="0"/>
                <a:ea typeface="Calibri" panose="020F0502020204030204" pitchFamily="34" charset="0"/>
                <a:cs typeface="Times New Roman" panose="02020603050405020304" pitchFamily="18" charset="0"/>
              </a:rPr>
              <a:t> Sahib, reincarnation, karma. Kirtan </a:t>
            </a:r>
            <a:r>
              <a:rPr lang="en-GB" sz="1000" dirty="0" err="1">
                <a:effectLst/>
                <a:latin typeface="Work Sans" pitchFamily="2" charset="0"/>
                <a:ea typeface="Calibri" panose="020F0502020204030204" pitchFamily="34" charset="0"/>
                <a:cs typeface="Times New Roman" panose="02020603050405020304" pitchFamily="18" charset="0"/>
              </a:rPr>
              <a:t>Sohila</a:t>
            </a:r>
            <a:r>
              <a:rPr lang="en-GB" sz="1000" dirty="0">
                <a:effectLst/>
                <a:latin typeface="Work Sans" pitchFamily="2" charset="0"/>
                <a:ea typeface="Calibri" panose="020F0502020204030204" pitchFamily="34" charset="0"/>
                <a:cs typeface="Times New Roman" panose="02020603050405020304" pitchFamily="18" charset="0"/>
              </a:rPr>
              <a:t>.</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86232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What do you remember about Guru Har Rai?  Why might he inspire Sikhs to care for creation?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Think, pair, share:</a:t>
            </a:r>
            <a:r>
              <a:rPr lang="en-GB" sz="1000" dirty="0">
                <a:effectLst/>
                <a:latin typeface="Work Sans" pitchFamily="2" charset="0"/>
                <a:ea typeface="Calibri" panose="020F0502020204030204" pitchFamily="34" charset="0"/>
                <a:cs typeface="Times New Roman" panose="02020603050405020304" pitchFamily="18" charset="0"/>
              </a:rPr>
              <a:t> what does this Sikh hymn teach us about Sikh beliefs about life and death (Slide 2 appendix 3a)</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“The dawn of a new day is the herald of a sunset,</a:t>
            </a:r>
          </a:p>
          <a:p>
            <a:r>
              <a:rPr lang="en-GB" sz="1000" dirty="0">
                <a:effectLst/>
                <a:latin typeface="Work Sans" pitchFamily="2" charset="0"/>
                <a:ea typeface="Calibri" panose="020F0502020204030204" pitchFamily="34" charset="0"/>
                <a:cs typeface="Times New Roman" panose="02020603050405020304" pitchFamily="18" charset="0"/>
              </a:rPr>
              <a:t>Earth is not our permanent home.</a:t>
            </a:r>
          </a:p>
          <a:p>
            <a:r>
              <a:rPr lang="en-GB" sz="1000" dirty="0">
                <a:effectLst/>
                <a:latin typeface="Work Sans" pitchFamily="2" charset="0"/>
                <a:ea typeface="Calibri" panose="020F0502020204030204" pitchFamily="34" charset="0"/>
                <a:cs typeface="Times New Roman" panose="02020603050405020304" pitchFamily="18" charset="0"/>
              </a:rPr>
              <a:t>Life is like a shadow on a wall.”</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See background information on Guru Har Krishan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did Guru Har Krishan cared for those who were dying? What do Sikhs believe about death?</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2227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did Guru Har Krishan cared for those who were dying? What do Sikhs believe about death?</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3657411"/>
          </a:xfrm>
          <a:prstGeom prst="rect">
            <a:avLst/>
          </a:prstGeom>
          <a:noFill/>
        </p:spPr>
        <p:txBody>
          <a:bodyPr wrap="square">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Does belief always lead to action?</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Sikhs express their beliefs in a Sikh funeral?</a:t>
            </a:r>
          </a:p>
          <a:p>
            <a:pPr marL="171450" lvl="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Main activity:</a:t>
            </a:r>
            <a:r>
              <a:rPr lang="en-GB" sz="1000" dirty="0">
                <a:effectLst/>
                <a:latin typeface="Work Sans" pitchFamily="2" charset="0"/>
                <a:ea typeface="Calibri" panose="020F0502020204030204" pitchFamily="34" charset="0"/>
                <a:cs typeface="Times New Roman" panose="02020603050405020304" pitchFamily="18" charset="0"/>
              </a:rPr>
              <a:t>  (Evaluate and communicate)</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Tell the story of Guru Har Krishan and Sikh beliefs about death and funerals (appendix 3a).</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 pairs discuss these questions: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might Guru Har Krishan’s beliefs about death influenced his decision to help the sick?</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is the purpose of being here on earth?</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If there was no memorial stone to commemorate your life, what good things would you hope people would remember you for?</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are Sikh beliefs about death similar/different to other religions we have studied? </a:t>
            </a:r>
          </a:p>
          <a:p>
            <a:pPr marL="342900" lvl="0" indent="-342900">
              <a:spcAft>
                <a:spcPts val="200"/>
              </a:spcAft>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Feedback, whole class. Pupils choose the question they have found most interesting to discuss, to write a written response to.</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Plenary:</a:t>
            </a:r>
            <a:r>
              <a:rPr lang="en-GB" sz="1000" dirty="0">
                <a:effectLst/>
                <a:latin typeface="Work Sans" pitchFamily="2" charset="0"/>
                <a:ea typeface="Calibri" panose="020F0502020204030204" pitchFamily="34" charset="0"/>
                <a:cs typeface="Times New Roman" panose="02020603050405020304" pitchFamily="18" charset="0"/>
              </a:rPr>
              <a:t>  (Reflect and express)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surprised you about Guru Har Krishan?</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might Guru Har Krishan be an example for Sikhs today? </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might a Sikh live if they believe in reincarnation?</a:t>
            </a:r>
          </a:p>
          <a:p>
            <a:pPr marL="17145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believe happens when you die? </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087366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did Guru Har Krishan cared for those who were dying? What do Sikhs believe about death?</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246221"/>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PowerPoint appendix 3a</a:t>
            </a:r>
            <a:endParaRPr lang="en-GB" sz="1000" dirty="0">
              <a:effectLst/>
              <a:latin typeface="Work Sans" pitchFamily="2" charset="0"/>
              <a:ea typeface="Calibri" panose="020F0502020204030204" pitchFamily="34" charset="0"/>
              <a:cs typeface="Symbol" panose="05050102010706020507" pitchFamily="18" charset="2"/>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400110"/>
          </a:xfrm>
          <a:prstGeom prst="rect">
            <a:avLst/>
          </a:prstGeom>
          <a:noFill/>
        </p:spPr>
        <p:txBody>
          <a:bodyPr wrap="square">
            <a:spAutoFit/>
          </a:bodyPr>
          <a:lstStyle/>
          <a:p>
            <a:r>
              <a:rPr lang="en-GB" sz="1000">
                <a:effectLst/>
                <a:latin typeface="Work Sans" pitchFamily="2" charset="0"/>
                <a:ea typeface="Calibri" panose="020F0502020204030204" pitchFamily="34" charset="0"/>
                <a:cs typeface="Times New Roman" panose="02020603050405020304" pitchFamily="18" charset="0"/>
              </a:rPr>
              <a:t>Be aware of any bereavements experienced by pupils in the class.  Do you need to speak to parents/carers in advance of the lesson? Do you need to speak with any children or make alternative arrangements/or get out of class pass?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1875974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In what ways was Guru </a:t>
            </a:r>
            <a:r>
              <a:rPr lang="en-GB" sz="2400" kern="1200" dirty="0" err="1">
                <a:solidFill>
                  <a:schemeClr val="bg1"/>
                </a:solidFill>
                <a:effectLst/>
                <a:latin typeface="Work Sans Light" pitchFamily="2" charset="0"/>
                <a:ea typeface="Times New Roman" panose="02020603050405020304" pitchFamily="18" charset="0"/>
                <a:cs typeface="Times New Roman" panose="02020603050405020304" pitchFamily="18" charset="0"/>
              </a:rPr>
              <a:t>Tegh</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 Bahadur brave?</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the significance of Guru </a:t>
            </a:r>
            <a:r>
              <a:rPr lang="en-GB" sz="1000" dirty="0" err="1">
                <a:effectLst/>
                <a:latin typeface="Work Sans" pitchFamily="2" charset="0"/>
                <a:ea typeface="Calibri" panose="020F0502020204030204" pitchFamily="34" charset="0"/>
                <a:cs typeface="Symbol" panose="05050102010706020507" pitchFamily="18" charset="2"/>
              </a:rPr>
              <a:t>Tegh</a:t>
            </a:r>
            <a:r>
              <a:rPr lang="en-GB" sz="1000" dirty="0">
                <a:effectLst/>
                <a:latin typeface="Work Sans" pitchFamily="2" charset="0"/>
                <a:ea typeface="Calibri" panose="020F0502020204030204" pitchFamily="34" charset="0"/>
                <a:cs typeface="Symbol" panose="05050102010706020507" pitchFamily="18" charset="2"/>
              </a:rPr>
              <a:t> Bahadur.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ask questions around the death of Guru </a:t>
            </a:r>
            <a:r>
              <a:rPr lang="en-GB" sz="1000" dirty="0" err="1">
                <a:effectLst/>
                <a:latin typeface="Work Sans" pitchFamily="2" charset="0"/>
                <a:ea typeface="Calibri" panose="020F0502020204030204" pitchFamily="34" charset="0"/>
                <a:cs typeface="Symbol" panose="05050102010706020507" pitchFamily="18" charset="2"/>
              </a:rPr>
              <a:t>Tegh</a:t>
            </a:r>
            <a:r>
              <a:rPr lang="en-GB" sz="1000" dirty="0">
                <a:effectLst/>
                <a:latin typeface="Work Sans" pitchFamily="2" charset="0"/>
                <a:ea typeface="Calibri" panose="020F0502020204030204" pitchFamily="34" charset="0"/>
                <a:cs typeface="Symbol" panose="05050102010706020507" pitchFamily="18" charset="2"/>
              </a:rPr>
              <a:t> Bahadur.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empathy and their own ideas and opinions.</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Symbol" panose="05050102010706020507" pitchFamily="18" charset="2"/>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No subject specific vocabulary this lesson.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221121"/>
          </a:xfrm>
          <a:prstGeom prst="rect">
            <a:avLst/>
          </a:prstGeom>
          <a:noFill/>
        </p:spPr>
        <p:txBody>
          <a:bodyPr wrap="square" rtlCol="0">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what was learnt last lesson. Give me three facts about Sikh beliefs about death/what happens at a Sikh funeral.</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Introduce that today we will be learning about the next Guru, Guru </a:t>
            </a:r>
            <a:r>
              <a:rPr lang="en-GB" sz="1000" dirty="0" err="1">
                <a:effectLst/>
                <a:latin typeface="Work Sans" pitchFamily="2" charset="0"/>
                <a:ea typeface="Calibri" panose="020F0502020204030204" pitchFamily="34" charset="0"/>
                <a:cs typeface="Times New Roman" panose="02020603050405020304" pitchFamily="18" charset="0"/>
              </a:rPr>
              <a:t>Tegh</a:t>
            </a:r>
            <a:r>
              <a:rPr lang="en-GB" sz="1000" dirty="0">
                <a:effectLst/>
                <a:latin typeface="Work Sans" pitchFamily="2" charset="0"/>
                <a:ea typeface="Calibri" panose="020F0502020204030204" pitchFamily="34" charset="0"/>
                <a:cs typeface="Times New Roman" panose="02020603050405020304" pitchFamily="18" charset="0"/>
              </a:rPr>
              <a:t> Bahadur.</a:t>
            </a:r>
            <a:r>
              <a:rPr lang="en-GB" sz="1000" b="1" dirty="0">
                <a:effectLst/>
                <a:latin typeface="Work Sans" pitchFamily="2" charset="0"/>
                <a:ea typeface="Calibri" panose="020F0502020204030204" pitchFamily="34" charset="0"/>
                <a:cs typeface="Times New Roman" panose="02020603050405020304" pitchFamily="18" charset="0"/>
              </a:rPr>
              <a:t> </a:t>
            </a:r>
          </a:p>
          <a:p>
            <a:pPr>
              <a:spcAft>
                <a:spcPts val="200"/>
              </a:spcAft>
            </a:pPr>
            <a:endParaRPr lang="en-GB" sz="1000" b="1"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 </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See background information on Guru </a:t>
            </a:r>
            <a:r>
              <a:rPr lang="en-GB" sz="1000" b="1" kern="1200" dirty="0" err="1">
                <a:effectLst/>
                <a:latin typeface="Work Sans" pitchFamily="2" charset="0"/>
                <a:ea typeface="Times New Roman" panose="02020603050405020304" pitchFamily="18" charset="0"/>
                <a:cs typeface="Times New Roman" panose="02020603050405020304" pitchFamily="18" charset="0"/>
              </a:rPr>
              <a:t>Tegh</a:t>
            </a:r>
            <a:r>
              <a:rPr lang="en-GB" sz="1000" b="1" kern="1200" dirty="0">
                <a:effectLst/>
                <a:latin typeface="Work Sans" pitchFamily="2" charset="0"/>
                <a:ea typeface="Times New Roman" panose="02020603050405020304" pitchFamily="18" charset="0"/>
                <a:cs typeface="Times New Roman" panose="02020603050405020304" pitchFamily="18" charset="0"/>
              </a:rPr>
              <a:t> Bahadur</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In what ways was Guru </a:t>
            </a:r>
            <a:r>
              <a:rPr lang="en-GB" sz="1000" b="1" kern="1200" dirty="0" err="1">
                <a:solidFill>
                  <a:srgbClr val="55345A"/>
                </a:solidFill>
                <a:effectLst/>
                <a:latin typeface="Work Sans" pitchFamily="2" charset="0"/>
                <a:ea typeface="Times New Roman" panose="02020603050405020304" pitchFamily="18" charset="0"/>
                <a:cs typeface="Times New Roman" panose="02020603050405020304" pitchFamily="18" charset="0"/>
              </a:rPr>
              <a:t>Tegh</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 Bahadur brave?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54369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In what ways was Guru Tegh Bahadur brave?</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3785652"/>
          </a:xfrm>
          <a:prstGeom prst="rect">
            <a:avLst/>
          </a:prstGeom>
          <a:noFill/>
        </p:spPr>
        <p:txBody>
          <a:bodyPr wrap="square">
            <a:spAutoFit/>
          </a:bodyPr>
          <a:lstStyle/>
          <a:p>
            <a:pPr>
              <a:spcAft>
                <a:spcPts val="200"/>
              </a:spcAft>
            </a:pPr>
            <a:r>
              <a:rPr lang="en-GB" sz="1000" dirty="0">
                <a:effectLst/>
                <a:latin typeface="Work Sans" pitchFamily="2" charset="0"/>
                <a:ea typeface="Calibri" panose="020F0502020204030204" pitchFamily="34" charset="0"/>
                <a:cs typeface="Calibri" panose="020F0502020204030204" pitchFamily="34" charset="0"/>
              </a:rPr>
              <a:t>Read through the information – whole class (appendix 4b)</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Calibri" panose="020F0502020204030204" pitchFamily="34" charset="0"/>
              </a:rPr>
              <a:t>(Appendix 4b) In small groups do freeze frames from the story, to explore emotions, (1. Hindus ask the Guru for help; 2. The Guru tells his family he is going to see the emperor; 3. The Emperor tries to persuade the Guru to give up his faith; 4. Sikh smuggles Guru’s head back to family)</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Calibri" panose="020F0502020204030204" pitchFamily="34" charset="0"/>
              </a:rPr>
              <a:t>Pupils write down questions that they would like to ask characters from the story – individual </a:t>
            </a:r>
          </a:p>
          <a:p>
            <a:pPr>
              <a:spcAft>
                <a:spcPts val="200"/>
              </a:spcAft>
            </a:pPr>
            <a:r>
              <a:rPr lang="en-GB" sz="1000" b="1" dirty="0">
                <a:solidFill>
                  <a:srgbClr val="002060"/>
                </a:solidFill>
                <a:effectLst/>
                <a:latin typeface="Work Sans" pitchFamily="2" charset="0"/>
                <a:ea typeface="Calibri" panose="020F0502020204030204" pitchFamily="34" charset="0"/>
                <a:cs typeface="Calibri" panose="020F0502020204030204" pitchFamily="34" charset="0"/>
              </a:rPr>
              <a:t>(</a:t>
            </a:r>
            <a:r>
              <a:rPr lang="en-GB" sz="1000" b="1" dirty="0">
                <a:effectLst/>
                <a:latin typeface="Work Sans" pitchFamily="2" charset="0"/>
                <a:ea typeface="Calibri" panose="020F0502020204030204" pitchFamily="34" charset="0"/>
                <a:cs typeface="Calibri" panose="020F0502020204030204" pitchFamily="34" charset="0"/>
              </a:rPr>
              <a:t>Teacher to model what a high-quality question look like.)</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Calibri" panose="020F0502020204030204" pitchFamily="34" charset="0"/>
              </a:rPr>
              <a:t>Hot seat characters (Guru’s wife; the Emperor; Guru </a:t>
            </a:r>
            <a:r>
              <a:rPr lang="en-GB" sz="1000" dirty="0" err="1">
                <a:effectLst/>
                <a:latin typeface="Work Sans" pitchFamily="2" charset="0"/>
                <a:ea typeface="Calibri" panose="020F0502020204030204" pitchFamily="34" charset="0"/>
                <a:cs typeface="Calibri" panose="020F0502020204030204" pitchFamily="34" charset="0"/>
              </a:rPr>
              <a:t>Tegh</a:t>
            </a:r>
            <a:r>
              <a:rPr lang="en-GB" sz="1000" dirty="0">
                <a:effectLst/>
                <a:latin typeface="Work Sans" pitchFamily="2" charset="0"/>
                <a:ea typeface="Calibri" panose="020F0502020204030204" pitchFamily="34" charset="0"/>
                <a:cs typeface="Calibri" panose="020F0502020204030204" pitchFamily="34" charset="0"/>
              </a:rPr>
              <a:t> Bahadur) – group</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Back to question: </a:t>
            </a:r>
            <a:r>
              <a:rPr lang="en-GB" sz="1000" dirty="0">
                <a:effectLst/>
                <a:latin typeface="Work Sans" pitchFamily="2" charset="0"/>
                <a:ea typeface="Calibri" panose="020F0502020204030204" pitchFamily="34" charset="0"/>
                <a:cs typeface="Times New Roman" panose="02020603050405020304" pitchFamily="18" charset="0"/>
              </a:rPr>
              <a:t>In what ways was Guru </a:t>
            </a:r>
            <a:r>
              <a:rPr lang="en-GB" sz="1000" dirty="0" err="1">
                <a:effectLst/>
                <a:latin typeface="Work Sans" pitchFamily="2" charset="0"/>
                <a:ea typeface="Calibri" panose="020F0502020204030204" pitchFamily="34" charset="0"/>
                <a:cs typeface="Times New Roman" panose="02020603050405020304" pitchFamily="18" charset="0"/>
              </a:rPr>
              <a:t>Tegh</a:t>
            </a:r>
            <a:r>
              <a:rPr lang="en-GB" sz="1000" dirty="0">
                <a:effectLst/>
                <a:latin typeface="Work Sans" pitchFamily="2" charset="0"/>
                <a:ea typeface="Calibri" panose="020F0502020204030204" pitchFamily="34" charset="0"/>
                <a:cs typeface="Times New Roman" panose="02020603050405020304" pitchFamily="18" charset="0"/>
              </a:rPr>
              <a:t> Bahadur brave?</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Plenary:</a:t>
            </a:r>
            <a:r>
              <a:rPr lang="en-GB" sz="1000" dirty="0">
                <a:effectLst/>
                <a:latin typeface="Work Sans" pitchFamily="2" charset="0"/>
                <a:ea typeface="Calibri" panose="020F0502020204030204" pitchFamily="34" charset="0"/>
                <a:cs typeface="Times New Roman" panose="02020603050405020304" pitchFamily="18" charset="0"/>
              </a:rPr>
              <a:t>  (Reflect and express)</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Guru </a:t>
            </a:r>
            <a:r>
              <a:rPr lang="en-GB" sz="1000" dirty="0" err="1">
                <a:effectLst/>
                <a:latin typeface="Work Sans" pitchFamily="2" charset="0"/>
                <a:ea typeface="Calibri" panose="020F0502020204030204" pitchFamily="34" charset="0"/>
                <a:cs typeface="Times New Roman" panose="02020603050405020304" pitchFamily="18" charset="0"/>
              </a:rPr>
              <a:t>Tegh</a:t>
            </a:r>
            <a:r>
              <a:rPr lang="en-GB" sz="1000" dirty="0">
                <a:effectLst/>
                <a:latin typeface="Work Sans" pitchFamily="2" charset="0"/>
                <a:ea typeface="Calibri" panose="020F0502020204030204" pitchFamily="34" charset="0"/>
                <a:cs typeface="Times New Roman" panose="02020603050405020304" pitchFamily="18" charset="0"/>
              </a:rPr>
              <a:t> Bahadur had the nickname ‘Brave cooking pot’. </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nickname would you like to be known by that reflects your character? Why?</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If you were a Sikh, how do you think Guru Bahadur might inspire you?</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841272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In what ways was Guru Tegh Bahadur brave?</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400110"/>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4a</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4b (one per child)</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553998"/>
          </a:xfrm>
          <a:prstGeom prst="rect">
            <a:avLst/>
          </a:prstGeom>
          <a:noFill/>
        </p:spPr>
        <p:txBody>
          <a:bodyPr wrap="square">
            <a:spAutoFit/>
          </a:bodyPr>
          <a:lstStyle/>
          <a:p>
            <a:r>
              <a:rPr lang="en-GB" sz="1000">
                <a:effectLst/>
                <a:latin typeface="Work Sans" pitchFamily="2" charset="0"/>
                <a:ea typeface="Calibri" panose="020F0502020204030204" pitchFamily="34" charset="0"/>
                <a:cs typeface="Times New Roman" panose="02020603050405020304" pitchFamily="18" charset="0"/>
              </a:rPr>
              <a:t>As with any lesson on family life be aware of any sensitive issues that may arise in your class. </a:t>
            </a:r>
          </a:p>
          <a:p>
            <a:r>
              <a:rPr lang="en-GB" sz="1000">
                <a:effectLst/>
                <a:latin typeface="Work Sans" pitchFamily="2" charset="0"/>
                <a:ea typeface="Calibri" panose="020F0502020204030204" pitchFamily="34" charset="0"/>
                <a:cs typeface="Times New Roman" panose="02020603050405020304" pitchFamily="18" charset="0"/>
              </a:rPr>
              <a:t>Be aware of any bereavements experienced by children in the class.  Do you need to speak to parents/carers in advance of the lesson? Do you need to speak with any pupils or make alternative arrangements/or get out of class pass?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2935272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and why was the Sikh Khalsa formed?</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the significance of Guru Gobind Singh and his contribution to the development of Sikhi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ask questions about identity.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consider the implications of living as a Khalsa Sikh in Britain today.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express their own ideas and opinions</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kirpan, kara, kesh, </a:t>
            </a:r>
            <a:r>
              <a:rPr lang="en-GB" sz="1000" dirty="0" err="1">
                <a:effectLst/>
                <a:latin typeface="Work Sans" pitchFamily="2" charset="0"/>
                <a:ea typeface="Calibri" panose="020F0502020204030204" pitchFamily="34" charset="0"/>
                <a:cs typeface="Times New Roman" panose="02020603050405020304" pitchFamily="18" charset="0"/>
              </a:rPr>
              <a:t>kachera</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dirty="0" err="1">
                <a:effectLst/>
                <a:latin typeface="Work Sans" pitchFamily="2" charset="0"/>
                <a:ea typeface="Calibri" panose="020F0502020204030204" pitchFamily="34" charset="0"/>
                <a:cs typeface="Times New Roman" panose="02020603050405020304" pitchFamily="18" charset="0"/>
              </a:rPr>
              <a:t>khanga</a:t>
            </a:r>
            <a:r>
              <a:rPr lang="en-GB" sz="1000" dirty="0">
                <a:effectLst/>
                <a:latin typeface="Work Sans" pitchFamily="2" charset="0"/>
                <a:ea typeface="Calibri" panose="020F0502020204030204" pitchFamily="34" charset="0"/>
                <a:cs typeface="Times New Roman" panose="02020603050405020304" pitchFamily="18" charset="0"/>
              </a:rPr>
              <a:t>.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759730"/>
          </a:xfrm>
          <a:prstGeom prst="rect">
            <a:avLst/>
          </a:prstGeom>
          <a:noFill/>
        </p:spPr>
        <p:txBody>
          <a:bodyPr wrap="square" rtlCol="0">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Story of martyrdom of Guru </a:t>
            </a:r>
            <a:r>
              <a:rPr lang="en-GB" sz="1000" dirty="0" err="1">
                <a:effectLst/>
                <a:latin typeface="Work Sans" pitchFamily="2" charset="0"/>
                <a:ea typeface="Calibri" panose="020F0502020204030204" pitchFamily="34" charset="0"/>
                <a:cs typeface="Times New Roman" panose="02020603050405020304" pitchFamily="18" charset="0"/>
              </a:rPr>
              <a:t>Tegh</a:t>
            </a:r>
            <a:r>
              <a:rPr lang="en-GB" sz="1000" dirty="0">
                <a:effectLst/>
                <a:latin typeface="Work Sans" pitchFamily="2" charset="0"/>
                <a:ea typeface="Calibri" panose="020F0502020204030204" pitchFamily="34" charset="0"/>
                <a:cs typeface="Times New Roman" panose="02020603050405020304" pitchFamily="18" charset="0"/>
              </a:rPr>
              <a:t> Bahadur.</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Introduction starter: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does your clothing say about you? Show images of people wearing different clothing. (appendix 5a)</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wear different clothes at different times to say something about you?</a:t>
            </a:r>
          </a:p>
          <a:p>
            <a:pPr marL="342900" lvl="0" indent="-342900">
              <a:spcAft>
                <a:spcPts val="200"/>
              </a:spcAft>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Teacher subject knowledge:  See background information on Guru Gobind Singh.</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and why was the Sikh Khalsa was formed?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0282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and why was the Sikh Khalsa formed?</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6" y="2057853"/>
            <a:ext cx="8358653" cy="4298613"/>
          </a:xfrm>
          <a:prstGeom prst="rect">
            <a:avLst/>
          </a:prstGeom>
          <a:noFill/>
        </p:spPr>
        <p:txBody>
          <a:bodyPr wrap="square">
            <a:spAutoFit/>
          </a:bodyPr>
          <a:lstStyle/>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Read through fascinating fact box– whole class (appendix 5b)</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Brainstorm/ discuss:</a:t>
            </a:r>
            <a:r>
              <a:rPr lang="en-GB" sz="1000" dirty="0">
                <a:effectLst/>
                <a:latin typeface="Work Sans" pitchFamily="2" charset="0"/>
                <a:ea typeface="Calibri" panose="020F0502020204030204" pitchFamily="34" charset="0"/>
                <a:cs typeface="Times New Roman" panose="02020603050405020304" pitchFamily="18" charset="0"/>
              </a:rPr>
              <a:t> How do you think it might have made Guru Gobind feel to know his dad had died defending the beliefs of others?</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What might he have wanted to do?</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Read rest of the information on the information sheet (appendix 5b) or show on PowerPoint (appendix 5a)</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Show and encourage questions about 5 K artefacts.</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Think, pair, share</a:t>
            </a:r>
            <a:r>
              <a:rPr lang="en-GB" sz="1000" dirty="0">
                <a:effectLst/>
                <a:latin typeface="Work Sans" pitchFamily="2" charset="0"/>
                <a:ea typeface="Times New Roman" panose="02020603050405020304" pitchFamily="18" charset="0"/>
                <a:cs typeface="Calibri" panose="020F0502020204030204" pitchFamily="34" charset="0"/>
              </a:rPr>
              <a:t>:   Think of two reasons why Guru Gobind Singh may have asked the Khalsa Sikhs to take on the names Singh and Kaur and to wear certain items and not cut their hair.</a:t>
            </a:r>
            <a:r>
              <a:rPr lang="en-GB" sz="1000" b="1" dirty="0">
                <a:effectLst/>
                <a:latin typeface="Work Sans" pitchFamily="2" charset="0"/>
                <a:ea typeface="Times New Roman" panose="02020603050405020304" pitchFamily="18" charset="0"/>
                <a:cs typeface="Calibri" panose="020F0502020204030204" pitchFamily="34" charset="0"/>
              </a:rPr>
              <a:t> </a:t>
            </a:r>
            <a:endParaRPr lang="en-GB" sz="1000" dirty="0">
              <a:effectLst/>
              <a:latin typeface="Work Sans" pitchFamily="2" charset="0"/>
              <a:ea typeface="Times New Roman" panose="02020603050405020304" pitchFamily="18"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Calibri" panose="020F0502020204030204" pitchFamily="34" charset="0"/>
              </a:rPr>
              <a:t> </a:t>
            </a:r>
            <a:endParaRPr lang="en-GB" sz="1000" dirty="0">
              <a:effectLst/>
              <a:latin typeface="Work Sans" pitchFamily="2" charset="0"/>
              <a:ea typeface="Times New Roman" panose="02020603050405020304" pitchFamily="18"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Feedback – whole class.</a:t>
            </a:r>
          </a:p>
          <a:p>
            <a:pPr>
              <a:spcAft>
                <a:spcPts val="200"/>
              </a:spcAft>
            </a:pPr>
            <a:r>
              <a:rPr lang="en-GB" sz="1000" dirty="0">
                <a:effectLst/>
                <a:latin typeface="Work Sans" pitchFamily="2" charset="0"/>
                <a:ea typeface="Calibri" panose="020F0502020204030204" pitchFamily="34" charset="0"/>
                <a:cs typeface="Helvetica" panose="020B0604020202020204" pitchFamily="34" charset="0"/>
              </a:rPr>
              <a:t>Come back to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and why was the Sikh Khalsa formed?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dirty="0">
                <a:effectLst/>
                <a:latin typeface="Work Sans" pitchFamily="2" charset="0"/>
                <a:ea typeface="Calibri" panose="020F0502020204030204" pitchFamily="34" charset="0"/>
                <a:cs typeface="Helvetica" panose="020B0604020202020204" pitchFamily="34" charset="0"/>
              </a:rPr>
              <a:t>Pupils write a response to the question in their books.</a:t>
            </a:r>
          </a:p>
          <a:p>
            <a:pPr>
              <a:spcAft>
                <a:spcPts val="200"/>
              </a:spcAft>
            </a:pPr>
            <a:endParaRPr lang="en-GB" sz="1000" dirty="0">
              <a:latin typeface="Work Sans" pitchFamily="2" charset="0"/>
              <a:ea typeface="Calibri" panose="020F0502020204030204" pitchFamily="34" charset="0"/>
              <a:cs typeface="Helvetica" panose="020B0604020202020204" pitchFamily="34" charset="0"/>
            </a:endParaRPr>
          </a:p>
          <a:p>
            <a:pPr>
              <a:spcAft>
                <a:spcPts val="200"/>
              </a:spcAft>
            </a:pPr>
            <a:endParaRPr lang="en-GB" sz="1000" dirty="0">
              <a:effectLst/>
              <a:latin typeface="Work Sans" pitchFamily="2" charset="0"/>
              <a:ea typeface="Calibri" panose="020F0502020204030204" pitchFamily="34" charset="0"/>
              <a:cs typeface="Helvetica" panose="020B0604020202020204" pitchFamily="34"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Plenary:</a:t>
            </a:r>
            <a:r>
              <a:rPr lang="en-GB" sz="1000" dirty="0">
                <a:effectLst/>
                <a:latin typeface="Work Sans" pitchFamily="2" charset="0"/>
                <a:ea typeface="Calibri" panose="020F0502020204030204" pitchFamily="34" charset="0"/>
                <a:cs typeface="Times New Roman" panose="02020603050405020304" pitchFamily="18" charset="0"/>
              </a:rPr>
              <a:t>  (Reflect and express)</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Use Auntie Bimal’s problems to consider how being a Khalsa Sikh might affect a Sikh in Britain today (appendix 5a)</a:t>
            </a:r>
            <a:r>
              <a:rPr lang="en-GB" sz="1000" dirty="0">
                <a:solidFill>
                  <a:srgbClr val="FF0000"/>
                </a:solidFill>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(make the connection between the influence on Sikhs today from Guru Gobind Singh’s actions.)</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40415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566822"/>
          </a:xfrm>
          <a:prstGeom prst="rect">
            <a:avLst/>
          </a:prstGeom>
          <a:noFill/>
        </p:spPr>
        <p:txBody>
          <a:bodyPr wrap="square">
            <a:spAutoFit/>
          </a:bodyPr>
          <a:lstStyle/>
          <a:p>
            <a:pPr algn="l">
              <a:spcBef>
                <a:spcPts val="50"/>
              </a:spcBef>
            </a:pPr>
            <a:r>
              <a:rPr lang="en-GB" sz="1000" b="1" dirty="0">
                <a:solidFill>
                  <a:schemeClr val="bg1"/>
                </a:solidFill>
                <a:effectLst/>
                <a:latin typeface="Work Sans" pitchFamily="2" charset="0"/>
              </a:rPr>
              <a:t>The Sikh Gurus, Beliefs and Practices:</a:t>
            </a:r>
          </a:p>
          <a:p>
            <a:pPr algn="l">
              <a:spcBef>
                <a:spcPts val="50"/>
              </a:spcBef>
            </a:pPr>
            <a:r>
              <a:rPr lang="en-GB" sz="1000" dirty="0">
                <a:solidFill>
                  <a:schemeClr val="bg1"/>
                </a:solidFill>
                <a:effectLst/>
                <a:latin typeface="Work Sans" pitchFamily="2" charset="0"/>
              </a:rPr>
              <a:t>This unit focuses on the last 5 human Gurus of Sikhi, their lives and teaching and impact on Sikhs today.</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125206" y="1946783"/>
            <a:ext cx="2776889" cy="3606115"/>
          </a:xfrm>
          <a:prstGeom prst="rect">
            <a:avLst/>
          </a:prstGeom>
          <a:noFill/>
        </p:spPr>
        <p:txBody>
          <a:bodyPr wrap="square" rtlCol="0">
            <a:spAutoFit/>
          </a:bodyPr>
          <a:lstStyle/>
          <a:p>
            <a:pPr algn="l">
              <a:spcAft>
                <a:spcPts val="200"/>
              </a:spcAft>
            </a:pPr>
            <a:r>
              <a:rPr lang="en-GB" sz="1000" b="1" dirty="0">
                <a:effectLst/>
                <a:latin typeface="Work Sans" pitchFamily="2" charset="0"/>
              </a:rPr>
              <a:t>Guru </a:t>
            </a:r>
            <a:r>
              <a:rPr lang="en-GB" sz="1000" b="1" dirty="0" err="1">
                <a:effectLst/>
                <a:latin typeface="Work Sans" pitchFamily="2" charset="0"/>
              </a:rPr>
              <a:t>Hargobind</a:t>
            </a:r>
            <a:r>
              <a:rPr lang="en-GB" sz="1000" b="1" dirty="0">
                <a:effectLst/>
                <a:latin typeface="Work Sans" pitchFamily="2" charset="0"/>
              </a:rPr>
              <a:t> – The Sixth Guru:</a:t>
            </a:r>
          </a:p>
          <a:p>
            <a:pPr algn="l">
              <a:spcAft>
                <a:spcPts val="200"/>
              </a:spcAft>
            </a:pPr>
            <a:endParaRPr lang="en-GB" sz="1000" b="1" dirty="0">
              <a:effectLst/>
              <a:latin typeface="Work Sans" pitchFamily="2" charset="0"/>
            </a:endParaRPr>
          </a:p>
          <a:p>
            <a:pPr algn="l">
              <a:spcAft>
                <a:spcPts val="200"/>
              </a:spcAft>
            </a:pPr>
            <a:r>
              <a:rPr lang="en-GB" sz="1000" dirty="0">
                <a:effectLst/>
                <a:latin typeface="Work Sans" pitchFamily="2" charset="0"/>
              </a:rPr>
              <a:t>Guru Arjan’s last command to his son (</a:t>
            </a:r>
            <a:r>
              <a:rPr lang="en-GB" sz="1000" dirty="0" err="1">
                <a:effectLst/>
                <a:latin typeface="Work Sans" pitchFamily="2" charset="0"/>
              </a:rPr>
              <a:t>Hargobind</a:t>
            </a:r>
            <a:r>
              <a:rPr lang="en-GB" sz="1000" dirty="0">
                <a:effectLst/>
                <a:latin typeface="Work Sans" pitchFamily="2" charset="0"/>
              </a:rPr>
              <a:t>) was “Let him sit fully armed on his throne and maintain an army to the best of his ability.” One Sikh story says that as </a:t>
            </a:r>
            <a:r>
              <a:rPr lang="en-GB" sz="1000" dirty="0" err="1">
                <a:effectLst/>
                <a:latin typeface="Work Sans" pitchFamily="2" charset="0"/>
              </a:rPr>
              <a:t>Hargobind</a:t>
            </a:r>
            <a:r>
              <a:rPr lang="en-GB" sz="1000" dirty="0">
                <a:effectLst/>
                <a:latin typeface="Work Sans" pitchFamily="2" charset="0"/>
              </a:rPr>
              <a:t> was being installed as the next Guru a sword was placed on the wrong side of his belt.</a:t>
            </a:r>
          </a:p>
          <a:p>
            <a:pPr algn="l">
              <a:spcAft>
                <a:spcPts val="200"/>
              </a:spcAft>
            </a:pPr>
            <a:endParaRPr lang="en-GB" sz="1000" dirty="0">
              <a:latin typeface="Work Sans" pitchFamily="2" charset="0"/>
            </a:endParaRPr>
          </a:p>
          <a:p>
            <a:pPr algn="l">
              <a:spcAft>
                <a:spcPts val="200"/>
              </a:spcAft>
            </a:pPr>
            <a:r>
              <a:rPr lang="en-GB" sz="1000" dirty="0">
                <a:effectLst/>
                <a:latin typeface="Work Sans" pitchFamily="2" charset="0"/>
              </a:rPr>
              <a:t>Guru </a:t>
            </a:r>
            <a:r>
              <a:rPr lang="en-GB" sz="1000" dirty="0" err="1">
                <a:effectLst/>
                <a:latin typeface="Work Sans" pitchFamily="2" charset="0"/>
              </a:rPr>
              <a:t>Hargobind</a:t>
            </a:r>
            <a:r>
              <a:rPr lang="en-GB" sz="1000" dirty="0">
                <a:effectLst/>
                <a:latin typeface="Work Sans" pitchFamily="2" charset="0"/>
              </a:rPr>
              <a:t> asked for the sword to be left there and another to be put on the correct side. Although there is no evidence that this story is true it does provide an origin for Guru </a:t>
            </a:r>
            <a:r>
              <a:rPr lang="en-GB" sz="1000" dirty="0" err="1">
                <a:effectLst/>
                <a:latin typeface="Work Sans" pitchFamily="2" charset="0"/>
              </a:rPr>
              <a:t>Hargobind’s</a:t>
            </a:r>
            <a:r>
              <a:rPr lang="en-GB" sz="1000" dirty="0">
                <a:effectLst/>
                <a:latin typeface="Work Sans" pitchFamily="2" charset="0"/>
              </a:rPr>
              <a:t> main contribution to Sikhi, the two sword theory of Sikhi – the idea of miri and </a:t>
            </a:r>
            <a:r>
              <a:rPr lang="en-GB" sz="1000" dirty="0" err="1">
                <a:effectLst/>
                <a:latin typeface="Work Sans" pitchFamily="2" charset="0"/>
              </a:rPr>
              <a:t>piri</a:t>
            </a:r>
            <a:r>
              <a:rPr lang="en-GB" sz="1000" dirty="0">
                <a:effectLst/>
                <a:latin typeface="Work Sans" pitchFamily="2" charset="0"/>
              </a:rPr>
              <a:t>. </a:t>
            </a:r>
          </a:p>
          <a:p>
            <a:pPr algn="l">
              <a:spcAft>
                <a:spcPts val="200"/>
              </a:spcAft>
            </a:pPr>
            <a:r>
              <a:rPr lang="en-GB" sz="1000" dirty="0">
                <a:effectLst/>
                <a:latin typeface="Work Sans" pitchFamily="2" charset="0"/>
              </a:rPr>
              <a:t>One of the two swords worn by Guru </a:t>
            </a:r>
            <a:r>
              <a:rPr lang="en-GB" sz="1000" dirty="0" err="1">
                <a:effectLst/>
                <a:latin typeface="Work Sans" pitchFamily="2" charset="0"/>
              </a:rPr>
              <a:t>Hargobind</a:t>
            </a:r>
            <a:r>
              <a:rPr lang="en-GB" sz="1000" dirty="0">
                <a:effectLst/>
                <a:latin typeface="Work Sans" pitchFamily="2" charset="0"/>
              </a:rPr>
              <a:t> represented spiritual power, </a:t>
            </a:r>
            <a:r>
              <a:rPr lang="en-GB" sz="1000" dirty="0" err="1">
                <a:effectLst/>
                <a:latin typeface="Work Sans" pitchFamily="2" charset="0"/>
              </a:rPr>
              <a:t>piri</a:t>
            </a:r>
            <a:r>
              <a:rPr lang="en-GB" sz="1000" dirty="0">
                <a:effectLst/>
                <a:latin typeface="Work Sans" pitchFamily="2" charset="0"/>
              </a:rPr>
              <a:t>, and the other sword temporal (earthly) power, miri.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9" name="Rectangle 28">
            <a:extLst>
              <a:ext uri="{FF2B5EF4-FFF2-40B4-BE49-F238E27FC236}">
                <a16:creationId xmlns:a16="http://schemas.microsoft.com/office/drawing/2014/main" id="{F3E01B7D-C0FB-5AB1-37BF-2AA7B30CD775}"/>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8B6411E0-4DBF-CD70-8EF2-EBF44F2DC5F5}"/>
              </a:ext>
            </a:extLst>
          </p:cNvPr>
          <p:cNvSpPr txBox="1"/>
          <p:nvPr/>
        </p:nvSpPr>
        <p:spPr>
          <a:xfrm>
            <a:off x="6179503" y="1946783"/>
            <a:ext cx="2848564" cy="4914166"/>
          </a:xfrm>
          <a:prstGeom prst="rect">
            <a:avLst/>
          </a:prstGeom>
          <a:noFill/>
        </p:spPr>
        <p:txBody>
          <a:bodyPr wrap="square" rtlCol="0">
            <a:spAutoFit/>
          </a:bodyPr>
          <a:lstStyle/>
          <a:p>
            <a:pPr algn="l">
              <a:spcAft>
                <a:spcPts val="200"/>
              </a:spcAft>
            </a:pPr>
            <a:r>
              <a:rPr lang="en-GB" sz="1000" b="1" dirty="0">
                <a:effectLst/>
                <a:latin typeface="Work Sans" pitchFamily="2" charset="0"/>
              </a:rPr>
              <a:t>The Khanda is the symbol for Sikhi, and it represents key beliefs:</a:t>
            </a:r>
          </a:p>
          <a:p>
            <a:pPr algn="l">
              <a:spcAft>
                <a:spcPts val="200"/>
              </a:spcAft>
            </a:pPr>
            <a:endParaRPr lang="en-GB" sz="1000" b="1" dirty="0">
              <a:effectLst/>
              <a:latin typeface="Work Sans" pitchFamily="2" charset="0"/>
            </a:endParaRPr>
          </a:p>
          <a:p>
            <a:pPr algn="l">
              <a:spcAft>
                <a:spcPts val="200"/>
              </a:spcAft>
            </a:pPr>
            <a:r>
              <a:rPr lang="en-GB" sz="1000" dirty="0">
                <a:effectLst/>
                <a:latin typeface="Work Sans" pitchFamily="2" charset="0"/>
              </a:rPr>
              <a:t>Guru </a:t>
            </a:r>
            <a:r>
              <a:rPr lang="en-GB" sz="1000" dirty="0" err="1">
                <a:effectLst/>
                <a:latin typeface="Work Sans" pitchFamily="2" charset="0"/>
              </a:rPr>
              <a:t>Hargobind</a:t>
            </a:r>
            <a:r>
              <a:rPr lang="en-GB" sz="1000" dirty="0">
                <a:effectLst/>
                <a:latin typeface="Work Sans" pitchFamily="2" charset="0"/>
              </a:rPr>
              <a:t> is also known for establishing Gurdwaras, the Sikh place of worship. Outside each Gurdwara is a flag known as the Nishan Sahib. It is orange in colour and has the Khanda symbol on it. Originally it was the pennant for Guru </a:t>
            </a:r>
            <a:r>
              <a:rPr lang="en-GB" sz="1000" dirty="0" err="1">
                <a:effectLst/>
                <a:latin typeface="Work Sans" pitchFamily="2" charset="0"/>
              </a:rPr>
              <a:t>Hargobind’s</a:t>
            </a:r>
            <a:r>
              <a:rPr lang="en-GB" sz="1000" dirty="0">
                <a:effectLst/>
                <a:latin typeface="Work Sans" pitchFamily="2" charset="0"/>
              </a:rPr>
              <a:t> troops. </a:t>
            </a:r>
          </a:p>
          <a:p>
            <a:pPr algn="l">
              <a:spcAft>
                <a:spcPts val="200"/>
              </a:spcAft>
            </a:pPr>
            <a:endParaRPr lang="en-GB" sz="1000" dirty="0">
              <a:effectLst/>
              <a:latin typeface="Work Sans" pitchFamily="2" charset="0"/>
            </a:endParaRPr>
          </a:p>
          <a:p>
            <a:pPr algn="l">
              <a:spcAft>
                <a:spcPts val="200"/>
              </a:spcAft>
            </a:pPr>
            <a:r>
              <a:rPr lang="en-GB" sz="1000" dirty="0">
                <a:effectLst/>
                <a:latin typeface="Work Sans" pitchFamily="2" charset="0"/>
              </a:rPr>
              <a:t>Guru </a:t>
            </a:r>
            <a:r>
              <a:rPr lang="en-GB" sz="1000" dirty="0" err="1">
                <a:effectLst/>
                <a:latin typeface="Work Sans" pitchFamily="2" charset="0"/>
              </a:rPr>
              <a:t>Hargobind</a:t>
            </a:r>
            <a:r>
              <a:rPr lang="en-GB" sz="1000" dirty="0">
                <a:effectLst/>
                <a:latin typeface="Work Sans" pitchFamily="2" charset="0"/>
              </a:rPr>
              <a:t> had set up an army to defend the Sikh people. One day, while Guru </a:t>
            </a:r>
            <a:r>
              <a:rPr lang="en-GB" sz="1000" dirty="0" err="1">
                <a:effectLst/>
                <a:latin typeface="Work Sans" pitchFamily="2" charset="0"/>
              </a:rPr>
              <a:t>Hargobind</a:t>
            </a:r>
            <a:r>
              <a:rPr lang="en-GB" sz="1000" dirty="0">
                <a:effectLst/>
                <a:latin typeface="Work Sans" pitchFamily="2" charset="0"/>
              </a:rPr>
              <a:t> was travelling, he met a local Saint called </a:t>
            </a:r>
            <a:r>
              <a:rPr lang="en-GB" sz="1000" dirty="0" err="1">
                <a:effectLst/>
                <a:latin typeface="Work Sans" pitchFamily="2" charset="0"/>
              </a:rPr>
              <a:t>Samrath</a:t>
            </a:r>
            <a:r>
              <a:rPr lang="en-GB" sz="1000" dirty="0">
                <a:effectLst/>
                <a:latin typeface="Work Sans" pitchFamily="2" charset="0"/>
              </a:rPr>
              <a:t> </a:t>
            </a:r>
            <a:r>
              <a:rPr lang="en-GB" sz="1000" dirty="0" err="1">
                <a:effectLst/>
                <a:latin typeface="Work Sans" pitchFamily="2" charset="0"/>
              </a:rPr>
              <a:t>Ramdaas</a:t>
            </a:r>
            <a:r>
              <a:rPr lang="en-GB" sz="1000" dirty="0">
                <a:effectLst/>
                <a:latin typeface="Work Sans" pitchFamily="2" charset="0"/>
              </a:rPr>
              <a:t>.</a:t>
            </a:r>
          </a:p>
          <a:p>
            <a:pPr algn="l">
              <a:spcAft>
                <a:spcPts val="200"/>
              </a:spcAft>
            </a:pPr>
            <a:endParaRPr lang="en-GB" sz="1000" dirty="0">
              <a:latin typeface="Work Sans" pitchFamily="2" charset="0"/>
            </a:endParaRPr>
          </a:p>
          <a:p>
            <a:pPr algn="l">
              <a:spcAft>
                <a:spcPts val="200"/>
              </a:spcAft>
            </a:pPr>
            <a:r>
              <a:rPr lang="en-GB" sz="1000" dirty="0" err="1">
                <a:effectLst/>
                <a:latin typeface="Work Sans" pitchFamily="2" charset="0"/>
              </a:rPr>
              <a:t>Samrath</a:t>
            </a:r>
            <a:r>
              <a:rPr lang="en-GB" sz="1000" dirty="0">
                <a:effectLst/>
                <a:latin typeface="Work Sans" pitchFamily="2" charset="0"/>
              </a:rPr>
              <a:t> </a:t>
            </a:r>
            <a:r>
              <a:rPr lang="en-GB" sz="1000" dirty="0" err="1">
                <a:effectLst/>
                <a:latin typeface="Work Sans" pitchFamily="2" charset="0"/>
              </a:rPr>
              <a:t>Ramdaas</a:t>
            </a:r>
            <a:r>
              <a:rPr lang="en-GB" sz="1000" dirty="0">
                <a:effectLst/>
                <a:latin typeface="Work Sans" pitchFamily="2" charset="0"/>
              </a:rPr>
              <a:t> saw the Guru dressed like a warrior, with weapons and riding a horse with his army and asked the Guru, “I hear you are the Sixth Guru of the Sikhs but how can you dress like a warrior and still call yourself a Guru?”</a:t>
            </a:r>
          </a:p>
          <a:p>
            <a:pPr algn="l">
              <a:spcAft>
                <a:spcPts val="200"/>
              </a:spcAft>
            </a:pPr>
            <a:r>
              <a:rPr lang="en-GB" sz="1000" dirty="0">
                <a:effectLst/>
                <a:latin typeface="Work Sans" pitchFamily="2" charset="0"/>
              </a:rPr>
              <a:t>Guru </a:t>
            </a:r>
            <a:r>
              <a:rPr lang="en-GB" sz="1000" dirty="0" err="1">
                <a:effectLst/>
                <a:latin typeface="Work Sans" pitchFamily="2" charset="0"/>
              </a:rPr>
              <a:t>Hargobind</a:t>
            </a:r>
            <a:r>
              <a:rPr lang="en-GB" sz="1000" dirty="0">
                <a:effectLst/>
                <a:latin typeface="Work Sans" pitchFamily="2" charset="0"/>
              </a:rPr>
              <a:t> replied “Internally I live the life of a Saint but externally I live the life of a warrior.  I dress like a warrior to protect Saints like you from Tyrants who try to harm God’s Saints…like you”</a:t>
            </a:r>
          </a:p>
          <a:p>
            <a:pPr algn="l">
              <a:spcAft>
                <a:spcPts val="200"/>
              </a:spcAft>
            </a:pPr>
            <a:r>
              <a:rPr lang="en-GB" sz="1000" dirty="0" err="1">
                <a:effectLst/>
                <a:latin typeface="Work Sans" pitchFamily="2" charset="0"/>
              </a:rPr>
              <a:t>Samrath</a:t>
            </a:r>
            <a:r>
              <a:rPr lang="en-GB" sz="1000" dirty="0">
                <a:effectLst/>
                <a:latin typeface="Work Sans" pitchFamily="2" charset="0"/>
              </a:rPr>
              <a:t> </a:t>
            </a:r>
            <a:r>
              <a:rPr lang="en-GB" sz="1000" dirty="0" err="1">
                <a:effectLst/>
                <a:latin typeface="Work Sans" pitchFamily="2" charset="0"/>
              </a:rPr>
              <a:t>Ramdaas</a:t>
            </a:r>
            <a:r>
              <a:rPr lang="en-GB" sz="1000" dirty="0">
                <a:effectLst/>
                <a:latin typeface="Work Sans" pitchFamily="2" charset="0"/>
              </a:rPr>
              <a:t> was so touched by the Guru’s reply that he fell at the Guru’s feet and became a Sikh.</a:t>
            </a:r>
          </a:p>
        </p:txBody>
      </p:sp>
      <p:sp>
        <p:nvSpPr>
          <p:cNvPr id="31" name="TextBox 30">
            <a:extLst>
              <a:ext uri="{FF2B5EF4-FFF2-40B4-BE49-F238E27FC236}">
                <a16:creationId xmlns:a16="http://schemas.microsoft.com/office/drawing/2014/main" id="{F0BA9A87-137E-1D92-A47E-085A32628FB9}"/>
              </a:ext>
            </a:extLst>
          </p:cNvPr>
          <p:cNvSpPr txBox="1"/>
          <p:nvPr/>
        </p:nvSpPr>
        <p:spPr>
          <a:xfrm>
            <a:off x="9278578" y="1946783"/>
            <a:ext cx="2788215" cy="3965188"/>
          </a:xfrm>
          <a:prstGeom prst="rect">
            <a:avLst/>
          </a:prstGeom>
          <a:noFill/>
        </p:spPr>
        <p:txBody>
          <a:bodyPr wrap="square" rtlCol="0">
            <a:spAutoFit/>
          </a:bodyPr>
          <a:lstStyle/>
          <a:p>
            <a:pPr algn="l">
              <a:spcAft>
                <a:spcPts val="200"/>
              </a:spcAft>
            </a:pPr>
            <a:r>
              <a:rPr lang="en-GB" sz="1000" b="1" dirty="0">
                <a:effectLst/>
                <a:latin typeface="Work Sans" pitchFamily="2" charset="0"/>
              </a:rPr>
              <a:t>The origins of Diwali in Sikhi:</a:t>
            </a:r>
          </a:p>
          <a:p>
            <a:pPr algn="l">
              <a:spcAft>
                <a:spcPts val="200"/>
              </a:spcAft>
            </a:pPr>
            <a:endParaRPr lang="en-GB" sz="1000" b="1" dirty="0">
              <a:effectLst/>
              <a:latin typeface="Work Sans" pitchFamily="2" charset="0"/>
            </a:endParaRPr>
          </a:p>
          <a:p>
            <a:pPr algn="l">
              <a:spcAft>
                <a:spcPts val="200"/>
              </a:spcAft>
            </a:pPr>
            <a:r>
              <a:rPr lang="en-GB" sz="1000" dirty="0">
                <a:effectLst/>
                <a:latin typeface="Work Sans" pitchFamily="2" charset="0"/>
              </a:rPr>
              <a:t>For Sikhs, Diwali is particularly important because it celebrates the release from prison of the sixth guru, Guru </a:t>
            </a:r>
            <a:r>
              <a:rPr lang="en-GB" sz="1000" dirty="0" err="1">
                <a:effectLst/>
                <a:latin typeface="Work Sans" pitchFamily="2" charset="0"/>
              </a:rPr>
              <a:t>Hargobind</a:t>
            </a:r>
            <a:r>
              <a:rPr lang="en-GB" sz="1000" dirty="0">
                <a:effectLst/>
                <a:latin typeface="Work Sans" pitchFamily="2" charset="0"/>
              </a:rPr>
              <a:t>, and 52 other princes with him, in 1619.</a:t>
            </a:r>
          </a:p>
          <a:p>
            <a:pPr algn="l">
              <a:spcAft>
                <a:spcPts val="200"/>
              </a:spcAft>
            </a:pPr>
            <a:endParaRPr lang="en-GB" sz="1000" dirty="0">
              <a:effectLst/>
              <a:latin typeface="Work Sans" pitchFamily="2" charset="0"/>
            </a:endParaRPr>
          </a:p>
          <a:p>
            <a:pPr algn="l">
              <a:spcAft>
                <a:spcPts val="200"/>
              </a:spcAft>
            </a:pPr>
            <a:r>
              <a:rPr lang="en-GB" sz="1000" dirty="0">
                <a:effectLst/>
                <a:latin typeface="Work Sans" pitchFamily="2" charset="0"/>
              </a:rPr>
              <a:t>The Sikh tradition holds that the Emperor Jahangir had imprisoned Guru </a:t>
            </a:r>
            <a:r>
              <a:rPr lang="en-GB" sz="1000" dirty="0" err="1">
                <a:effectLst/>
                <a:latin typeface="Work Sans" pitchFamily="2" charset="0"/>
              </a:rPr>
              <a:t>Hargobind</a:t>
            </a:r>
            <a:r>
              <a:rPr lang="en-GB" sz="1000" dirty="0">
                <a:effectLst/>
                <a:latin typeface="Work Sans" pitchFamily="2" charset="0"/>
              </a:rPr>
              <a:t> and 52 princes. The Emperor was asked to release Guru </a:t>
            </a:r>
            <a:r>
              <a:rPr lang="en-GB" sz="1000" dirty="0" err="1">
                <a:effectLst/>
                <a:latin typeface="Work Sans" pitchFamily="2" charset="0"/>
              </a:rPr>
              <a:t>Hargobind</a:t>
            </a:r>
            <a:r>
              <a:rPr lang="en-GB" sz="1000" dirty="0">
                <a:effectLst/>
                <a:latin typeface="Work Sans" pitchFamily="2" charset="0"/>
              </a:rPr>
              <a:t> which he agreed to do. However, Guru </a:t>
            </a:r>
            <a:r>
              <a:rPr lang="en-GB" sz="1000" dirty="0" err="1">
                <a:effectLst/>
                <a:latin typeface="Work Sans" pitchFamily="2" charset="0"/>
              </a:rPr>
              <a:t>Hargobind</a:t>
            </a:r>
            <a:r>
              <a:rPr lang="en-GB" sz="1000" dirty="0">
                <a:effectLst/>
                <a:latin typeface="Work Sans" pitchFamily="2" charset="0"/>
              </a:rPr>
              <a:t> asked that the princes be released also. </a:t>
            </a:r>
          </a:p>
          <a:p>
            <a:pPr algn="l">
              <a:spcAft>
                <a:spcPts val="200"/>
              </a:spcAft>
            </a:pPr>
            <a:r>
              <a:rPr lang="en-GB" sz="1000" dirty="0">
                <a:effectLst/>
                <a:latin typeface="Work Sans" pitchFamily="2" charset="0"/>
              </a:rPr>
              <a:t>The Emperor agreed but said only those who could hold onto his cloak tail would be allowed to leave the prison. This was in order to limit the number of prisoners who could leave.</a:t>
            </a:r>
          </a:p>
          <a:p>
            <a:pPr algn="l">
              <a:spcAft>
                <a:spcPts val="200"/>
              </a:spcAft>
            </a:pPr>
            <a:endParaRPr lang="en-GB" sz="1000" dirty="0">
              <a:effectLst/>
              <a:latin typeface="Work Sans" pitchFamily="2" charset="0"/>
            </a:endParaRPr>
          </a:p>
          <a:p>
            <a:pPr algn="l">
              <a:spcAft>
                <a:spcPts val="200"/>
              </a:spcAft>
            </a:pPr>
            <a:r>
              <a:rPr lang="en-GB" sz="1000" dirty="0">
                <a:effectLst/>
                <a:latin typeface="Work Sans" pitchFamily="2" charset="0"/>
              </a:rPr>
              <a:t>However, Guru </a:t>
            </a:r>
            <a:r>
              <a:rPr lang="en-GB" sz="1000" dirty="0" err="1">
                <a:effectLst/>
                <a:latin typeface="Work Sans" pitchFamily="2" charset="0"/>
              </a:rPr>
              <a:t>Hargobind</a:t>
            </a:r>
            <a:r>
              <a:rPr lang="en-GB" sz="1000" dirty="0">
                <a:effectLst/>
                <a:latin typeface="Work Sans" pitchFamily="2" charset="0"/>
              </a:rPr>
              <a:t> had a cloak made with 52 pieces of string and so each prince was able to hold onto one string and leave prison.</a:t>
            </a:r>
          </a:p>
        </p:txBody>
      </p:sp>
      <p:pic>
        <p:nvPicPr>
          <p:cNvPr id="6" name="Picture 5">
            <a:extLst>
              <a:ext uri="{FF2B5EF4-FFF2-40B4-BE49-F238E27FC236}">
                <a16:creationId xmlns:a16="http://schemas.microsoft.com/office/drawing/2014/main" id="{208EEDD2-8F6B-67D8-A45A-5F0C0848A41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flipH="1">
            <a:off x="4142206" y="3534335"/>
            <a:ext cx="859155" cy="879475"/>
          </a:xfrm>
          <a:prstGeom prst="rect">
            <a:avLst/>
          </a:prstGeom>
          <a:noFill/>
          <a:ln>
            <a:noFill/>
          </a:ln>
        </p:spPr>
      </p:pic>
      <p:sp>
        <p:nvSpPr>
          <p:cNvPr id="19" name="Text Box 2">
            <a:extLst>
              <a:ext uri="{FF2B5EF4-FFF2-40B4-BE49-F238E27FC236}">
                <a16:creationId xmlns:a16="http://schemas.microsoft.com/office/drawing/2014/main" id="{48ED9EBB-3B2F-B09A-BA7E-E648996F1CEB}"/>
              </a:ext>
            </a:extLst>
          </p:cNvPr>
          <p:cNvSpPr txBox="1"/>
          <p:nvPr/>
        </p:nvSpPr>
        <p:spPr>
          <a:xfrm>
            <a:off x="4543290" y="1946783"/>
            <a:ext cx="1385700" cy="116271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GB" sz="900" dirty="0">
                <a:effectLst/>
                <a:latin typeface="Work Sans" pitchFamily="2" charset="0"/>
                <a:ea typeface="Calibri" panose="020F0502020204030204" pitchFamily="34" charset="0"/>
                <a:cs typeface="Times New Roman" panose="02020603050405020304" pitchFamily="18" charset="0"/>
              </a:rPr>
              <a:t>The Khanda is the double-edged sword. A double-edged sword represents the ability of truth to cut through illusion and ignorance.</a:t>
            </a:r>
          </a:p>
        </p:txBody>
      </p:sp>
      <p:sp>
        <p:nvSpPr>
          <p:cNvPr id="20" name="Text Box 4">
            <a:extLst>
              <a:ext uri="{FF2B5EF4-FFF2-40B4-BE49-F238E27FC236}">
                <a16:creationId xmlns:a16="http://schemas.microsoft.com/office/drawing/2014/main" id="{1AD80731-DE2C-7B24-DBF3-2D0619C3B5E3}"/>
              </a:ext>
            </a:extLst>
          </p:cNvPr>
          <p:cNvSpPr txBox="1"/>
          <p:nvPr/>
        </p:nvSpPr>
        <p:spPr>
          <a:xfrm>
            <a:off x="4543291" y="4698152"/>
            <a:ext cx="1385700" cy="583478"/>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GB" sz="900" dirty="0">
                <a:effectLst/>
                <a:latin typeface="Work Sans" pitchFamily="2" charset="0"/>
                <a:ea typeface="Calibri" panose="020F0502020204030204" pitchFamily="34" charset="0"/>
                <a:cs typeface="Times New Roman" panose="02020603050405020304" pitchFamily="18" charset="0"/>
              </a:rPr>
              <a:t>Miri – one sword represents temporal power</a:t>
            </a:r>
          </a:p>
        </p:txBody>
      </p:sp>
      <p:sp>
        <p:nvSpPr>
          <p:cNvPr id="24" name="Text Box 19">
            <a:extLst>
              <a:ext uri="{FF2B5EF4-FFF2-40B4-BE49-F238E27FC236}">
                <a16:creationId xmlns:a16="http://schemas.microsoft.com/office/drawing/2014/main" id="{9646FD00-3152-8F4C-5AB1-A6A9661D43A5}"/>
              </a:ext>
            </a:extLst>
          </p:cNvPr>
          <p:cNvSpPr txBox="1"/>
          <p:nvPr/>
        </p:nvSpPr>
        <p:spPr>
          <a:xfrm>
            <a:off x="3196633" y="2653747"/>
            <a:ext cx="1179648" cy="80279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GB" sz="900" dirty="0">
                <a:effectLst/>
                <a:latin typeface="Work Sans" pitchFamily="2" charset="0"/>
                <a:ea typeface="Calibri" panose="020F0502020204030204" pitchFamily="34" charset="0"/>
                <a:cs typeface="Times New Roman" panose="02020603050405020304" pitchFamily="18" charset="0"/>
              </a:rPr>
              <a:t>The circle reminds them that God is one, without beginning or end</a:t>
            </a:r>
          </a:p>
        </p:txBody>
      </p:sp>
      <p:sp>
        <p:nvSpPr>
          <p:cNvPr id="25" name="Text Box 20">
            <a:extLst>
              <a:ext uri="{FF2B5EF4-FFF2-40B4-BE49-F238E27FC236}">
                <a16:creationId xmlns:a16="http://schemas.microsoft.com/office/drawing/2014/main" id="{89975B7F-5D06-5B0D-DF60-530A67111A92}"/>
              </a:ext>
            </a:extLst>
          </p:cNvPr>
          <p:cNvSpPr txBox="1"/>
          <p:nvPr/>
        </p:nvSpPr>
        <p:spPr>
          <a:xfrm>
            <a:off x="3196633" y="5699422"/>
            <a:ext cx="1385700" cy="55887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900" dirty="0">
                <a:effectLst/>
                <a:latin typeface="Work Sans" pitchFamily="2" charset="0"/>
                <a:ea typeface="Calibri" panose="020F0502020204030204" pitchFamily="34" charset="0"/>
                <a:cs typeface="Times New Roman" panose="02020603050405020304" pitchFamily="18" charset="0"/>
              </a:rPr>
              <a:t>Piri – one sword represents spiritual power</a:t>
            </a:r>
          </a:p>
          <a:p>
            <a:pPr>
              <a:lnSpc>
                <a:spcPct val="115000"/>
              </a:lnSpc>
              <a:spcAft>
                <a:spcPts val="1000"/>
              </a:spcAft>
            </a:pPr>
            <a:r>
              <a:rPr lang="en-GB" sz="9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9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9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900" dirty="0">
                <a:effectLst/>
                <a:latin typeface="Work Sans" pitchFamily="2" charset="0"/>
                <a:ea typeface="Calibri" panose="020F0502020204030204" pitchFamily="34" charset="0"/>
                <a:cs typeface="Times New Roman" panose="02020603050405020304" pitchFamily="18" charset="0"/>
              </a:rPr>
              <a:t> </a:t>
            </a:r>
          </a:p>
        </p:txBody>
      </p:sp>
      <p:cxnSp>
        <p:nvCxnSpPr>
          <p:cNvPr id="26" name="Straight Arrow Connector 25">
            <a:extLst>
              <a:ext uri="{FF2B5EF4-FFF2-40B4-BE49-F238E27FC236}">
                <a16:creationId xmlns:a16="http://schemas.microsoft.com/office/drawing/2014/main" id="{4364354C-8CD3-F72B-3B9B-588D8CC50644}"/>
              </a:ext>
            </a:extLst>
          </p:cNvPr>
          <p:cNvCxnSpPr>
            <a:cxnSpLocks/>
            <a:stCxn id="24" idx="2"/>
          </p:cNvCxnSpPr>
          <p:nvPr/>
        </p:nvCxnSpPr>
        <p:spPr>
          <a:xfrm>
            <a:off x="3786457" y="3456546"/>
            <a:ext cx="576598" cy="14800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C1F1147-6522-3957-E15A-BDBDB9510BE8}"/>
              </a:ext>
            </a:extLst>
          </p:cNvPr>
          <p:cNvCxnSpPr>
            <a:cxnSpLocks/>
            <a:stCxn id="25" idx="0"/>
          </p:cNvCxnSpPr>
          <p:nvPr/>
        </p:nvCxnSpPr>
        <p:spPr>
          <a:xfrm flipV="1">
            <a:off x="3889483" y="4120486"/>
            <a:ext cx="371972" cy="15789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94854C1B-C05B-EB9E-8961-9DE0C5EB7F01}"/>
              </a:ext>
            </a:extLst>
          </p:cNvPr>
          <p:cNvCxnSpPr>
            <a:cxnSpLocks/>
            <a:stCxn id="20" idx="0"/>
          </p:cNvCxnSpPr>
          <p:nvPr/>
        </p:nvCxnSpPr>
        <p:spPr>
          <a:xfrm flipH="1" flipV="1">
            <a:off x="4928205" y="4044286"/>
            <a:ext cx="307936" cy="6538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6FE3586-4F9B-0712-9C96-CAE7A2BAA271}"/>
              </a:ext>
            </a:extLst>
          </p:cNvPr>
          <p:cNvCxnSpPr>
            <a:cxnSpLocks/>
            <a:stCxn id="19" idx="2"/>
          </p:cNvCxnSpPr>
          <p:nvPr/>
        </p:nvCxnSpPr>
        <p:spPr>
          <a:xfrm flipH="1">
            <a:off x="4685317" y="3109499"/>
            <a:ext cx="550823" cy="62363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882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and why was the Sikh Khalsa formed?</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735907"/>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Symbol" panose="05050102010706020507" pitchFamily="18" charset="2"/>
              </a:rPr>
              <a:t>Appendix 5a, 5b</a:t>
            </a:r>
          </a:p>
          <a:p>
            <a:pPr marL="171450" lvl="0" indent="-171450">
              <a:lnSpc>
                <a:spcPct val="106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Symbol" panose="05050102010706020507" pitchFamily="18" charset="2"/>
              </a:rPr>
              <a:t>5K artefacts (remember when using artefacts to treat them with respect. The kirpan should never be drawn from its sheath unless being used to protect someone. As a teacher remember to model the respect that you wish your pupils to copy. Think about what you are going to say to the pupils in order for them to treat the five Ks with respect.)</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972510"/>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Be aware of children who may be sensitive to talking about death</a:t>
            </a:r>
          </a:p>
          <a:p>
            <a:pPr>
              <a:lnSpc>
                <a:spcPct val="107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aware of any bereavements experienced by pupils in the class.  Do you need to speak to parents/carers in advance of the lesson? Do you need to speak with any pupils or make alternative arrangements/or get out of class pass?</a:t>
            </a:r>
          </a:p>
          <a:p>
            <a:pPr>
              <a:lnSpc>
                <a:spcPct val="107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Not all Sikhs are Khalsa Sikhs, this does not mean that they are any less Sikh.</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119032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How did the </a:t>
            </a:r>
            <a:r>
              <a:rPr lang="en-GB" sz="2400" b="1" dirty="0">
                <a:solidFill>
                  <a:schemeClr val="bg1"/>
                </a:solidFill>
                <a:effectLst/>
                <a:latin typeface="Work Sans Light" pitchFamily="2" charset="0"/>
                <a:ea typeface="Calibri" panose="020F0502020204030204" pitchFamily="34" charset="0"/>
                <a:cs typeface="Calibri Light" panose="020F0302020204030204" pitchFamily="34" charset="0"/>
              </a:rPr>
              <a:t>final </a:t>
            </a:r>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five human Sikh Gurus shape Sikhi</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246221"/>
          </a:xfrm>
          <a:prstGeom prst="rect">
            <a:avLst/>
          </a:prstGeom>
          <a:noFill/>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Revisit prior learning from the last 5 weeks and formulate a response to the overarching question.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400657"/>
          </a:xfrm>
          <a:prstGeom prst="rect">
            <a:avLst/>
          </a:prstGeom>
          <a:noFill/>
        </p:spPr>
        <p:txBody>
          <a:bodyPr wrap="square" rtlCol="0">
            <a:spAutoFit/>
          </a:bodyPr>
          <a:lstStyle/>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purpose of the lesson is to give pupils the opportunity to reflect back on the last 5 weeks learning and to produce an outcome that answers the big question.</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Teachers can structure this assessment task in the most appropriate way for their cohort.</a:t>
            </a: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Things to consider:</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wish this to be an independent piece of work or a collaborative task?</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task would produce the best outcome?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Review the know more and remember more box and the assessment criteria to ensure the task you set provides pupils the with opportunity to show what they know and what they have learnt.</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8630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Calibri Light" panose="020F0302020204030204" pitchFamily="34" charset="0"/>
              </a:rPr>
              <a:t>How did the </a:t>
            </a:r>
            <a:r>
              <a:rPr lang="en-GB" sz="2400" b="1">
                <a:solidFill>
                  <a:schemeClr val="bg1"/>
                </a:solidFill>
                <a:effectLst/>
                <a:latin typeface="Work Sans Light" pitchFamily="2" charset="0"/>
                <a:ea typeface="Calibri" panose="020F0502020204030204" pitchFamily="34" charset="0"/>
                <a:cs typeface="Calibri Light" panose="020F0302020204030204" pitchFamily="34" charset="0"/>
              </a:rPr>
              <a:t>final </a:t>
            </a:r>
            <a:r>
              <a:rPr lang="en-GB" sz="2400">
                <a:solidFill>
                  <a:schemeClr val="bg1"/>
                </a:solidFill>
                <a:effectLst/>
                <a:latin typeface="Work Sans Light" pitchFamily="2" charset="0"/>
                <a:ea typeface="Calibri" panose="020F0502020204030204" pitchFamily="34" charset="0"/>
                <a:cs typeface="Calibri Light" panose="020F0302020204030204" pitchFamily="34" charset="0"/>
              </a:rPr>
              <a:t>five human Sikh Gurus shape Sikhi</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246542"/>
          </a:xfrm>
          <a:prstGeom prst="rect">
            <a:avLst/>
          </a:prstGeom>
          <a:noFill/>
        </p:spPr>
        <p:txBody>
          <a:bodyPr wrap="square">
            <a:spAutoFit/>
          </a:bodyPr>
          <a:lstStyle/>
          <a:p>
            <a:pPr lvl="0">
              <a:lnSpc>
                <a:spcPct val="106000"/>
              </a:lnSpc>
            </a:pPr>
            <a:r>
              <a:rPr lang="en-GB" sz="1000" dirty="0">
                <a:latin typeface="Work Sans" pitchFamily="2" charset="0"/>
                <a:ea typeface="Calibri" panose="020F0502020204030204" pitchFamily="34" charset="0"/>
                <a:cs typeface="Symbol" panose="05050102010706020507" pitchFamily="18" charset="2"/>
              </a:rPr>
              <a:t>Type resources…</a:t>
            </a:r>
            <a:endParaRPr lang="en-GB" sz="1000" dirty="0">
              <a:effectLst/>
              <a:latin typeface="Work Sans" pitchFamily="2" charset="0"/>
              <a:ea typeface="Calibri" panose="020F0502020204030204" pitchFamily="34" charset="0"/>
              <a:cs typeface="Symbol" panose="05050102010706020507" pitchFamily="18" charset="2"/>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24769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3172109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dirty="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dirty="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dirty="0">
              <a:solidFill>
                <a:schemeClr val="bg1"/>
              </a:solidFill>
              <a:effectLst/>
              <a:latin typeface="Work Sans"/>
            </a:endParaRP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566822"/>
          </a:xfrm>
          <a:prstGeom prst="rect">
            <a:avLst/>
          </a:prstGeom>
          <a:noFill/>
        </p:spPr>
        <p:txBody>
          <a:bodyPr wrap="square">
            <a:spAutoFit/>
          </a:bodyPr>
          <a:lstStyle/>
          <a:p>
            <a:pPr algn="l">
              <a:spcBef>
                <a:spcPts val="50"/>
              </a:spcBef>
            </a:pPr>
            <a:r>
              <a:rPr lang="en-GB" sz="1000" b="1" dirty="0">
                <a:solidFill>
                  <a:schemeClr val="bg1"/>
                </a:solidFill>
                <a:effectLst/>
                <a:latin typeface="Work Sans" pitchFamily="2" charset="0"/>
              </a:rPr>
              <a:t>The Sikh Gurus, Beliefs and Practices:</a:t>
            </a:r>
          </a:p>
          <a:p>
            <a:pPr algn="l">
              <a:spcBef>
                <a:spcPts val="50"/>
              </a:spcBef>
            </a:pPr>
            <a:r>
              <a:rPr lang="en-GB" sz="1000" dirty="0">
                <a:solidFill>
                  <a:schemeClr val="bg1"/>
                </a:solidFill>
                <a:effectLst/>
                <a:latin typeface="Work Sans" pitchFamily="2" charset="0"/>
              </a:rPr>
              <a:t>This unit focuses on the last 5 human Gurus of Sikhi, their lives and teaching and impact on Sikhs today.</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125206" y="1946783"/>
            <a:ext cx="2776889" cy="4837222"/>
          </a:xfrm>
          <a:prstGeom prst="rect">
            <a:avLst/>
          </a:prstGeom>
          <a:noFill/>
        </p:spPr>
        <p:txBody>
          <a:bodyPr wrap="square" rtlCol="0">
            <a:spAutoFit/>
          </a:bodyPr>
          <a:lstStyle/>
          <a:p>
            <a:pPr algn="l">
              <a:spcAft>
                <a:spcPts val="200"/>
              </a:spcAft>
            </a:pPr>
            <a:r>
              <a:rPr lang="en-GB" sz="1000" b="1" dirty="0">
                <a:effectLst/>
                <a:latin typeface="Work Sans" pitchFamily="2" charset="0"/>
              </a:rPr>
              <a:t>Guru Har Rai (1630-1661) – The Seventh Guru:</a:t>
            </a:r>
          </a:p>
          <a:p>
            <a:pPr algn="l">
              <a:spcAft>
                <a:spcPts val="200"/>
              </a:spcAft>
            </a:pPr>
            <a:r>
              <a:rPr lang="en-GB" sz="1000" dirty="0">
                <a:effectLst/>
                <a:latin typeface="Work Sans" pitchFamily="2" charset="0"/>
              </a:rPr>
              <a:t>Har Rai was the youngest son of Gur </a:t>
            </a:r>
            <a:r>
              <a:rPr lang="en-GB" sz="1000" dirty="0" err="1">
                <a:effectLst/>
                <a:latin typeface="Work Sans" pitchFamily="2" charset="0"/>
              </a:rPr>
              <a:t>Hargobind’s</a:t>
            </a:r>
            <a:r>
              <a:rPr lang="en-GB" sz="1000" dirty="0">
                <a:effectLst/>
                <a:latin typeface="Work Sans" pitchFamily="2" charset="0"/>
              </a:rPr>
              <a:t> eldest son. He was only fourteen years old when he was chosen to be the Guru. In Sikh tradition he is remembered for three things:</a:t>
            </a:r>
          </a:p>
          <a:p>
            <a:pPr marL="342900" lvl="0" indent="-342900" algn="l">
              <a:spcAft>
                <a:spcPts val="200"/>
              </a:spcAft>
              <a:buFont typeface="+mj-lt"/>
              <a:buAutoNum type="arabicPeriod"/>
            </a:pPr>
            <a:r>
              <a:rPr lang="en-GB" sz="1000" dirty="0">
                <a:effectLst/>
                <a:latin typeface="Work Sans" pitchFamily="2" charset="0"/>
              </a:rPr>
              <a:t>He liked to hunt, but instead of killing animals he liked to rescue sick or injured ones and kept them in his garden until they recovered, and he could set them free.</a:t>
            </a:r>
          </a:p>
          <a:p>
            <a:pPr marL="342900" lvl="0" indent="-342900" algn="l">
              <a:spcAft>
                <a:spcPts val="200"/>
              </a:spcAft>
              <a:buFont typeface="+mj-lt"/>
              <a:buAutoNum type="arabicPeriod"/>
            </a:pPr>
            <a:r>
              <a:rPr lang="en-GB" sz="1000" dirty="0">
                <a:effectLst/>
                <a:latin typeface="Work Sans" pitchFamily="2" charset="0"/>
              </a:rPr>
              <a:t>He grew herbs, was interested in medicine and started a hospital.</a:t>
            </a:r>
          </a:p>
          <a:p>
            <a:pPr marL="342900" lvl="0" indent="-342900" algn="l">
              <a:spcAft>
                <a:spcPts val="200"/>
              </a:spcAft>
              <a:buFont typeface="+mj-lt"/>
              <a:buAutoNum type="arabicPeriod"/>
            </a:pPr>
            <a:r>
              <a:rPr lang="en-GB" sz="1000" dirty="0">
                <a:effectLst/>
                <a:latin typeface="Work Sans" pitchFamily="2" charset="0"/>
              </a:rPr>
              <a:t>He expelled his eldest son, Ram Rai, for misinterpreting the Sikh Scriptures.</a:t>
            </a:r>
          </a:p>
          <a:p>
            <a:pPr algn="l">
              <a:spcAft>
                <a:spcPts val="200"/>
              </a:spcAft>
            </a:pPr>
            <a:r>
              <a:rPr lang="en-GB" sz="1000" dirty="0">
                <a:effectLst/>
                <a:latin typeface="Work Sans" pitchFamily="2" charset="0"/>
              </a:rPr>
              <a:t>When Har Rai became Guru, the Emperor was Shah </a:t>
            </a:r>
            <a:r>
              <a:rPr lang="en-GB" sz="1000" dirty="0" err="1">
                <a:effectLst/>
                <a:latin typeface="Work Sans" pitchFamily="2" charset="0"/>
              </a:rPr>
              <a:t>Jehan</a:t>
            </a:r>
            <a:r>
              <a:rPr lang="en-GB" sz="1000" dirty="0">
                <a:effectLst/>
                <a:latin typeface="Work Sans" pitchFamily="2" charset="0"/>
              </a:rPr>
              <a:t>. Shah </a:t>
            </a:r>
            <a:r>
              <a:rPr lang="en-GB" sz="1000" dirty="0" err="1">
                <a:effectLst/>
                <a:latin typeface="Work Sans" pitchFamily="2" charset="0"/>
              </a:rPr>
              <a:t>Jehan</a:t>
            </a:r>
            <a:r>
              <a:rPr lang="en-GB" sz="1000" dirty="0">
                <a:effectLst/>
                <a:latin typeface="Work Sans" pitchFamily="2" charset="0"/>
              </a:rPr>
              <a:t> often had trouble with his sons. The Emperor had four sons, his eldest was called Dara and his youngest was called Aurangzeb. Dara was set to become Emperor when his father died but Aurangzeb was cunning, clever and ambitious and wanted to become Emperor, so he put tigers’ whiskers in his brother’s food to kill him. Dara became very ill, the Emperor sent for his wise men to find a cure for Dara, but no one could help.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B615499-A153-E080-399A-331153D5AD51}"/>
              </a:ext>
            </a:extLst>
          </p:cNvPr>
          <p:cNvSpPr txBox="1"/>
          <p:nvPr/>
        </p:nvSpPr>
        <p:spPr>
          <a:xfrm>
            <a:off x="3157155" y="1946783"/>
            <a:ext cx="2811313" cy="4580741"/>
          </a:xfrm>
          <a:prstGeom prst="rect">
            <a:avLst/>
          </a:prstGeom>
          <a:noFill/>
        </p:spPr>
        <p:txBody>
          <a:bodyPr wrap="square" rtlCol="0">
            <a:spAutoFit/>
          </a:bodyPr>
          <a:lstStyle/>
          <a:p>
            <a:pPr algn="l">
              <a:spcAft>
                <a:spcPts val="200"/>
              </a:spcAft>
            </a:pPr>
            <a:r>
              <a:rPr lang="en-GB" sz="1000" dirty="0">
                <a:effectLst/>
                <a:latin typeface="Work Sans" pitchFamily="2" charset="0"/>
              </a:rPr>
              <a:t>Then someone suggested Guru Har Rai, as he was skilled in using plants as medicines. The Emperor and the Guru had been enemies, but the Emperor humbly asked for the Guru’s help and the Guru graciously agreed. </a:t>
            </a:r>
          </a:p>
          <a:p>
            <a:pPr algn="l">
              <a:spcAft>
                <a:spcPts val="200"/>
              </a:spcAft>
            </a:pPr>
            <a:r>
              <a:rPr lang="en-GB" sz="1000" dirty="0">
                <a:effectLst/>
                <a:latin typeface="Work Sans" pitchFamily="2" charset="0"/>
              </a:rPr>
              <a:t>‘Behold’ said the Guru, ‘with one hand man breaks flowers and with one hand offers them, but the flower perfumes both hands alike”. The Guru sent the plants that were needed to save Dara’s life and his life was saved.</a:t>
            </a:r>
          </a:p>
          <a:p>
            <a:pPr algn="l">
              <a:spcAft>
                <a:spcPts val="200"/>
              </a:spcAft>
            </a:pPr>
            <a:endParaRPr lang="en-GB" sz="1000" dirty="0">
              <a:effectLst/>
              <a:latin typeface="Work Sans" pitchFamily="2" charset="0"/>
            </a:endParaRPr>
          </a:p>
          <a:p>
            <a:pPr algn="l">
              <a:spcAft>
                <a:spcPts val="200"/>
              </a:spcAft>
            </a:pPr>
            <a:r>
              <a:rPr lang="en-GB" sz="1000" dirty="0">
                <a:effectLst/>
                <a:latin typeface="Work Sans" pitchFamily="2" charset="0"/>
              </a:rPr>
              <a:t>Sometime later, when the Emperor Shah </a:t>
            </a:r>
            <a:r>
              <a:rPr lang="en-GB" sz="1000" dirty="0" err="1">
                <a:effectLst/>
                <a:latin typeface="Work Sans" pitchFamily="2" charset="0"/>
              </a:rPr>
              <a:t>Jehan</a:t>
            </a:r>
            <a:r>
              <a:rPr lang="en-GB" sz="1000" dirty="0">
                <a:effectLst/>
                <a:latin typeface="Work Sans" pitchFamily="2" charset="0"/>
              </a:rPr>
              <a:t> was nearing death, war broke out between his sons Dara and Aurangzeb.</a:t>
            </a:r>
          </a:p>
          <a:p>
            <a:pPr algn="l">
              <a:spcAft>
                <a:spcPts val="200"/>
              </a:spcAft>
            </a:pPr>
            <a:r>
              <a:rPr lang="en-GB" sz="1000" dirty="0">
                <a:effectLst/>
                <a:latin typeface="Work Sans" pitchFamily="2" charset="0"/>
              </a:rPr>
              <a:t>The Guru supported Dara and provided him with 2,000 soldiers but Dara was not a good military leader and so Aurangzeb won and became the new Emperor.</a:t>
            </a:r>
          </a:p>
          <a:p>
            <a:pPr algn="l">
              <a:spcAft>
                <a:spcPts val="200"/>
              </a:spcAft>
            </a:pPr>
            <a:endParaRPr lang="en-GB" sz="1000" dirty="0">
              <a:effectLst/>
              <a:latin typeface="Work Sans" pitchFamily="2" charset="0"/>
            </a:endParaRPr>
          </a:p>
          <a:p>
            <a:pPr algn="l">
              <a:spcAft>
                <a:spcPts val="200"/>
              </a:spcAft>
            </a:pPr>
            <a:r>
              <a:rPr lang="en-GB" sz="1000" dirty="0" err="1">
                <a:effectLst/>
                <a:latin typeface="Work Sans" pitchFamily="2" charset="0"/>
              </a:rPr>
              <a:t>Aurangazeb</a:t>
            </a:r>
            <a:r>
              <a:rPr lang="en-GB" sz="1000" dirty="0">
                <a:effectLst/>
                <a:latin typeface="Work Sans" pitchFamily="2" charset="0"/>
              </a:rPr>
              <a:t> summoned Guru Har Rai to his court but the Guru sent his son, Ram Rai, instead. Ram Rai was asked to explain a verse of Guru Nanak’s. However, Ram Rai did not understand the verse and gave a mistranslation of it.</a:t>
            </a:r>
          </a:p>
          <a:p>
            <a:pPr algn="l">
              <a:spcAft>
                <a:spcPts val="200"/>
              </a:spcAft>
            </a:pPr>
            <a:r>
              <a:rPr lang="en-GB" sz="1000" dirty="0">
                <a:effectLst/>
                <a:latin typeface="Work Sans" pitchFamily="2"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ABE86E82-1855-258B-E668-C1ACDFCF5D6B}"/>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332CE975-E147-1C81-809B-3DDA4EADDB8B}"/>
              </a:ext>
            </a:extLst>
          </p:cNvPr>
          <p:cNvSpPr txBox="1"/>
          <p:nvPr/>
        </p:nvSpPr>
        <p:spPr>
          <a:xfrm>
            <a:off x="6197312" y="1946783"/>
            <a:ext cx="2812945" cy="2503249"/>
          </a:xfrm>
          <a:prstGeom prst="rect">
            <a:avLst/>
          </a:prstGeom>
          <a:noFill/>
        </p:spPr>
        <p:txBody>
          <a:bodyPr wrap="square">
            <a:spAutoFit/>
          </a:bodyPr>
          <a:lstStyle/>
          <a:p>
            <a:pPr>
              <a:spcAft>
                <a:spcPts val="200"/>
              </a:spcAft>
            </a:pPr>
            <a:r>
              <a:rPr lang="en-GB" sz="1000" dirty="0">
                <a:effectLst/>
                <a:latin typeface="Work Sans" pitchFamily="2" charset="0"/>
              </a:rPr>
              <a:t>Guru Har Rai was furious, he said “The </a:t>
            </a:r>
            <a:r>
              <a:rPr lang="en-GB" sz="1000" dirty="0" err="1">
                <a:effectLst/>
                <a:latin typeface="Work Sans" pitchFamily="2" charset="0"/>
              </a:rPr>
              <a:t>Guruship</a:t>
            </a:r>
            <a:r>
              <a:rPr lang="en-GB" sz="1000" dirty="0">
                <a:effectLst/>
                <a:latin typeface="Work Sans" pitchFamily="2" charset="0"/>
              </a:rPr>
              <a:t> is like a tiger’s milk which can only be contained in a golden cup. </a:t>
            </a:r>
          </a:p>
          <a:p>
            <a:pPr>
              <a:spcAft>
                <a:spcPts val="200"/>
              </a:spcAft>
            </a:pPr>
            <a:endParaRPr lang="en-GB" sz="1000" dirty="0">
              <a:latin typeface="Work Sans" pitchFamily="2" charset="0"/>
            </a:endParaRPr>
          </a:p>
          <a:p>
            <a:pPr>
              <a:spcAft>
                <a:spcPts val="200"/>
              </a:spcAft>
            </a:pPr>
            <a:r>
              <a:rPr lang="en-GB" sz="1000" dirty="0">
                <a:effectLst/>
                <a:latin typeface="Work Sans" pitchFamily="2" charset="0"/>
              </a:rPr>
              <a:t>Only he who is ready to devote his life thereto is worthy of it. Let Ram Rai not look on my face again!’ This seems harsh but shows the importance that the Sikh community place on their scriptures.</a:t>
            </a:r>
          </a:p>
          <a:p>
            <a:pPr>
              <a:spcAft>
                <a:spcPts val="200"/>
              </a:spcAft>
            </a:pPr>
            <a:endParaRPr lang="en-GB" sz="1000" dirty="0">
              <a:latin typeface="Work Sans" pitchFamily="2" charset="0"/>
            </a:endParaRPr>
          </a:p>
          <a:p>
            <a:pPr>
              <a:spcAft>
                <a:spcPts val="200"/>
              </a:spcAft>
            </a:pPr>
            <a:r>
              <a:rPr lang="en-GB" sz="1000" dirty="0">
                <a:effectLst/>
                <a:latin typeface="Work Sans" pitchFamily="2" charset="0"/>
              </a:rPr>
              <a:t>Ram Rai remained in the Emperor’s court and was used as a rival to the Gurus, both Har Rai and especially the next Guru, Har Krishan, who was Ram Rai’s five-year-old son.</a:t>
            </a:r>
          </a:p>
        </p:txBody>
      </p:sp>
      <p:sp>
        <p:nvSpPr>
          <p:cNvPr id="12" name="TextBox 11">
            <a:extLst>
              <a:ext uri="{FF2B5EF4-FFF2-40B4-BE49-F238E27FC236}">
                <a16:creationId xmlns:a16="http://schemas.microsoft.com/office/drawing/2014/main" id="{6704805D-140B-9121-E4AA-B97BEBDD9975}"/>
              </a:ext>
            </a:extLst>
          </p:cNvPr>
          <p:cNvSpPr txBox="1"/>
          <p:nvPr/>
        </p:nvSpPr>
        <p:spPr>
          <a:xfrm>
            <a:off x="9239102" y="1946783"/>
            <a:ext cx="2827692" cy="5016758"/>
          </a:xfrm>
          <a:prstGeom prst="rect">
            <a:avLst/>
          </a:prstGeom>
          <a:noFill/>
        </p:spPr>
        <p:txBody>
          <a:bodyPr wrap="square" rtlCol="0">
            <a:spAutoFit/>
          </a:bodyPr>
          <a:lstStyle/>
          <a:p>
            <a:pPr algn="l"/>
            <a:r>
              <a:rPr lang="en-GB" sz="1000" b="1" dirty="0">
                <a:effectLst/>
                <a:latin typeface="Work Sans" pitchFamily="2" charset="0"/>
              </a:rPr>
              <a:t>Guru Har Krishan (1656-1664) – The Eighth Guru:</a:t>
            </a:r>
          </a:p>
          <a:p>
            <a:pPr algn="l"/>
            <a:endParaRPr lang="en-GB" sz="1000" b="1" dirty="0">
              <a:effectLst/>
              <a:latin typeface="Work Sans" pitchFamily="2" charset="0"/>
            </a:endParaRPr>
          </a:p>
          <a:p>
            <a:pPr algn="l"/>
            <a:r>
              <a:rPr lang="en-GB" sz="1000" dirty="0">
                <a:effectLst/>
                <a:latin typeface="Work Sans" pitchFamily="2" charset="0"/>
              </a:rPr>
              <a:t>Sikhs believe in reincarnation but believe that only as a human being is it possible to finally escape this cycle of death and rebirth to be united with God forever.</a:t>
            </a:r>
          </a:p>
          <a:p>
            <a:pPr algn="l"/>
            <a:r>
              <a:rPr lang="en-GB" sz="1000" dirty="0">
                <a:effectLst/>
                <a:latin typeface="Work Sans" pitchFamily="2" charset="0"/>
              </a:rPr>
              <a:t>Guru Nanak said that only reincarnation explains the unfairness of life, because things you have done in a previous life can follow you to affect this life. </a:t>
            </a:r>
          </a:p>
          <a:p>
            <a:pPr algn="l"/>
            <a:r>
              <a:rPr lang="en-GB" sz="1000" dirty="0">
                <a:effectLst/>
                <a:latin typeface="Work Sans" pitchFamily="2" charset="0"/>
              </a:rPr>
              <a:t>This goes on until, with God’s help, you become close enough to God to break out of the cycle.</a:t>
            </a:r>
          </a:p>
          <a:p>
            <a:pPr algn="l"/>
            <a:endParaRPr lang="en-GB" sz="1000" dirty="0">
              <a:effectLst/>
              <a:latin typeface="Work Sans" pitchFamily="2" charset="0"/>
            </a:endParaRPr>
          </a:p>
          <a:p>
            <a:pPr algn="l"/>
            <a:r>
              <a:rPr lang="en-GB" sz="1000" dirty="0">
                <a:effectLst/>
                <a:latin typeface="Work Sans" pitchFamily="2" charset="0"/>
              </a:rPr>
              <a:t>In India the body is usually cremated on the day of death but in the UK the funeral will take place as soon as possible. First relatives wash the body and then dress it, usually with the traditional dress of a Khalsa Sikh (the 5 K’s).</a:t>
            </a:r>
            <a:r>
              <a:rPr lang="en-GB" sz="1000" kern="1200" dirty="0">
                <a:effectLst/>
                <a:latin typeface="Work Sans" pitchFamily="2" charset="0"/>
              </a:rPr>
              <a:t> </a:t>
            </a:r>
            <a:r>
              <a:rPr lang="en-GB" sz="1000" dirty="0">
                <a:effectLst/>
                <a:latin typeface="Work Sans" pitchFamily="2" charset="0"/>
              </a:rPr>
              <a:t>A service is held at the Gurdwara and then the body is taken to the crematorium. During the cremation hymns from the Guru </a:t>
            </a:r>
            <a:r>
              <a:rPr lang="en-GB" sz="1000" dirty="0" err="1">
                <a:effectLst/>
                <a:latin typeface="Work Sans" pitchFamily="2" charset="0"/>
              </a:rPr>
              <a:t>Granth</a:t>
            </a:r>
            <a:r>
              <a:rPr lang="en-GB" sz="1000" dirty="0">
                <a:effectLst/>
                <a:latin typeface="Work Sans" pitchFamily="2" charset="0"/>
              </a:rPr>
              <a:t> Sahib are sung and special prayers are said. </a:t>
            </a:r>
          </a:p>
          <a:p>
            <a:pPr algn="l"/>
            <a:r>
              <a:rPr lang="en-GB" sz="1000" dirty="0">
                <a:effectLst/>
                <a:latin typeface="Work Sans" pitchFamily="2" charset="0"/>
              </a:rPr>
              <a:t>Often the ashes are placed in water (sea or river) or buried. Mourning lasts for up to ten days. During this time there is a complete reading of the Guru </a:t>
            </a:r>
            <a:r>
              <a:rPr lang="en-GB" sz="1000" dirty="0" err="1">
                <a:effectLst/>
                <a:latin typeface="Work Sans" pitchFamily="2" charset="0"/>
              </a:rPr>
              <a:t>Granth</a:t>
            </a:r>
            <a:r>
              <a:rPr lang="en-GB" sz="1000" dirty="0">
                <a:effectLst/>
                <a:latin typeface="Work Sans" pitchFamily="2" charset="0"/>
              </a:rPr>
              <a:t> Sahib.</a:t>
            </a:r>
            <a:endParaRPr lang="en-GB" sz="1000" b="1" dirty="0">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44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566822"/>
          </a:xfrm>
          <a:prstGeom prst="rect">
            <a:avLst/>
          </a:prstGeom>
          <a:noFill/>
        </p:spPr>
        <p:txBody>
          <a:bodyPr wrap="square">
            <a:spAutoFit/>
          </a:bodyPr>
          <a:lstStyle/>
          <a:p>
            <a:pPr algn="l">
              <a:spcBef>
                <a:spcPts val="50"/>
              </a:spcBef>
            </a:pPr>
            <a:r>
              <a:rPr lang="en-GB" sz="1000" b="1" dirty="0">
                <a:solidFill>
                  <a:schemeClr val="bg1"/>
                </a:solidFill>
                <a:effectLst/>
                <a:latin typeface="Work Sans" pitchFamily="2" charset="0"/>
              </a:rPr>
              <a:t>The Sikh Gurus, Beliefs and Practices:</a:t>
            </a:r>
          </a:p>
          <a:p>
            <a:pPr algn="l">
              <a:spcBef>
                <a:spcPts val="50"/>
              </a:spcBef>
            </a:pPr>
            <a:r>
              <a:rPr lang="en-GB" sz="1000" dirty="0">
                <a:solidFill>
                  <a:schemeClr val="bg1"/>
                </a:solidFill>
                <a:effectLst/>
                <a:latin typeface="Work Sans" pitchFamily="2" charset="0"/>
              </a:rPr>
              <a:t>This unit focuses on the last 5 human Gurus of Sikhi, their lives and teaching and impact on Sikhs today.</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97453" y="1946783"/>
            <a:ext cx="2832396" cy="5016758"/>
          </a:xfrm>
          <a:prstGeom prst="rect">
            <a:avLst/>
          </a:prstGeom>
          <a:noFill/>
        </p:spPr>
        <p:txBody>
          <a:bodyPr wrap="square" rtlCol="0">
            <a:spAutoFit/>
          </a:bodyPr>
          <a:lstStyle/>
          <a:p>
            <a:r>
              <a:rPr lang="en-GB" sz="1000" b="1" dirty="0">
                <a:effectLst/>
                <a:latin typeface="Work Sans" pitchFamily="2" charset="0"/>
              </a:rPr>
              <a:t>Guru Har Krishan (1656-1664) – The Eighth Guru continued:</a:t>
            </a:r>
          </a:p>
          <a:p>
            <a:pPr algn="l"/>
            <a:endParaRPr lang="en-GB" sz="1000" dirty="0">
              <a:effectLst/>
              <a:latin typeface="Work Sans" pitchFamily="2" charset="0"/>
            </a:endParaRPr>
          </a:p>
          <a:p>
            <a:pPr algn="l"/>
            <a:r>
              <a:rPr lang="en-GB" sz="1000" dirty="0">
                <a:effectLst/>
                <a:latin typeface="Work Sans" pitchFamily="2" charset="0"/>
              </a:rPr>
              <a:t>The mourning ends with the sharing of Karah Parshad.</a:t>
            </a:r>
            <a:r>
              <a:rPr lang="en-GB" sz="1000" kern="1200" dirty="0">
                <a:effectLst/>
                <a:latin typeface="Work Sans" pitchFamily="2" charset="0"/>
              </a:rPr>
              <a:t> </a:t>
            </a:r>
            <a:r>
              <a:rPr lang="en-GB" sz="1000" dirty="0">
                <a:effectLst/>
                <a:latin typeface="Work Sans" pitchFamily="2" charset="0"/>
              </a:rPr>
              <a:t>Sikhs do not have headstones or memorials to people who have died. This is because of the Hindu and Indian Muslim custom of making the burial place of a saintly person into a shrine. Instead, they believe that the good things that a person has done in their life is the way they are remembered.</a:t>
            </a:r>
          </a:p>
          <a:p>
            <a:pPr algn="l"/>
            <a:endParaRPr lang="en-GB" sz="1000" dirty="0">
              <a:effectLst/>
              <a:latin typeface="Work Sans" pitchFamily="2" charset="0"/>
            </a:endParaRPr>
          </a:p>
          <a:p>
            <a:r>
              <a:rPr lang="en-GB" sz="1000" dirty="0">
                <a:effectLst/>
                <a:latin typeface="Work Sans" pitchFamily="2" charset="0"/>
              </a:rPr>
              <a:t>Guru Nanak was asked whether the Hindu custom of cremation or the Muslim custom of burial was the correct one. He refused to get drawn into the argument but humorously pointed out that the best clay for making pots was often found in cemeteries, so there was a chance that the decomposed body ended up getting burned! As Guru Nanak lay dying his Muslim and Hindu followers argued about what should happen to his body. He told them to each put flowers at his bedside and whoever had the freshest flowers by morning could take care of the funeral arrangements. The following morning both bunches of flowers were still fresh, but miraculously Guru Nanak’s dead body had disappeared!</a:t>
            </a:r>
            <a:endParaRPr lang="en-GB" sz="1000" dirty="0">
              <a:effectLst/>
              <a:latin typeface="Work Sans" pitchFamily="2" charset="0"/>
              <a:ea typeface="Calibri" panose="020F0502020204030204" pitchFamily="34" charset="0"/>
              <a:cs typeface="Times New Roman" panose="02020603050405020304" pitchFamily="18" charset="0"/>
            </a:endParaRPr>
          </a:p>
          <a:p>
            <a:pPr algn="l"/>
            <a:endParaRPr lang="en-GB" sz="1000" dirty="0">
              <a:effectLst/>
              <a:latin typeface="Work Sans" pitchFamily="2" charset="0"/>
            </a:endParaRPr>
          </a:p>
        </p:txBody>
      </p:sp>
      <p:sp>
        <p:nvSpPr>
          <p:cNvPr id="8" name="Rectangle 7">
            <a:extLst>
              <a:ext uri="{FF2B5EF4-FFF2-40B4-BE49-F238E27FC236}">
                <a16:creationId xmlns:a16="http://schemas.microsoft.com/office/drawing/2014/main" id="{ABE86E82-1855-258B-E668-C1ACDFCF5D6B}"/>
              </a:ext>
            </a:extLst>
          </p:cNvPr>
          <p:cNvSpPr/>
          <p:nvPr/>
        </p:nvSpPr>
        <p:spPr>
          <a:xfrm>
            <a:off x="6195773" y="1817310"/>
            <a:ext cx="3130187"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332CE975-E147-1C81-809B-3DDA4EADDB8B}"/>
              </a:ext>
            </a:extLst>
          </p:cNvPr>
          <p:cNvSpPr txBox="1"/>
          <p:nvPr/>
        </p:nvSpPr>
        <p:spPr>
          <a:xfrm>
            <a:off x="3078744" y="1946783"/>
            <a:ext cx="3066373" cy="4914166"/>
          </a:xfrm>
          <a:prstGeom prst="rect">
            <a:avLst/>
          </a:prstGeom>
          <a:noFill/>
        </p:spPr>
        <p:txBody>
          <a:bodyPr wrap="square">
            <a:spAutoFit/>
          </a:bodyPr>
          <a:lstStyle/>
          <a:p>
            <a:pPr algn="l">
              <a:spcAft>
                <a:spcPts val="200"/>
              </a:spcAft>
            </a:pPr>
            <a:r>
              <a:rPr lang="en-GB" sz="1000" b="1" dirty="0">
                <a:effectLst/>
                <a:latin typeface="Work Sans" pitchFamily="2" charset="0"/>
              </a:rPr>
              <a:t>Guru </a:t>
            </a:r>
            <a:r>
              <a:rPr lang="en-GB" sz="1000" b="1" dirty="0" err="1">
                <a:effectLst/>
                <a:latin typeface="Work Sans" pitchFamily="2" charset="0"/>
              </a:rPr>
              <a:t>Tegh</a:t>
            </a:r>
            <a:r>
              <a:rPr lang="en-GB" sz="1000" b="1" dirty="0">
                <a:effectLst/>
                <a:latin typeface="Work Sans" pitchFamily="2" charset="0"/>
              </a:rPr>
              <a:t> Bahadur (1621-1675CE) – The Ninth Guru:</a:t>
            </a:r>
          </a:p>
          <a:p>
            <a:pPr algn="l">
              <a:spcAft>
                <a:spcPts val="200"/>
              </a:spcAft>
            </a:pPr>
            <a:endParaRPr lang="en-GB" sz="1000" b="1" dirty="0">
              <a:effectLst/>
              <a:latin typeface="Work Sans" pitchFamily="2" charset="0"/>
            </a:endParaRPr>
          </a:p>
          <a:p>
            <a:pPr algn="l">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Guru </a:t>
            </a:r>
            <a:r>
              <a:rPr lang="en-GB" sz="1000" dirty="0" err="1">
                <a:effectLst/>
                <a:latin typeface="Work Sans" pitchFamily="2" charset="0"/>
                <a:ea typeface="Calibri" panose="020F0502020204030204" pitchFamily="34" charset="0"/>
                <a:cs typeface="Times New Roman" panose="02020603050405020304" pitchFamily="18" charset="0"/>
              </a:rPr>
              <a:t>Tegh</a:t>
            </a:r>
            <a:r>
              <a:rPr lang="en-GB" sz="1000" dirty="0">
                <a:effectLst/>
                <a:latin typeface="Work Sans" pitchFamily="2" charset="0"/>
                <a:ea typeface="Calibri" panose="020F0502020204030204" pitchFamily="34" charset="0"/>
                <a:cs typeface="Times New Roman" panose="02020603050405020304" pitchFamily="18" charset="0"/>
              </a:rPr>
              <a:t> Bahadur was the 9</a:t>
            </a:r>
            <a:r>
              <a:rPr lang="en-GB" sz="1000" baseline="30000" dirty="0">
                <a:effectLst/>
                <a:latin typeface="Work Sans" pitchFamily="2" charset="0"/>
                <a:ea typeface="Calibri" panose="020F0502020204030204" pitchFamily="34" charset="0"/>
                <a:cs typeface="Times New Roman" panose="02020603050405020304" pitchFamily="18" charset="0"/>
              </a:rPr>
              <a:t>th</a:t>
            </a:r>
            <a:r>
              <a:rPr lang="en-GB" sz="1000" dirty="0">
                <a:effectLst/>
                <a:latin typeface="Work Sans" pitchFamily="2" charset="0"/>
                <a:ea typeface="Calibri" panose="020F0502020204030204" pitchFamily="34" charset="0"/>
                <a:cs typeface="Times New Roman" panose="02020603050405020304" pitchFamily="18" charset="0"/>
              </a:rPr>
              <a:t> of the 10 Sikh Gurus. He liked to travel around the Punjab area of India and encourage other Sikhs in their faith. He took his wife and his mother on his trips to show how important family was. Living in peace and feeding the poor and hungry were also important to him.</a:t>
            </a:r>
          </a:p>
          <a:p>
            <a:pPr algn="l">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lgn="l">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However, at the time he became Guru, 1664CE, Emperor Aurangzeb was ruling India. He was persecuting followers of the Sikh and Hindu religions. Both Sikhs and Hindus were being asked to give up their religion. </a:t>
            </a:r>
          </a:p>
          <a:p>
            <a:pPr algn="l">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lgn="l">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If they refused, they were forced to pay large taxes, many Sikh and Hindu schools and places of worship were also closed by the Emperor. When the Emperor threatened to kill Hindu Brahmins (priestly families), the Hindus turned to Guru </a:t>
            </a:r>
            <a:r>
              <a:rPr lang="en-GB" sz="1000" dirty="0" err="1">
                <a:effectLst/>
                <a:latin typeface="Work Sans" pitchFamily="2" charset="0"/>
                <a:ea typeface="Calibri" panose="020F0502020204030204" pitchFamily="34" charset="0"/>
                <a:cs typeface="Times New Roman" panose="02020603050405020304" pitchFamily="18" charset="0"/>
              </a:rPr>
              <a:t>Tegh</a:t>
            </a:r>
            <a:r>
              <a:rPr lang="en-GB" sz="1000" dirty="0">
                <a:effectLst/>
                <a:latin typeface="Work Sans" pitchFamily="2" charset="0"/>
                <a:ea typeface="Calibri" panose="020F0502020204030204" pitchFamily="34" charset="0"/>
                <a:cs typeface="Times New Roman" panose="02020603050405020304" pitchFamily="18" charset="0"/>
              </a:rPr>
              <a:t> Bahadur for protection.</a:t>
            </a:r>
          </a:p>
          <a:p>
            <a:pPr algn="l">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lgn="l">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Although Guru </a:t>
            </a:r>
            <a:r>
              <a:rPr lang="en-GB" sz="1000" dirty="0" err="1">
                <a:effectLst/>
                <a:latin typeface="Work Sans" pitchFamily="2" charset="0"/>
                <a:ea typeface="Calibri" panose="020F0502020204030204" pitchFamily="34" charset="0"/>
                <a:cs typeface="Times New Roman" panose="02020603050405020304" pitchFamily="18" charset="0"/>
              </a:rPr>
              <a:t>Tegh</a:t>
            </a:r>
            <a:r>
              <a:rPr lang="en-GB" sz="1000" dirty="0">
                <a:effectLst/>
                <a:latin typeface="Work Sans" pitchFamily="2" charset="0"/>
                <a:ea typeface="Calibri" panose="020F0502020204030204" pitchFamily="34" charset="0"/>
                <a:cs typeface="Times New Roman" panose="02020603050405020304" pitchFamily="18" charset="0"/>
              </a:rPr>
              <a:t> Bahadur was not a Hindu he believed that everyone should be free to worship God in whatever way they believed to be right. Guru </a:t>
            </a:r>
            <a:r>
              <a:rPr lang="en-GB" sz="1000" dirty="0" err="1">
                <a:effectLst/>
                <a:latin typeface="Work Sans" pitchFamily="2" charset="0"/>
                <a:ea typeface="Calibri" panose="020F0502020204030204" pitchFamily="34" charset="0"/>
                <a:cs typeface="Times New Roman" panose="02020603050405020304" pitchFamily="18" charset="0"/>
              </a:rPr>
              <a:t>Tegh</a:t>
            </a:r>
            <a:r>
              <a:rPr lang="en-GB" sz="1000" dirty="0">
                <a:effectLst/>
                <a:latin typeface="Work Sans" pitchFamily="2" charset="0"/>
                <a:ea typeface="Calibri" panose="020F0502020204030204" pitchFamily="34" charset="0"/>
                <a:cs typeface="Times New Roman" panose="02020603050405020304" pitchFamily="18" charset="0"/>
              </a:rPr>
              <a:t> Bahadur encouraged Sikhs and Hindus to stick to their faith. </a:t>
            </a:r>
            <a:endParaRPr lang="en-GB" sz="1000" b="1" dirty="0">
              <a:effectLst/>
              <a:latin typeface="Work Sans"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6704805D-140B-9121-E4AA-B97BEBDD9975}"/>
              </a:ext>
            </a:extLst>
          </p:cNvPr>
          <p:cNvSpPr txBox="1"/>
          <p:nvPr/>
        </p:nvSpPr>
        <p:spPr>
          <a:xfrm>
            <a:off x="9424199" y="1946783"/>
            <a:ext cx="2678461" cy="4708981"/>
          </a:xfrm>
          <a:prstGeom prst="rect">
            <a:avLst/>
          </a:prstGeom>
          <a:noFill/>
        </p:spPr>
        <p:txBody>
          <a:bodyPr wrap="square" rtlCol="0">
            <a:spAutoFit/>
          </a:bodyPr>
          <a:lstStyle/>
          <a:p>
            <a:pPr algn="l"/>
            <a:r>
              <a:rPr lang="en-GB" sz="1000" b="1" dirty="0">
                <a:effectLst/>
                <a:latin typeface="Work Sans" pitchFamily="2" charset="0"/>
              </a:rPr>
              <a:t>Guru Gobind Singh (1666-1606) – The Tenth Guru:</a:t>
            </a:r>
          </a:p>
          <a:p>
            <a:pPr algn="l"/>
            <a:endParaRPr lang="en-GB" sz="1000" b="1" dirty="0">
              <a:effectLst/>
              <a:latin typeface="Work Sans" pitchFamily="2" charset="0"/>
            </a:endParaRPr>
          </a:p>
          <a:p>
            <a:pPr algn="l"/>
            <a:r>
              <a:rPr lang="en-GB" sz="1000" dirty="0">
                <a:effectLst/>
                <a:latin typeface="Work Sans" pitchFamily="2" charset="0"/>
              </a:rPr>
              <a:t>Guru Gobind Rai (later known as Singh) was born in India on 22 December 1666 (the same year as the Great Fire of London).</a:t>
            </a:r>
          </a:p>
          <a:p>
            <a:pPr algn="l"/>
            <a:r>
              <a:rPr lang="en-GB" sz="1000" dirty="0">
                <a:effectLst/>
                <a:latin typeface="Work Sans" pitchFamily="2" charset="0"/>
              </a:rPr>
              <a:t>He was the only son of Guru </a:t>
            </a:r>
            <a:r>
              <a:rPr lang="en-GB" sz="1000" dirty="0" err="1">
                <a:effectLst/>
                <a:latin typeface="Work Sans" pitchFamily="2" charset="0"/>
              </a:rPr>
              <a:t>Tegh</a:t>
            </a:r>
            <a:r>
              <a:rPr lang="en-GB" sz="1000" dirty="0">
                <a:effectLst/>
                <a:latin typeface="Work Sans" pitchFamily="2" charset="0"/>
              </a:rPr>
              <a:t> Bahadur, who had been martyred (killed) for defending the beliefs of others. It is thought that Guru </a:t>
            </a:r>
            <a:r>
              <a:rPr lang="en-GB" sz="1000" dirty="0" err="1">
                <a:effectLst/>
                <a:latin typeface="Work Sans" pitchFamily="2" charset="0"/>
              </a:rPr>
              <a:t>Tegh</a:t>
            </a:r>
            <a:r>
              <a:rPr lang="en-GB" sz="1000" dirty="0">
                <a:effectLst/>
                <a:latin typeface="Work Sans" pitchFamily="2" charset="0"/>
              </a:rPr>
              <a:t> Bahadur had not been the only Sikh martyr during the rule of Emperor Aurangzeb. </a:t>
            </a:r>
          </a:p>
          <a:p>
            <a:pPr algn="l"/>
            <a:r>
              <a:rPr lang="en-GB" sz="1000" dirty="0">
                <a:effectLst/>
                <a:latin typeface="Work Sans" pitchFamily="2" charset="0"/>
              </a:rPr>
              <a:t>However, nobody was sure just how many Sikhs had given their lives rather than give up their beliefs. This was because Sikhs wore the exact same clothing as everyone else, which meant that they could not be easily identified as Sikhs.</a:t>
            </a:r>
          </a:p>
          <a:p>
            <a:pPr algn="l"/>
            <a:r>
              <a:rPr lang="en-GB" sz="1000" dirty="0">
                <a:effectLst/>
                <a:latin typeface="Work Sans" pitchFamily="2" charset="0"/>
                <a:ea typeface="Calibri" panose="020F0502020204030204" pitchFamily="34" charset="0"/>
                <a:cs typeface="Times New Roman" panose="02020603050405020304" pitchFamily="18" charset="0"/>
              </a:rPr>
              <a:t>Guru Gobind Singh was the tenth Sikh Guru (teacher, leader). He lived at a time when the Sikhs were being persecuted and killed for what they believed. It was not only the Sikhs who were being attacked. The Emperor at the time disliked anyone who challenged him or who had different beliefs.</a:t>
            </a:r>
          </a:p>
        </p:txBody>
      </p:sp>
      <p:sp>
        <p:nvSpPr>
          <p:cNvPr id="15" name="TextBox 14">
            <a:extLst>
              <a:ext uri="{FF2B5EF4-FFF2-40B4-BE49-F238E27FC236}">
                <a16:creationId xmlns:a16="http://schemas.microsoft.com/office/drawing/2014/main" id="{45622CF3-1FC7-7BB4-05A1-8D4E6E4090DB}"/>
              </a:ext>
            </a:extLst>
          </p:cNvPr>
          <p:cNvSpPr txBox="1"/>
          <p:nvPr/>
        </p:nvSpPr>
        <p:spPr>
          <a:xfrm>
            <a:off x="6294012" y="1946783"/>
            <a:ext cx="2929502" cy="5124480"/>
          </a:xfrm>
          <a:prstGeom prst="rect">
            <a:avLst/>
          </a:prstGeom>
          <a:noFill/>
        </p:spPr>
        <p:txBody>
          <a:bodyPr wrap="square">
            <a:spAutoFit/>
          </a:bodyPr>
          <a:lstStyle/>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He decided that he would go and speak to the Emperor. </a:t>
            </a:r>
          </a:p>
          <a:p>
            <a:pPr>
              <a:spcAft>
                <a:spcPts val="200"/>
              </a:spcAft>
            </a:pPr>
            <a:r>
              <a:rPr lang="en-GB" sz="1000" dirty="0">
                <a:effectLst/>
                <a:latin typeface="Work Sans" pitchFamily="2" charset="0"/>
              </a:rPr>
              <a:t>However, the Emperor had Guru </a:t>
            </a:r>
            <a:r>
              <a:rPr lang="en-GB" sz="1000" dirty="0" err="1">
                <a:effectLst/>
                <a:latin typeface="Work Sans" pitchFamily="2" charset="0"/>
              </a:rPr>
              <a:t>Tegh</a:t>
            </a:r>
            <a:r>
              <a:rPr lang="en-GB" sz="1000" dirty="0">
                <a:effectLst/>
                <a:latin typeface="Work Sans" pitchFamily="2" charset="0"/>
              </a:rPr>
              <a:t> Bahadur arrested and taken to Delhi. He was offered all sorts of presents and rewards if he would change his religion, but he would not accept any of them. Then, to try to persuade him, three of his friends were tortured to death while he was made to watch. Even the death of his friends would not make Guru </a:t>
            </a:r>
            <a:r>
              <a:rPr lang="en-GB" sz="1000" dirty="0" err="1">
                <a:effectLst/>
                <a:latin typeface="Work Sans" pitchFamily="2" charset="0"/>
              </a:rPr>
              <a:t>Tegh</a:t>
            </a:r>
            <a:r>
              <a:rPr lang="en-GB" sz="1000" dirty="0">
                <a:effectLst/>
                <a:latin typeface="Work Sans" pitchFamily="2" charset="0"/>
              </a:rPr>
              <a:t> Bahadur change his mind. The Emperor ordered that the Guru’s head should be cut off. </a:t>
            </a:r>
          </a:p>
          <a:p>
            <a:pPr>
              <a:spcAft>
                <a:spcPts val="200"/>
              </a:spcAft>
            </a:pPr>
            <a:endParaRPr lang="en-GB" sz="700" dirty="0">
              <a:latin typeface="Work Sans" pitchFamily="2" charset="0"/>
            </a:endParaRPr>
          </a:p>
          <a:p>
            <a:pPr>
              <a:spcAft>
                <a:spcPts val="200"/>
              </a:spcAft>
            </a:pPr>
            <a:r>
              <a:rPr lang="en-GB" sz="1000" dirty="0">
                <a:effectLst/>
                <a:latin typeface="Work Sans" pitchFamily="2" charset="0"/>
              </a:rPr>
              <a:t>One Sikh managed to smuggle Guru </a:t>
            </a:r>
            <a:r>
              <a:rPr lang="en-GB" sz="1000" dirty="0" err="1">
                <a:effectLst/>
                <a:latin typeface="Work Sans" pitchFamily="2" charset="0"/>
              </a:rPr>
              <a:t>Tegh</a:t>
            </a:r>
            <a:r>
              <a:rPr lang="en-GB" sz="1000" dirty="0">
                <a:effectLst/>
                <a:latin typeface="Work Sans" pitchFamily="2" charset="0"/>
              </a:rPr>
              <a:t> Bahadur’s head back to his family, where it was placed before his young son, the new Guru. Another Sikh rescued Guru </a:t>
            </a:r>
            <a:r>
              <a:rPr lang="en-GB" sz="1000" dirty="0" err="1">
                <a:effectLst/>
                <a:latin typeface="Work Sans" pitchFamily="2" charset="0"/>
              </a:rPr>
              <a:t>Tegh</a:t>
            </a:r>
            <a:r>
              <a:rPr lang="en-GB" sz="1000" dirty="0">
                <a:effectLst/>
                <a:latin typeface="Work Sans" pitchFamily="2" charset="0"/>
              </a:rPr>
              <a:t> Bahadur’s body but could only take it as far as his home village as the Emperor’s soldiers were chasing after him. </a:t>
            </a:r>
          </a:p>
          <a:p>
            <a:pPr>
              <a:spcAft>
                <a:spcPts val="200"/>
              </a:spcAft>
            </a:pPr>
            <a:endParaRPr lang="en-GB" sz="1000" dirty="0">
              <a:effectLst/>
              <a:latin typeface="Work Sans" pitchFamily="2" charset="0"/>
            </a:endParaRPr>
          </a:p>
          <a:p>
            <a:pPr>
              <a:spcAft>
                <a:spcPts val="200"/>
              </a:spcAft>
            </a:pPr>
            <a:r>
              <a:rPr lang="en-GB" sz="1000" dirty="0">
                <a:effectLst/>
                <a:latin typeface="Work Sans" pitchFamily="2" charset="0"/>
              </a:rPr>
              <a:t>There was no time to set up a proper funeral and so the man set fire to his own home and cremated Guru </a:t>
            </a:r>
            <a:r>
              <a:rPr lang="en-GB" sz="1000" dirty="0" err="1">
                <a:effectLst/>
                <a:latin typeface="Work Sans" pitchFamily="2" charset="0"/>
              </a:rPr>
              <a:t>Tegh</a:t>
            </a:r>
            <a:r>
              <a:rPr lang="en-GB" sz="1000" dirty="0">
                <a:effectLst/>
                <a:latin typeface="Work Sans" pitchFamily="2" charset="0"/>
              </a:rPr>
              <a:t> Bahadur’s body. Today Sikhs remember Guru </a:t>
            </a:r>
            <a:r>
              <a:rPr lang="en-GB" sz="1000" dirty="0" err="1">
                <a:effectLst/>
                <a:latin typeface="Work Sans" pitchFamily="2" charset="0"/>
              </a:rPr>
              <a:t>Tegh</a:t>
            </a:r>
            <a:r>
              <a:rPr lang="en-GB" sz="1000" dirty="0">
                <a:effectLst/>
                <a:latin typeface="Work Sans" pitchFamily="2" charset="0"/>
              </a:rPr>
              <a:t> Bahadur for his death as a martyr. A Gurdwara has been built at the place where he was beheaded and a </a:t>
            </a:r>
            <a:r>
              <a:rPr lang="en-GB" sz="1000" dirty="0" err="1">
                <a:effectLst/>
                <a:latin typeface="Work Sans" pitchFamily="2" charset="0"/>
              </a:rPr>
              <a:t>gurpurb</a:t>
            </a:r>
            <a:r>
              <a:rPr lang="en-GB" sz="1000" dirty="0">
                <a:effectLst/>
                <a:latin typeface="Work Sans" pitchFamily="2" charset="0"/>
              </a:rPr>
              <a:t> (anniversary day) is held each year in his honour.</a:t>
            </a:r>
            <a:endParaRPr lang="en-GB" sz="1000" dirty="0">
              <a:effectLst/>
              <a:latin typeface="Work Sans" pitchFamily="2" charset="0"/>
              <a:ea typeface="Calibri" panose="020F0502020204030204" pitchFamily="34" charset="0"/>
              <a:cs typeface="Times New Roman" panose="02020603050405020304" pitchFamily="18" charset="0"/>
            </a:endParaRPr>
          </a:p>
          <a:p>
            <a:pPr algn="l">
              <a:spcAft>
                <a:spcPts val="200"/>
              </a:spcAft>
            </a:pPr>
            <a:endParaRPr lang="en-GB" sz="1000" b="1"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5353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566822"/>
          </a:xfrm>
          <a:prstGeom prst="rect">
            <a:avLst/>
          </a:prstGeom>
          <a:noFill/>
        </p:spPr>
        <p:txBody>
          <a:bodyPr wrap="square">
            <a:spAutoFit/>
          </a:bodyPr>
          <a:lstStyle/>
          <a:p>
            <a:pPr algn="l">
              <a:spcBef>
                <a:spcPts val="50"/>
              </a:spcBef>
            </a:pPr>
            <a:r>
              <a:rPr lang="en-GB" sz="1000" b="1" dirty="0">
                <a:solidFill>
                  <a:schemeClr val="bg1"/>
                </a:solidFill>
                <a:effectLst/>
                <a:latin typeface="Work Sans" pitchFamily="2" charset="0"/>
              </a:rPr>
              <a:t>The Sikh Gurus, Beliefs and Practices:</a:t>
            </a:r>
          </a:p>
          <a:p>
            <a:pPr algn="l">
              <a:spcBef>
                <a:spcPts val="50"/>
              </a:spcBef>
            </a:pPr>
            <a:r>
              <a:rPr lang="en-GB" sz="1000" dirty="0">
                <a:solidFill>
                  <a:schemeClr val="bg1"/>
                </a:solidFill>
                <a:effectLst/>
                <a:latin typeface="Work Sans" pitchFamily="2" charset="0"/>
              </a:rPr>
              <a:t>This unit focuses on the last 5 human Gurus of Sikhi, their lives and teaching and impact on Sikhs today.</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FIVE</a:t>
            </a: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97453" y="1946783"/>
            <a:ext cx="2832396" cy="4888518"/>
          </a:xfrm>
          <a:prstGeom prst="rect">
            <a:avLst/>
          </a:prstGeom>
          <a:noFill/>
        </p:spPr>
        <p:txBody>
          <a:bodyPr wrap="square" rtlCol="0">
            <a:spAutoFit/>
          </a:bodyPr>
          <a:lstStyle/>
          <a:p>
            <a:pPr>
              <a:spcAft>
                <a:spcPts val="200"/>
              </a:spcAft>
            </a:pPr>
            <a:r>
              <a:rPr lang="en-GB" sz="1000" b="1" dirty="0">
                <a:effectLst/>
                <a:latin typeface="Work Sans" pitchFamily="2" charset="0"/>
              </a:rPr>
              <a:t>Guru Gobind Singh (1666-1606) – The Tenth Guru continued:</a:t>
            </a:r>
          </a:p>
          <a:p>
            <a:pPr algn="l">
              <a:spcAft>
                <a:spcPts val="200"/>
              </a:spcAft>
            </a:pPr>
            <a:endParaRPr lang="en-GB" sz="1000" dirty="0">
              <a:effectLst/>
              <a:latin typeface="Work Sans" pitchFamily="2" charset="0"/>
            </a:endParaRPr>
          </a:p>
          <a:p>
            <a:pPr algn="l">
              <a:spcAft>
                <a:spcPts val="200"/>
              </a:spcAft>
            </a:pPr>
            <a:r>
              <a:rPr lang="en-GB" sz="1000" dirty="0">
                <a:effectLst/>
                <a:latin typeface="Work Sans" pitchFamily="2" charset="0"/>
              </a:rPr>
              <a:t>Guru Gobind Singh was a skilled soldier, very clever and also concerned about the rights of all people. He wanted to unite the Sikhs, teach them to be brave and courageous, to look after and defend the rights of others and to not look at the differences of race or colour of skin.</a:t>
            </a:r>
          </a:p>
          <a:p>
            <a:pPr algn="l">
              <a:spcAft>
                <a:spcPts val="200"/>
              </a:spcAft>
            </a:pPr>
            <a:endParaRPr lang="en-GB" sz="1000" dirty="0">
              <a:effectLst/>
              <a:latin typeface="Work Sans" pitchFamily="2" charset="0"/>
            </a:endParaRPr>
          </a:p>
          <a:p>
            <a:pPr algn="l">
              <a:spcAft>
                <a:spcPts val="200"/>
              </a:spcAft>
            </a:pPr>
            <a:r>
              <a:rPr lang="en-GB" sz="1000" dirty="0">
                <a:effectLst/>
                <a:latin typeface="Work Sans" pitchFamily="2" charset="0"/>
              </a:rPr>
              <a:t>The founding of the Khalsa: In 1699, at the spring festival of Baisakhi, Guru Gobind Singh called all the Sikhs together for a special meeting. On that day a large crowd gathered to listen to the Guru.</a:t>
            </a:r>
          </a:p>
          <a:p>
            <a:pPr algn="l">
              <a:spcAft>
                <a:spcPts val="200"/>
              </a:spcAft>
            </a:pPr>
            <a:r>
              <a:rPr lang="en-GB" sz="1000" dirty="0">
                <a:effectLst/>
                <a:latin typeface="Work Sans" pitchFamily="2" charset="0"/>
              </a:rPr>
              <a:t>Guru Gobind said, “I want the heads of five Sikhs, willing to die for what they believe.” Everyone who heard the Guru was afraid. Then a young man got up and said, “I’ll give my head for you, my Guru.” The Guru took the Sikh into his tent When the Guru reappeared, he was alone and his sword was dripping with blood!</a:t>
            </a:r>
          </a:p>
          <a:p>
            <a:pPr algn="l">
              <a:spcAft>
                <a:spcPts val="200"/>
              </a:spcAft>
            </a:pPr>
            <a:r>
              <a:rPr lang="en-GB" sz="1000" dirty="0">
                <a:effectLst/>
                <a:latin typeface="Work Sans" pitchFamily="2" charset="0"/>
              </a:rPr>
              <a:t> </a:t>
            </a:r>
          </a:p>
          <a:p>
            <a:pPr algn="l">
              <a:spcAft>
                <a:spcPts val="200"/>
              </a:spcAft>
            </a:pPr>
            <a:r>
              <a:rPr lang="en-GB" sz="1000" dirty="0">
                <a:effectLst/>
                <a:latin typeface="Work Sans" pitchFamily="2" charset="0"/>
              </a:rPr>
              <a:t>Guru Gobind asked for four more volunteers, everyone thought they were sacrificing their lives. Then Guru Gobind Singh went back into the tent and brought out the five Sikhs – alive.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ABE86E82-1855-258B-E668-C1ACDFCF5D6B}"/>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332CE975-E147-1C81-809B-3DDA4EADDB8B}"/>
              </a:ext>
            </a:extLst>
          </p:cNvPr>
          <p:cNvSpPr txBox="1"/>
          <p:nvPr/>
        </p:nvSpPr>
        <p:spPr>
          <a:xfrm>
            <a:off x="3154270" y="1946783"/>
            <a:ext cx="2812945" cy="4247317"/>
          </a:xfrm>
          <a:prstGeom prst="rect">
            <a:avLst/>
          </a:prstGeom>
          <a:noFill/>
        </p:spPr>
        <p:txBody>
          <a:bodyPr wrap="square">
            <a:spAutoFit/>
          </a:bodyPr>
          <a:lstStyle/>
          <a:p>
            <a:pPr algn="l">
              <a:spcAft>
                <a:spcPts val="200"/>
              </a:spcAft>
            </a:pPr>
            <a:r>
              <a:rPr lang="en-GB" sz="1000" dirty="0">
                <a:effectLst/>
                <a:latin typeface="Work Sans" pitchFamily="2" charset="0"/>
              </a:rPr>
              <a:t>They were dressed in new clothes and fine weapons, so they looked like the Guru. </a:t>
            </a:r>
          </a:p>
          <a:p>
            <a:pPr algn="l">
              <a:spcAft>
                <a:spcPts val="200"/>
              </a:spcAft>
            </a:pPr>
            <a:r>
              <a:rPr lang="en-GB" sz="1000" dirty="0">
                <a:effectLst/>
                <a:latin typeface="Work Sans" pitchFamily="2" charset="0"/>
              </a:rPr>
              <a:t>These are my beloved five – my </a:t>
            </a:r>
            <a:r>
              <a:rPr lang="en-GB" sz="1000" dirty="0" err="1">
                <a:effectLst/>
                <a:latin typeface="Work Sans" pitchFamily="2" charset="0"/>
              </a:rPr>
              <a:t>panj</a:t>
            </a:r>
            <a:r>
              <a:rPr lang="en-GB" sz="1000" dirty="0">
                <a:effectLst/>
                <a:latin typeface="Work Sans" pitchFamily="2" charset="0"/>
              </a:rPr>
              <a:t> </a:t>
            </a:r>
            <a:r>
              <a:rPr lang="en-GB" sz="1000" dirty="0" err="1">
                <a:effectLst/>
                <a:latin typeface="Work Sans" pitchFamily="2" charset="0"/>
              </a:rPr>
              <a:t>piare</a:t>
            </a:r>
            <a:r>
              <a:rPr lang="en-GB" sz="1000" dirty="0">
                <a:effectLst/>
                <a:latin typeface="Work Sans" pitchFamily="2" charset="0"/>
              </a:rPr>
              <a:t>. They are the beginning of a new community. Later on, Guru Gobind Singh asked for a steel bowl, which he filled with water and his wife added some sugar crystals. The Guru said prayers and stirred the mixture with a double-edged sword, called a khanda. </a:t>
            </a:r>
          </a:p>
          <a:p>
            <a:pPr algn="l">
              <a:spcAft>
                <a:spcPts val="200"/>
              </a:spcAft>
            </a:pPr>
            <a:endParaRPr lang="en-GB" sz="1000" dirty="0">
              <a:latin typeface="Work Sans" pitchFamily="2" charset="0"/>
            </a:endParaRPr>
          </a:p>
          <a:p>
            <a:pPr algn="l">
              <a:spcAft>
                <a:spcPts val="200"/>
              </a:spcAft>
            </a:pPr>
            <a:r>
              <a:rPr lang="en-GB" sz="1000" dirty="0">
                <a:effectLst/>
                <a:latin typeface="Work Sans" pitchFamily="2" charset="0"/>
              </a:rPr>
              <a:t>Then the Panj </a:t>
            </a:r>
            <a:r>
              <a:rPr lang="en-GB" sz="1000" dirty="0" err="1">
                <a:effectLst/>
                <a:latin typeface="Work Sans" pitchFamily="2" charset="0"/>
              </a:rPr>
              <a:t>Piare</a:t>
            </a:r>
            <a:r>
              <a:rPr lang="en-GB" sz="1000" dirty="0">
                <a:effectLst/>
                <a:latin typeface="Work Sans" pitchFamily="2" charset="0"/>
              </a:rPr>
              <a:t> were given this mixture, called </a:t>
            </a:r>
            <a:r>
              <a:rPr lang="en-GB" sz="1000" dirty="0" err="1">
                <a:effectLst/>
                <a:latin typeface="Work Sans" pitchFamily="2" charset="0"/>
              </a:rPr>
              <a:t>amrit</a:t>
            </a:r>
            <a:r>
              <a:rPr lang="en-GB" sz="1000" dirty="0">
                <a:effectLst/>
                <a:latin typeface="Work Sans" pitchFamily="2" charset="0"/>
              </a:rPr>
              <a:t>. He said, “From now on each of you men will be called Singh (lion). You will grow your hair and beard (kesh), carry a </a:t>
            </a:r>
            <a:r>
              <a:rPr lang="en-GB" sz="1000" dirty="0" err="1">
                <a:effectLst/>
                <a:latin typeface="Work Sans" pitchFamily="2" charset="0"/>
              </a:rPr>
              <a:t>khanga</a:t>
            </a:r>
            <a:r>
              <a:rPr lang="en-GB" sz="1000" dirty="0">
                <a:effectLst/>
                <a:latin typeface="Work Sans" pitchFamily="2" charset="0"/>
              </a:rPr>
              <a:t> (comb), and a kirpan (sword) and wear a kara (bracelet) and </a:t>
            </a:r>
            <a:r>
              <a:rPr lang="en-GB" sz="1000" dirty="0" err="1">
                <a:effectLst/>
                <a:latin typeface="Work Sans" pitchFamily="2" charset="0"/>
              </a:rPr>
              <a:t>kachha</a:t>
            </a:r>
            <a:r>
              <a:rPr lang="en-GB" sz="1000" dirty="0">
                <a:effectLst/>
                <a:latin typeface="Work Sans" pitchFamily="2" charset="0"/>
              </a:rPr>
              <a:t>.(shorts)” Many others took </a:t>
            </a:r>
            <a:r>
              <a:rPr lang="en-GB" sz="1000" dirty="0" err="1">
                <a:effectLst/>
                <a:latin typeface="Work Sans" pitchFamily="2" charset="0"/>
              </a:rPr>
              <a:t>amrit</a:t>
            </a:r>
            <a:r>
              <a:rPr lang="en-GB" sz="1000" dirty="0">
                <a:effectLst/>
                <a:latin typeface="Work Sans" pitchFamily="2" charset="0"/>
              </a:rPr>
              <a:t> that day. </a:t>
            </a:r>
          </a:p>
          <a:p>
            <a:pPr algn="l">
              <a:spcAft>
                <a:spcPts val="200"/>
              </a:spcAft>
            </a:pPr>
            <a:r>
              <a:rPr lang="en-GB" sz="1000" dirty="0">
                <a:effectLst/>
                <a:latin typeface="Work Sans" pitchFamily="2" charset="0"/>
              </a:rPr>
              <a:t>The name Kaur (princess) was given to women and girls. </a:t>
            </a:r>
          </a:p>
          <a:p>
            <a:pPr algn="l">
              <a:spcAft>
                <a:spcPts val="200"/>
              </a:spcAft>
            </a:pPr>
            <a:endParaRPr lang="en-GB" sz="1000" dirty="0">
              <a:effectLst/>
              <a:latin typeface="Work Sans" pitchFamily="2" charset="0"/>
            </a:endParaRPr>
          </a:p>
          <a:p>
            <a:pPr algn="l">
              <a:spcAft>
                <a:spcPts val="200"/>
              </a:spcAft>
            </a:pPr>
            <a:r>
              <a:rPr lang="en-GB" sz="1000" dirty="0">
                <a:effectLst/>
                <a:latin typeface="Work Sans" pitchFamily="2" charset="0"/>
              </a:rPr>
              <a:t>Guru Gobind Singh told the Khalsa that they must never harm the weak and should think of all people as equal.</a:t>
            </a:r>
          </a:p>
        </p:txBody>
      </p:sp>
      <p:sp>
        <p:nvSpPr>
          <p:cNvPr id="12" name="TextBox 11">
            <a:extLst>
              <a:ext uri="{FF2B5EF4-FFF2-40B4-BE49-F238E27FC236}">
                <a16:creationId xmlns:a16="http://schemas.microsoft.com/office/drawing/2014/main" id="{6704805D-140B-9121-E4AA-B97BEBDD9975}"/>
              </a:ext>
            </a:extLst>
          </p:cNvPr>
          <p:cNvSpPr txBox="1"/>
          <p:nvPr/>
        </p:nvSpPr>
        <p:spPr>
          <a:xfrm>
            <a:off x="9239102" y="1946783"/>
            <a:ext cx="2811313" cy="246221"/>
          </a:xfrm>
          <a:prstGeom prst="rect">
            <a:avLst/>
          </a:prstGeom>
          <a:noFill/>
        </p:spPr>
        <p:txBody>
          <a:bodyPr wrap="square" rtlCol="0">
            <a:spAutoFit/>
          </a:bodyPr>
          <a:lstStyle/>
          <a:p>
            <a:pPr algn="l"/>
            <a:r>
              <a:rPr lang="en-GB" sz="1000" b="1" dirty="0">
                <a:latin typeface="Work Sans" pitchFamily="2" charset="0"/>
              </a:rPr>
              <a:t>Type any notes here…</a:t>
            </a:r>
            <a:endParaRPr lang="en-GB" sz="1000" b="1" dirty="0">
              <a:effectLst/>
              <a:latin typeface="Work Sans" pitchFamily="2" charset="0"/>
            </a:endParaRPr>
          </a:p>
        </p:txBody>
      </p:sp>
      <p:sp>
        <p:nvSpPr>
          <p:cNvPr id="15" name="TextBox 14">
            <a:extLst>
              <a:ext uri="{FF2B5EF4-FFF2-40B4-BE49-F238E27FC236}">
                <a16:creationId xmlns:a16="http://schemas.microsoft.com/office/drawing/2014/main" id="{45622CF3-1FC7-7BB4-05A1-8D4E6E4090DB}"/>
              </a:ext>
            </a:extLst>
          </p:cNvPr>
          <p:cNvSpPr txBox="1"/>
          <p:nvPr/>
        </p:nvSpPr>
        <p:spPr>
          <a:xfrm>
            <a:off x="6197312" y="1946783"/>
            <a:ext cx="2812945" cy="2015936"/>
          </a:xfrm>
          <a:prstGeom prst="rect">
            <a:avLst/>
          </a:prstGeom>
          <a:noFill/>
        </p:spPr>
        <p:txBody>
          <a:bodyPr wrap="square">
            <a:spAutoFit/>
          </a:bodyPr>
          <a:lstStyle/>
          <a:p>
            <a:pPr algn="l">
              <a:spcAft>
                <a:spcPts val="200"/>
              </a:spcAft>
            </a:pPr>
            <a:r>
              <a:rPr lang="en-GB" sz="1000" dirty="0">
                <a:effectLst/>
                <a:latin typeface="Work Sans" pitchFamily="2" charset="0"/>
              </a:rPr>
              <a:t>Great podcast on the 5K’s from the BBC </a:t>
            </a:r>
            <a:r>
              <a:rPr lang="en-GB" sz="1000" u="sng" dirty="0">
                <a:effectLst/>
                <a:latin typeface="Work Sans" pitchFamily="2" charset="0"/>
                <a:hlinkClick r:id="rId3"/>
              </a:rPr>
              <a:t>https://www.bbc.co.uk/sounds/play/m001327f</a:t>
            </a:r>
            <a:r>
              <a:rPr lang="en-GB" sz="1000" dirty="0">
                <a:effectLst/>
                <a:latin typeface="Work Sans" pitchFamily="2" charset="0"/>
              </a:rPr>
              <a:t>  </a:t>
            </a:r>
          </a:p>
          <a:p>
            <a:pPr algn="l">
              <a:spcAft>
                <a:spcPts val="200"/>
              </a:spcAft>
            </a:pPr>
            <a:r>
              <a:rPr lang="en-GB" sz="1000" dirty="0">
                <a:effectLst/>
                <a:latin typeface="Work Sans" pitchFamily="2" charset="0"/>
              </a:rPr>
              <a:t>It’s 27 mins but well worth a listen and really explains the origins and impact of the 5Ks.</a:t>
            </a:r>
          </a:p>
          <a:p>
            <a:pPr algn="l">
              <a:spcAft>
                <a:spcPts val="200"/>
              </a:spcAft>
            </a:pPr>
            <a:endParaRPr lang="en-GB" sz="1000" dirty="0">
              <a:effectLst/>
              <a:latin typeface="Work Sans" pitchFamily="2" charset="0"/>
            </a:endParaRPr>
          </a:p>
          <a:p>
            <a:pPr algn="l">
              <a:spcAft>
                <a:spcPts val="200"/>
              </a:spcAft>
            </a:pPr>
            <a:r>
              <a:rPr lang="en-GB" sz="1000" dirty="0">
                <a:effectLst/>
                <a:latin typeface="Work Sans" pitchFamily="2" charset="0"/>
              </a:rPr>
              <a:t>Khalsa Sikhs today have taken </a:t>
            </a:r>
            <a:r>
              <a:rPr lang="en-GB" sz="1000" dirty="0" err="1">
                <a:effectLst/>
                <a:latin typeface="Work Sans" pitchFamily="2" charset="0"/>
              </a:rPr>
              <a:t>amrit</a:t>
            </a:r>
            <a:r>
              <a:rPr lang="en-GB" sz="1000" dirty="0">
                <a:effectLst/>
                <a:latin typeface="Work Sans" pitchFamily="2" charset="0"/>
              </a:rPr>
              <a:t> at the Gurdwara and wear the 5Ks. Some Sikhs choose to wear a kirpan as a symbol on a necklace rather than wearing a kirpan.</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586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did Guru </a:t>
            </a:r>
            <a:r>
              <a:rPr lang="en-GB" sz="2400" dirty="0" err="1">
                <a:solidFill>
                  <a:schemeClr val="bg1"/>
                </a:solidFill>
                <a:effectLst/>
                <a:latin typeface="Work Sans Light" pitchFamily="2" charset="0"/>
                <a:ea typeface="Calibri" panose="020F0502020204030204" pitchFamily="34" charset="0"/>
                <a:cs typeface="Times New Roman" panose="02020603050405020304" pitchFamily="18" charset="0"/>
              </a:rPr>
              <a:t>Hargobind</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 wear two kirpans?</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1214115"/>
          </a:xfrm>
          <a:prstGeom prst="rect">
            <a:avLst/>
          </a:prstGeom>
          <a:noFill/>
        </p:spPr>
        <p:txBody>
          <a:bodyPr wrap="square" rtlCol="0">
            <a:spAutoFit/>
          </a:bodyPr>
          <a:lstStyle/>
          <a:p>
            <a:pPr marL="342900" lvl="0" indent="-342900">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Symbol" panose="05050102010706020507" pitchFamily="18" charset="2"/>
              </a:rPr>
              <a:t>To consider how the Sikh story of Diwali demonstrates good overcoming evil.</a:t>
            </a:r>
          </a:p>
          <a:p>
            <a:pPr marL="342900" lvl="0" indent="-342900">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Symbol" panose="05050102010706020507" pitchFamily="18" charset="2"/>
              </a:rPr>
              <a:t>To be able to express their own ideas and opinions about the importance of an inner spiritual life and an outward life lived to look after others .</a:t>
            </a:r>
          </a:p>
          <a:p>
            <a:pPr marL="342900" lvl="0" indent="-342900">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Symbol" panose="05050102010706020507" pitchFamily="18" charset="2"/>
              </a:rPr>
              <a:t>To be able to make the link between Guru Hargobind’s life and his impact on how Sikhs live today.” </a:t>
            </a:r>
          </a:p>
          <a:p>
            <a:pPr>
              <a:spcAft>
                <a:spcPts val="800"/>
              </a:spcAft>
            </a:pPr>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Kirpan</a:t>
            </a:r>
            <a:r>
              <a:rPr lang="en-GB" sz="1000" b="1">
                <a:effectLst/>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Miri, Piri, Diwali, Khanda, Nishan Sahib</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737096"/>
          </a:xfrm>
          <a:prstGeom prst="rect">
            <a:avLst/>
          </a:prstGeom>
          <a:noFill/>
        </p:spPr>
        <p:txBody>
          <a:bodyPr wrap="square" lIns="91440" tIns="45720" rIns="91440" bIns="45720" rtlCol="0" anchor="t">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a:buChar char="•"/>
            </a:pPr>
            <a:r>
              <a:rPr lang="en-GB" sz="1000" dirty="0">
                <a:effectLst/>
                <a:latin typeface="Work Sans"/>
                <a:ea typeface="Calibri" panose="020F0502020204030204" pitchFamily="34" charset="0"/>
                <a:cs typeface="Times New Roman"/>
              </a:rPr>
              <a:t>Give me 5 things you remember about Sikhi and the first five Gurus</a:t>
            </a:r>
          </a:p>
          <a:p>
            <a:r>
              <a:rPr lang="en-GB" sz="1000" dirty="0">
                <a:latin typeface="Work Sans"/>
                <a:ea typeface="Calibri" panose="020F0502020204030204" pitchFamily="34" charset="0"/>
                <a:cs typeface="Times New Roman"/>
              </a:rPr>
              <a:t>Take </a:t>
            </a:r>
            <a:r>
              <a:rPr lang="en-GB" sz="1000" dirty="0">
                <a:effectLst/>
                <a:latin typeface="Work Sans"/>
                <a:ea typeface="Calibri" panose="020F0502020204030204" pitchFamily="34" charset="0"/>
                <a:cs typeface="Times New Roman"/>
              </a:rPr>
              <a:t>some feedback from children</a:t>
            </a: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Introduce the Big Question: </a:t>
            </a: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How did the final five human Sikh Gurus shape Sikhi</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p>
          <a:p>
            <a:endParaRPr lang="en-GB" sz="1000" b="1"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Teacher subject knowledge:</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 Refer to background information for teachers on Guru Hargobind.</a:t>
            </a:r>
            <a:endParaRPr lang="en-GB" sz="1000" dirty="0">
              <a:effectLst/>
              <a:latin typeface="Work Sans"/>
              <a:ea typeface="Calibri" panose="020F0502020204030204" pitchFamily="34" charset="0"/>
              <a:cs typeface="Times New Roman"/>
            </a:endParaRPr>
          </a:p>
          <a:p>
            <a:r>
              <a:rPr lang="en-GB" sz="1000" b="1" dirty="0">
                <a:effectLst/>
                <a:latin typeface="Work Sans" pitchFamily="2" charset="0"/>
                <a:ea typeface="Calibri" panose="020F0502020204030204" pitchFamily="34" charset="0"/>
                <a:cs typeface="Times New Roman" panose="02020603050405020304" pitchFamily="18" charset="0"/>
              </a:rPr>
              <a:t>Starter: </a:t>
            </a:r>
            <a:r>
              <a:rPr lang="en-GB" sz="1000" dirty="0">
                <a:effectLst/>
                <a:latin typeface="Work Sans" pitchFamily="2" charset="0"/>
                <a:ea typeface="Calibri" panose="020F0502020204030204" pitchFamily="34" charset="0"/>
                <a:cs typeface="Times New Roman" panose="02020603050405020304" pitchFamily="18" charset="0"/>
              </a:rPr>
              <a:t>Think, pair, share:</a:t>
            </a:r>
          </a:p>
          <a:p>
            <a:pPr marL="342900" indent="-342900">
              <a:buFont typeface="Arial" panose="05050102010706020507" pitchFamily="18" charset="2"/>
              <a:buChar char="•"/>
            </a:pPr>
            <a:r>
              <a:rPr lang="en-GB" sz="1000" dirty="0">
                <a:effectLst/>
                <a:latin typeface="Work Sans"/>
                <a:ea typeface="Calibri" panose="020F0502020204030204" pitchFamily="34" charset="0"/>
                <a:cs typeface="Times New Roman"/>
              </a:rPr>
              <a:t>What’s your most important possessions-things that you just can’t live without?</a:t>
            </a:r>
            <a:r>
              <a:rPr lang="en-GB" sz="1000" dirty="0">
                <a:latin typeface="Work Sans"/>
                <a:ea typeface="Calibri" panose="020F0502020204030204" pitchFamily="34" charset="0"/>
                <a:cs typeface="Times New Roman"/>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Aria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do you do to try to protect them from being lost or stolen?</a:t>
            </a:r>
          </a:p>
          <a:p>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dirty="0">
                <a:effectLst/>
                <a:latin typeface="Work Sans"/>
                <a:ea typeface="Calibri" panose="020F0502020204030204" pitchFamily="34" charset="0"/>
                <a:cs typeface="Times New Roman"/>
              </a:rPr>
              <a:t>Provide background information on Guru Hargobind – The fifth guru, Guru Hargobind’s dad, Arjan Dev, had been martyred by the ruling Emperor of the time. The Sikhs and Hindus at the time did not feel safe to follow their religion. (See Appendix 1a, slides 1-6)</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22143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did Guru Hargobind wear two kirpans?</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476488" cy="4708981"/>
          </a:xfrm>
          <a:prstGeom prst="rect">
            <a:avLst/>
          </a:prstGeom>
          <a:noFill/>
        </p:spPr>
        <p:txBody>
          <a:bodyPr wrap="square" lIns="91440" tIns="45720" rIns="91440" bIns="45720" anchor="t">
            <a:spAutoFit/>
          </a:bodyPr>
          <a:lstStyle/>
          <a:p>
            <a:pPr>
              <a:spcAft>
                <a:spcPts val="1000"/>
              </a:spcAft>
            </a:pPr>
            <a:r>
              <a:rPr lang="en-GB" sz="1000" b="1" dirty="0">
                <a:effectLst/>
                <a:latin typeface="Work Sans"/>
                <a:ea typeface="Calibri" panose="020F0502020204030204" pitchFamily="34" charset="0"/>
                <a:cs typeface="Times New Roman"/>
              </a:rPr>
              <a:t>Question: </a:t>
            </a:r>
            <a:r>
              <a:rPr lang="en-GB" sz="1000" dirty="0">
                <a:effectLst/>
                <a:latin typeface="Work Sans"/>
                <a:ea typeface="Calibri" panose="020F0502020204030204" pitchFamily="34" charset="0"/>
                <a:cs typeface="Times New Roman"/>
              </a:rPr>
              <a:t>What questions do you have about Guru Hargobind? In what ways was the Guru’s army the same/different to Britain having an army? Why do you think Guru Arjan Dev wanted to make sure his son was educated in religion and sword fighting?</a:t>
            </a:r>
          </a:p>
          <a:p>
            <a:pPr>
              <a:spcAft>
                <a:spcPts val="1000"/>
              </a:spcAft>
            </a:pPr>
            <a:r>
              <a:rPr lang="en-GB" sz="1000" b="1" dirty="0">
                <a:effectLst/>
                <a:latin typeface="Work Sans"/>
                <a:ea typeface="Calibri" panose="020F0502020204030204" pitchFamily="34" charset="0"/>
                <a:cs typeface="Times New Roman"/>
              </a:rPr>
              <a:t>Introduce this week’s question:</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 Why did Guru Hargobind wear two kirpans?</a:t>
            </a:r>
            <a:endParaRPr lang="en-GB" sz="1000" dirty="0">
              <a:effectLst/>
              <a:latin typeface="Work Sans"/>
              <a:ea typeface="Calibri" panose="020F0502020204030204" pitchFamily="34" charset="0"/>
              <a:cs typeface="Times New Roman"/>
            </a:endParaRPr>
          </a:p>
          <a:p>
            <a:pPr>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Tell the story of the first Diwali (animated versions of this are available and on YouTube </a:t>
            </a:r>
            <a:r>
              <a:rPr lang="en-GB" sz="1000" b="1" dirty="0">
                <a:effectLst/>
                <a:latin typeface="Work Sans" pitchFamily="2" charset="0"/>
                <a:ea typeface="Calibri" panose="020F0502020204030204" pitchFamily="34" charset="0"/>
                <a:cs typeface="Times New Roman" panose="02020603050405020304" pitchFamily="18" charset="0"/>
              </a:rPr>
              <a:t>Make sure it is the Sikh story</a:t>
            </a:r>
            <a:r>
              <a:rPr lang="en-GB" sz="1000" dirty="0">
                <a:effectLst/>
                <a:latin typeface="Work Sans" pitchFamily="2" charset="0"/>
                <a:ea typeface="Calibri" panose="020F0502020204030204" pitchFamily="34" charset="0"/>
                <a:cs typeface="Times New Roman" panose="02020603050405020304" pitchFamily="18" charset="0"/>
              </a:rPr>
              <a:t>). Paper copy Appendix 1b</a:t>
            </a:r>
          </a:p>
          <a:p>
            <a:r>
              <a:rPr lang="en-GB" sz="1000" b="1" dirty="0">
                <a:effectLst/>
                <a:latin typeface="Work Sans" pitchFamily="2" charset="0"/>
                <a:ea typeface="Calibri" panose="020F0502020204030204" pitchFamily="34" charset="0"/>
                <a:cs typeface="Times New Roman" panose="02020603050405020304" pitchFamily="18" charset="0"/>
              </a:rPr>
              <a:t>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457200" algn="l"/>
              </a:tabLst>
            </a:pPr>
            <a:r>
              <a:rPr lang="en-GB" sz="1000" dirty="0">
                <a:effectLst/>
                <a:latin typeface="Work Sans"/>
                <a:ea typeface="Calibri" panose="020F0502020204030204" pitchFamily="34" charset="0"/>
                <a:cs typeface="Times New Roman"/>
              </a:rPr>
              <a:t>What does this story tell us about the character of Guru Hargobind?</a:t>
            </a:r>
          </a:p>
          <a:p>
            <a:pPr marL="171450" lvl="0" indent="-171450">
              <a:buFont typeface="Arial" panose="020B0604020202020204" pitchFamily="34" charset="0"/>
              <a:buChar char="•"/>
              <a:tabLst>
                <a:tab pos="457200" algn="l"/>
              </a:tabLst>
            </a:pPr>
            <a:r>
              <a:rPr lang="en-GB" sz="1000" dirty="0">
                <a:effectLst/>
                <a:latin typeface="Work Sans"/>
                <a:ea typeface="Calibri" panose="020F0502020204030204" pitchFamily="34" charset="0"/>
                <a:cs typeface="Times New Roman"/>
              </a:rPr>
              <a:t>(return to </a:t>
            </a:r>
            <a:r>
              <a:rPr lang="en-GB" sz="1000" dirty="0" err="1">
                <a:effectLst/>
                <a:latin typeface="Work Sans"/>
                <a:ea typeface="Calibri" panose="020F0502020204030204" pitchFamily="34" charset="0"/>
                <a:cs typeface="Times New Roman"/>
              </a:rPr>
              <a:t>Powerpoint</a:t>
            </a:r>
            <a:r>
              <a:rPr lang="en-GB" sz="1000" dirty="0">
                <a:effectLst/>
                <a:latin typeface="Work Sans"/>
                <a:ea typeface="Calibri" panose="020F0502020204030204" pitchFamily="34" charset="0"/>
                <a:cs typeface="Times New Roman"/>
              </a:rPr>
              <a:t>, slide 7) What do you think links these two pictures? (Ans: They are the first Diwali and Diwali today)</a:t>
            </a:r>
          </a:p>
          <a:p>
            <a:pPr marL="171450" lvl="0" indent="-171450">
              <a:buFont typeface="Arial" panose="020B0604020202020204" pitchFamily="34" charset="0"/>
              <a:buChar char="•"/>
              <a:tabLst>
                <a:tab pos="457200" algn="l"/>
              </a:tabLst>
            </a:pPr>
            <a:r>
              <a:rPr lang="en-GB" sz="1000" dirty="0">
                <a:effectLst/>
                <a:latin typeface="Work Sans"/>
                <a:ea typeface="Calibri" panose="020F0502020204030204" pitchFamily="34" charset="0"/>
                <a:cs typeface="Times New Roman"/>
              </a:rPr>
              <a:t>Why do you think Sikhs sometimes refer to Diwali as a festival of light? (Light overcomes darkness/ good overcomes evil)</a:t>
            </a:r>
          </a:p>
          <a:p>
            <a:r>
              <a:rPr lang="en-GB" sz="1000" dirty="0">
                <a:effectLst/>
                <a:latin typeface="Work Sans"/>
                <a:ea typeface="Calibri" panose="020F0502020204030204" pitchFamily="34" charset="0"/>
                <a:cs typeface="Times New Roman"/>
              </a:rPr>
              <a:t>Tell the story of Guru Hargobind meeting Samrath </a:t>
            </a:r>
            <a:r>
              <a:rPr lang="en-GB" sz="1000" dirty="0" err="1">
                <a:effectLst/>
                <a:latin typeface="Work Sans"/>
                <a:ea typeface="Calibri" panose="020F0502020204030204" pitchFamily="34" charset="0"/>
                <a:cs typeface="Times New Roman"/>
              </a:rPr>
              <a:t>Ramdaas</a:t>
            </a:r>
            <a:r>
              <a:rPr lang="en-GB" sz="1000" dirty="0">
                <a:effectLst/>
                <a:latin typeface="Work Sans"/>
                <a:ea typeface="Calibri" panose="020F0502020204030204" pitchFamily="34" charset="0"/>
                <a:cs typeface="Times New Roman"/>
              </a:rPr>
              <a:t> (slide 8)</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be religious and fight in an army? What do you think? Why?</a:t>
            </a:r>
          </a:p>
          <a:p>
            <a:r>
              <a:rPr lang="en-GB" sz="1000" dirty="0">
                <a:effectLst/>
                <a:latin typeface="Work Sans" pitchFamily="2" charset="0"/>
                <a:ea typeface="Calibri" panose="020F0502020204030204" pitchFamily="34" charset="0"/>
                <a:cs typeface="Times New Roman" panose="02020603050405020304" pitchFamily="18" charset="0"/>
              </a:rPr>
              <a:t>Introduce the Nishan Sahib (flagpole) at the Gurdwara and the Khanda (slides 9,10)</a:t>
            </a:r>
          </a:p>
          <a:p>
            <a:r>
              <a:rPr lang="en-GB" sz="1000" dirty="0">
                <a:effectLst/>
                <a:latin typeface="Work Sans" pitchFamily="2" charset="0"/>
                <a:ea typeface="Calibri" panose="020F0502020204030204" pitchFamily="34" charset="0"/>
                <a:cs typeface="Times New Roman" panose="02020603050405020304" pitchFamily="18" charset="0"/>
              </a:rPr>
              <a:t>Children annotate the khanda and explain why they think the </a:t>
            </a:r>
            <a:r>
              <a:rPr lang="en-GB" sz="1000" dirty="0" err="1">
                <a:effectLst/>
                <a:latin typeface="Work Sans" pitchFamily="2" charset="0"/>
                <a:ea typeface="Calibri" panose="020F0502020204030204" pitchFamily="34" charset="0"/>
                <a:cs typeface="Times New Roman" panose="02020603050405020304" pitchFamily="18" charset="0"/>
              </a:rPr>
              <a:t>piri</a:t>
            </a:r>
            <a:r>
              <a:rPr lang="en-GB" sz="1000" dirty="0">
                <a:effectLst/>
                <a:latin typeface="Work Sans" pitchFamily="2" charset="0"/>
                <a:ea typeface="Calibri" panose="020F0502020204030204" pitchFamily="34" charset="0"/>
                <a:cs typeface="Times New Roman" panose="02020603050405020304" pitchFamily="18" charset="0"/>
              </a:rPr>
              <a:t> Nissan sahib is higher than the miri Nishan sahib</a:t>
            </a:r>
          </a:p>
          <a:p>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b="1" dirty="0">
                <a:effectLst/>
                <a:latin typeface="Work Sans"/>
                <a:ea typeface="Calibri" panose="020F0502020204030204" pitchFamily="34" charset="0"/>
                <a:cs typeface="Times New Roman"/>
              </a:rPr>
              <a:t>Return to this week’s question:</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b="1" dirty="0">
                <a:solidFill>
                  <a:srgbClr val="55345A"/>
                </a:solidFill>
                <a:effectLst/>
                <a:latin typeface="Work Sans"/>
                <a:ea typeface="Calibri" panose="020F0502020204030204" pitchFamily="34" charset="0"/>
                <a:cs typeface="Times New Roman"/>
              </a:rPr>
              <a:t>Why did Guru Hargobind wear two kirpans?</a:t>
            </a:r>
            <a:endParaRPr lang="en-GB" sz="1000" dirty="0">
              <a:solidFill>
                <a:srgbClr val="55345A"/>
              </a:solidFill>
              <a:effectLst/>
              <a:latin typeface="Work Sans"/>
              <a:ea typeface="Calibri" panose="020F0502020204030204" pitchFamily="34" charset="0"/>
              <a:cs typeface="Times New Roman"/>
            </a:endParaRPr>
          </a:p>
          <a:p>
            <a:r>
              <a:rPr lang="en-GB" sz="1000" dirty="0">
                <a:effectLst/>
                <a:latin typeface="Work Sans" pitchFamily="2" charset="0"/>
                <a:ea typeface="Calibri" panose="020F0502020204030204" pitchFamily="34" charset="0"/>
                <a:cs typeface="Times New Roman" panose="02020603050405020304" pitchFamily="18" charset="0"/>
              </a:rPr>
              <a:t>Children record their response in their books</a:t>
            </a:r>
          </a:p>
          <a:p>
            <a:pPr>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 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religious people should ever fight others?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Have you ever had a religious experience / been aware of God’s presence/ something greater than you that made you wonder?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we show we stand up against injustice in school/society and support others who are treated unfairly?</a:t>
            </a:r>
          </a:p>
          <a:p>
            <a:pPr marL="171450" lvl="0" indent="-171450">
              <a:spcAft>
                <a:spcPts val="1000"/>
              </a:spcAft>
              <a:buFont typeface="Arial" panose="020B0604020202020204" pitchFamily="34" charset="0"/>
              <a:buChar char="•"/>
            </a:pPr>
            <a:r>
              <a:rPr lang="en-US" sz="1000" dirty="0">
                <a:solidFill>
                  <a:srgbClr val="000000"/>
                </a:solidFill>
                <a:effectLst/>
                <a:latin typeface="Work Sans" pitchFamily="2" charset="0"/>
                <a:ea typeface="MyriadPro-Bold"/>
                <a:cs typeface="MyriadPro-Regular"/>
              </a:rPr>
              <a:t>Sikhs make up only 2% of the population of India but account for 25% of its army. Why do you think this is?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441327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did Guru Hargobind wear two kirpans?</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4659" cy="400110"/>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Symbol" panose="05050102010706020507" pitchFamily="18" charset="2"/>
              </a:rPr>
              <a:t>Appendix 1a – PowerPoint</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1b – The first Diwali</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304290"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Sikh Diwali is based on a Sikh story and </a:t>
            </a:r>
            <a:r>
              <a:rPr lang="en-GB" sz="1000" b="1">
                <a:effectLst/>
                <a:latin typeface="Work Sans" pitchFamily="2" charset="0"/>
                <a:ea typeface="Calibri" panose="020F0502020204030204" pitchFamily="34" charset="0"/>
                <a:cs typeface="Times New Roman" panose="02020603050405020304" pitchFamily="18" charset="0"/>
              </a:rPr>
              <a:t>should not be</a:t>
            </a:r>
            <a:r>
              <a:rPr lang="en-GB" sz="1000">
                <a:effectLst/>
                <a:latin typeface="Work Sans" pitchFamily="2" charset="0"/>
                <a:ea typeface="Calibri" panose="020F0502020204030204" pitchFamily="34" charset="0"/>
                <a:cs typeface="Times New Roman" panose="02020603050405020304" pitchFamily="18" charset="0"/>
              </a:rPr>
              <a:t> confused with the Hindu story of Diwali.</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248571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do Sikhs look to Guru Har Rai about care for the creation?</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Calibri Light" panose="020F0302020204030204" pitchFamily="34" charset="0"/>
              </a:rPr>
              <a:t>SIKHI: BELIEFS, PRACTICES (2)</a:t>
            </a:r>
            <a:endParaRPr lang="en-US" sz="1400" dirty="0">
              <a:solidFill>
                <a:schemeClr val="bg1"/>
              </a:solidFill>
              <a:latin typeface="Work Sans SemiBold"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who Guru Har Rai was and how he showed compassion for people, animals and the natural world.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their own ideas and opinions about care for the world.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make the link between Guru Har Rai’s teaching and the work of (Bhagat) </a:t>
            </a:r>
            <a:r>
              <a:rPr lang="en-GB" sz="1000" b="1" dirty="0" err="1">
                <a:effectLst/>
                <a:latin typeface="Work Sans" pitchFamily="2" charset="0"/>
                <a:ea typeface="Calibri" panose="020F0502020204030204" pitchFamily="34" charset="0"/>
                <a:cs typeface="Symbol" panose="05050102010706020507" pitchFamily="18" charset="2"/>
              </a:rPr>
              <a:t>Puran</a:t>
            </a:r>
            <a:r>
              <a:rPr lang="en-GB" sz="1000" dirty="0">
                <a:effectLst/>
                <a:latin typeface="Work Sans" pitchFamily="2" charset="0"/>
                <a:ea typeface="Calibri" panose="020F0502020204030204" pitchFamily="34" charset="0"/>
                <a:cs typeface="Symbol" panose="05050102010706020507" pitchFamily="18" charset="2"/>
              </a:rPr>
              <a:t> Singh.</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Symbol" panose="05050102010706020507" pitchFamily="18" charset="2"/>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Compassion.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859757"/>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Think, pair, share:</a:t>
            </a:r>
            <a:r>
              <a:rPr lang="en-GB" sz="1000" dirty="0">
                <a:effectLst/>
                <a:latin typeface="Work Sans" pitchFamily="2" charset="0"/>
                <a:ea typeface="Calibri" panose="020F0502020204030204" pitchFamily="34" charset="0"/>
                <a:cs typeface="Times New Roman" panose="02020603050405020304" pitchFamily="18" charset="0"/>
              </a:rPr>
              <a:t> What is your favourite animal or bird and why is it your favourite?</a:t>
            </a:r>
          </a:p>
          <a:p>
            <a:r>
              <a:rPr lang="en-GB" sz="1000" dirty="0">
                <a:effectLst/>
                <a:latin typeface="Work Sans" pitchFamily="2" charset="0"/>
                <a:ea typeface="Calibri" panose="020F0502020204030204" pitchFamily="34" charset="0"/>
                <a:cs typeface="Times New Roman" panose="02020603050405020304" pitchFamily="18" charset="0"/>
              </a:rPr>
              <a:t>Have you ever seen one in real life? How would you feel if you heard this animal/bird was going to become extinct?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See background information on Guru Har Rai.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do Sikhs look to Guru Har Rai about care for creation?</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Introduce Guru Har Rai, and watch David Attenborough, ‘It’s a wonderful world’ link on PowerPoint slide 2, appendix 2a.</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did you find amazing in the images that you saw?</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did it make you think/feel?</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8969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DFD4BC-C41E-4763-8389-B1A8F05E311A}">
  <ds:schemaRefs>
    <ds:schemaRef ds:uri="http://schemas.microsoft.com/sharepoint/v3/contenttype/forms"/>
  </ds:schemaRefs>
</ds:datastoreItem>
</file>

<file path=customXml/itemProps2.xml><?xml version="1.0" encoding="utf-8"?>
<ds:datastoreItem xmlns:ds="http://schemas.openxmlformats.org/officeDocument/2006/customXml" ds:itemID="{16D0CD4F-B055-483D-93C4-DDE602556716}">
  <ds:schemaRefs>
    <ds:schemaRef ds:uri="http://schemas.microsoft.com/office/2006/metadata/properties"/>
    <ds:schemaRef ds:uri="http://schemas.microsoft.com/office/infopath/2007/PartnerControls"/>
    <ds:schemaRef ds:uri="62940bfc-e56c-4552-8076-1b7135828164"/>
    <ds:schemaRef ds:uri="37c5c6fe-bc8e-4494-977e-45e76d6ce1fa"/>
  </ds:schemaRefs>
</ds:datastoreItem>
</file>

<file path=customXml/itemProps3.xml><?xml version="1.0" encoding="utf-8"?>
<ds:datastoreItem xmlns:ds="http://schemas.openxmlformats.org/officeDocument/2006/customXml" ds:itemID="{D126AF5D-F68A-4B9D-9480-0391F2D83E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TotalTime>
  <Words>7345</Words>
  <Application>Microsoft Office PowerPoint</Application>
  <PresentationFormat>Widescreen</PresentationFormat>
  <Paragraphs>574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Leila Ingram-Smith</cp:lastModifiedBy>
  <cp:revision>13</cp:revision>
  <dcterms:created xsi:type="dcterms:W3CDTF">2023-08-16T08:09:46Z</dcterms:created>
  <dcterms:modified xsi:type="dcterms:W3CDTF">2023-12-20T10:04:29Z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