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60" r:id="rId5"/>
    <p:sldId id="261" r:id="rId6"/>
    <p:sldId id="266" r:id="rId7"/>
    <p:sldId id="267" r:id="rId8"/>
    <p:sldId id="268" r:id="rId9"/>
    <p:sldId id="269" r:id="rId10"/>
    <p:sldId id="265" r:id="rId11"/>
    <p:sldId id="262" r:id="rId12"/>
    <p:sldId id="264" r:id="rId13"/>
    <p:sldId id="270" r:id="rId14"/>
    <p:sldId id="271" r:id="rId15"/>
    <p:sldId id="272" r:id="rId16"/>
    <p:sldId id="273" r:id="rId17"/>
    <p:sldId id="274" r:id="rId18"/>
    <p:sldId id="276" r:id="rId19"/>
    <p:sldId id="275" r:id="rId20"/>
    <p:sldId id="277" r:id="rId21"/>
    <p:sldId id="278" r:id="rId22"/>
    <p:sldId id="280" r:id="rId23"/>
    <p:sldId id="281" r:id="rId24"/>
    <p:sldId id="282" r:id="rId25"/>
    <p:sldId id="284" r:id="rId26"/>
    <p:sldId id="283" r:id="rId27"/>
    <p:sldId id="285" r:id="rId28"/>
    <p:sldId id="287" r:id="rId29"/>
    <p:sldId id="288" r:id="rId30"/>
    <p:sldId id="26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a:srgbClr val="F0E7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0ED3B-5901-8ED4-FC9D-139306A545B3}" v="16" dt="2023-12-20T09:55:25.4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14"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horne" userId="S::mary.thorne@london.anglican.org::a5b5e5da-c416-47bf-aff9-8cca5d278713" providerId="AD" clId="Web-{26A0ED3B-5901-8ED4-FC9D-139306A545B3}"/>
    <pc:docChg chg="modSld">
      <pc:chgData name="Mary Thorne" userId="S::mary.thorne@london.anglican.org::a5b5e5da-c416-47bf-aff9-8cca5d278713" providerId="AD" clId="Web-{26A0ED3B-5901-8ED4-FC9D-139306A545B3}" dt="2023-12-20T09:55:25.406" v="7" actId="20577"/>
      <pc:docMkLst>
        <pc:docMk/>
      </pc:docMkLst>
      <pc:sldChg chg="modSp">
        <pc:chgData name="Mary Thorne" userId="S::mary.thorne@london.anglican.org::a5b5e5da-c416-47bf-aff9-8cca5d278713" providerId="AD" clId="Web-{26A0ED3B-5901-8ED4-FC9D-139306A545B3}" dt="2023-12-20T09:53:49.013" v="3" actId="20577"/>
        <pc:sldMkLst>
          <pc:docMk/>
          <pc:sldMk cId="2657132573" sldId="271"/>
        </pc:sldMkLst>
        <pc:spChg chg="mod">
          <ac:chgData name="Mary Thorne" userId="S::mary.thorne@london.anglican.org::a5b5e5da-c416-47bf-aff9-8cca5d278713" providerId="AD" clId="Web-{26A0ED3B-5901-8ED4-FC9D-139306A545B3}" dt="2023-12-20T09:53:49.013" v="3" actId="20577"/>
          <ac:spMkLst>
            <pc:docMk/>
            <pc:sldMk cId="2657132573" sldId="271"/>
            <ac:spMk id="5" creationId="{FA96F9E5-8D36-A8A5-C360-ABB1898E278E}"/>
          </ac:spMkLst>
        </pc:spChg>
      </pc:sldChg>
      <pc:sldChg chg="modSp">
        <pc:chgData name="Mary Thorne" userId="S::mary.thorne@london.anglican.org::a5b5e5da-c416-47bf-aff9-8cca5d278713" providerId="AD" clId="Web-{26A0ED3B-5901-8ED4-FC9D-139306A545B3}" dt="2023-12-20T09:54:26.983" v="5" actId="20577"/>
        <pc:sldMkLst>
          <pc:docMk/>
          <pc:sldMk cId="1235888233" sldId="276"/>
        </pc:sldMkLst>
        <pc:spChg chg="mod">
          <ac:chgData name="Mary Thorne" userId="S::mary.thorne@london.anglican.org::a5b5e5da-c416-47bf-aff9-8cca5d278713" providerId="AD" clId="Web-{26A0ED3B-5901-8ED4-FC9D-139306A545B3}" dt="2023-12-20T09:54:26.983" v="5" actId="20577"/>
          <ac:spMkLst>
            <pc:docMk/>
            <pc:sldMk cId="1235888233" sldId="276"/>
            <ac:spMk id="5" creationId="{FA96F9E5-8D36-A8A5-C360-ABB1898E278E}"/>
          </ac:spMkLst>
        </pc:spChg>
      </pc:sldChg>
      <pc:sldChg chg="modSp">
        <pc:chgData name="Mary Thorne" userId="S::mary.thorne@london.anglican.org::a5b5e5da-c416-47bf-aff9-8cca5d278713" providerId="AD" clId="Web-{26A0ED3B-5901-8ED4-FC9D-139306A545B3}" dt="2023-12-20T09:55:25.406" v="7" actId="20577"/>
        <pc:sldMkLst>
          <pc:docMk/>
          <pc:sldMk cId="740046518" sldId="282"/>
        </pc:sldMkLst>
        <pc:spChg chg="mod">
          <ac:chgData name="Mary Thorne" userId="S::mary.thorne@london.anglican.org::a5b5e5da-c416-47bf-aff9-8cca5d278713" providerId="AD" clId="Web-{26A0ED3B-5901-8ED4-FC9D-139306A545B3}" dt="2023-12-20T09:55:25.406" v="7" actId="20577"/>
          <ac:spMkLst>
            <pc:docMk/>
            <pc:sldMk cId="740046518" sldId="282"/>
            <ac:spMk id="5" creationId="{FA96F9E5-8D36-A8A5-C360-ABB1898E27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0569B6-D762-4C81-84E0-DE8D830EC844}" type="datetimeFigureOut">
              <a:rPr lang="en-GB" smtClean="0"/>
              <a:t>20/12/2023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A35CD-085F-44EC-91B1-5A0834173B1E}" type="slidenum">
              <a:rPr lang="en-GB" smtClean="0"/>
              <a:t>‹#›</a:t>
            </a:fld>
            <a:endParaRPr lang="en-GB"/>
          </a:p>
        </p:txBody>
      </p:sp>
    </p:spTree>
    <p:extLst>
      <p:ext uri="{BB962C8B-B14F-4D97-AF65-F5344CB8AC3E}">
        <p14:creationId xmlns:p14="http://schemas.microsoft.com/office/powerpoint/2010/main" val="2350317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F4EC0D-FE89-3D4A-871C-B7CDF984FBF3}" type="slidenum">
              <a:rPr lang="en-US" smtClean="0"/>
              <a:t>27</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12/20/2023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dbs.co.uk/?s=yoga"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rs83rrB5E4E&amp;list=PLcvEcrsF_9zLN3DArb_4G8Y5EHbSTRLDL&amp;index=6"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Uq6_HUMtQtI"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krishnatemple.com/manor/cows/"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bbc.co.uk/news/blogs-magazine-monitor-3203791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p:nvPr/>
        </p:nvSpPr>
        <p:spPr>
          <a:xfrm>
            <a:off x="5659004" y="2754215"/>
            <a:ext cx="6549761" cy="2116951"/>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754216"/>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52668" y="279247"/>
            <a:ext cx="8039647" cy="830997"/>
          </a:xfrm>
          <a:prstGeom prst="rect">
            <a:avLst/>
          </a:prstGeom>
          <a:noFill/>
        </p:spPr>
        <p:txBody>
          <a:bodyPr wrap="square" rtlCol="0">
            <a:spAutoFit/>
          </a:bodyPr>
          <a:lstStyle/>
          <a:p>
            <a:r>
              <a:rPr lang="en-US" sz="2400" dirty="0">
                <a:solidFill>
                  <a:schemeClr val="bg1"/>
                </a:solidFill>
                <a:latin typeface="Work Sans Light" pitchFamily="2" charset="0"/>
              </a:rPr>
              <a:t>Big Question:</a:t>
            </a:r>
          </a:p>
          <a:p>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live as a Hindu?</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FOUR</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1488566"/>
            <a:ext cx="2010172"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
        <p:nvSpPr>
          <p:cNvPr id="14" name="Rectangle 13">
            <a:extLst>
              <a:ext uri="{FF2B5EF4-FFF2-40B4-BE49-F238E27FC236}">
                <a16:creationId xmlns:a16="http://schemas.microsoft.com/office/drawing/2014/main" id="{02A947F6-1B69-709F-552B-F5197D4394BF}"/>
              </a:ext>
            </a:extLst>
          </p:cNvPr>
          <p:cNvSpPr/>
          <p:nvPr/>
        </p:nvSpPr>
        <p:spPr>
          <a:xfrm>
            <a:off x="-2869" y="2754217"/>
            <a:ext cx="2309842"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DE66AFA-E74B-2A5B-54A9-042DB2229AA7}"/>
              </a:ext>
            </a:extLst>
          </p:cNvPr>
          <p:cNvSpPr txBox="1"/>
          <p:nvPr/>
        </p:nvSpPr>
        <p:spPr>
          <a:xfrm>
            <a:off x="5659004" y="4923012"/>
            <a:ext cx="6501772" cy="1785104"/>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idea and adoption of the term ‘Hinduism’ was a colonial construct that was adopted to describe the widely varying religious practices of India. There is great variety in belief and practices of Hindus around the world. Many followers prefer the term </a:t>
            </a:r>
            <a:r>
              <a:rPr lang="en-GB" sz="1000" b="1" i="1" dirty="0" err="1">
                <a:effectLst/>
                <a:latin typeface="Work Sans" pitchFamily="2" charset="0"/>
                <a:ea typeface="Calibri" panose="020F0502020204030204" pitchFamily="34" charset="0"/>
                <a:cs typeface="Times New Roman" panose="02020603050405020304" pitchFamily="18" charset="0"/>
              </a:rPr>
              <a:t>Sanatan</a:t>
            </a:r>
            <a:r>
              <a:rPr lang="en-GB" sz="1000" b="1" i="1" dirty="0">
                <a:effectLst/>
                <a:latin typeface="Work Sans" pitchFamily="2" charset="0"/>
                <a:ea typeface="Calibri" panose="020F0502020204030204" pitchFamily="34" charset="0"/>
                <a:cs typeface="Times New Roman" panose="02020603050405020304" pitchFamily="18" charset="0"/>
              </a:rPr>
              <a:t> Dharma</a:t>
            </a:r>
            <a:r>
              <a:rPr lang="en-GB" sz="1000" dirty="0">
                <a:effectLst/>
                <a:latin typeface="Work Sans" pitchFamily="2" charset="0"/>
                <a:ea typeface="Calibri" panose="020F0502020204030204" pitchFamily="34" charset="0"/>
                <a:cs typeface="Times New Roman" panose="02020603050405020304" pitchFamily="18" charset="0"/>
              </a:rPr>
              <a:t>, (followers of the Eternal Way), as they regard their faith as a way of life.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Many people today practice ‘yoga’ as a set of exercises or meditation for the purpose of relaxation or flexibility. However, yoga comes from the Hindu word for yoke and means to unite or connect with the ultimate reality (God). The LDBS has produced guidance for our schools which can be found at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https://ldbs.co.uk/?s=yoga</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As there is great variety of practice within Hinduism, there is also no one way of being a good Hindu. Some Hindu children in your class may share different traditions and practices.</a:t>
            </a:r>
          </a:p>
        </p:txBody>
      </p:sp>
      <p:sp>
        <p:nvSpPr>
          <p:cNvPr id="20" name="TextBox 19">
            <a:extLst>
              <a:ext uri="{FF2B5EF4-FFF2-40B4-BE49-F238E27FC236}">
                <a16:creationId xmlns:a16="http://schemas.microsoft.com/office/drawing/2014/main" id="{FCBEA29B-1814-54FD-DF6E-C7E229BB1571}"/>
              </a:ext>
            </a:extLst>
          </p:cNvPr>
          <p:cNvSpPr txBox="1"/>
          <p:nvPr/>
        </p:nvSpPr>
        <p:spPr>
          <a:xfrm>
            <a:off x="5690228" y="2806063"/>
            <a:ext cx="2897182" cy="1990288"/>
          </a:xfrm>
          <a:prstGeom prst="rect">
            <a:avLst/>
          </a:prstGeom>
          <a:noFill/>
        </p:spPr>
        <p:txBody>
          <a:bodyPr wrap="square" lIns="91440" tIns="45720" rIns="91440" bIns="45720" rtlCol="0" anchor="t">
            <a:spAutoFit/>
          </a:bodyPr>
          <a:lstStyle/>
          <a:p>
            <a:pPr lvl="0"/>
            <a:r>
              <a:rPr lang="en-GB" sz="1000" b="1" dirty="0">
                <a:solidFill>
                  <a:srgbClr val="2D80A5"/>
                </a:solidFill>
                <a:effectLst/>
                <a:latin typeface="Work Sans" pitchFamily="2" charset="0"/>
                <a:ea typeface="Calibri" panose="020F0502020204030204" pitchFamily="34" charset="0"/>
                <a:cs typeface="Times New Roman"/>
              </a:rPr>
              <a:t>Religious vocabulary:</a:t>
            </a:r>
          </a:p>
          <a:p>
            <a:pPr lvl="0"/>
            <a:endParaRPr lang="en-GB" sz="1000" b="1" dirty="0">
              <a:solidFill>
                <a:srgbClr val="2D80A5"/>
              </a:solidFill>
              <a:effectLst/>
              <a:latin typeface="Work Sans" pitchFamily="2" charset="0"/>
              <a:ea typeface="Calibri" panose="020F0502020204030204" pitchFamily="34" charset="0"/>
              <a:cs typeface="Times New Roman"/>
            </a:endParaRPr>
          </a:p>
          <a:p>
            <a:pPr lvl="0">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Agni: </a:t>
            </a:r>
            <a:r>
              <a:rPr lang="en-GB" sz="1000" dirty="0">
                <a:effectLst/>
                <a:latin typeface="Work Sans" pitchFamily="2" charset="0"/>
                <a:ea typeface="Calibri" panose="020F0502020204030204" pitchFamily="34" charset="0"/>
                <a:cs typeface="Times New Roman" panose="02020603050405020304" pitchFamily="18" charset="0"/>
              </a:rPr>
              <a:t>Sacred fire</a:t>
            </a:r>
          </a:p>
          <a:p>
            <a:pPr lvl="0">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Ahimsa: </a:t>
            </a:r>
            <a:r>
              <a:rPr lang="en-GB" sz="1000" dirty="0">
                <a:effectLst/>
                <a:latin typeface="Work Sans" pitchFamily="2" charset="0"/>
                <a:ea typeface="Calibri" panose="020F0502020204030204" pitchFamily="34" charset="0"/>
                <a:cs typeface="Times New Roman" panose="02020603050405020304" pitchFamily="18" charset="0"/>
              </a:rPr>
              <a:t>Complete non-violence, in thought, word and action, reverence for all living things.</a:t>
            </a:r>
          </a:p>
          <a:p>
            <a:pPr lvl="0">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Ashrama</a:t>
            </a:r>
            <a:r>
              <a:rPr lang="en-GB" sz="1000" dirty="0">
                <a:effectLst/>
                <a:latin typeface="Work Sans" pitchFamily="2" charset="0"/>
                <a:ea typeface="Calibri" panose="020F0502020204030204" pitchFamily="34" charset="0"/>
                <a:cs typeface="Times New Roman" panose="02020603050405020304" pitchFamily="18" charset="0"/>
              </a:rPr>
              <a:t>: Stage in life</a:t>
            </a:r>
          </a:p>
          <a:p>
            <a:pPr lvl="0">
              <a:spcAft>
                <a:spcPts val="1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Dharma</a:t>
            </a:r>
            <a:r>
              <a:rPr lang="en-GB" sz="1000" kern="1200" dirty="0">
                <a:effectLst/>
                <a:latin typeface="Work Sans" pitchFamily="2" charset="0"/>
                <a:ea typeface="Times New Roman" panose="02020603050405020304" pitchFamily="18" charset="0"/>
                <a:cs typeface="Times New Roman" panose="02020603050405020304" pitchFamily="18" charset="0"/>
              </a:rPr>
              <a:t>:  Dharma is a person’s duty, the right thing to do in any given situation</a:t>
            </a:r>
            <a:r>
              <a:rPr lang="en-GB" sz="1000" dirty="0">
                <a:effectLst/>
                <a:latin typeface="Work Sans" pitchFamily="2" charset="0"/>
                <a:ea typeface="Times New Roman" panose="02020603050405020304" pitchFamily="18" charset="0"/>
                <a:cs typeface="Calibri Light" panose="020F0302020204030204" pitchFamily="34" charset="0"/>
              </a:rPr>
              <a:t>.</a:t>
            </a:r>
            <a:endParaRPr lang="en-GB" sz="1000" dirty="0">
              <a:effectLst/>
              <a:latin typeface="Work Sans" pitchFamily="2" charset="0"/>
              <a:ea typeface="Calibri" panose="020F0502020204030204" pitchFamily="34" charset="0"/>
              <a:cs typeface="Times New Roman" panose="02020603050405020304" pitchFamily="18" charset="0"/>
            </a:endParaRPr>
          </a:p>
          <a:p>
            <a:pPr lvl="0">
              <a:spcAft>
                <a:spcPts val="1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Karma</a:t>
            </a:r>
            <a:r>
              <a:rPr lang="en-GB" sz="1000" kern="1200" dirty="0">
                <a:effectLst/>
                <a:latin typeface="Work Sans" pitchFamily="2" charset="0"/>
                <a:ea typeface="Times New Roman" panose="02020603050405020304" pitchFamily="18" charset="0"/>
                <a:cs typeface="Times New Roman" panose="02020603050405020304" pitchFamily="18" charset="0"/>
              </a:rPr>
              <a:t>:    The law of cause and effect, the idea that every action has a consequence, which can be either positive or negative</a:t>
            </a:r>
            <a:r>
              <a:rPr lang="en-GB" sz="1000" dirty="0">
                <a:effectLst/>
                <a:latin typeface="Work Sans" pitchFamily="2" charset="0"/>
                <a:ea typeface="Times New Roman" panose="02020603050405020304" pitchFamily="18" charset="0"/>
                <a:cs typeface="Times New Roman" panose="02020603050405020304" pitchFamily="18" charset="0"/>
              </a:rPr>
              <a:t>.</a:t>
            </a:r>
          </a:p>
        </p:txBody>
      </p:sp>
      <p:sp>
        <p:nvSpPr>
          <p:cNvPr id="21" name="TextBox 20">
            <a:extLst>
              <a:ext uri="{FF2B5EF4-FFF2-40B4-BE49-F238E27FC236}">
                <a16:creationId xmlns:a16="http://schemas.microsoft.com/office/drawing/2014/main" id="{7A0B1AB5-C845-D825-5E53-42CB9D3C4090}"/>
              </a:ext>
            </a:extLst>
          </p:cNvPr>
          <p:cNvSpPr txBox="1"/>
          <p:nvPr/>
        </p:nvSpPr>
        <p:spPr>
          <a:xfrm>
            <a:off x="92648" y="2806063"/>
            <a:ext cx="2118808" cy="3477875"/>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needs to know and remember by the end of the unit:</a:t>
            </a:r>
            <a:br>
              <a:rPr lang="en-GB" sz="1000" b="1" dirty="0">
                <a:effectLst/>
                <a:latin typeface="Work Sans" pitchFamily="2" charset="0"/>
                <a:ea typeface="Calibri" panose="020F0502020204030204" pitchFamily="34" charset="0"/>
                <a:cs typeface="Calibri Light" panose="020F0302020204030204" pitchFamily="34" charset="0"/>
              </a:rPr>
            </a:b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To know and understand how belief in karma and dharma might affect a Hindu’s actions.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about Hindu practices associated with birth and childhood, particularly the Upanayana.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and understand how belief in ahimsa may cause/ lead some Hindus to be vegetarian and care for the world.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the key features of a Hindu wedding.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what Hindus believe about death, reincarnation and moksha.</a:t>
            </a:r>
          </a:p>
        </p:txBody>
      </p:sp>
      <p:sp>
        <p:nvSpPr>
          <p:cNvPr id="22" name="TextBox 21">
            <a:extLst>
              <a:ext uri="{FF2B5EF4-FFF2-40B4-BE49-F238E27FC236}">
                <a16:creationId xmlns:a16="http://schemas.microsoft.com/office/drawing/2014/main" id="{01A8AF2B-B012-DE6B-49EA-3445979E1B01}"/>
              </a:ext>
            </a:extLst>
          </p:cNvPr>
          <p:cNvSpPr txBox="1"/>
          <p:nvPr/>
        </p:nvSpPr>
        <p:spPr>
          <a:xfrm>
            <a:off x="2452668" y="2806063"/>
            <a:ext cx="2999471" cy="4093428"/>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should be able to do</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latin typeface="Work Sans" pitchFamily="2" charset="0"/>
                <a:ea typeface="+mn-lt"/>
                <a:cs typeface="+mn-lt"/>
              </a:rPr>
              <a:t>(Assessment)</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effectLst/>
                <a:latin typeface="Work Sans" pitchFamily="2" charset="0"/>
                <a:ea typeface="Calibri" panose="020F0502020204030204" pitchFamily="34" charset="0"/>
                <a:cs typeface="Calibri Light"/>
              </a:rPr>
              <a:t> </a:t>
            </a:r>
            <a:br>
              <a:rPr lang="en-GB" sz="1000" b="1" dirty="0">
                <a:effectLst/>
                <a:latin typeface="Work Sans" pitchFamily="2" charset="0"/>
                <a:ea typeface="Calibri" panose="020F0502020204030204" pitchFamily="34" charset="0"/>
                <a:cs typeface="Calibri Light" panose="020F0302020204030204" pitchFamily="34" charset="0"/>
              </a:rPr>
            </a:b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Ways of living: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describe and make links with things that are the same and different for Hindus and non-religious people.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use correct religious vocabulary to describe and compare what practices and ways of living are important to many Hindus.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describe why a Hindu practices and lives in a certain way and how it makes a difference to them and the community. (GD)</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values and commitments: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make links between things that are important to me and the way I think and behave.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confidently ask questions about the moral decisions I make and what the consequences might be of my decision making.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am beginning to be able to apply and express my own ideas about what I think is right and wrong and fair and just.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p:nvPr/>
        </p:nvSpPr>
        <p:spPr>
          <a:xfrm>
            <a:off x="8539422" y="2919900"/>
            <a:ext cx="3621354" cy="1849224"/>
          </a:xfrm>
          <a:prstGeom prst="rect">
            <a:avLst/>
          </a:prstGeom>
          <a:noFill/>
        </p:spPr>
        <p:txBody>
          <a:bodyPr wrap="square" lIns="91440" tIns="45720" rIns="91440" bIns="45720" rtlCol="0" anchor="t">
            <a:spAutoFit/>
          </a:bodyPr>
          <a:lstStyle/>
          <a:p>
            <a:pPr>
              <a:spcAft>
                <a:spcPts val="1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Moksha</a:t>
            </a:r>
            <a:r>
              <a:rPr lang="en-GB" sz="1000" kern="1200" dirty="0">
                <a:effectLst/>
                <a:latin typeface="Work Sans" pitchFamily="2" charset="0"/>
                <a:ea typeface="Times New Roman" panose="02020603050405020304" pitchFamily="18" charset="0"/>
                <a:cs typeface="Times New Roman" panose="02020603050405020304" pitchFamily="18" charset="0"/>
              </a:rPr>
              <a:t>: Liberation for the soul from samsara</a:t>
            </a:r>
            <a:endParaRPr lang="en-GB" sz="1000" b="1" kern="1200" dirty="0">
              <a:effectLst/>
              <a:latin typeface="Work Sans" pitchFamily="2" charset="0"/>
              <a:ea typeface="Times New Roman" panose="02020603050405020304" pitchFamily="18" charset="0"/>
              <a:cs typeface="Times New Roman" panose="02020603050405020304" pitchFamily="18" charset="0"/>
            </a:endParaRPr>
          </a:p>
          <a:p>
            <a:pPr lvl="0">
              <a:spcAft>
                <a:spcPts val="1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Samsara</a:t>
            </a:r>
            <a:r>
              <a:rPr lang="en-GB" sz="1000" kern="1200" dirty="0">
                <a:effectLst/>
                <a:latin typeface="Work Sans" pitchFamily="2" charset="0"/>
                <a:ea typeface="Times New Roman" panose="02020603050405020304" pitchFamily="18" charset="0"/>
                <a:cs typeface="Times New Roman" panose="02020603050405020304" pitchFamily="18" charset="0"/>
              </a:rPr>
              <a:t>:  The unsatisfactory cycle of life, death and rebirth.</a:t>
            </a:r>
            <a:endParaRPr lang="en-GB" sz="1000" dirty="0">
              <a:effectLst/>
              <a:latin typeface="Work Sans" pitchFamily="2" charset="0"/>
              <a:ea typeface="Calibri" panose="020F0502020204030204" pitchFamily="34" charset="0"/>
              <a:cs typeface="Times New Roman" panose="02020603050405020304" pitchFamily="18" charset="0"/>
            </a:endParaRPr>
          </a:p>
          <a:p>
            <a:pPr lvl="0">
              <a:spcAft>
                <a:spcPts val="1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Samskaras</a:t>
            </a:r>
            <a:r>
              <a:rPr lang="en-GB" sz="1000" kern="1200" dirty="0">
                <a:effectLst/>
                <a:latin typeface="Work Sans" pitchFamily="2" charset="0"/>
                <a:ea typeface="Times New Roman" panose="02020603050405020304" pitchFamily="18"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acts of purifying, refining and developing the body and mind, at key points in life.</a:t>
            </a:r>
          </a:p>
          <a:p>
            <a:pPr lvl="0">
              <a:spcAft>
                <a:spcPts val="100"/>
              </a:spcAft>
            </a:pPr>
            <a:r>
              <a:rPr lang="en-GB" sz="1000" b="1" kern="1200" dirty="0" err="1">
                <a:effectLst/>
                <a:latin typeface="Work Sans" pitchFamily="2" charset="0"/>
                <a:ea typeface="Times New Roman" panose="02020603050405020304" pitchFamily="18" charset="0"/>
                <a:cs typeface="Times New Roman" panose="02020603050405020304" pitchFamily="18" charset="0"/>
              </a:rPr>
              <a:t>Sanatan</a:t>
            </a:r>
            <a:r>
              <a:rPr lang="en-GB" sz="1000" b="1" kern="1200" dirty="0">
                <a:effectLst/>
                <a:latin typeface="Work Sans" pitchFamily="2" charset="0"/>
                <a:ea typeface="Times New Roman" panose="02020603050405020304" pitchFamily="18" charset="0"/>
                <a:cs typeface="Times New Roman" panose="02020603050405020304" pitchFamily="18" charset="0"/>
              </a:rPr>
              <a:t> Dharma</a:t>
            </a:r>
            <a:r>
              <a:rPr lang="en-GB" sz="1000" kern="1200" dirty="0">
                <a:effectLst/>
                <a:latin typeface="Work Sans" pitchFamily="2" charset="0"/>
                <a:ea typeface="Times New Roman" panose="02020603050405020304" pitchFamily="18" charset="0"/>
                <a:cs typeface="Times New Roman" panose="02020603050405020304" pitchFamily="18" charset="0"/>
              </a:rPr>
              <a:t>:  </a:t>
            </a:r>
            <a:r>
              <a:rPr lang="en-GB" sz="1000" dirty="0">
                <a:effectLst/>
                <a:latin typeface="Work Sans" pitchFamily="2" charset="0"/>
                <a:ea typeface="Times New Roman" panose="02020603050405020304" pitchFamily="18" charset="0"/>
                <a:cs typeface="Times New Roman" panose="02020603050405020304" pitchFamily="18" charset="0"/>
              </a:rPr>
              <a:t>The eternal way (many Hindus prefer this to the term ‘Hinduism’)</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100"/>
              </a:spcAft>
            </a:pPr>
            <a:r>
              <a:rPr lang="en-GB" sz="1000" b="1" dirty="0">
                <a:effectLst/>
                <a:latin typeface="Work Sans" pitchFamily="2" charset="0"/>
                <a:ea typeface="Calibri" panose="020F0502020204030204" pitchFamily="34" charset="0"/>
                <a:cs typeface="Times New Roman" panose="02020603050405020304" pitchFamily="18" charset="0"/>
              </a:rPr>
              <a:t>Saptapadi</a:t>
            </a:r>
            <a:r>
              <a:rPr lang="en-GB" sz="1000" dirty="0">
                <a:effectLst/>
                <a:latin typeface="Work Sans" pitchFamily="2" charset="0"/>
                <a:ea typeface="Calibri" panose="020F0502020204030204" pitchFamily="34" charset="0"/>
                <a:cs typeface="Times New Roman" panose="02020603050405020304" pitchFamily="18" charset="0"/>
              </a:rPr>
              <a:t>: Most important part of the wedding ceremony where the couple take seven steps </a:t>
            </a:r>
          </a:p>
          <a:p>
            <a:r>
              <a:rPr lang="en-GB" sz="1000" b="1" dirty="0">
                <a:effectLst/>
                <a:latin typeface="Work Sans" pitchFamily="2" charset="0"/>
                <a:ea typeface="Calibri" panose="020F0502020204030204" pitchFamily="34" charset="0"/>
                <a:cs typeface="Times New Roman" panose="02020603050405020304" pitchFamily="18" charset="0"/>
              </a:rPr>
              <a:t>Atman</a:t>
            </a:r>
            <a:r>
              <a:rPr lang="en-GB" sz="1000" dirty="0">
                <a:effectLst/>
                <a:latin typeface="Work Sans" pitchFamily="2" charset="0"/>
                <a:ea typeface="Calibri" panose="020F0502020204030204" pitchFamily="34" charset="0"/>
                <a:cs typeface="Times New Roman" panose="02020603050405020304" pitchFamily="18" charset="0"/>
              </a:rPr>
              <a:t>; Soul</a:t>
            </a:r>
          </a:p>
          <a:p>
            <a:r>
              <a:rPr lang="en-GB" sz="1000" b="1" dirty="0" err="1">
                <a:effectLst/>
                <a:latin typeface="Work Sans" pitchFamily="2" charset="0"/>
                <a:ea typeface="Calibri" panose="020F0502020204030204" pitchFamily="34" charset="0"/>
                <a:cs typeface="Times New Roman" panose="02020603050405020304" pitchFamily="18" charset="0"/>
              </a:rPr>
              <a:t>Kanyadaan</a:t>
            </a:r>
            <a:r>
              <a:rPr lang="en-GB" sz="1000" dirty="0">
                <a:effectLst/>
                <a:latin typeface="Work Sans" pitchFamily="2" charset="0"/>
                <a:ea typeface="Calibri" panose="020F0502020204030204" pitchFamily="34" charset="0"/>
                <a:cs typeface="Times New Roman" panose="02020603050405020304" pitchFamily="18" charset="0"/>
              </a:rPr>
              <a:t>: Giving away the bride</a:t>
            </a:r>
          </a:p>
        </p:txBody>
      </p:sp>
      <p:sp>
        <p:nvSpPr>
          <p:cNvPr id="26" name="TextBox 25">
            <a:extLst>
              <a:ext uri="{FF2B5EF4-FFF2-40B4-BE49-F238E27FC236}">
                <a16:creationId xmlns:a16="http://schemas.microsoft.com/office/drawing/2014/main" id="{BBD0E2F0-DFE2-AAEC-FB94-EABF9A7B52B4}"/>
              </a:ext>
            </a:extLst>
          </p:cNvPr>
          <p:cNvSpPr txBox="1"/>
          <p:nvPr/>
        </p:nvSpPr>
        <p:spPr>
          <a:xfrm>
            <a:off x="2463253" y="1526610"/>
            <a:ext cx="7988992" cy="1169551"/>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 What does it mean for a Hindu to live with a belief in dharma and karma?</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does it mean to be born into a Hindu family?</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3: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does it mean for a Hindu to live with a belief in ahimsa?</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4: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does it mean to have a Hindu wedding?</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5: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does it mean to die as a Hindu?</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6: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Assessment Task</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to be born into a Hindu family?</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Describe what happens when a baby is born into a Hindu family and understand it’s importance.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about the </a:t>
            </a:r>
            <a:r>
              <a:rPr lang="en-GB" sz="1000" dirty="0" err="1">
                <a:effectLst/>
                <a:latin typeface="Work Sans" pitchFamily="2" charset="0"/>
                <a:ea typeface="Calibri" panose="020F0502020204030204" pitchFamily="34" charset="0"/>
                <a:cs typeface="Times New Roman" panose="02020603050405020304" pitchFamily="18" charset="0"/>
              </a:rPr>
              <a:t>Upanyana</a:t>
            </a:r>
            <a:r>
              <a:rPr lang="en-GB" sz="1000" dirty="0">
                <a:effectLst/>
                <a:latin typeface="Work Sans" pitchFamily="2" charset="0"/>
                <a:ea typeface="Calibri" panose="020F0502020204030204" pitchFamily="34" charset="0"/>
                <a:cs typeface="Times New Roman" panose="02020603050405020304" pitchFamily="18" charset="0"/>
              </a:rPr>
              <a:t> (sacred thread) ceremony and its significance in moving towards adulthood.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their own views and ideas and ask questions with confidence.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be able to compare and contrast Hindu practices with Christian or their own worldview.</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samskara, upanayana.</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895066"/>
            <a:ext cx="8243998" cy="2246769"/>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What does dharma mean? What does karma mean? Can you remember the four stages that a Hindu person goes through in their life? What is their dharma as a student/ householder/ retired person/sannyasin?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Refer to background knowledge for teachers on what it means to be born into a Hindu family.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Starter:  </a:t>
            </a:r>
            <a:r>
              <a:rPr lang="en-GB" sz="1000" dirty="0">
                <a:effectLst/>
                <a:latin typeface="Work Sans" pitchFamily="2" charset="0"/>
                <a:ea typeface="Calibri" panose="020F0502020204030204" pitchFamily="34" charset="0"/>
                <a:cs typeface="Times New Roman" panose="02020603050405020304" pitchFamily="18" charset="0"/>
              </a:rPr>
              <a:t>Do any of you have a little sister or brother or niece or nephew?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Think, pair, share:  </a:t>
            </a:r>
            <a:r>
              <a:rPr lang="en-GB" sz="1000" dirty="0">
                <a:effectLst/>
                <a:latin typeface="Work Sans" pitchFamily="2" charset="0"/>
                <a:ea typeface="Calibri" panose="020F0502020204030204" pitchFamily="34" charset="0"/>
                <a:cs typeface="Times New Roman" panose="02020603050405020304" pitchFamily="18" charset="0"/>
              </a:rPr>
              <a:t>What do you need to prepare for the birth of a baby? (e.g., buy some nappies, baby clothes, get a pram)</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it mean to be born into a Hindu family?</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905807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to be born into a Hindu family?</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4734629"/>
          </a:xfrm>
          <a:prstGeom prst="rect">
            <a:avLst/>
          </a:prstGeom>
          <a:noFill/>
        </p:spPr>
        <p:txBody>
          <a:bodyPr wrap="square" lIns="91440" tIns="45720" rIns="91440" bIns="4572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Q: </a:t>
            </a:r>
            <a:r>
              <a:rPr lang="en-GB" sz="1000" dirty="0">
                <a:effectLst/>
                <a:latin typeface="Work Sans" pitchFamily="2" charset="0"/>
                <a:ea typeface="Calibri" panose="020F0502020204030204" pitchFamily="34" charset="0"/>
                <a:cs typeface="Times New Roman" panose="02020603050405020304" pitchFamily="18" charset="0"/>
              </a:rPr>
              <a:t>Can you think of anything extra that a Hindu family might do? Introduce special prayers (appendix </a:t>
            </a:r>
            <a:r>
              <a:rPr lang="en-GB" sz="1000" b="1" dirty="0">
                <a:effectLst/>
                <a:latin typeface="Work Sans" pitchFamily="2" charset="0"/>
                <a:ea typeface="Calibri" panose="020F0502020204030204" pitchFamily="34" charset="0"/>
                <a:cs typeface="Times New Roman" panose="02020603050405020304" pitchFamily="18" charset="0"/>
              </a:rPr>
              <a:t>PowerPoint 2 Birth</a:t>
            </a:r>
            <a:r>
              <a:rPr lang="en-GB" sz="1000" dirty="0">
                <a:effectLst/>
                <a:latin typeface="Work Sans" pitchFamily="2" charset="0"/>
                <a:ea typeface="Calibri" panose="020F0502020204030204" pitchFamily="34" charset="0"/>
                <a:cs typeface="Times New Roman" panose="02020603050405020304" pitchFamily="18" charset="0"/>
              </a:rPr>
              <a:t>, slide 2)</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After the baby is born (slides 2-5) opportunities to remember why the Aum symbol is important to Hindus (See unit Hinduism 1, week 2)</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And discuss the removal of hair from the baby and its link to the symbolic link of removal of bad karma (slide 5 link to last week’s lesson)</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How might being born in a Hindu family be the same or different to being born in a Christian family? (Link to infant baptism, Year 2, Unit: Why do Christians make and keep promises before God, week 2/3) (or your family?) After discussing as a class, you may want to ask children to present this as a Venn diagram.</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Introduce the Upanayana ceremony (sacred thread) PowerPoint slides 6-12</a:t>
            </a:r>
          </a:p>
          <a:p>
            <a:pPr>
              <a:spcAft>
                <a:spcPts val="200"/>
              </a:spcAft>
            </a:pPr>
            <a:r>
              <a:rPr lang="en-GB" sz="1000" dirty="0">
                <a:effectLst/>
                <a:latin typeface="Work Sans"/>
                <a:ea typeface="Calibri" panose="020F0502020204030204" pitchFamily="34" charset="0"/>
                <a:cs typeface="Times New Roman"/>
              </a:rPr>
              <a:t>Slide 7 – </a:t>
            </a:r>
            <a:r>
              <a:rPr lang="en-GB" sz="1000" b="1" dirty="0">
                <a:effectLst/>
                <a:latin typeface="Work Sans"/>
                <a:ea typeface="Calibri" panose="020F0502020204030204" pitchFamily="34" charset="0"/>
                <a:cs typeface="Times New Roman"/>
              </a:rPr>
              <a:t>Q:</a:t>
            </a:r>
            <a:r>
              <a:rPr lang="en-GB" sz="1000" dirty="0">
                <a:latin typeface="Work Sans"/>
                <a:ea typeface="Calibri" panose="020F0502020204030204" pitchFamily="34" charset="0"/>
                <a:cs typeface="Times New Roman"/>
              </a:rPr>
              <a:t> How </a:t>
            </a:r>
            <a:r>
              <a:rPr lang="en-GB" sz="1000" dirty="0">
                <a:effectLst/>
                <a:latin typeface="Work Sans"/>
                <a:ea typeface="Calibri" panose="020F0502020204030204" pitchFamily="34" charset="0"/>
                <a:cs typeface="Times New Roman"/>
              </a:rPr>
              <a:t>old do you think you will be when you are treated as an adult by the people in your home?</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How will you know you are being treated as an adult? How do you think it makes a Hindu child feel to know they are moving into maturity in their religion?</a:t>
            </a:r>
          </a:p>
          <a:p>
            <a:pPr>
              <a:spcAft>
                <a:spcPts val="200"/>
              </a:spcAft>
            </a:pPr>
            <a:r>
              <a:rPr lang="en-GB" sz="1000" dirty="0">
                <a:effectLst/>
                <a:latin typeface="Work Sans"/>
                <a:ea typeface="Calibri" panose="020F0502020204030204" pitchFamily="34" charset="0"/>
                <a:cs typeface="Times New Roman"/>
              </a:rPr>
              <a:t>Slide 11 – </a:t>
            </a:r>
            <a:r>
              <a:rPr lang="en-GB" sz="1000" b="1" dirty="0">
                <a:effectLst/>
                <a:latin typeface="Work Sans"/>
                <a:ea typeface="Calibri" panose="020F0502020204030204" pitchFamily="34" charset="0"/>
                <a:cs typeface="Times New Roman"/>
              </a:rPr>
              <a:t>Q:</a:t>
            </a:r>
            <a:r>
              <a:rPr lang="en-GB" sz="1000" dirty="0">
                <a:latin typeface="Work Sans"/>
                <a:ea typeface="Calibri" panose="020F0502020204030204" pitchFamily="34" charset="0"/>
                <a:cs typeface="Times New Roman"/>
              </a:rPr>
              <a:t> Do</a:t>
            </a:r>
            <a:r>
              <a:rPr lang="en-GB" sz="1000" dirty="0">
                <a:effectLst/>
                <a:latin typeface="Work Sans"/>
                <a:ea typeface="Calibri" panose="020F0502020204030204" pitchFamily="34" charset="0"/>
                <a:cs typeface="Times New Roman"/>
              </a:rPr>
              <a:t> you have any duties that you must do?</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Do you wear anything or own anything that reminds you of something that is important to you?</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Task:</a:t>
            </a:r>
            <a:r>
              <a:rPr lang="en-GB" sz="1000" dirty="0">
                <a:effectLst/>
                <a:latin typeface="Work Sans" pitchFamily="2" charset="0"/>
                <a:ea typeface="Calibri" panose="020F0502020204030204" pitchFamily="34" charset="0"/>
                <a:cs typeface="Times New Roman" panose="02020603050405020304" pitchFamily="18" charset="0"/>
              </a:rPr>
              <a:t>  Either: Write a diary entry as a Hindu child describing what happened at a Upanayana ceremony and how you felt.</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Or:</a:t>
            </a:r>
            <a:r>
              <a:rPr lang="en-GB" sz="1000" dirty="0">
                <a:effectLst/>
                <a:latin typeface="Work Sans" pitchFamily="2" charset="0"/>
                <a:ea typeface="Calibri" panose="020F0502020204030204" pitchFamily="34" charset="0"/>
                <a:cs typeface="Times New Roman" panose="02020603050405020304" pitchFamily="18" charset="0"/>
              </a:rPr>
              <a:t>  Explain how ceremonies at birth and aged 8-12 help a child to be part of the Hindu community.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this week’s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it mean to be born into a Hindu family?</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 Circle time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Why do you think that religions have ceremonies to welcome babies into the world?</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difference do you think it makes to a Hindu child to have had these life-cycle rituals from before they were born and into their childhood?</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7" name="TextBox 6">
            <a:extLst>
              <a:ext uri="{FF2B5EF4-FFF2-40B4-BE49-F238E27FC236}">
                <a16:creationId xmlns:a16="http://schemas.microsoft.com/office/drawing/2014/main" id="{ED84F8C6-F010-1DAA-FDBD-F5E148B8E69E}"/>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2657132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to be born into a Hindu family?</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46221"/>
          </a:xfrm>
          <a:prstGeom prst="rect">
            <a:avLst/>
          </a:prstGeom>
          <a:noFill/>
        </p:spPr>
        <p:txBody>
          <a:bodyPr wrap="square">
            <a:spAutoFit/>
          </a:bodyPr>
          <a:lstStyle/>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PowerPoint 2 - Birth</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4167051" cy="256930"/>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Be aware of pupils who may have a traumatic birth history.</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4" name="TextBox 3">
            <a:extLst>
              <a:ext uri="{FF2B5EF4-FFF2-40B4-BE49-F238E27FC236}">
                <a16:creationId xmlns:a16="http://schemas.microsoft.com/office/drawing/2014/main" id="{6A7A2F95-8C6A-FE7F-20AB-5A1422D75AE1}"/>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854725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for a Hindu to live with a belief in ahimsa?</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and understand the Hindu concept of ahimsa.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Explore how ahimsa is put into practice in Hindu life.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express their view with confidence.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Reflect on the principles of ahimsa: how this would impact on themselves, their school, the world.</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ahimsa, karma, samsara, vegan, vegetarian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895066"/>
            <a:ext cx="8243998" cy="2398092"/>
          </a:xfrm>
          <a:prstGeom prst="rect">
            <a:avLst/>
          </a:prstGeom>
          <a:noFill/>
        </p:spPr>
        <p:txBody>
          <a:bodyPr wrap="square" rtlCol="0">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Refer to background knowledge for teachers – Belief in ahimsa.</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Recall belief in karma and samsara.</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Introduce today’s lesson through the first quotation on PowerPoint 3 Ahimsa</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“Step over ants…” Think, pair, share. Take feedback</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r>
              <a:rPr lang="en-GB" sz="1000" dirty="0">
                <a:effectLst/>
                <a:latin typeface="Work Sans" pitchFamily="2" charset="0"/>
                <a:ea typeface="Calibri" panose="020F0502020204030204" pitchFamily="34" charset="0"/>
                <a:cs typeface="Times New Roman" panose="02020603050405020304" pitchFamily="18" charset="0"/>
              </a:rPr>
              <a:t>  Why might some Hindus be vegetarian? (Answers may include:  Building up good karma, belief in samsara means that an animal may be a relative from a former life.)</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81239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for a Hindu to live with a belief in ahimsa?</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3198761"/>
          </a:xfrm>
          <a:prstGeom prst="rect">
            <a:avLst/>
          </a:prstGeom>
          <a:noFill/>
        </p:spPr>
        <p:txBody>
          <a:bodyPr wrap="square">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Show PowerPoint image, slide 3 of the Jain nuns, give children a few minutes to really look at the picture and ask them what they notice.  </a:t>
            </a:r>
            <a:r>
              <a:rPr lang="en-GB" sz="1000" dirty="0">
                <a:effectLst/>
                <a:latin typeface="Work Sans" pitchFamily="2" charset="0"/>
                <a:ea typeface="Calibri" panose="020F0502020204030204" pitchFamily="34" charset="0"/>
                <a:cs typeface="Calibri" panose="020F0502020204030204" pitchFamily="34" charset="0"/>
              </a:rPr>
              <a:t>Take feedback?</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They may notice </a:t>
            </a:r>
            <a:r>
              <a:rPr lang="en-GB" sz="1000" dirty="0" err="1">
                <a:effectLst/>
                <a:latin typeface="Work Sans" pitchFamily="2" charset="0"/>
                <a:ea typeface="Calibri" panose="020F0502020204030204" pitchFamily="34" charset="0"/>
                <a:cs typeface="Times New Roman" panose="02020603050405020304" pitchFamily="18" charset="0"/>
              </a:rPr>
              <a:t>i</a:t>
            </a:r>
            <a:r>
              <a:rPr lang="en-GB" sz="1000" dirty="0">
                <a:effectLst/>
                <a:latin typeface="Work Sans" pitchFamily="2" charset="0"/>
                <a:ea typeface="Calibri" panose="020F0502020204030204" pitchFamily="34" charset="0"/>
                <a:cs typeface="Times New Roman" panose="02020603050405020304" pitchFamily="18" charset="0"/>
              </a:rPr>
              <a:t>) face coverings ii) bare feet iii) wearing white iv) walking v) fly whisk (chauri)</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Ask pupils: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Who they think the people are (answer Jain nuns)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are they…?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Walking bare foot (answer, they tread carefully, not stepping on an ants etc, Jain nuns and monks don’t use transport other than walking)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Wearing face coverings (answer: they don’t accidently swallow a very small insect)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Wear white (nuns wear simple white clothes to show they are not attached to things of this world. In India Jain monks are often naked ‘sky clad’, too chilly in the UK and also too difficult to get here without using transport).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Walk (more likely to harm a plant or creature in a car or on a bus, think about the number of squished flies on a windscreen after motorway trip!)</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Fly whisk (can sweep a creature out of harm’s way)</a:t>
            </a:r>
          </a:p>
          <a:p>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it mean for a Hindu to live with a belief in ahimsa</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7" name="TextBox 6">
            <a:extLst>
              <a:ext uri="{FF2B5EF4-FFF2-40B4-BE49-F238E27FC236}">
                <a16:creationId xmlns:a16="http://schemas.microsoft.com/office/drawing/2014/main" id="{ED84F8C6-F010-1DAA-FDBD-F5E148B8E69E}"/>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3197419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for a Hindu to live with a belief in ahimsa?</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4090351"/>
          </a:xfrm>
          <a:prstGeom prst="rect">
            <a:avLst/>
          </a:prstGeom>
          <a:noFill/>
        </p:spPr>
        <p:txBody>
          <a:bodyPr wrap="square" lIns="91440" tIns="45720" rIns="91440" bIns="45720" anchor="t">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a:ea typeface="Calibri" panose="020F0502020204030204" pitchFamily="34" charset="0"/>
                <a:cs typeface="Times New Roman"/>
              </a:rPr>
              <a:t>Use PowerPoint 3, </a:t>
            </a:r>
            <a:r>
              <a:rPr lang="en-GB" sz="1000" dirty="0">
                <a:latin typeface="Work Sans"/>
                <a:ea typeface="Calibri" panose="020F0502020204030204" pitchFamily="34" charset="0"/>
                <a:cs typeface="Times New Roman"/>
              </a:rPr>
              <a:t>slides 4,5,6</a:t>
            </a:r>
            <a:r>
              <a:rPr lang="en-GB" sz="1000" dirty="0">
                <a:effectLst/>
                <a:latin typeface="Work Sans"/>
                <a:ea typeface="Calibri" panose="020F0502020204030204" pitchFamily="34" charset="0"/>
                <a:cs typeface="Times New Roman"/>
              </a:rPr>
              <a:t> to talk about non-violence and care for all life – whole class</a:t>
            </a:r>
          </a:p>
          <a:p>
            <a:r>
              <a:rPr lang="en-GB" sz="1000" dirty="0">
                <a:effectLst/>
                <a:latin typeface="Work Sans" pitchFamily="2" charset="0"/>
                <a:ea typeface="Calibri" panose="020F0502020204030204" pitchFamily="34" charset="0"/>
                <a:cs typeface="Times New Roman" panose="02020603050405020304" pitchFamily="18" charset="0"/>
              </a:rPr>
              <a:t>Place children in groups of four:</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Task:  </a:t>
            </a:r>
            <a:r>
              <a:rPr lang="en-GB" sz="1000" dirty="0">
                <a:effectLst/>
                <a:latin typeface="Work Sans" pitchFamily="2" charset="0"/>
                <a:ea typeface="Calibri" panose="020F0502020204030204" pitchFamily="34" charset="0"/>
                <a:cs typeface="Times New Roman" panose="02020603050405020304" pitchFamily="18" charset="0"/>
              </a:rPr>
              <a:t>Appendix 3 Ahimsa creation quotations – These sayings can be used to get pupils to reflect on their own ideas.  Give groups of four pupils one each of the four quotations.  Pupils write their reaction/thoughts about the quotation and then they discuss their ideas in their small groups.</a:t>
            </a:r>
          </a:p>
          <a:p>
            <a:r>
              <a:rPr lang="en-GB" sz="1000" dirty="0">
                <a:effectLst/>
                <a:latin typeface="Work Sans" pitchFamily="2" charset="0"/>
                <a:ea typeface="Calibri" panose="020F0502020204030204" pitchFamily="34" charset="0"/>
                <a:cs typeface="Times New Roman" panose="02020603050405020304" pitchFamily="18" charset="0"/>
              </a:rPr>
              <a:t>Feedback (whole class).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In their same groups –pupils write their own four pieces of wisdom for a life of care for creation/non-violence.</a:t>
            </a: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this week’s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it mean for a Hindu to live with a belief in ahimsa?</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dirty="0">
              <a:solidFill>
                <a:srgbClr val="7030A0"/>
              </a:solidFill>
              <a:effectLst/>
              <a:latin typeface="Work Sans" pitchFamily="2" charset="0"/>
              <a:ea typeface="Calibri" panose="020F0502020204030204" pitchFamily="34" charset="0"/>
              <a:cs typeface="Times New Roman" panose="02020603050405020304" pitchFamily="18" charset="0"/>
            </a:endParaRPr>
          </a:p>
          <a:p>
            <a:endParaRPr lang="en-GB" sz="1000" dirty="0">
              <a:solidFill>
                <a:srgbClr val="7030A0"/>
              </a:solidFill>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 Circle time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Discuss quotation from Gandhi (slide 7). Do pupils agree?  When would it be easy/difficult to refrain from violence? </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Would your life be any different if you practised the principle of ahimsa?  Why/why not?</a:t>
            </a:r>
          </a:p>
          <a:p>
            <a:pPr marL="171450" lvl="0" indent="-171450">
              <a:lnSpc>
                <a:spcPct val="106000"/>
              </a:lnSpc>
              <a:spcAft>
                <a:spcPts val="10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Would school/the world be any different if all people practised the principle of ahimsa? Why/why not? In what ways?</a:t>
            </a: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Encourage pupils to think for themselves and explore their own views.  Encourage pupils to think about the moral decisions they make and what the consequences might be.</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7" name="TextBox 6">
            <a:extLst>
              <a:ext uri="{FF2B5EF4-FFF2-40B4-BE49-F238E27FC236}">
                <a16:creationId xmlns:a16="http://schemas.microsoft.com/office/drawing/2014/main" id="{ED84F8C6-F010-1DAA-FDBD-F5E148B8E69E}"/>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1235888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for a Hindu to live with a belief in ahimsa?</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400110"/>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PowerPoint 3 Ahimsa</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3 Ahimsa quotations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who may have strong opinions on eating animals or using animal products and those who would disagree.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4" name="TextBox 3">
            <a:extLst>
              <a:ext uri="{FF2B5EF4-FFF2-40B4-BE49-F238E27FC236}">
                <a16:creationId xmlns:a16="http://schemas.microsoft.com/office/drawing/2014/main" id="{6A7A2F95-8C6A-FE7F-20AB-5A1422D75AE1}"/>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1957393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to have a Hindu wedding?</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key features of a Hindu wedding.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the importance for Hindus of the samskaras in a marriage ceremony.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express their view with confidence.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give a personal view of their understanding of the significance of vows within a wedding ceremony.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Reflect and identify what I think are the most important ingredients for a happy marriage.</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err="1">
                <a:effectLst/>
                <a:latin typeface="Work Sans" pitchFamily="2" charset="0"/>
                <a:ea typeface="Calibri" panose="020F0502020204030204" pitchFamily="34" charset="0"/>
                <a:cs typeface="Times New Roman" panose="02020603050405020304" pitchFamily="18" charset="0"/>
              </a:rPr>
              <a:t>agni</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dirty="0" err="1">
                <a:effectLst/>
                <a:latin typeface="Work Sans" pitchFamily="2" charset="0"/>
                <a:ea typeface="Calibri" panose="020F0502020204030204" pitchFamily="34" charset="0"/>
                <a:cs typeface="Times New Roman" panose="02020603050405020304" pitchFamily="18" charset="0"/>
              </a:rPr>
              <a:t>kanyadaan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dirty="0" err="1">
                <a:effectLst/>
                <a:latin typeface="Work Sans" pitchFamily="2" charset="0"/>
                <a:ea typeface="Calibri" panose="020F0502020204030204" pitchFamily="34" charset="0"/>
                <a:cs typeface="Times New Roman" panose="02020603050405020304" pitchFamily="18" charset="0"/>
              </a:rPr>
              <a:t>saptapadi</a:t>
            </a:r>
            <a:r>
              <a:rPr lang="en-GB" sz="1000" dirty="0">
                <a:effectLst/>
                <a:latin typeface="Work Sans" pitchFamily="2" charset="0"/>
                <a:ea typeface="Calibri" panose="020F0502020204030204" pitchFamily="34" charset="0"/>
                <a:cs typeface="Times New Roman" panose="02020603050405020304" pitchFamily="18" charset="0"/>
              </a:rPr>
              <a:t>, vow</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895066"/>
            <a:ext cx="8243998" cy="2400657"/>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Refer to background knowledge for teachers – Hindu wedding.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How did Hindu beliefs shape what happens when a Hindu baby is born?</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Whole class, talk about promises: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Who makes promises?  Who breaks them?</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are promises important?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a vow? (a solemn promise) Is it different to a promise?  How?</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Talk about why people make vows at weddings.</a:t>
            </a:r>
          </a:p>
          <a:p>
            <a:r>
              <a:rPr lang="en-GB" sz="1000" b="1"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it mean to have a Hindu wedding?</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704895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to have a Hindu wedding?</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4555093"/>
          </a:xfrm>
          <a:prstGeom prst="rect">
            <a:avLst/>
          </a:prstGeom>
          <a:noFill/>
        </p:spPr>
        <p:txBody>
          <a:bodyPr wrap="square">
            <a:spAutoFit/>
          </a:bodyPr>
          <a:lstStyle/>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Show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https://www.youtube.com/watch?v=rs83rrB5E4E&amp;list=PLcvEcrsF_9zLN3DArb_4G8Y5EHbSTRLDL&amp;index=6</a:t>
            </a:r>
            <a:r>
              <a:rPr lang="en-GB" sz="1000" dirty="0">
                <a:effectLst/>
                <a:latin typeface="Work Sans" pitchFamily="2" charset="0"/>
                <a:ea typeface="Calibri" panose="020F0502020204030204" pitchFamily="34" charset="0"/>
                <a:cs typeface="Times New Roman" panose="02020603050405020304" pitchFamily="18" charset="0"/>
              </a:rPr>
              <a:t> (4 mins)</a:t>
            </a: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During the video ask pupils to make notes of the things that they have seen, that takes place at a Hindu wedding. You may want to show the video twice. (In the video it mentions one difference- the couple, move nuts with their feet, but the narrator also says the couple may take seven steps. </a:t>
            </a:r>
            <a:r>
              <a:rPr lang="en-GB" sz="1000" b="1" dirty="0">
                <a:effectLst/>
                <a:latin typeface="Work Sans" pitchFamily="2" charset="0"/>
                <a:ea typeface="Calibri" panose="020F0502020204030204" pitchFamily="34" charset="0"/>
                <a:cs typeface="Times New Roman" panose="02020603050405020304" pitchFamily="18" charset="0"/>
              </a:rPr>
              <a:t>Use this as an opportunity to talk about diversity of practice as the main activity focuses on the vows taken during the seven steps</a:t>
            </a:r>
            <a:r>
              <a:rPr lang="en-GB" sz="1000" dirty="0">
                <a:effectLst/>
                <a:latin typeface="Work Sans" pitchFamily="2" charset="0"/>
                <a:ea typeface="Calibri" panose="020F0502020204030204" pitchFamily="34" charset="0"/>
                <a:cs typeface="Times New Roman" panose="02020603050405020304" pitchFamily="18" charset="0"/>
              </a:rPr>
              <a:t>)</a:t>
            </a: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Pupils feedback. You may wish to use the PowerPoint (appendix 4) for extra detail.</a:t>
            </a:r>
          </a:p>
          <a:p>
            <a:pPr>
              <a:spcAft>
                <a:spcPts val="4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Calibri" panose="020F0502020204030204" pitchFamily="34" charset="0"/>
              </a:rPr>
              <a:t>Task:  </a:t>
            </a:r>
            <a:r>
              <a:rPr lang="en-GB" sz="1000" dirty="0">
                <a:effectLst/>
                <a:latin typeface="Work Sans" pitchFamily="2" charset="0"/>
                <a:ea typeface="Calibri" panose="020F0502020204030204" pitchFamily="34" charset="0"/>
                <a:cs typeface="Calibri" panose="020F0502020204030204" pitchFamily="34" charset="0"/>
              </a:rPr>
              <a:t>With the pupils working in pairs, give them an A3 copy of the seven footprints (Appendix 4a). They should work together to decide upon seven promises of their own which they think would make for a good marriage.  When they have seven, they should join with another pair to discuss their similarities and differences.  Then with the two pairs working together, give a new A3 sheet and decide on which would be the seven best vows and why.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Calibri" panose="020F0502020204030204" pitchFamily="34" charset="0"/>
              </a:rPr>
              <a:t>Each small group feeds back to the rest of the class about their vows.  They then write-up their vows including reasons why they thought these were important for a happy marriage.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Return to this week’s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it mean to have a Hindu wedding?</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What is important in a Hindu wedding and why?</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 Circle time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is the most important part of a Hindu wedding?  The religious part or the party to celebrate?  Why?  Do you think that is the same for the bride and groom and the guests?  Why/why not?</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the same in all weddings and what is unique to a Hindu wedding? </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Is getting married important to you? Why/why not?</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7" name="TextBox 6">
            <a:extLst>
              <a:ext uri="{FF2B5EF4-FFF2-40B4-BE49-F238E27FC236}">
                <a16:creationId xmlns:a16="http://schemas.microsoft.com/office/drawing/2014/main" id="{ED84F8C6-F010-1DAA-FDBD-F5E148B8E69E}"/>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1700543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to have a Hindu wedding?</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400110"/>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4 PowerPoint</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4a Footsteps </a:t>
            </a:r>
            <a:r>
              <a:rPr lang="en-GB" sz="1000">
                <a:solidFill>
                  <a:srgbClr val="000000"/>
                </a:solidFill>
                <a:effectLst/>
                <a:latin typeface="Work Sans" pitchFamily="2" charset="0"/>
                <a:ea typeface="Calibri" panose="020F0502020204030204" pitchFamily="34" charset="0"/>
                <a:cs typeface="Times New Roman" panose="02020603050405020304" pitchFamily="18" charset="0"/>
              </a:rPr>
              <a:t>(photocopy A3 size)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256930"/>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4" name="TextBox 3">
            <a:extLst>
              <a:ext uri="{FF2B5EF4-FFF2-40B4-BE49-F238E27FC236}">
                <a16:creationId xmlns:a16="http://schemas.microsoft.com/office/drawing/2014/main" id="{6A7A2F95-8C6A-FE7F-20AB-5A1422D75AE1}"/>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516805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CA38805-44A2-E0F9-4FA4-8AB48157935A}"/>
              </a:ext>
            </a:extLst>
          </p:cNvPr>
          <p:cNvSpPr txBox="1"/>
          <p:nvPr/>
        </p:nvSpPr>
        <p:spPr>
          <a:xfrm>
            <a:off x="2408601" y="1102094"/>
            <a:ext cx="6701623" cy="1041311"/>
          </a:xfrm>
          <a:prstGeom prst="rect">
            <a:avLst/>
          </a:prstGeom>
          <a:noFill/>
        </p:spPr>
        <p:txBody>
          <a:bodyPr wrap="square">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Core concepts: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This unit looks at Hindu beliefs and practices, focusing on the key question of ‘What does it mean to live as a Hindu?’. Through key life events pupils will consider how Hindu beliefs about life, death and re-birth, shape the way in which a Hindu might live.  It is useful to think of the Hindu view of life as a journey that encompasses different stages.</a:t>
            </a: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 </a:t>
            </a:r>
          </a:p>
        </p:txBody>
      </p:sp>
      <p:sp>
        <p:nvSpPr>
          <p:cNvPr id="5" name="TextBox 4">
            <a:extLst>
              <a:ext uri="{FF2B5EF4-FFF2-40B4-BE49-F238E27FC236}">
                <a16:creationId xmlns:a16="http://schemas.microsoft.com/office/drawing/2014/main" id="{1B3E40EA-9D19-E051-5153-B02E17681228}"/>
              </a:ext>
            </a:extLst>
          </p:cNvPr>
          <p:cNvSpPr txBox="1"/>
          <p:nvPr/>
        </p:nvSpPr>
        <p:spPr>
          <a:xfrm>
            <a:off x="140373" y="2919554"/>
            <a:ext cx="2746555" cy="3798476"/>
          </a:xfrm>
          <a:prstGeom prst="rect">
            <a:avLst/>
          </a:prstGeom>
          <a:noFill/>
        </p:spPr>
        <p:txBody>
          <a:bodyPr wrap="square" lIns="91440" tIns="45720" rIns="91440" bIns="45720" rtlCol="0" anchor="t">
            <a:spAutoFit/>
          </a:bodyPr>
          <a:lstStyle/>
          <a:p>
            <a:pPr>
              <a:spcBef>
                <a:spcPts val="50"/>
              </a:spcBef>
            </a:pPr>
            <a:r>
              <a:rPr lang="en-GB" sz="1000" b="1" dirty="0">
                <a:effectLst/>
                <a:latin typeface="Work Sans" pitchFamily="2" charset="0"/>
                <a:ea typeface="Calibri" panose="020F0502020204030204" pitchFamily="34" charset="0"/>
                <a:cs typeface="Times New Roman" panose="02020603050405020304" pitchFamily="18" charset="0"/>
              </a:rPr>
              <a:t>The wheel of life</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dirty="0">
                <a:effectLst/>
                <a:latin typeface="Work Sans" pitchFamily="2" charset="0"/>
                <a:ea typeface="Calibri" panose="020F0502020204030204" pitchFamily="34" charset="0"/>
                <a:cs typeface="Times New Roman" panose="02020603050405020304" pitchFamily="18" charset="0"/>
              </a:rPr>
              <a:t>Hindus believe that both time and life is cyclic (Judaism, Christianity and Islam have a linear view of life and time). When death occurs the ashes of the body return to earth, but the atman (soul) is eternal and is born into another body which then continues its existence through another cycle. The Bhagavad-Gita says that death is like casting off one set of clothes and putting on new ones. Reincarnation is not seen as something to be joyful about. It is a constant cycle of suffering and </a:t>
            </a:r>
            <a:r>
              <a:rPr lang="en-GB" sz="1000" dirty="0" err="1">
                <a:effectLst/>
                <a:latin typeface="Work Sans" pitchFamily="2" charset="0"/>
                <a:ea typeface="Calibri" panose="020F0502020204030204" pitchFamily="34" charset="0"/>
                <a:cs typeface="Times New Roman" panose="02020603050405020304" pitchFamily="18" charset="0"/>
              </a:rPr>
              <a:t>unsatisfactoriness</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samsara</a:t>
            </a:r>
            <a:r>
              <a:rPr lang="en-GB" sz="1000" dirty="0">
                <a:effectLst/>
                <a:latin typeface="Work Sans" pitchFamily="2" charset="0"/>
                <a:ea typeface="Calibri" panose="020F0502020204030204" pitchFamily="34" charset="0"/>
                <a:cs typeface="Times New Roman" panose="02020603050405020304" pitchFamily="18" charset="0"/>
              </a:rPr>
              <a:t>). The goal of all Hindus is to escape samsara and achieve liberation from it (</a:t>
            </a:r>
            <a:r>
              <a:rPr lang="en-GB" sz="1000" b="1" dirty="0">
                <a:effectLst/>
                <a:latin typeface="Work Sans" pitchFamily="2" charset="0"/>
                <a:ea typeface="Calibri" panose="020F0502020204030204" pitchFamily="34" charset="0"/>
                <a:cs typeface="Times New Roman" panose="02020603050405020304" pitchFamily="18" charset="0"/>
              </a:rPr>
              <a:t>moksha</a:t>
            </a:r>
            <a:r>
              <a:rPr lang="en-GB" sz="1000" dirty="0">
                <a:effectLst/>
                <a:latin typeface="Work Sans" pitchFamily="2" charset="0"/>
                <a:ea typeface="Calibri" panose="020F0502020204030204" pitchFamily="34" charset="0"/>
                <a:cs typeface="Times New Roman" panose="02020603050405020304" pitchFamily="18" charset="0"/>
              </a:rPr>
              <a:t>). According to Hindu belief atman and Brahman are one and the same thing. The individual atman is like a droplet of water whose real place belongs in the ocean of Brahman. When moksha is achieved the atman returns to be at one with Brahman.</a:t>
            </a:r>
          </a:p>
        </p:txBody>
      </p:sp>
      <p:sp>
        <p:nvSpPr>
          <p:cNvPr id="13" name="TextBox 12">
            <a:extLst>
              <a:ext uri="{FF2B5EF4-FFF2-40B4-BE49-F238E27FC236}">
                <a16:creationId xmlns:a16="http://schemas.microsoft.com/office/drawing/2014/main" id="{234BF8CE-A60D-ACB9-1163-2B49A1B009B8}"/>
              </a:ext>
            </a:extLst>
          </p:cNvPr>
          <p:cNvSpPr txBox="1"/>
          <p:nvPr/>
        </p:nvSpPr>
        <p:spPr>
          <a:xfrm>
            <a:off x="3171026" y="2919554"/>
            <a:ext cx="2782275" cy="2413481"/>
          </a:xfrm>
          <a:prstGeom prst="rect">
            <a:avLst/>
          </a:prstGeom>
          <a:noFill/>
        </p:spPr>
        <p:txBody>
          <a:bodyPr wrap="square" rtlCol="0">
            <a:spAutoFit/>
          </a:bodyPr>
          <a:lstStyle/>
          <a:p>
            <a:pPr>
              <a:spcBef>
                <a:spcPts val="50"/>
              </a:spcBef>
            </a:pPr>
            <a:r>
              <a:rPr lang="en-GB" sz="1000">
                <a:effectLst/>
                <a:latin typeface="Work Sans" pitchFamily="2" charset="0"/>
                <a:ea typeface="Calibri" panose="020F0502020204030204" pitchFamily="34" charset="0"/>
                <a:cs typeface="Times New Roman" panose="02020603050405020304" pitchFamily="18" charset="0"/>
              </a:rPr>
              <a:t>All souls are subject to </a:t>
            </a:r>
            <a:r>
              <a:rPr lang="en-GB" sz="1000" b="1">
                <a:effectLst/>
                <a:latin typeface="Work Sans" pitchFamily="2" charset="0"/>
                <a:ea typeface="Calibri" panose="020F0502020204030204" pitchFamily="34" charset="0"/>
                <a:cs typeface="Times New Roman" panose="02020603050405020304" pitchFamily="18" charset="0"/>
              </a:rPr>
              <a:t>karma</a:t>
            </a:r>
            <a:r>
              <a:rPr lang="en-GB" sz="1000">
                <a:effectLst/>
                <a:latin typeface="Work Sans" pitchFamily="2" charset="0"/>
                <a:ea typeface="Calibri" panose="020F0502020204030204" pitchFamily="34" charset="0"/>
                <a:cs typeface="Times New Roman" panose="02020603050405020304" pitchFamily="18" charset="0"/>
              </a:rPr>
              <a:t> (the law of cause and effect), it is regarded as an unalterable law of life. Good deeds lead to benefits and bad deeds to future hardships. A person’s rebirth is dependent upon their karma. Bad karma keeps the soul on the wheel of samsara. Ignorance and spiritual blindness prevent a person from knowing what really matters and what is true. Such a person is attached to material things and experiences attachments of love, hate, greed and selfishness. These things hinder a soul from achieving moksha.</a:t>
            </a:r>
          </a:p>
          <a:p>
            <a:pPr>
              <a:spcBef>
                <a:spcPts val="50"/>
              </a:spcBef>
            </a:pPr>
            <a:r>
              <a:rPr lang="en-GB" sz="1000">
                <a:effectLst/>
                <a:latin typeface="Work Sans" pitchFamily="2" charset="0"/>
                <a:ea typeface="Calibri" panose="020F0502020204030204" pitchFamily="34" charset="0"/>
                <a:cs typeface="Times New Roman" panose="02020603050405020304" pitchFamily="18" charset="0"/>
              </a:rPr>
              <a:t> </a:t>
            </a:r>
          </a:p>
        </p:txBody>
      </p:sp>
      <p:sp>
        <p:nvSpPr>
          <p:cNvPr id="17" name="TextBox 16">
            <a:extLst>
              <a:ext uri="{FF2B5EF4-FFF2-40B4-BE49-F238E27FC236}">
                <a16:creationId xmlns:a16="http://schemas.microsoft.com/office/drawing/2014/main" id="{23B5305D-902E-62CF-B4D2-C7F416A299A9}"/>
              </a:ext>
            </a:extLst>
          </p:cNvPr>
          <p:cNvSpPr txBox="1"/>
          <p:nvPr/>
        </p:nvSpPr>
        <p:spPr>
          <a:xfrm>
            <a:off x="6231834" y="2919554"/>
            <a:ext cx="2751094" cy="3657411"/>
          </a:xfrm>
          <a:prstGeom prst="rect">
            <a:avLst/>
          </a:prstGeom>
          <a:noFill/>
        </p:spPr>
        <p:txBody>
          <a:bodyPr wrap="square" rtlCol="0">
            <a:spAutoFit/>
          </a:bodyPr>
          <a:lstStyle/>
          <a:p>
            <a:pPr>
              <a:spcBef>
                <a:spcPts val="50"/>
              </a:spcBef>
            </a:pPr>
            <a:r>
              <a:rPr lang="en-GB" sz="1000" b="1">
                <a:effectLst/>
                <a:latin typeface="Work Sans" pitchFamily="2" charset="0"/>
                <a:ea typeface="Calibri" panose="020F0502020204030204" pitchFamily="34" charset="0"/>
                <a:cs typeface="Times New Roman" panose="02020603050405020304" pitchFamily="18" charset="0"/>
              </a:rPr>
              <a:t>The three yogas</a:t>
            </a:r>
            <a:endParaRPr lang="en-GB" sz="1000">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effectLst/>
                <a:latin typeface="Work Sans" pitchFamily="2" charset="0"/>
                <a:ea typeface="Calibri" panose="020F0502020204030204" pitchFamily="34" charset="0"/>
                <a:cs typeface="Times New Roman" panose="02020603050405020304" pitchFamily="18" charset="0"/>
              </a:rPr>
              <a:t>There are a variety of spiritual paths found in Hinduism and ways to reach moksha. These paths are called yogas. </a:t>
            </a:r>
            <a:r>
              <a:rPr lang="en-GB" sz="1000" i="1">
                <a:effectLst/>
                <a:latin typeface="Work Sans" pitchFamily="2" charset="0"/>
                <a:ea typeface="Calibri" panose="020F0502020204030204" pitchFamily="34" charset="0"/>
                <a:cs typeface="Times New Roman" panose="02020603050405020304" pitchFamily="18" charset="0"/>
              </a:rPr>
              <a:t>Bhakti yoga</a:t>
            </a:r>
            <a:r>
              <a:rPr lang="en-GB" sz="1000">
                <a:effectLst/>
                <a:latin typeface="Work Sans" pitchFamily="2" charset="0"/>
                <a:ea typeface="Calibri" panose="020F0502020204030204" pitchFamily="34" charset="0"/>
                <a:cs typeface="Times New Roman" panose="02020603050405020304" pitchFamily="18" charset="0"/>
              </a:rPr>
              <a:t> is the path of devotion to God. A Hindu who follows this path develops a loving relationship with a personal deity such as Krishna, by devotion and worship, and constantly keeping God in mind. </a:t>
            </a:r>
            <a:r>
              <a:rPr lang="en-GB" sz="1000" i="1">
                <a:effectLst/>
                <a:latin typeface="Work Sans" pitchFamily="2" charset="0"/>
                <a:ea typeface="Calibri" panose="020F0502020204030204" pitchFamily="34" charset="0"/>
                <a:cs typeface="Times New Roman" panose="02020603050405020304" pitchFamily="18" charset="0"/>
              </a:rPr>
              <a:t>Jnana yoga</a:t>
            </a:r>
            <a:r>
              <a:rPr lang="en-GB" sz="1000">
                <a:effectLst/>
                <a:latin typeface="Work Sans" pitchFamily="2" charset="0"/>
                <a:ea typeface="Calibri" panose="020F0502020204030204" pitchFamily="34" charset="0"/>
                <a:cs typeface="Times New Roman" panose="02020603050405020304" pitchFamily="18" charset="0"/>
              </a:rPr>
              <a:t> is the path of spiritual insight and knowledge. God is recognised as an impersonal force. A devotee of this path is able to realise his or her oneness with Brahman by meditating deeply. </a:t>
            </a:r>
            <a:r>
              <a:rPr lang="en-GB" sz="1000" i="1">
                <a:effectLst/>
                <a:latin typeface="Work Sans" pitchFamily="2" charset="0"/>
                <a:ea typeface="Calibri" panose="020F0502020204030204" pitchFamily="34" charset="0"/>
                <a:cs typeface="Times New Roman" panose="02020603050405020304" pitchFamily="18" charset="0"/>
              </a:rPr>
              <a:t>Karma yoga</a:t>
            </a:r>
            <a:r>
              <a:rPr lang="en-GB" sz="1000">
                <a:effectLst/>
                <a:latin typeface="Work Sans" pitchFamily="2" charset="0"/>
                <a:ea typeface="Calibri" panose="020F0502020204030204" pitchFamily="34" charset="0"/>
                <a:cs typeface="Times New Roman" panose="02020603050405020304" pitchFamily="18" charset="0"/>
              </a:rPr>
              <a:t> is the path of selfless service and action. An example of a Hindu who followed this path is Mahatma Gandhi. There is no one way of being a good Hindu, but each should follow their own dharma (duties), which is dependent on their age and context.</a:t>
            </a:r>
          </a:p>
          <a:p>
            <a:pPr>
              <a:spcBef>
                <a:spcPts val="50"/>
              </a:spcBef>
            </a:pPr>
            <a:r>
              <a:rPr lang="en-GB" sz="1000">
                <a:effectLst/>
                <a:latin typeface="Work Sans" pitchFamily="2" charset="0"/>
                <a:ea typeface="Calibri" panose="020F0502020204030204" pitchFamily="34" charset="0"/>
                <a:cs typeface="Times New Roman" panose="02020603050405020304" pitchFamily="18" charset="0"/>
              </a:rPr>
              <a:t> </a:t>
            </a:r>
          </a:p>
        </p:txBody>
      </p:sp>
      <p:sp>
        <p:nvSpPr>
          <p:cNvPr id="18" name="TextBox 17">
            <a:extLst>
              <a:ext uri="{FF2B5EF4-FFF2-40B4-BE49-F238E27FC236}">
                <a16:creationId xmlns:a16="http://schemas.microsoft.com/office/drawing/2014/main" id="{0A809312-3312-B251-1FDE-16D0AD1F8CC8}"/>
              </a:ext>
            </a:extLst>
          </p:cNvPr>
          <p:cNvSpPr txBox="1"/>
          <p:nvPr/>
        </p:nvSpPr>
        <p:spPr>
          <a:xfrm>
            <a:off x="9247406" y="2935448"/>
            <a:ext cx="2801895" cy="3247043"/>
          </a:xfrm>
          <a:prstGeom prst="rect">
            <a:avLst/>
          </a:prstGeom>
          <a:noFill/>
        </p:spPr>
        <p:txBody>
          <a:bodyPr wrap="square" rtlCol="0">
            <a:spAutoFit/>
          </a:bodyPr>
          <a:lstStyle/>
          <a:p>
            <a:pPr>
              <a:spcBef>
                <a:spcPts val="50"/>
              </a:spcBef>
            </a:pPr>
            <a:r>
              <a:rPr lang="en-GB" sz="1000" b="1" dirty="0">
                <a:effectLst/>
                <a:latin typeface="Work Sans" pitchFamily="2" charset="0"/>
                <a:ea typeface="Calibri" panose="020F0502020204030204" pitchFamily="34" charset="0"/>
                <a:cs typeface="Times New Roman" panose="02020603050405020304" pitchFamily="18" charset="0"/>
              </a:rPr>
              <a:t>The four ashramas (stages in life)</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dirty="0">
                <a:effectLst/>
                <a:latin typeface="Work Sans" pitchFamily="2" charset="0"/>
                <a:ea typeface="Calibri" panose="020F0502020204030204" pitchFamily="34" charset="0"/>
                <a:cs typeface="Times New Roman" panose="02020603050405020304" pitchFamily="18" charset="0"/>
              </a:rPr>
              <a:t>Life is divided into four stages or ashramas and each has its own spiritual duties (</a:t>
            </a:r>
            <a:r>
              <a:rPr lang="en-GB" sz="1000" b="1" dirty="0">
                <a:effectLst/>
                <a:latin typeface="Work Sans" pitchFamily="2" charset="0"/>
                <a:ea typeface="Calibri" panose="020F0502020204030204" pitchFamily="34" charset="0"/>
                <a:cs typeface="Times New Roman" panose="02020603050405020304" pitchFamily="18" charset="0"/>
              </a:rPr>
              <a:t>dharmas</a:t>
            </a:r>
            <a:r>
              <a:rPr lang="en-GB" sz="1000" dirty="0">
                <a:effectLst/>
                <a:latin typeface="Work Sans" pitchFamily="2" charset="0"/>
                <a:ea typeface="Calibri" panose="020F0502020204030204" pitchFamily="34" charset="0"/>
                <a:cs typeface="Times New Roman" panose="02020603050405020304" pitchFamily="18" charset="0"/>
              </a:rPr>
              <a:t>).</a:t>
            </a:r>
          </a:p>
          <a:p>
            <a:pPr marL="342900" lvl="0" indent="-342900">
              <a:spcBef>
                <a:spcPts val="50"/>
              </a:spcBef>
              <a:spcAft>
                <a:spcPts val="0"/>
              </a:spcAft>
              <a:buFont typeface="+mj-lt"/>
              <a:buAutoNum type="arabicPeriod"/>
            </a:pPr>
            <a:r>
              <a:rPr lang="en-GB" sz="1000" dirty="0" err="1">
                <a:effectLst/>
                <a:latin typeface="Work Sans" pitchFamily="2" charset="0"/>
                <a:ea typeface="Calibri" panose="020F0502020204030204" pitchFamily="34" charset="0"/>
                <a:cs typeface="Times New Roman" panose="02020603050405020304" pitchFamily="18" charset="0"/>
              </a:rPr>
              <a:t>Brahmacharyi</a:t>
            </a:r>
            <a:r>
              <a:rPr lang="en-GB" sz="1000" dirty="0">
                <a:effectLst/>
                <a:latin typeface="Work Sans" pitchFamily="2" charset="0"/>
                <a:ea typeface="Calibri" panose="020F0502020204030204" pitchFamily="34" charset="0"/>
                <a:cs typeface="Times New Roman" panose="02020603050405020304" pitchFamily="18" charset="0"/>
              </a:rPr>
              <a:t> - the student stage, involves following the Dharma of gaining religious knowledge especially of the Vedas (a holy book within Hinduism) and developing appropriate attitudes towards teachers and parents.</a:t>
            </a:r>
          </a:p>
          <a:p>
            <a:pPr marL="342900" lvl="0" indent="-342900">
              <a:spcBef>
                <a:spcPts val="50"/>
              </a:spcBef>
              <a:spcAft>
                <a:spcPts val="0"/>
              </a:spcAft>
              <a:buFont typeface="+mj-lt"/>
              <a:buAutoNum type="arabicPeriod"/>
            </a:pPr>
            <a:r>
              <a:rPr lang="en-GB" sz="1000" dirty="0" err="1">
                <a:effectLst/>
                <a:latin typeface="Work Sans" pitchFamily="2" charset="0"/>
                <a:ea typeface="Calibri" panose="020F0502020204030204" pitchFamily="34" charset="0"/>
                <a:cs typeface="Times New Roman" panose="02020603050405020304" pitchFamily="18" charset="0"/>
              </a:rPr>
              <a:t>Grihasta</a:t>
            </a:r>
            <a:r>
              <a:rPr lang="en-GB" sz="1000" dirty="0">
                <a:effectLst/>
                <a:latin typeface="Work Sans" pitchFamily="2" charset="0"/>
                <a:ea typeface="Calibri" panose="020F0502020204030204" pitchFamily="34" charset="0"/>
                <a:cs typeface="Times New Roman" panose="02020603050405020304" pitchFamily="18" charset="0"/>
              </a:rPr>
              <a:t> - the householder stage. At this stage in life, a Hindu focuses on the Dharma of earning a living by honest means, providing for their family and enjoying the pleasures of life.</a:t>
            </a:r>
          </a:p>
          <a:p>
            <a:pPr marL="342900" lvl="0" indent="-342900">
              <a:spcBef>
                <a:spcPts val="50"/>
              </a:spcBef>
              <a:spcAft>
                <a:spcPts val="0"/>
              </a:spcAft>
              <a:buFont typeface="+mj-lt"/>
              <a:buAutoNum type="arabicPeriod"/>
            </a:pPr>
            <a:endParaRPr lang="en-GB" sz="1000" dirty="0">
              <a:latin typeface="Work Sans" pitchFamily="2" charset="0"/>
              <a:ea typeface="Calibri" panose="020F0502020204030204" pitchFamily="34" charset="0"/>
              <a:cs typeface="Times New Roman" panose="02020603050405020304" pitchFamily="18" charset="0"/>
            </a:endParaRPr>
          </a:p>
          <a:p>
            <a:pPr marL="342900" lvl="0" indent="-342900">
              <a:spcBef>
                <a:spcPts val="50"/>
              </a:spcBef>
              <a:spcAft>
                <a:spcPts val="0"/>
              </a:spcAft>
              <a:buFont typeface="+mj-lt"/>
              <a:buAutoNum type="arabicPeriod"/>
            </a:pPr>
            <a:endParaRPr lang="en-GB" sz="1000" dirty="0">
              <a:effectLst/>
              <a:latin typeface="Work Sans" pitchFamily="2" charset="0"/>
              <a:ea typeface="Calibri" panose="020F0502020204030204" pitchFamily="34" charset="0"/>
              <a:cs typeface="Times New Roman" panose="02020603050405020304" pitchFamily="18" charset="0"/>
            </a:endParaRPr>
          </a:p>
          <a:p>
            <a:pPr lvl="0">
              <a:spcBef>
                <a:spcPts val="50"/>
              </a:spcBef>
              <a:spcAft>
                <a:spcPts val="0"/>
              </a:spcAft>
            </a:pPr>
            <a:r>
              <a:rPr lang="en-GB" sz="1000" dirty="0">
                <a:effectLst/>
                <a:latin typeface="Work Sans" pitchFamily="2" charset="0"/>
                <a:ea typeface="Calibri" panose="020F0502020204030204" pitchFamily="34" charset="0"/>
                <a:cs typeface="Times New Roman" panose="02020603050405020304" pitchFamily="18" charset="0"/>
              </a:rPr>
              <a:t>See next slide for 3, 4.</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F51FD9F3-0A01-9319-85FF-5D485FC5A550}"/>
              </a:ext>
            </a:extLst>
          </p:cNvPr>
          <p:cNvSpPr txBox="1"/>
          <p:nvPr/>
        </p:nvSpPr>
        <p:spPr>
          <a:xfrm>
            <a:off x="296800" y="1488566"/>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1433004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to die as a Hindu?</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the importance for Hindus of the samskaras in a Hindu funeral.</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suggest what difference belief in reincarnation and moksha makes to a Hindu.</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use the right words to describe their understanding of what Hindus believe about death.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express their own views about life after death.</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atman, moksha, reincarnation, samsara</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895066"/>
            <a:ext cx="8243998" cy="1477328"/>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Refer to background knowledge for teachers – What does it mean to die as a Hindu?  You may also want to refresh your knowledge from the first lesson on dharma and karma.</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Ask the pupils to recall knowledge from the first lesson in this series, regarding life as a journey, and the wheel of life.  Encourage use of correct terminology: samsara, moksha, dharma, karma.</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it mean to die as a Hindu?</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623236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to die as a Hindu?</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1169551"/>
          </a:xfrm>
          <a:prstGeom prst="rect">
            <a:avLst/>
          </a:prstGeom>
          <a:noFill/>
        </p:spPr>
        <p:txBody>
          <a:bodyPr wrap="square" lIns="91440" tIns="45720" rIns="91440" bIns="4572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a:ea typeface="Calibri" panose="020F0502020204030204" pitchFamily="34" charset="0"/>
                <a:cs typeface="Times New Roman"/>
              </a:rPr>
              <a:t>The video is 4/5 minutes long, the first minute and a half is a good reminder of the belief in karma and samsara, from lesson 1.</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There are clear examples in the video illustrating the links between belief and action, pupils</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record these in the </a:t>
            </a:r>
            <a:r>
              <a:rPr lang="en-GB" sz="1000">
                <a:latin typeface="Work Sans"/>
                <a:ea typeface="Calibri" panose="020F0502020204030204" pitchFamily="34" charset="0"/>
                <a:cs typeface="Times New Roman"/>
              </a:rPr>
              <a:t>right-hand</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column of the table in Appendix 5</a:t>
            </a:r>
            <a:r>
              <a:rPr lang="en-GB" sz="1000" dirty="0">
                <a:latin typeface="Work Sans"/>
                <a:ea typeface="Calibri" panose="020F0502020204030204" pitchFamily="34" charset="0"/>
                <a:cs typeface="Times New Roman"/>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https://www.youtube.com/watch?v=Uq6_HUMtQtI</a:t>
            </a: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a:ea typeface="Calibri" panose="020F0502020204030204" pitchFamily="34" charset="0"/>
                <a:cs typeface="Times New Roman"/>
              </a:rPr>
              <a:t>The Ganges is also mentioned (refer back to the lesson on pilgrimage in the first unit on Hinduism). Answers:</a:t>
            </a:r>
            <a:r>
              <a:rPr lang="en-GB" sz="1000" dirty="0">
                <a:latin typeface="Work Sans"/>
                <a:ea typeface="Calibri" panose="020F0502020204030204" pitchFamily="34" charset="0"/>
                <a:cs typeface="Times New Roman"/>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7" name="TextBox 6">
            <a:extLst>
              <a:ext uri="{FF2B5EF4-FFF2-40B4-BE49-F238E27FC236}">
                <a16:creationId xmlns:a16="http://schemas.microsoft.com/office/drawing/2014/main" id="{ED84F8C6-F010-1DAA-FDBD-F5E148B8E69E}"/>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graphicFrame>
        <p:nvGraphicFramePr>
          <p:cNvPr id="9" name="Table 8">
            <a:extLst>
              <a:ext uri="{FF2B5EF4-FFF2-40B4-BE49-F238E27FC236}">
                <a16:creationId xmlns:a16="http://schemas.microsoft.com/office/drawing/2014/main" id="{7C040A50-FD49-011F-811E-8A353852439A}"/>
              </a:ext>
            </a:extLst>
          </p:cNvPr>
          <p:cNvGraphicFramePr>
            <a:graphicFrameLocks noGrp="1"/>
          </p:cNvGraphicFramePr>
          <p:nvPr>
            <p:extLst>
              <p:ext uri="{D42A27DB-BD31-4B8C-83A1-F6EECF244321}">
                <p14:modId xmlns:p14="http://schemas.microsoft.com/office/powerpoint/2010/main" val="1341337343"/>
              </p:ext>
            </p:extLst>
          </p:nvPr>
        </p:nvGraphicFramePr>
        <p:xfrm>
          <a:off x="3777179" y="3591304"/>
          <a:ext cx="7941954" cy="2543176"/>
        </p:xfrm>
        <a:graphic>
          <a:graphicData uri="http://schemas.openxmlformats.org/drawingml/2006/table">
            <a:tbl>
              <a:tblPr firstRow="1" firstCol="1" bandRow="1">
                <a:tableStyleId>{2D5ABB26-0587-4C30-8999-92F81FD0307C}</a:tableStyleId>
              </a:tblPr>
              <a:tblGrid>
                <a:gridCol w="3970977">
                  <a:extLst>
                    <a:ext uri="{9D8B030D-6E8A-4147-A177-3AD203B41FA5}">
                      <a16:colId xmlns:a16="http://schemas.microsoft.com/office/drawing/2014/main" val="4189527470"/>
                    </a:ext>
                  </a:extLst>
                </a:gridCol>
                <a:gridCol w="3970977">
                  <a:extLst>
                    <a:ext uri="{9D8B030D-6E8A-4147-A177-3AD203B41FA5}">
                      <a16:colId xmlns:a16="http://schemas.microsoft.com/office/drawing/2014/main" val="3820455023"/>
                    </a:ext>
                  </a:extLst>
                </a:gridCol>
              </a:tblGrid>
              <a:tr h="635794">
                <a:tc>
                  <a:txBody>
                    <a:bodyPr/>
                    <a:lstStyle/>
                    <a:p>
                      <a:pPr algn="ctr">
                        <a:lnSpc>
                          <a:spcPct val="115000"/>
                        </a:lnSpc>
                        <a:spcAft>
                          <a:spcPts val="1000"/>
                        </a:spcAft>
                      </a:pPr>
                      <a:r>
                        <a:rPr lang="en-GB" sz="1000" b="1" u="sng" dirty="0">
                          <a:effectLst/>
                          <a:latin typeface="Work Sans" pitchFamily="2" charset="0"/>
                        </a:rPr>
                        <a:t>Belief</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E7F1"/>
                    </a:solidFill>
                  </a:tcPr>
                </a:tc>
                <a:tc>
                  <a:txBody>
                    <a:bodyPr/>
                    <a:lstStyle/>
                    <a:p>
                      <a:pPr algn="ctr">
                        <a:lnSpc>
                          <a:spcPct val="115000"/>
                        </a:lnSpc>
                        <a:spcAft>
                          <a:spcPts val="1000"/>
                        </a:spcAft>
                      </a:pPr>
                      <a:r>
                        <a:rPr lang="en-GB" sz="1000" b="1" u="sng" dirty="0">
                          <a:effectLst/>
                          <a:latin typeface="Work Sans" pitchFamily="2" charset="0"/>
                        </a:rPr>
                        <a:t>Behaviour/Action</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E7F1"/>
                    </a:solidFill>
                  </a:tcPr>
                </a:tc>
                <a:extLst>
                  <a:ext uri="{0D108BD9-81ED-4DB2-BD59-A6C34878D82A}">
                    <a16:rowId xmlns:a16="http://schemas.microsoft.com/office/drawing/2014/main" val="2712046527"/>
                  </a:ext>
                </a:extLst>
              </a:tr>
              <a:tr h="635794">
                <a:tc>
                  <a:txBody>
                    <a:bodyPr/>
                    <a:lstStyle/>
                    <a:p>
                      <a:pPr>
                        <a:lnSpc>
                          <a:spcPct val="115000"/>
                        </a:lnSpc>
                        <a:spcAft>
                          <a:spcPts val="1000"/>
                        </a:spcAft>
                      </a:pPr>
                      <a:r>
                        <a:rPr lang="en-GB" sz="1000" dirty="0">
                          <a:effectLst/>
                          <a:latin typeface="Work Sans" pitchFamily="2" charset="0"/>
                        </a:rPr>
                        <a:t>Belief in moksha, after building up enough good karma means….</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en-GB" sz="1000" dirty="0">
                          <a:effectLst/>
                          <a:latin typeface="Work Sans" pitchFamily="2" charset="0"/>
                        </a:rPr>
                        <a:t>…a Hindu will usually try to be kind and good</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3869635"/>
                  </a:ext>
                </a:extLst>
              </a:tr>
              <a:tr h="635794">
                <a:tc>
                  <a:txBody>
                    <a:bodyPr/>
                    <a:lstStyle/>
                    <a:p>
                      <a:pPr>
                        <a:lnSpc>
                          <a:spcPct val="115000"/>
                        </a:lnSpc>
                        <a:spcAft>
                          <a:spcPts val="1000"/>
                        </a:spcAft>
                      </a:pPr>
                      <a:r>
                        <a:rPr lang="en-GB" sz="1000" dirty="0">
                          <a:effectLst/>
                          <a:latin typeface="Work Sans" pitchFamily="2" charset="0"/>
                        </a:rPr>
                        <a:t>Belief in the atman speedily passing onto its new life at death means…</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en-GB" sz="1000" dirty="0">
                          <a:effectLst/>
                          <a:latin typeface="Work Sans" pitchFamily="2" charset="0"/>
                        </a:rPr>
                        <a:t>…a Hindu will usually be cremated</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7148512"/>
                  </a:ext>
                </a:extLst>
              </a:tr>
              <a:tr h="635794">
                <a:tc>
                  <a:txBody>
                    <a:bodyPr/>
                    <a:lstStyle/>
                    <a:p>
                      <a:pPr>
                        <a:lnSpc>
                          <a:spcPct val="115000"/>
                        </a:lnSpc>
                        <a:spcAft>
                          <a:spcPts val="1000"/>
                        </a:spcAft>
                      </a:pPr>
                      <a:r>
                        <a:rPr lang="en-GB" sz="1000" dirty="0">
                          <a:effectLst/>
                          <a:latin typeface="Work Sans" pitchFamily="2" charset="0"/>
                        </a:rPr>
                        <a:t>Belief in the symbolism of the river flowing, and lives flowing from one to the next means….</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en-GB" sz="1000" dirty="0">
                          <a:effectLst/>
                          <a:latin typeface="Work Sans" pitchFamily="2" charset="0"/>
                        </a:rPr>
                        <a:t>…a Hindu will usually have their ashes scattered in a river</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1486363"/>
                  </a:ext>
                </a:extLst>
              </a:tr>
            </a:tbl>
          </a:graphicData>
        </a:graphic>
      </p:graphicFrame>
    </p:spTree>
    <p:extLst>
      <p:ext uri="{BB962C8B-B14F-4D97-AF65-F5344CB8AC3E}">
        <p14:creationId xmlns:p14="http://schemas.microsoft.com/office/powerpoint/2010/main" val="740046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to die as a Hindu?</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3888244"/>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PowerPoint on Death gives two quotations from Hindu writings on death.  Think, pair, share what these quotations mean: “As a man casts off worn-out garments and puts on new ones, so the embodied atman casts off the worn-out body and enters other new ones.”</a:t>
            </a:r>
          </a:p>
          <a:p>
            <a:r>
              <a:rPr lang="en-US" sz="1000" dirty="0">
                <a:effectLst/>
                <a:latin typeface="Work Sans" pitchFamily="2" charset="0"/>
                <a:ea typeface="Calibri" panose="020F0502020204030204" pitchFamily="34" charset="0"/>
                <a:cs typeface="Times New Roman" panose="02020603050405020304" pitchFamily="18" charset="0"/>
              </a:rPr>
              <a:t>“The reward for a good deed performed in this life will be enjoyed in the next.”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libri" panose="020F0502020204030204" pitchFamily="34" charset="0"/>
                <a:cs typeface="Times New Roman" panose="02020603050405020304" pitchFamily="18" charset="0"/>
              </a:rPr>
              <a:t>Pupils choose one of the questions below to write a written response to.</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panose="020F0502020204030204" pitchFamily="34" charset="0"/>
              </a:rPr>
              <a:t>Why do Hindus see death as being a time of hope as well as a time of sadness?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panose="020F0502020204030204" pitchFamily="34" charset="0"/>
              </a:rPr>
              <a:t>A Hindu family often helps to prepare the body for cremation and are involved in carrying out important parts of the funeral service.  How do you think this may help them to cope with the death of a loved one?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1000"/>
              </a:spcAft>
              <a:buFont typeface="Arial" panose="020B0604020202020204" pitchFamily="34" charset="0"/>
              <a:buChar char="•"/>
            </a:pPr>
            <a:r>
              <a:rPr lang="en-GB" sz="1000" dirty="0">
                <a:effectLst/>
                <a:latin typeface="Work Sans" pitchFamily="2" charset="0"/>
                <a:ea typeface="Calibri" panose="020F0502020204030204" pitchFamily="34" charset="0"/>
                <a:cs typeface="Calibri" panose="020F0502020204030204" pitchFamily="34" charset="0"/>
              </a:rPr>
              <a:t>How might a belief in reincarnation affect how a Hindu person lives and how they see death?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this week’s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it mean to die as a Hindu?</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p>
          <a:p>
            <a:endParaRPr lang="en-GB" sz="1000" dirty="0">
              <a:solidFill>
                <a:srgbClr val="55345A"/>
              </a:solidFill>
              <a:latin typeface="Work Sans" pitchFamily="2" charset="0"/>
              <a:ea typeface="Calibri" panose="020F0502020204030204" pitchFamily="34" charset="0"/>
              <a:cs typeface="Times New Roman" panose="02020603050405020304" pitchFamily="18" charset="0"/>
            </a:endParaRP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 Circle time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believe happens to you when you die?</a:t>
            </a:r>
          </a:p>
          <a:p>
            <a:pPr marL="171450" lvl="0" indent="-171450">
              <a:spcAft>
                <a:spcPts val="10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a life should be remembered or celebrated?</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7" name="TextBox 6">
            <a:extLst>
              <a:ext uri="{FF2B5EF4-FFF2-40B4-BE49-F238E27FC236}">
                <a16:creationId xmlns:a16="http://schemas.microsoft.com/office/drawing/2014/main" id="{ED84F8C6-F010-1DAA-FDBD-F5E148B8E69E}"/>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1885906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it mean to die as a Hindu?</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400110"/>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PowerPoint 5 Death</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5</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707886"/>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aware of children’s experiences of death and bereavement. </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Consider making parents aware of the lesson in advance, you may want to offer them the opportunity to see the resources that you will be using, so they may talk about it at home with their child.  Addressing questions about death is an important aspect of a child’s spiritual development.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4" name="TextBox 3">
            <a:extLst>
              <a:ext uri="{FF2B5EF4-FFF2-40B4-BE49-F238E27FC236}">
                <a16:creationId xmlns:a16="http://schemas.microsoft.com/office/drawing/2014/main" id="{6A7A2F95-8C6A-FE7F-20AB-5A1422D75AE1}"/>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1162035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Assessment task</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861774"/>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Consolidate learning from the past five lessons.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Demonstrate learning.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Apply learning to a give task.</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see vocabulary from past five lessons and Hinduism unit 1</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895066"/>
            <a:ext cx="8243998" cy="1811201"/>
          </a:xfrm>
          <a:prstGeom prst="rect">
            <a:avLst/>
          </a:prstGeom>
          <a:noFill/>
        </p:spPr>
        <p:txBody>
          <a:bodyPr wrap="square" rtlCol="0">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Refer to background knowledge for teachers from this unit. Snakes and ladders is a Hindu game, originally designed to help teach children about the effects of dharma and karma.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 Ask the pupils to recall knowledge from previous lessons. Encourage use of correct terminology: e.g., samsara, moksha, dharma, karma</a:t>
            </a:r>
          </a:p>
          <a:p>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task:  </a:t>
            </a: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Play</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a snakes and ladders game that you will need to draw on all your learning from this unit.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702536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Assessment task</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4426853"/>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Snakes and ladders, children in groups of 4. They need a dice and board game per group.</a:t>
            </a:r>
          </a:p>
          <a:p>
            <a:pPr>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Good karma actions are represented by the ladders. Bad karma actions are represented by the snakes. The aim is to escape samsara and reach moksha.</a:t>
            </a:r>
          </a:p>
          <a:p>
            <a:pPr>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Each pupil in the group creates six karma cards, three for actions in the life of a Hindu that would create good karma and three for bad karma. These are grouped in two piles, face down. One pile of good karma and one pile of bad karma cards. </a:t>
            </a:r>
          </a:p>
          <a:p>
            <a:pPr>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Pupils take it in turns to roll the dice and move their counter along the squares.</a:t>
            </a:r>
          </a:p>
          <a:p>
            <a:pPr>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When a pupil reaches the foot of the ladder, they turn over a good karma card and read the scenario, explains why a Hindu would think this is the right way to live to the group and then move up the ladder.</a:t>
            </a:r>
          </a:p>
          <a:p>
            <a:pPr>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When a child reaches the head of the snake, they turn over a bad karma card and read the scenario, explains why a Hindu would think this is the wrong way to live to the group and then move up the ladder.</a:t>
            </a:r>
          </a:p>
          <a:p>
            <a:pPr>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The winner is the first pupil to reach 100, moksha.</a:t>
            </a:r>
          </a:p>
          <a:p>
            <a:pPr>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Return to this unit’s big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it mean to live as a Hindu?</a:t>
            </a:r>
          </a:p>
          <a:p>
            <a:pPr>
              <a:spcAft>
                <a:spcPts val="10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 Circle time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10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the most interesting thing you have learnt about living as a Hindu?</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would be easy/difficult about living as a Hindu in London? Why?</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7" name="TextBox 6">
            <a:extLst>
              <a:ext uri="{FF2B5EF4-FFF2-40B4-BE49-F238E27FC236}">
                <a16:creationId xmlns:a16="http://schemas.microsoft.com/office/drawing/2014/main" id="{ED84F8C6-F010-1DAA-FDBD-F5E148B8E69E}"/>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1486230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Assessment task</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4659" cy="707886"/>
          </a:xfrm>
          <a:prstGeom prst="rect">
            <a:avLst/>
          </a:prstGeom>
          <a:noFill/>
        </p:spPr>
        <p:txBody>
          <a:bodyPr wrap="square">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Appendix lesson 6 Snakes and ladders board, copy A3, one between 4 children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Dice, one between 4 children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One counter per child, 4 different coloured counters per group</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Appendix 6 -Karma cards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246221"/>
          </a:xfrm>
          <a:prstGeom prst="rect">
            <a:avLst/>
          </a:prstGeom>
          <a:noFill/>
        </p:spPr>
        <p:txBody>
          <a:bodyPr wrap="square">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Choose carefully groups of 4 children who will play the game well together.</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4" name="TextBox 3">
            <a:extLst>
              <a:ext uri="{FF2B5EF4-FFF2-40B4-BE49-F238E27FC236}">
                <a16:creationId xmlns:a16="http://schemas.microsoft.com/office/drawing/2014/main" id="{6A7A2F95-8C6A-FE7F-20AB-5A1422D75AE1}"/>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242604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dirty="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dirty="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dirty="0">
              <a:solidFill>
                <a:schemeClr val="bg1"/>
              </a:solidFill>
              <a:effectLst/>
              <a:latin typeface="Work Sans"/>
            </a:endParaRP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8" y="2754216"/>
            <a:ext cx="6096001"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CA38805-44A2-E0F9-4FA4-8AB48157935A}"/>
              </a:ext>
            </a:extLst>
          </p:cNvPr>
          <p:cNvSpPr txBox="1"/>
          <p:nvPr/>
        </p:nvSpPr>
        <p:spPr>
          <a:xfrm>
            <a:off x="2408601" y="1102094"/>
            <a:ext cx="6701623" cy="1041311"/>
          </a:xfrm>
          <a:prstGeom prst="rect">
            <a:avLst/>
          </a:prstGeom>
          <a:noFill/>
        </p:spPr>
        <p:txBody>
          <a:bodyPr wrap="square">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Core concepts: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This unit looks at Hindu beliefs and practices, focusing on the key question of ‘What does it mean to live as a Hindu?’. Through key life events pupils will consider how Hindu beliefs about life, death and re-birth, shape the way in which a Hindu might live.  It is useful to think of the Hindu view of life as a journey that encompasses different stages.</a:t>
            </a: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 </a:t>
            </a:r>
          </a:p>
        </p:txBody>
      </p:sp>
      <p:sp>
        <p:nvSpPr>
          <p:cNvPr id="5" name="TextBox 4">
            <a:extLst>
              <a:ext uri="{FF2B5EF4-FFF2-40B4-BE49-F238E27FC236}">
                <a16:creationId xmlns:a16="http://schemas.microsoft.com/office/drawing/2014/main" id="{1B3E40EA-9D19-E051-5153-B02E17681228}"/>
              </a:ext>
            </a:extLst>
          </p:cNvPr>
          <p:cNvSpPr txBox="1"/>
          <p:nvPr/>
        </p:nvSpPr>
        <p:spPr>
          <a:xfrm>
            <a:off x="90597" y="2935448"/>
            <a:ext cx="2801895" cy="3824124"/>
          </a:xfrm>
          <a:prstGeom prst="rect">
            <a:avLst/>
          </a:prstGeom>
          <a:noFill/>
        </p:spPr>
        <p:txBody>
          <a:bodyPr wrap="square" lIns="91440" tIns="45720" rIns="91440" bIns="45720" rtlCol="0" anchor="t">
            <a:spAutoFit/>
          </a:bodyPr>
          <a:lstStyle/>
          <a:p>
            <a:pPr>
              <a:spcBef>
                <a:spcPts val="50"/>
              </a:spcBef>
            </a:pPr>
            <a:r>
              <a:rPr lang="en-GB" sz="1000" b="1" dirty="0">
                <a:effectLst/>
                <a:latin typeface="Work Sans" pitchFamily="2" charset="0"/>
                <a:ea typeface="Calibri" panose="020F0502020204030204" pitchFamily="34" charset="0"/>
                <a:cs typeface="Times New Roman" panose="02020603050405020304" pitchFamily="18" charset="0"/>
              </a:rPr>
              <a:t>The four ashramas (stages in life)</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dirty="0">
                <a:effectLst/>
                <a:latin typeface="Work Sans" pitchFamily="2" charset="0"/>
                <a:ea typeface="Calibri" panose="020F0502020204030204" pitchFamily="34" charset="0"/>
                <a:cs typeface="Times New Roman" panose="02020603050405020304" pitchFamily="18" charset="0"/>
              </a:rPr>
              <a:t>Life is divided into four stages or ashramas and each has its own spiritual duties (</a:t>
            </a:r>
            <a:r>
              <a:rPr lang="en-GB" sz="1000" b="1" dirty="0">
                <a:effectLst/>
                <a:latin typeface="Work Sans" pitchFamily="2" charset="0"/>
                <a:ea typeface="Calibri" panose="020F0502020204030204" pitchFamily="34" charset="0"/>
                <a:cs typeface="Times New Roman" panose="02020603050405020304" pitchFamily="18" charset="0"/>
              </a:rPr>
              <a:t>dharmas</a:t>
            </a:r>
            <a:r>
              <a:rPr lang="en-GB" sz="1000" dirty="0">
                <a:effectLst/>
                <a:latin typeface="Work Sans" pitchFamily="2" charset="0"/>
                <a:ea typeface="Calibri" panose="020F0502020204030204" pitchFamily="34" charset="0"/>
                <a:cs typeface="Times New Roman" panose="02020603050405020304" pitchFamily="18" charset="0"/>
              </a:rPr>
              <a:t>).</a:t>
            </a:r>
          </a:p>
          <a:p>
            <a:pPr marL="342900" lvl="0" indent="-342900">
              <a:spcBef>
                <a:spcPts val="50"/>
              </a:spcBef>
              <a:spcAft>
                <a:spcPts val="0"/>
              </a:spcAft>
              <a:buFont typeface="+mj-lt"/>
              <a:buAutoNum type="arabicPeriod" startAt="3"/>
            </a:pPr>
            <a:r>
              <a:rPr lang="en-GB" sz="1000" dirty="0">
                <a:effectLst/>
                <a:latin typeface="Work Sans" pitchFamily="2" charset="0"/>
                <a:ea typeface="Calibri" panose="020F0502020204030204" pitchFamily="34" charset="0"/>
                <a:cs typeface="Times New Roman" panose="02020603050405020304" pitchFamily="18" charset="0"/>
              </a:rPr>
              <a:t>Vanaprastha – retirement. Traditionally this stage begins when one’s children’s have grown up and a son is born to the first son. The focus of the Dharma for this stage is more spiritually aimed at non-attachment to the world, meditation and study of the Scriptures.</a:t>
            </a:r>
          </a:p>
          <a:p>
            <a:pPr marL="342900" lvl="0" indent="-342900">
              <a:spcBef>
                <a:spcPts val="50"/>
              </a:spcBef>
              <a:spcAft>
                <a:spcPts val="0"/>
              </a:spcAft>
              <a:buFont typeface="+mj-lt"/>
              <a:buAutoNum type="arabicPeriod" startAt="3"/>
            </a:pPr>
            <a:r>
              <a:rPr lang="en-GB" sz="1000" dirty="0">
                <a:effectLst/>
                <a:latin typeface="Work Sans" pitchFamily="2" charset="0"/>
                <a:ea typeface="Calibri" panose="020F0502020204030204" pitchFamily="34" charset="0"/>
                <a:cs typeface="Times New Roman" panose="02020603050405020304" pitchFamily="18" charset="0"/>
              </a:rPr>
              <a:t>Sannyasin - world renouncer. Not all Hindus take up this stage of life, but it is seen as an ideal. The Sannyasin gives up their home to become a holy person, with no possessions in order to concentrate on moksha. Many Sannyasi are found in India wandering from place to place, relying on the charity of others. Not often a stage practiced in the UK.</a:t>
            </a:r>
          </a:p>
        </p:txBody>
      </p:sp>
      <p:sp>
        <p:nvSpPr>
          <p:cNvPr id="13" name="TextBox 12">
            <a:extLst>
              <a:ext uri="{FF2B5EF4-FFF2-40B4-BE49-F238E27FC236}">
                <a16:creationId xmlns:a16="http://schemas.microsoft.com/office/drawing/2014/main" id="{234BF8CE-A60D-ACB9-1163-2B49A1B009B8}"/>
              </a:ext>
            </a:extLst>
          </p:cNvPr>
          <p:cNvSpPr txBox="1"/>
          <p:nvPr/>
        </p:nvSpPr>
        <p:spPr>
          <a:xfrm>
            <a:off x="3171026" y="2919554"/>
            <a:ext cx="2782275" cy="3695884"/>
          </a:xfrm>
          <a:prstGeom prst="rect">
            <a:avLst/>
          </a:prstGeom>
          <a:noFill/>
        </p:spPr>
        <p:txBody>
          <a:bodyPr wrap="square" rtlCol="0">
            <a:spAutoFit/>
          </a:bodyPr>
          <a:lstStyle/>
          <a:p>
            <a:pPr>
              <a:spcBef>
                <a:spcPts val="50"/>
              </a:spcBef>
            </a:pPr>
            <a:r>
              <a:rPr lang="en-GB" sz="1000" b="1">
                <a:effectLst/>
                <a:latin typeface="Work Sans" pitchFamily="2" charset="0"/>
                <a:ea typeface="Calibri" panose="020F0502020204030204" pitchFamily="34" charset="0"/>
                <a:cs typeface="Times New Roman" panose="02020603050405020304" pitchFamily="18" charset="0"/>
              </a:rPr>
              <a:t>The Samskaras</a:t>
            </a:r>
            <a:r>
              <a:rPr lang="en-GB" sz="1000">
                <a:effectLst/>
                <a:latin typeface="Work Sans" pitchFamily="2" charset="0"/>
                <a:ea typeface="Calibri" panose="020F0502020204030204" pitchFamily="34" charset="0"/>
                <a:cs typeface="Times New Roman" panose="02020603050405020304" pitchFamily="18" charset="0"/>
              </a:rPr>
              <a:t> - acts of purifying, refining and developing the body and mind.</a:t>
            </a:r>
          </a:p>
          <a:p>
            <a:pPr>
              <a:spcBef>
                <a:spcPts val="50"/>
              </a:spcBef>
            </a:pPr>
            <a:r>
              <a:rPr lang="en-GB" sz="1000">
                <a:effectLst/>
                <a:latin typeface="Work Sans" pitchFamily="2" charset="0"/>
                <a:ea typeface="Calibri" panose="020F0502020204030204" pitchFamily="34" charset="0"/>
                <a:cs typeface="Times New Roman" panose="02020603050405020304" pitchFamily="18" charset="0"/>
              </a:rPr>
              <a:t>Samskaras are performed at significant stages in a person’s life and provide direction along the journey of life from birth to death. Although many Hindus recognise sixteen samskaras, and some scriptures mention forty, most Hindus do not see all sixteen as being relevant to modern life. In this unit of work children will investigate some of the samskaras associated with birth marriage and death and the dharma (duties) associated with the different stages of life. The four samskaras which are most popular are:</a:t>
            </a:r>
          </a:p>
          <a:p>
            <a:pPr marL="342900" lvl="0" indent="-342900">
              <a:spcBef>
                <a:spcPts val="50"/>
              </a:spcBef>
              <a:spcAft>
                <a:spcPts val="0"/>
              </a:spcAft>
              <a:buFont typeface="+mj-lt"/>
              <a:buAutoNum type="arabicPeriod"/>
            </a:pPr>
            <a:r>
              <a:rPr lang="en-GB" sz="1000">
                <a:effectLst/>
                <a:latin typeface="Work Sans" pitchFamily="2" charset="0"/>
                <a:ea typeface="Calibri" panose="020F0502020204030204" pitchFamily="34" charset="0"/>
                <a:cs typeface="Times New Roman" panose="02020603050405020304" pitchFamily="18" charset="0"/>
              </a:rPr>
              <a:t>Jatakarma -birth and childhood ceremonies</a:t>
            </a:r>
          </a:p>
          <a:p>
            <a:pPr marL="342900" lvl="0" indent="-342900">
              <a:spcBef>
                <a:spcPts val="50"/>
              </a:spcBef>
              <a:spcAft>
                <a:spcPts val="0"/>
              </a:spcAft>
              <a:buFont typeface="+mj-lt"/>
              <a:buAutoNum type="arabicPeriod"/>
            </a:pPr>
            <a:r>
              <a:rPr lang="en-GB" sz="1000">
                <a:effectLst/>
                <a:latin typeface="Work Sans" pitchFamily="2" charset="0"/>
                <a:ea typeface="Calibri" panose="020F0502020204030204" pitchFamily="34" charset="0"/>
                <a:cs typeface="Times New Roman" panose="02020603050405020304" pitchFamily="18" charset="0"/>
              </a:rPr>
              <a:t>Upanayana – initiation, the sacred thread ceremony</a:t>
            </a:r>
          </a:p>
          <a:p>
            <a:pPr marL="342900" lvl="0" indent="-342900">
              <a:spcBef>
                <a:spcPts val="50"/>
              </a:spcBef>
              <a:spcAft>
                <a:spcPts val="0"/>
              </a:spcAft>
              <a:buFont typeface="+mj-lt"/>
              <a:buAutoNum type="arabicPeriod"/>
            </a:pPr>
            <a:r>
              <a:rPr lang="en-GB" sz="1000">
                <a:effectLst/>
                <a:latin typeface="Work Sans" pitchFamily="2" charset="0"/>
                <a:ea typeface="Calibri" panose="020F0502020204030204" pitchFamily="34" charset="0"/>
                <a:cs typeface="Times New Roman" panose="02020603050405020304" pitchFamily="18" charset="0"/>
              </a:rPr>
              <a:t>Vivaha – marriage</a:t>
            </a:r>
          </a:p>
          <a:p>
            <a:pPr marL="342900" lvl="0" indent="-342900">
              <a:spcBef>
                <a:spcPts val="50"/>
              </a:spcBef>
              <a:spcAft>
                <a:spcPts val="0"/>
              </a:spcAft>
              <a:buFont typeface="+mj-lt"/>
              <a:buAutoNum type="arabicPeriod"/>
            </a:pPr>
            <a:r>
              <a:rPr lang="en-GB" sz="1000">
                <a:effectLst/>
                <a:latin typeface="Work Sans" pitchFamily="2" charset="0"/>
                <a:ea typeface="Calibri" panose="020F0502020204030204" pitchFamily="34" charset="0"/>
                <a:cs typeface="Times New Roman" panose="02020603050405020304" pitchFamily="18" charset="0"/>
              </a:rPr>
              <a:t>Antyeshti – funeral ceremony and rites for the dead</a:t>
            </a:r>
          </a:p>
        </p:txBody>
      </p:sp>
      <p:sp>
        <p:nvSpPr>
          <p:cNvPr id="18" name="TextBox 17">
            <a:extLst>
              <a:ext uri="{FF2B5EF4-FFF2-40B4-BE49-F238E27FC236}">
                <a16:creationId xmlns:a16="http://schemas.microsoft.com/office/drawing/2014/main" id="{0A809312-3312-B251-1FDE-16D0AD1F8CC8}"/>
              </a:ext>
            </a:extLst>
          </p:cNvPr>
          <p:cNvSpPr txBox="1"/>
          <p:nvPr/>
        </p:nvSpPr>
        <p:spPr>
          <a:xfrm>
            <a:off x="6186596" y="2919554"/>
            <a:ext cx="2801895" cy="246221"/>
          </a:xfrm>
          <a:prstGeom prst="rect">
            <a:avLst/>
          </a:prstGeom>
          <a:noFill/>
        </p:spPr>
        <p:txBody>
          <a:bodyPr wrap="square" rtlCol="0">
            <a:spAutoFit/>
          </a:bodyPr>
          <a:lstStyle/>
          <a:p>
            <a:pPr>
              <a:spcBef>
                <a:spcPts val="50"/>
              </a:spcBef>
            </a:pPr>
            <a:r>
              <a:rPr lang="en-GB" sz="100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Hindu Ethics found in Raj Yoga</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graphicFrame>
        <p:nvGraphicFramePr>
          <p:cNvPr id="10" name="Table 9">
            <a:extLst>
              <a:ext uri="{FF2B5EF4-FFF2-40B4-BE49-F238E27FC236}">
                <a16:creationId xmlns:a16="http://schemas.microsoft.com/office/drawing/2014/main" id="{3226E4C6-2573-6882-65D0-4F72A9DC5871}"/>
              </a:ext>
            </a:extLst>
          </p:cNvPr>
          <p:cNvGraphicFramePr>
            <a:graphicFrameLocks noGrp="1"/>
          </p:cNvGraphicFramePr>
          <p:nvPr>
            <p:extLst>
              <p:ext uri="{D42A27DB-BD31-4B8C-83A1-F6EECF244321}">
                <p14:modId xmlns:p14="http://schemas.microsoft.com/office/powerpoint/2010/main" val="3997480255"/>
              </p:ext>
            </p:extLst>
          </p:nvPr>
        </p:nvGraphicFramePr>
        <p:xfrm>
          <a:off x="6332320" y="3315494"/>
          <a:ext cx="5623355" cy="2365515"/>
        </p:xfrm>
        <a:graphic>
          <a:graphicData uri="http://schemas.openxmlformats.org/drawingml/2006/table">
            <a:tbl>
              <a:tblPr firstRow="1" firstCol="1" bandRow="1">
                <a:tableStyleId>{5FD0F851-EC5A-4D38-B0AD-8093EC10F338}</a:tableStyleId>
              </a:tblPr>
              <a:tblGrid>
                <a:gridCol w="2817974">
                  <a:extLst>
                    <a:ext uri="{9D8B030D-6E8A-4147-A177-3AD203B41FA5}">
                      <a16:colId xmlns:a16="http://schemas.microsoft.com/office/drawing/2014/main" val="1950579167"/>
                    </a:ext>
                  </a:extLst>
                </a:gridCol>
                <a:gridCol w="2805381">
                  <a:extLst>
                    <a:ext uri="{9D8B030D-6E8A-4147-A177-3AD203B41FA5}">
                      <a16:colId xmlns:a16="http://schemas.microsoft.com/office/drawing/2014/main" val="3364418243"/>
                    </a:ext>
                  </a:extLst>
                </a:gridCol>
              </a:tblGrid>
              <a:tr h="337931">
                <a:tc>
                  <a:txBody>
                    <a:bodyPr/>
                    <a:lstStyle/>
                    <a:p>
                      <a:pPr>
                        <a:spcBef>
                          <a:spcPts val="50"/>
                        </a:spcBef>
                      </a:pPr>
                      <a:r>
                        <a:rPr lang="en-GB" sz="1000" b="1" dirty="0">
                          <a:effectLst/>
                          <a:latin typeface="Work Sans" pitchFamily="2" charset="0"/>
                        </a:rPr>
                        <a:t>There are five observances (things to do):</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0E7F1"/>
                    </a:solidFill>
                  </a:tcPr>
                </a:tc>
                <a:tc>
                  <a:txBody>
                    <a:bodyPr/>
                    <a:lstStyle/>
                    <a:p>
                      <a:pPr>
                        <a:spcBef>
                          <a:spcPts val="50"/>
                        </a:spcBef>
                      </a:pPr>
                      <a:r>
                        <a:rPr lang="en-GB" sz="1000" b="1" dirty="0">
                          <a:effectLst/>
                          <a:latin typeface="Work Sans" pitchFamily="2" charset="0"/>
                        </a:rPr>
                        <a:t>And five things to abstain from:</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0E7F1"/>
                    </a:solidFill>
                  </a:tcPr>
                </a:tc>
                <a:extLst>
                  <a:ext uri="{0D108BD9-81ED-4DB2-BD59-A6C34878D82A}">
                    <a16:rowId xmlns:a16="http://schemas.microsoft.com/office/drawing/2014/main" val="1047623094"/>
                  </a:ext>
                </a:extLst>
              </a:tr>
              <a:tr h="337931">
                <a:tc>
                  <a:txBody>
                    <a:bodyPr/>
                    <a:lstStyle/>
                    <a:p>
                      <a:pPr marL="171450" lvl="0" indent="-171450">
                        <a:spcBef>
                          <a:spcPts val="50"/>
                        </a:spcBef>
                        <a:spcAft>
                          <a:spcPts val="0"/>
                        </a:spcAft>
                        <a:buFont typeface="Arial" panose="020B0604020202020204" pitchFamily="34" charset="0"/>
                        <a:buChar char="•"/>
                      </a:pPr>
                      <a:r>
                        <a:rPr lang="en-GB" sz="1000" b="0" dirty="0">
                          <a:effectLst/>
                          <a:latin typeface="Work Sans" pitchFamily="2" charset="0"/>
                        </a:rPr>
                        <a:t>Be pure in mind, body and speech</a:t>
                      </a:r>
                      <a:endParaRPr lang="en-GB" sz="1000" b="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171450" lvl="0" indent="-171450">
                        <a:spcBef>
                          <a:spcPts val="50"/>
                        </a:spcBef>
                        <a:spcAft>
                          <a:spcPts val="0"/>
                        </a:spcAft>
                        <a:buFont typeface="Arial" panose="020B0604020202020204" pitchFamily="34" charset="0"/>
                        <a:buChar char="•"/>
                      </a:pPr>
                      <a:r>
                        <a:rPr lang="en-GB" sz="1000" b="0" dirty="0">
                          <a:effectLst/>
                          <a:latin typeface="Work Sans" pitchFamily="2" charset="0"/>
                        </a:rPr>
                        <a:t>Ahimsa- don’t harm any living things</a:t>
                      </a:r>
                      <a:endParaRPr lang="en-GB" sz="1000" b="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775632838"/>
                  </a:ext>
                </a:extLst>
              </a:tr>
              <a:tr h="337931">
                <a:tc>
                  <a:txBody>
                    <a:bodyPr/>
                    <a:lstStyle/>
                    <a:p>
                      <a:pPr marL="171450" lvl="0" indent="-171450">
                        <a:spcBef>
                          <a:spcPts val="50"/>
                        </a:spcBef>
                        <a:spcAft>
                          <a:spcPts val="0"/>
                        </a:spcAft>
                        <a:buFont typeface="Arial" panose="020B0604020202020204" pitchFamily="34" charset="0"/>
                        <a:buChar char="•"/>
                      </a:pPr>
                      <a:r>
                        <a:rPr lang="en-GB" sz="1000" b="0" dirty="0">
                          <a:effectLst/>
                          <a:latin typeface="Work Sans" pitchFamily="2" charset="0"/>
                        </a:rPr>
                        <a:t>Be satisfied with what you have</a:t>
                      </a:r>
                      <a:endParaRPr lang="en-GB" sz="1000" b="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171450" lvl="0" indent="-171450">
                        <a:spcBef>
                          <a:spcPts val="50"/>
                        </a:spcBef>
                        <a:spcAft>
                          <a:spcPts val="0"/>
                        </a:spcAft>
                        <a:buFont typeface="Arial" panose="020B0604020202020204" pitchFamily="34" charset="0"/>
                        <a:buChar char="•"/>
                      </a:pPr>
                      <a:r>
                        <a:rPr lang="en-GB" sz="1000" b="0" dirty="0">
                          <a:effectLst/>
                          <a:latin typeface="Work Sans" pitchFamily="2" charset="0"/>
                        </a:rPr>
                        <a:t>Don’t lie, seek the truth</a:t>
                      </a:r>
                      <a:endParaRPr lang="en-GB" sz="1000" b="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375524605"/>
                  </a:ext>
                </a:extLst>
              </a:tr>
              <a:tr h="675860">
                <a:tc>
                  <a:txBody>
                    <a:bodyPr/>
                    <a:lstStyle/>
                    <a:p>
                      <a:pPr marL="171450" lvl="0" indent="-171450">
                        <a:spcBef>
                          <a:spcPts val="50"/>
                        </a:spcBef>
                        <a:spcAft>
                          <a:spcPts val="0"/>
                        </a:spcAft>
                        <a:buFont typeface="Arial" panose="020B0604020202020204" pitchFamily="34" charset="0"/>
                        <a:buChar char="•"/>
                      </a:pPr>
                      <a:r>
                        <a:rPr lang="en-GB" sz="1000" b="0" dirty="0">
                          <a:effectLst/>
                          <a:latin typeface="Work Sans" pitchFamily="2" charset="0"/>
                        </a:rPr>
                        <a:t>Be patient and calm under stress, willing to make sacrifices</a:t>
                      </a:r>
                      <a:endParaRPr lang="en-GB" sz="1000" b="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171450" lvl="0" indent="-171450">
                        <a:spcBef>
                          <a:spcPts val="50"/>
                        </a:spcBef>
                        <a:spcAft>
                          <a:spcPts val="0"/>
                        </a:spcAft>
                        <a:buFont typeface="Arial" panose="020B0604020202020204" pitchFamily="34" charset="0"/>
                        <a:buChar char="•"/>
                      </a:pPr>
                      <a:r>
                        <a:rPr lang="en-GB" sz="1000" b="0" dirty="0">
                          <a:effectLst/>
                          <a:latin typeface="Work Sans" pitchFamily="2" charset="0"/>
                        </a:rPr>
                        <a:t>Do not steal</a:t>
                      </a:r>
                      <a:endParaRPr lang="en-GB" sz="1000" b="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290994947"/>
                  </a:ext>
                </a:extLst>
              </a:tr>
              <a:tr h="337931">
                <a:tc>
                  <a:txBody>
                    <a:bodyPr/>
                    <a:lstStyle/>
                    <a:p>
                      <a:pPr marL="171450" lvl="0" indent="-171450">
                        <a:spcBef>
                          <a:spcPts val="50"/>
                        </a:spcBef>
                        <a:spcAft>
                          <a:spcPts val="0"/>
                        </a:spcAft>
                        <a:buFont typeface="Arial" panose="020B0604020202020204" pitchFamily="34" charset="0"/>
                        <a:buChar char="•"/>
                      </a:pPr>
                      <a:r>
                        <a:rPr lang="en-GB" sz="1000" b="0" dirty="0">
                          <a:effectLst/>
                          <a:latin typeface="Work Sans" pitchFamily="2" charset="0"/>
                        </a:rPr>
                        <a:t>Study the Hindu scriptures</a:t>
                      </a:r>
                      <a:endParaRPr lang="en-GB" sz="1000" b="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171450" lvl="0" indent="-171450">
                        <a:spcBef>
                          <a:spcPts val="50"/>
                        </a:spcBef>
                        <a:spcAft>
                          <a:spcPts val="0"/>
                        </a:spcAft>
                        <a:buFont typeface="Arial" panose="020B0604020202020204" pitchFamily="34" charset="0"/>
                        <a:buChar char="•"/>
                      </a:pPr>
                      <a:r>
                        <a:rPr lang="en-GB" sz="1000" b="0" dirty="0">
                          <a:effectLst/>
                          <a:latin typeface="Work Sans" pitchFamily="2" charset="0"/>
                        </a:rPr>
                        <a:t>Avoid lust and intoxicants</a:t>
                      </a:r>
                      <a:endParaRPr lang="en-GB" sz="1000" b="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457392123"/>
                  </a:ext>
                </a:extLst>
              </a:tr>
              <a:tr h="337931">
                <a:tc>
                  <a:txBody>
                    <a:bodyPr/>
                    <a:lstStyle/>
                    <a:p>
                      <a:pPr marL="171450" lvl="0" indent="-171450">
                        <a:spcBef>
                          <a:spcPts val="50"/>
                        </a:spcBef>
                        <a:spcAft>
                          <a:spcPts val="0"/>
                        </a:spcAft>
                        <a:buFont typeface="Arial" panose="020B0604020202020204" pitchFamily="34" charset="0"/>
                        <a:buChar char="•"/>
                      </a:pPr>
                      <a:r>
                        <a:rPr lang="en-GB" sz="1000" b="0" dirty="0">
                          <a:effectLst/>
                          <a:latin typeface="Work Sans" pitchFamily="2" charset="0"/>
                        </a:rPr>
                        <a:t>Worship daily, show devotion to God</a:t>
                      </a:r>
                      <a:endParaRPr lang="en-GB" sz="1000" b="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171450" lvl="0" indent="-171450">
                        <a:spcBef>
                          <a:spcPts val="50"/>
                        </a:spcBef>
                        <a:spcAft>
                          <a:spcPts val="0"/>
                        </a:spcAft>
                        <a:buFont typeface="Arial" panose="020B0604020202020204" pitchFamily="34" charset="0"/>
                        <a:buChar char="•"/>
                      </a:pPr>
                      <a:r>
                        <a:rPr lang="en-GB" sz="1000" b="0" dirty="0">
                          <a:effectLst/>
                          <a:latin typeface="Work Sans" pitchFamily="2" charset="0"/>
                        </a:rPr>
                        <a:t>Avoid desire or greed</a:t>
                      </a:r>
                      <a:endParaRPr lang="en-GB" sz="1000" b="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745602246"/>
                  </a:ext>
                </a:extLst>
              </a:tr>
            </a:tbl>
          </a:graphicData>
        </a:graphic>
      </p:graphicFrame>
      <p:sp>
        <p:nvSpPr>
          <p:cNvPr id="21" name="TextBox 20">
            <a:extLst>
              <a:ext uri="{FF2B5EF4-FFF2-40B4-BE49-F238E27FC236}">
                <a16:creationId xmlns:a16="http://schemas.microsoft.com/office/drawing/2014/main" id="{6E8A3B15-1F0A-BFD7-36CC-B1CF1BB03A21}"/>
              </a:ext>
            </a:extLst>
          </p:cNvPr>
          <p:cNvSpPr txBox="1"/>
          <p:nvPr/>
        </p:nvSpPr>
        <p:spPr>
          <a:xfrm>
            <a:off x="296800" y="1488566"/>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409035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CA38805-44A2-E0F9-4FA4-8AB48157935A}"/>
              </a:ext>
            </a:extLst>
          </p:cNvPr>
          <p:cNvSpPr txBox="1"/>
          <p:nvPr/>
        </p:nvSpPr>
        <p:spPr>
          <a:xfrm>
            <a:off x="2408601" y="1102094"/>
            <a:ext cx="6701623" cy="1041311"/>
          </a:xfrm>
          <a:prstGeom prst="rect">
            <a:avLst/>
          </a:prstGeom>
          <a:noFill/>
        </p:spPr>
        <p:txBody>
          <a:bodyPr wrap="square">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Core concepts: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This unit looks at Hindu beliefs and practices, focusing on the key question of ‘What does it mean to live as a Hindu?’. Through key life events pupils will consider how Hindu beliefs about life, death and re-birth, shape the way in which a Hindu might live.  It is useful to think of the Hindu view of life as a journey that encompasses different stages.</a:t>
            </a: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 </a:t>
            </a:r>
          </a:p>
        </p:txBody>
      </p:sp>
      <p:sp>
        <p:nvSpPr>
          <p:cNvPr id="5" name="TextBox 4">
            <a:extLst>
              <a:ext uri="{FF2B5EF4-FFF2-40B4-BE49-F238E27FC236}">
                <a16:creationId xmlns:a16="http://schemas.microsoft.com/office/drawing/2014/main" id="{1B3E40EA-9D19-E051-5153-B02E17681228}"/>
              </a:ext>
            </a:extLst>
          </p:cNvPr>
          <p:cNvSpPr txBox="1"/>
          <p:nvPr/>
        </p:nvSpPr>
        <p:spPr>
          <a:xfrm>
            <a:off x="140373" y="2919554"/>
            <a:ext cx="2746555" cy="3888244"/>
          </a:xfrm>
          <a:prstGeom prst="rect">
            <a:avLst/>
          </a:prstGeom>
          <a:noFill/>
        </p:spPr>
        <p:txBody>
          <a:bodyPr wrap="square" lIns="91440" tIns="45720" rIns="91440" bIns="45720" rtlCol="0" anchor="t">
            <a:spAutoFit/>
          </a:bodyPr>
          <a:lstStyle/>
          <a:p>
            <a:pPr>
              <a:spcAft>
                <a:spcPts val="8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What does it mean to be born into a Hindu family?</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The first three Samskaras are performed </a:t>
            </a:r>
            <a:r>
              <a:rPr lang="en-GB" sz="1000" b="1" dirty="0">
                <a:effectLst/>
                <a:latin typeface="Work Sans" pitchFamily="2" charset="0"/>
                <a:ea typeface="Calibri" panose="020F0502020204030204" pitchFamily="34" charset="0"/>
                <a:cs typeface="Times New Roman" panose="02020603050405020304" pitchFamily="18" charset="0"/>
              </a:rPr>
              <a:t>during pregnancy</a:t>
            </a:r>
            <a:r>
              <a:rPr lang="en-GB" sz="1000" dirty="0">
                <a:effectLst/>
                <a:latin typeface="Work Sans" pitchFamily="2" charset="0"/>
                <a:ea typeface="Calibri" panose="020F0502020204030204" pitchFamily="34" charset="0"/>
                <a:cs typeface="Times New Roman" panose="02020603050405020304" pitchFamily="18" charset="0"/>
              </a:rPr>
              <a:t>. these involve prayers that God will protect the mother and baby and that the baby will be born healthy. When the baby is born, they are washed and then their father places a few drops of honey and ghee in their mouth using a gold ring. He then recites a prayer from the Scriptures. Some Hindus use a special gold pen to write the Aum symbol on the baby’s tongue with honey (see first unit on Hinduism for the significance of Aum). Many Hindus provide the priest with the exact time and place of the baby’s birth in order that a horoscope may be prepared for the baby. At around twelve days old there is a </a:t>
            </a:r>
            <a:r>
              <a:rPr lang="en-GB" sz="1000" b="1" dirty="0">
                <a:effectLst/>
                <a:latin typeface="Work Sans" pitchFamily="2" charset="0"/>
                <a:ea typeface="Calibri" panose="020F0502020204030204" pitchFamily="34" charset="0"/>
                <a:cs typeface="Times New Roman" panose="02020603050405020304" pitchFamily="18" charset="0"/>
              </a:rPr>
              <a:t>naming ceremony</a:t>
            </a:r>
            <a:r>
              <a:rPr lang="en-GB" sz="1000" dirty="0">
                <a:effectLst/>
                <a:latin typeface="Work Sans" pitchFamily="2" charset="0"/>
                <a:ea typeface="Calibri" panose="020F0502020204030204" pitchFamily="34" charset="0"/>
                <a:cs typeface="Times New Roman" panose="02020603050405020304" pitchFamily="18" charset="0"/>
              </a:rPr>
              <a:t> for the baby. Bright red threads are tied to the baby as a symbol of protection, and it is given a piece of gold to hold as a sign of good fortune in the future. </a:t>
            </a:r>
          </a:p>
        </p:txBody>
      </p:sp>
      <p:sp>
        <p:nvSpPr>
          <p:cNvPr id="13" name="TextBox 12">
            <a:extLst>
              <a:ext uri="{FF2B5EF4-FFF2-40B4-BE49-F238E27FC236}">
                <a16:creationId xmlns:a16="http://schemas.microsoft.com/office/drawing/2014/main" id="{234BF8CE-A60D-ACB9-1163-2B49A1B009B8}"/>
              </a:ext>
            </a:extLst>
          </p:cNvPr>
          <p:cNvSpPr txBox="1"/>
          <p:nvPr/>
        </p:nvSpPr>
        <p:spPr>
          <a:xfrm>
            <a:off x="3171026" y="2919554"/>
            <a:ext cx="2782275" cy="3734356"/>
          </a:xfrm>
          <a:prstGeom prst="rect">
            <a:avLst/>
          </a:prstGeom>
          <a:noFill/>
        </p:spPr>
        <p:txBody>
          <a:bodyPr wrap="square" rtlCol="0">
            <a:spAutoFit/>
          </a:bodyPr>
          <a:lstStyle/>
          <a:p>
            <a:pPr>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The baby’s name must begin with one of two or three letters from the baby’s zodiac sign. The eldest woman in the family announces the baby’s name and the baby’s father says it into the baby’s ear ‘Now your name is….’ Many Hindu children are given two names, one that is used in public and another name that is only used in religious ceremonies. It is tradition that names are meaningful, such as Bimal (pure) or Hetal (friendly) and sometimes children are named after deities, such as Krishna or Parvati. Songs are sung and special sweets made of fruits and nuts and sugar are given’s friends and relatives who have come to the ceremony.</a:t>
            </a:r>
          </a:p>
          <a:p>
            <a:pPr>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At around four months there is another samskara where the child is exposed to the rays of the sun and introduced to nature. The father performs puja (worship) at the home shrine and says special prayers. </a:t>
            </a:r>
          </a:p>
        </p:txBody>
      </p:sp>
      <p:sp>
        <p:nvSpPr>
          <p:cNvPr id="17" name="TextBox 16">
            <a:extLst>
              <a:ext uri="{FF2B5EF4-FFF2-40B4-BE49-F238E27FC236}">
                <a16:creationId xmlns:a16="http://schemas.microsoft.com/office/drawing/2014/main" id="{23B5305D-902E-62CF-B4D2-C7F416A299A9}"/>
              </a:ext>
            </a:extLst>
          </p:cNvPr>
          <p:cNvSpPr txBox="1"/>
          <p:nvPr/>
        </p:nvSpPr>
        <p:spPr>
          <a:xfrm>
            <a:off x="6231834" y="2919554"/>
            <a:ext cx="2751094" cy="3678892"/>
          </a:xfrm>
          <a:prstGeom prst="rect">
            <a:avLst/>
          </a:prstGeom>
          <a:noFill/>
        </p:spPr>
        <p:txBody>
          <a:bodyPr wrap="square" rtlCol="0">
            <a:spAutoFit/>
          </a:bodyPr>
          <a:lstStyle/>
          <a:p>
            <a:r>
              <a:rPr lang="en-GB" sz="1000" dirty="0">
                <a:effectLst/>
                <a:latin typeface="Work Sans" pitchFamily="2" charset="0"/>
                <a:ea typeface="Calibri" panose="020F0502020204030204" pitchFamily="34" charset="0"/>
                <a:cs typeface="Times New Roman" panose="02020603050405020304" pitchFamily="18" charset="0"/>
              </a:rPr>
              <a:t>Between the age of about 1 years old and 3 years old, the </a:t>
            </a:r>
            <a:r>
              <a:rPr lang="en-GB" sz="1000" b="1" dirty="0">
                <a:effectLst/>
                <a:latin typeface="Work Sans" pitchFamily="2" charset="0"/>
                <a:ea typeface="Calibri" panose="020F0502020204030204" pitchFamily="34" charset="0"/>
                <a:cs typeface="Times New Roman" panose="02020603050405020304" pitchFamily="18" charset="0"/>
              </a:rPr>
              <a:t>child’s hair is shaved</a:t>
            </a:r>
            <a:r>
              <a:rPr lang="en-GB" sz="1000" dirty="0">
                <a:effectLst/>
                <a:latin typeface="Work Sans" pitchFamily="2" charset="0"/>
                <a:ea typeface="Calibri" panose="020F0502020204030204" pitchFamily="34" charset="0"/>
                <a:cs typeface="Times New Roman" panose="02020603050405020304" pitchFamily="18" charset="0"/>
              </a:rPr>
              <a:t>. In India this can take place anywhere but in Britain it is usually at the mandir. It is symbolic of purification and the removal of bad karma from the previous life. The baby’s hair is weighed and an equivalent amount in gold is given to the poor.</a:t>
            </a: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The tenth samskara is the </a:t>
            </a:r>
            <a:r>
              <a:rPr lang="en-GB" sz="1000" b="1" dirty="0">
                <a:effectLst/>
                <a:latin typeface="Work Sans" pitchFamily="2" charset="0"/>
                <a:ea typeface="Calibri" panose="020F0502020204030204" pitchFamily="34" charset="0"/>
                <a:cs typeface="Times New Roman" panose="02020603050405020304" pitchFamily="18" charset="0"/>
              </a:rPr>
              <a:t>sacred thread ceremony</a:t>
            </a:r>
            <a:r>
              <a:rPr lang="en-GB" sz="1000" dirty="0">
                <a:effectLst/>
                <a:latin typeface="Work Sans" pitchFamily="2" charset="0"/>
                <a:ea typeface="Calibri" panose="020F0502020204030204" pitchFamily="34" charset="0"/>
                <a:cs typeface="Times New Roman" panose="02020603050405020304" pitchFamily="18" charset="0"/>
              </a:rPr>
              <a:t> – </a:t>
            </a:r>
            <a:r>
              <a:rPr lang="en-GB" sz="1000" b="1" dirty="0">
                <a:effectLst/>
                <a:latin typeface="Work Sans" pitchFamily="2" charset="0"/>
                <a:ea typeface="Calibri" panose="020F0502020204030204" pitchFamily="34" charset="0"/>
                <a:cs typeface="Times New Roman" panose="02020603050405020304" pitchFamily="18" charset="0"/>
              </a:rPr>
              <a:t>the Upanayana</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This is a ceremony for boys, and sometimes girls, aged somewhere between 7 and 12 years old, sometimes horoscopes are consulted for the best time for this to happen. Not all children will go through this ceremony but for those who do it marks entering into the </a:t>
            </a:r>
            <a:r>
              <a:rPr lang="en-GB" sz="1000" dirty="0" err="1">
                <a:effectLst/>
                <a:latin typeface="Work Sans" pitchFamily="2" charset="0"/>
                <a:ea typeface="Calibri" panose="020F0502020204030204" pitchFamily="34" charset="0"/>
                <a:cs typeface="Times New Roman" panose="02020603050405020304" pitchFamily="18" charset="0"/>
              </a:rPr>
              <a:t>brahmacharaya</a:t>
            </a:r>
            <a:r>
              <a:rPr lang="en-GB" sz="1000" dirty="0">
                <a:effectLst/>
                <a:latin typeface="Work Sans" pitchFamily="2" charset="0"/>
                <a:ea typeface="Calibri" panose="020F0502020204030204" pitchFamily="34" charset="0"/>
                <a:cs typeface="Times New Roman" panose="02020603050405020304" pitchFamily="18" charset="0"/>
              </a:rPr>
              <a:t> (student) stage of life.</a:t>
            </a:r>
          </a:p>
        </p:txBody>
      </p:sp>
      <p:sp>
        <p:nvSpPr>
          <p:cNvPr id="18" name="TextBox 17">
            <a:extLst>
              <a:ext uri="{FF2B5EF4-FFF2-40B4-BE49-F238E27FC236}">
                <a16:creationId xmlns:a16="http://schemas.microsoft.com/office/drawing/2014/main" id="{0A809312-3312-B251-1FDE-16D0AD1F8CC8}"/>
              </a:ext>
            </a:extLst>
          </p:cNvPr>
          <p:cNvSpPr txBox="1"/>
          <p:nvPr/>
        </p:nvSpPr>
        <p:spPr>
          <a:xfrm>
            <a:off x="9247406" y="2935448"/>
            <a:ext cx="2801895" cy="3376245"/>
          </a:xfrm>
          <a:prstGeom prst="rect">
            <a:avLst/>
          </a:prstGeom>
          <a:noFill/>
        </p:spPr>
        <p:txBody>
          <a:bodyPr wrap="square" rtlCol="0">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It is sometimes referred to as a second birth, because it is meant to purify the person, giving them a fresh start to the next stage in life. Upanayana means to get close to someone and this ceremony signifies drawing close to their guru (teacher). The boy usually wears white (purity). The sacred thread (a loop of three cotton strands), is hung over the left shoulder, so that it hangs down to the right hip. This task is commonly done by the father. The boy makes vows of celibacy during the student stage of his life and to take seriously his dharma. The three cotton strands represent obligations to </a:t>
            </a:r>
            <a:r>
              <a:rPr lang="en-GB" sz="1000" dirty="0" err="1">
                <a:effectLst/>
                <a:latin typeface="Work Sans" pitchFamily="2" charset="0"/>
                <a:ea typeface="Calibri" panose="020F0502020204030204" pitchFamily="34" charset="0"/>
                <a:cs typeface="Times New Roman" panose="02020603050405020304" pitchFamily="18" charset="0"/>
              </a:rPr>
              <a:t>i</a:t>
            </a:r>
            <a:r>
              <a:rPr lang="en-GB" sz="1000" dirty="0">
                <a:effectLst/>
                <a:latin typeface="Work Sans" pitchFamily="2" charset="0"/>
                <a:ea typeface="Calibri" panose="020F0502020204030204" pitchFamily="34" charset="0"/>
                <a:cs typeface="Times New Roman" panose="02020603050405020304" pitchFamily="18" charset="0"/>
              </a:rPr>
              <a:t>) promote knowledge gained from wise people ii) look after and respect parents and ancestors iii) be a good member of society, looking after the poor, holy people and all creatures.</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7" name="TextBox 6">
            <a:extLst>
              <a:ext uri="{FF2B5EF4-FFF2-40B4-BE49-F238E27FC236}">
                <a16:creationId xmlns:a16="http://schemas.microsoft.com/office/drawing/2014/main" id="{45DEDA64-BB25-2054-6648-2295BDA08E93}"/>
              </a:ext>
            </a:extLst>
          </p:cNvPr>
          <p:cNvSpPr txBox="1"/>
          <p:nvPr/>
        </p:nvSpPr>
        <p:spPr>
          <a:xfrm>
            <a:off x="296800" y="1488566"/>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3840694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CA38805-44A2-E0F9-4FA4-8AB48157935A}"/>
              </a:ext>
            </a:extLst>
          </p:cNvPr>
          <p:cNvSpPr txBox="1"/>
          <p:nvPr/>
        </p:nvSpPr>
        <p:spPr>
          <a:xfrm>
            <a:off x="2408601" y="1102094"/>
            <a:ext cx="6701623" cy="1041311"/>
          </a:xfrm>
          <a:prstGeom prst="rect">
            <a:avLst/>
          </a:prstGeom>
          <a:noFill/>
        </p:spPr>
        <p:txBody>
          <a:bodyPr wrap="square">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Core concepts: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This unit looks at Hindu beliefs and practices, focusing on the key question of ‘What does it mean to live as a Hindu?’. Through key life events pupils will consider how Hindu beliefs about life, death and re-birth, shape the way in which a Hindu might live.  It is useful to think of the Hindu view of life as a journey that encompasses different stages.</a:t>
            </a: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 </a:t>
            </a:r>
          </a:p>
        </p:txBody>
      </p:sp>
      <p:sp>
        <p:nvSpPr>
          <p:cNvPr id="5" name="TextBox 4">
            <a:extLst>
              <a:ext uri="{FF2B5EF4-FFF2-40B4-BE49-F238E27FC236}">
                <a16:creationId xmlns:a16="http://schemas.microsoft.com/office/drawing/2014/main" id="{1B3E40EA-9D19-E051-5153-B02E17681228}"/>
              </a:ext>
            </a:extLst>
          </p:cNvPr>
          <p:cNvSpPr txBox="1"/>
          <p:nvPr/>
        </p:nvSpPr>
        <p:spPr>
          <a:xfrm>
            <a:off x="140373" y="2919554"/>
            <a:ext cx="2746555" cy="3525068"/>
          </a:xfrm>
          <a:prstGeom prst="rect">
            <a:avLst/>
          </a:prstGeom>
          <a:noFill/>
        </p:spPr>
        <p:txBody>
          <a:bodyPr wrap="square" lIns="91440" tIns="45720" rIns="91440" bIns="45720" rtlCol="0" anchor="t">
            <a:spAutoFit/>
          </a:bodyPr>
          <a:lstStyle/>
          <a:p>
            <a:pPr>
              <a:lnSpc>
                <a:spcPct val="107000"/>
              </a:lnSpc>
              <a:spcAft>
                <a:spcPts val="8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What does it mean to live with a belief in ahimsa?</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600"/>
              </a:spcBef>
              <a:spcAft>
                <a:spcPts val="600"/>
              </a:spcAft>
            </a:pPr>
            <a:r>
              <a:rPr lang="en-GB" sz="1000" dirty="0">
                <a:solidFill>
                  <a:srgbClr val="000000"/>
                </a:solidFill>
                <a:effectLst/>
                <a:latin typeface="Work Sans" pitchFamily="2" charset="0"/>
                <a:ea typeface="Times New Roman" panose="02020603050405020304" pitchFamily="18" charset="0"/>
              </a:rPr>
              <a:t>Many Hindus believe that Brahman is present in all living things. In the light of this belief there is a great emphasis on non-violence in Hinduism, this is lived out in practice by many Hindus choosing a vegetarian diet and protecting cows. If you ever visit India you will see cows wandering freely, even in busy cities. Cows are regarded as sacred, because they provide all the basic needs of life. Cows can also pull a plough, and in India their dried dung is used for fuel, its urine has disinfectant properties and the god Krishna uses a cow as his mode of transport. Some cows are looked after by priests at the mandir and if a cow came by your house you would regard it as a sign of blessing and offer the cow some food. </a:t>
            </a:r>
          </a:p>
        </p:txBody>
      </p:sp>
      <p:sp>
        <p:nvSpPr>
          <p:cNvPr id="13" name="TextBox 12">
            <a:extLst>
              <a:ext uri="{FF2B5EF4-FFF2-40B4-BE49-F238E27FC236}">
                <a16:creationId xmlns:a16="http://schemas.microsoft.com/office/drawing/2014/main" id="{234BF8CE-A60D-ACB9-1163-2B49A1B009B8}"/>
              </a:ext>
            </a:extLst>
          </p:cNvPr>
          <p:cNvSpPr txBox="1"/>
          <p:nvPr/>
        </p:nvSpPr>
        <p:spPr>
          <a:xfrm>
            <a:off x="3171026" y="2919554"/>
            <a:ext cx="2782275" cy="3734356"/>
          </a:xfrm>
          <a:prstGeom prst="rect">
            <a:avLst/>
          </a:prstGeom>
          <a:noFill/>
        </p:spPr>
        <p:txBody>
          <a:bodyPr wrap="square" rtlCol="0">
            <a:spAutoFit/>
          </a:bodyPr>
          <a:lstStyle/>
          <a:p>
            <a:pPr>
              <a:spcBef>
                <a:spcPts val="600"/>
              </a:spcBef>
              <a:spcAft>
                <a:spcPts val="600"/>
              </a:spcAft>
            </a:pPr>
            <a:r>
              <a:rPr lang="en-GB" sz="1000">
                <a:solidFill>
                  <a:srgbClr val="000000"/>
                </a:solidFill>
                <a:effectLst/>
                <a:latin typeface="Work Sans" pitchFamily="2" charset="0"/>
                <a:ea typeface="Times New Roman" panose="02020603050405020304" pitchFamily="18" charset="0"/>
              </a:rPr>
              <a:t>In the UK, just outside Watford, at the Bhaktivedanta Manor, there is a cow protection scheme </a:t>
            </a:r>
            <a:r>
              <a:rPr lang="en-GB" sz="1000" u="sng">
                <a:solidFill>
                  <a:srgbClr val="000000"/>
                </a:solidFill>
                <a:effectLst/>
                <a:latin typeface="Work Sans" pitchFamily="2" charset="0"/>
                <a:ea typeface="Times New Roman" panose="02020603050405020304" pitchFamily="18" charset="0"/>
                <a:hlinkClick r:id="rId3"/>
              </a:rPr>
              <a:t>https://www.krishnatemple.com/manor/cows/</a:t>
            </a:r>
            <a:r>
              <a:rPr lang="en-GB" sz="1000">
                <a:solidFill>
                  <a:srgbClr val="000000"/>
                </a:solidFill>
                <a:effectLst/>
                <a:latin typeface="Work Sans" pitchFamily="2" charset="0"/>
                <a:ea typeface="Times New Roman" panose="02020603050405020304" pitchFamily="18" charset="0"/>
              </a:rPr>
              <a:t> The cows there are never sold or slaughtered. They have a special celebration day in November, called Gosthastami, or ‘Cow Day’.</a:t>
            </a:r>
            <a:endParaRPr lang="en-GB" sz="1000">
              <a:effectLst/>
              <a:latin typeface="Work Sans" pitchFamily="2" charset="0"/>
              <a:ea typeface="Times New Roman" panose="02020603050405020304" pitchFamily="18" charset="0"/>
            </a:endParaRPr>
          </a:p>
          <a:p>
            <a:pPr>
              <a:spcBef>
                <a:spcPts val="600"/>
              </a:spcBef>
              <a:spcAft>
                <a:spcPts val="600"/>
              </a:spcAft>
            </a:pPr>
            <a:r>
              <a:rPr lang="en-GB" sz="1000">
                <a:solidFill>
                  <a:srgbClr val="000000"/>
                </a:solidFill>
                <a:effectLst/>
                <a:latin typeface="Work Sans" pitchFamily="2" charset="0"/>
                <a:ea typeface="Times New Roman" panose="02020603050405020304" pitchFamily="18" charset="0"/>
              </a:rPr>
              <a:t>In the Jain tradition (a branch within Hinduism) monks in India wear a gauze mask over their faces, strain all drinks and brush the path in front of them to avoid harming any living creature. They believe</a:t>
            </a:r>
            <a:r>
              <a:rPr lang="en-GB" sz="1000">
                <a:solidFill>
                  <a:srgbClr val="202122"/>
                </a:solidFill>
                <a:effectLst/>
                <a:latin typeface="Work Sans" pitchFamily="2" charset="0"/>
                <a:ea typeface="Times New Roman" panose="02020603050405020304" pitchFamily="18" charset="0"/>
              </a:rPr>
              <a:t> </a:t>
            </a:r>
            <a:r>
              <a:rPr lang="en-GB" sz="1000">
                <a:solidFill>
                  <a:srgbClr val="202122"/>
                </a:solidFill>
                <a:effectLst/>
                <a:latin typeface="Work Sans" pitchFamily="2" charset="0"/>
                <a:ea typeface="Times New Roman" panose="02020603050405020304" pitchFamily="18" charset="0"/>
                <a:cs typeface="Arial" panose="020B0604020202020204" pitchFamily="34" charset="0"/>
              </a:rPr>
              <a:t>that one must neither kill another living being, nor cause another to kill, nor consent to any killing directly or indirectly. Jainism emphasizes non-violence against all beings not only in action but also in speech and in thought. Instead of hate or violence against anyone, "all living creatures must help each other"</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p:nvPr/>
        </p:nvSpPr>
        <p:spPr>
          <a:xfrm>
            <a:off x="6231834" y="2919554"/>
            <a:ext cx="2751094" cy="3808158"/>
          </a:xfrm>
          <a:prstGeom prst="rect">
            <a:avLst/>
          </a:prstGeom>
          <a:noFill/>
        </p:spPr>
        <p:txBody>
          <a:bodyPr wrap="square" rtlCol="0">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Jains in the UK may be vegan and also abstain from root vegetables and certain fruits too, for example a carrot cannot live on once harvested, therefore you can’t eat it, but an apple tree survives if you eat an apple, so you can eat it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https://www.bbc.co.uk/news/blogs-magazine-monitor-32037919</a:t>
            </a:r>
            <a:r>
              <a:rPr lang="en-GB" sz="1000" dirty="0">
                <a:effectLst/>
                <a:latin typeface="Work Sans" pitchFamily="2" charset="0"/>
                <a:ea typeface="Calibri" panose="020F0502020204030204" pitchFamily="34" charset="0"/>
                <a:cs typeface="Times New Roman" panose="02020603050405020304" pitchFamily="18" charset="0"/>
              </a:rPr>
              <a:t>).</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The concept of harmlessness runs through much of Hindu belief and also involves abstaining from evil words, thoughts and deeds. Gandhi promoted this idea of ahimsa beyond not harming others to a philosophy of non-violent political action. He advocated non-violent measures as a way to </a:t>
            </a:r>
            <a:r>
              <a:rPr lang="en-GB" sz="1000" dirty="0" err="1">
                <a:effectLst/>
                <a:latin typeface="Work Sans" pitchFamily="2" charset="0"/>
                <a:ea typeface="Calibri" panose="020F0502020204030204" pitchFamily="34" charset="0"/>
                <a:cs typeface="Times New Roman" panose="02020603050405020304" pitchFamily="18" charset="0"/>
              </a:rPr>
              <a:t>to</a:t>
            </a:r>
            <a:r>
              <a:rPr lang="en-GB" sz="1000" dirty="0">
                <a:effectLst/>
                <a:latin typeface="Work Sans" pitchFamily="2" charset="0"/>
                <a:ea typeface="Calibri" panose="020F0502020204030204" pitchFamily="34" charset="0"/>
                <a:cs typeface="Times New Roman" panose="02020603050405020304" pitchFamily="18" charset="0"/>
              </a:rPr>
              <a:t> persuade the Indian population and British government that it was the right time for Indian independence from the British Empire. He gained the moral upper hand and eventually they gained independence in 1948. </a:t>
            </a:r>
          </a:p>
        </p:txBody>
      </p:sp>
      <p:sp>
        <p:nvSpPr>
          <p:cNvPr id="18" name="TextBox 17">
            <a:extLst>
              <a:ext uri="{FF2B5EF4-FFF2-40B4-BE49-F238E27FC236}">
                <a16:creationId xmlns:a16="http://schemas.microsoft.com/office/drawing/2014/main" id="{0A809312-3312-B251-1FDE-16D0AD1F8CC8}"/>
              </a:ext>
            </a:extLst>
          </p:cNvPr>
          <p:cNvSpPr txBox="1"/>
          <p:nvPr/>
        </p:nvSpPr>
        <p:spPr>
          <a:xfrm>
            <a:off x="9247406" y="2935448"/>
            <a:ext cx="2801895" cy="3478837"/>
          </a:xfrm>
          <a:prstGeom prst="rect">
            <a:avLst/>
          </a:prstGeom>
          <a:noFill/>
        </p:spPr>
        <p:txBody>
          <a:bodyPr wrap="square" rtlCol="0">
            <a:spAutoFit/>
          </a:bodyPr>
          <a:lstStyle/>
          <a:p>
            <a:pPr>
              <a:lnSpc>
                <a:spcPct val="107000"/>
              </a:lnSpc>
              <a:spcAft>
                <a:spcPts val="8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What does it mean to have a Hindu wedding?</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Although some parents arrange marriages for their sons and daughters, in the UK this is now not as common as it once was. However, parents are still asked to give their consent to a marriage. Marriage is not considered to be just the joining of two individuals, but also of two families. There are normally seven stages to this samskara but two are considered essential; the </a:t>
            </a:r>
            <a:r>
              <a:rPr lang="en-GB" sz="1000" dirty="0" err="1">
                <a:effectLst/>
                <a:latin typeface="Work Sans" pitchFamily="2" charset="0"/>
                <a:ea typeface="Calibri" panose="020F0502020204030204" pitchFamily="34" charset="0"/>
                <a:cs typeface="Times New Roman" panose="02020603050405020304" pitchFamily="18" charset="0"/>
              </a:rPr>
              <a:t>kanyadaan</a:t>
            </a:r>
            <a:r>
              <a:rPr lang="en-GB" sz="1000" dirty="0">
                <a:effectLst/>
                <a:latin typeface="Work Sans" pitchFamily="2" charset="0"/>
                <a:ea typeface="Calibri" panose="020F0502020204030204" pitchFamily="34" charset="0"/>
                <a:cs typeface="Times New Roman" panose="02020603050405020304" pitchFamily="18" charset="0"/>
              </a:rPr>
              <a:t>, the giving away of the bride, and the </a:t>
            </a:r>
            <a:r>
              <a:rPr lang="en-GB" sz="1000" dirty="0" err="1">
                <a:effectLst/>
                <a:latin typeface="Work Sans" pitchFamily="2" charset="0"/>
                <a:ea typeface="Calibri" panose="020F0502020204030204" pitchFamily="34" charset="0"/>
                <a:cs typeface="Times New Roman" panose="02020603050405020304" pitchFamily="18" charset="0"/>
              </a:rPr>
              <a:t>saptapadi</a:t>
            </a:r>
            <a:r>
              <a:rPr lang="en-GB" sz="1000" dirty="0">
                <a:effectLst/>
                <a:latin typeface="Work Sans" pitchFamily="2" charset="0"/>
                <a:ea typeface="Calibri" panose="020F0502020204030204" pitchFamily="34" charset="0"/>
                <a:cs typeface="Times New Roman" panose="02020603050405020304" pitchFamily="18" charset="0"/>
              </a:rPr>
              <a:t> ceremony in which the bride and groom take the seven steps together. Wedding celebrations can go on for a few days, Brides often wear red or a red and white sari. There are many cultural wedding practices that differ, depending on the context, </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7" name="TextBox 6">
            <a:extLst>
              <a:ext uri="{FF2B5EF4-FFF2-40B4-BE49-F238E27FC236}">
                <a16:creationId xmlns:a16="http://schemas.microsoft.com/office/drawing/2014/main" id="{9EB14F84-DD75-7BA0-B3F5-899351995BCB}"/>
              </a:ext>
            </a:extLst>
          </p:cNvPr>
          <p:cNvSpPr txBox="1"/>
          <p:nvPr/>
        </p:nvSpPr>
        <p:spPr>
          <a:xfrm>
            <a:off x="296800" y="1488566"/>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712575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CA38805-44A2-E0F9-4FA4-8AB48157935A}"/>
              </a:ext>
            </a:extLst>
          </p:cNvPr>
          <p:cNvSpPr txBox="1"/>
          <p:nvPr/>
        </p:nvSpPr>
        <p:spPr>
          <a:xfrm>
            <a:off x="2408601" y="1102094"/>
            <a:ext cx="6701623" cy="1041311"/>
          </a:xfrm>
          <a:prstGeom prst="rect">
            <a:avLst/>
          </a:prstGeom>
          <a:noFill/>
        </p:spPr>
        <p:txBody>
          <a:bodyPr wrap="square">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Core concepts: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This unit looks at Hindu beliefs and practices, focusing on the key question of ‘What does it mean to live as a Hindu?’. Through key life events pupils will consider how Hindu beliefs about life, death and re-birth, shape the way in which a Hindu might live.  It is useful to think of the Hindu view of life as a journey that encompasses different stages.</a:t>
            </a: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 </a:t>
            </a:r>
          </a:p>
        </p:txBody>
      </p:sp>
      <p:sp>
        <p:nvSpPr>
          <p:cNvPr id="5" name="TextBox 4">
            <a:extLst>
              <a:ext uri="{FF2B5EF4-FFF2-40B4-BE49-F238E27FC236}">
                <a16:creationId xmlns:a16="http://schemas.microsoft.com/office/drawing/2014/main" id="{1B3E40EA-9D19-E051-5153-B02E17681228}"/>
              </a:ext>
            </a:extLst>
          </p:cNvPr>
          <p:cNvSpPr txBox="1"/>
          <p:nvPr/>
        </p:nvSpPr>
        <p:spPr>
          <a:xfrm>
            <a:off x="140373" y="2919554"/>
            <a:ext cx="2746555" cy="3016210"/>
          </a:xfrm>
          <a:prstGeom prst="rect">
            <a:avLst/>
          </a:prstGeom>
          <a:noFill/>
        </p:spPr>
        <p:txBody>
          <a:bodyPr wrap="square" lIns="91440" tIns="45720" rIns="91440" bIns="45720" rtlCol="0" anchor="t">
            <a:spAutoFit/>
          </a:bodyPr>
          <a:lstStyle/>
          <a:p>
            <a:r>
              <a:rPr lang="en-GB" sz="1000" b="1" dirty="0" err="1">
                <a:effectLst/>
                <a:latin typeface="Work Sans" pitchFamily="2" charset="0"/>
                <a:ea typeface="Calibri" panose="020F0502020204030204" pitchFamily="34" charset="0"/>
                <a:cs typeface="Times New Roman" panose="02020603050405020304" pitchFamily="18" charset="0"/>
              </a:rPr>
              <a:t>Kanyadaan</a:t>
            </a:r>
            <a:endParaRPr lang="en-GB" sz="1000" b="1"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father of the bride formally gives his daughter to the bridegroom, asking him to love and cherish her. Although in India the payment of a dowry (jewellery, clothes, household goods) to the groom’s parents has been made illegal, this practice still continues. The betrothed couple sit facing each other, separated by a silk curtain or heavy veil. They then sit side by side in front of a sacred fire (</a:t>
            </a:r>
            <a:r>
              <a:rPr lang="en-GB" sz="1000" dirty="0" err="1">
                <a:effectLst/>
                <a:latin typeface="Work Sans" pitchFamily="2" charset="0"/>
                <a:ea typeface="Calibri" panose="020F0502020204030204" pitchFamily="34" charset="0"/>
                <a:cs typeface="Times New Roman" panose="02020603050405020304" pitchFamily="18" charset="0"/>
              </a:rPr>
              <a:t>agni</a:t>
            </a:r>
            <a:r>
              <a:rPr lang="en-GB" sz="1000" dirty="0">
                <a:effectLst/>
                <a:latin typeface="Work Sans" pitchFamily="2" charset="0"/>
                <a:ea typeface="Calibri" panose="020F0502020204030204" pitchFamily="34" charset="0"/>
                <a:cs typeface="Times New Roman" panose="02020603050405020304" pitchFamily="18" charset="0"/>
              </a:rPr>
              <a:t>). Their right hands are tied together, sometimes the bride’s sari is tied to the groom’s clothes, as a sign that they are joined together. The priest recites sacred verses and the couple make offerings of rice and ghee (clarified butter) to the sacred fire. </a:t>
            </a:r>
          </a:p>
        </p:txBody>
      </p:sp>
      <p:sp>
        <p:nvSpPr>
          <p:cNvPr id="13" name="TextBox 12">
            <a:extLst>
              <a:ext uri="{FF2B5EF4-FFF2-40B4-BE49-F238E27FC236}">
                <a16:creationId xmlns:a16="http://schemas.microsoft.com/office/drawing/2014/main" id="{234BF8CE-A60D-ACB9-1163-2B49A1B009B8}"/>
              </a:ext>
            </a:extLst>
          </p:cNvPr>
          <p:cNvSpPr txBox="1"/>
          <p:nvPr/>
        </p:nvSpPr>
        <p:spPr>
          <a:xfrm>
            <a:off x="3103758" y="2919554"/>
            <a:ext cx="2932165" cy="3631763"/>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Saptapadi</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most important part of the ceremony is when the bride and groom take seven steps around the fire.  As they do this, they recite mantras from the Vedas and make vows to each other (vows may differ):</a:t>
            </a:r>
          </a:p>
          <a:p>
            <a:pPr marL="342900" lvl="0" indent="-342900">
              <a:buFont typeface="+mj-lt"/>
              <a:buAutoNum type="arabicPeriod"/>
            </a:pPr>
            <a:r>
              <a:rPr lang="en-GB" sz="1000" dirty="0">
                <a:effectLst/>
                <a:latin typeface="Work Sans" pitchFamily="2" charset="0"/>
                <a:ea typeface="Calibri" panose="020F0502020204030204" pitchFamily="34" charset="0"/>
                <a:cs typeface="Times New Roman" panose="02020603050405020304" pitchFamily="18" charset="0"/>
              </a:rPr>
              <a:t>To look after each other </a:t>
            </a:r>
          </a:p>
          <a:p>
            <a:pPr marL="342900" lvl="0" indent="-342900">
              <a:buFont typeface="+mj-lt"/>
              <a:buAutoNum type="arabicPeriod"/>
            </a:pPr>
            <a:r>
              <a:rPr lang="en-GB" sz="1000" dirty="0">
                <a:effectLst/>
                <a:latin typeface="Work Sans" pitchFamily="2" charset="0"/>
                <a:ea typeface="Calibri" panose="020F0502020204030204" pitchFamily="34" charset="0"/>
                <a:cs typeface="Times New Roman" panose="02020603050405020304" pitchFamily="18" charset="0"/>
              </a:rPr>
              <a:t>To grow together in all aspects of life including worship</a:t>
            </a:r>
          </a:p>
          <a:p>
            <a:pPr marL="342900" lvl="0" indent="-342900">
              <a:buFont typeface="+mj-lt"/>
              <a:buAutoNum type="arabicPeriod"/>
            </a:pPr>
            <a:r>
              <a:rPr lang="en-GB" sz="1000" dirty="0">
                <a:effectLst/>
                <a:latin typeface="Work Sans" pitchFamily="2" charset="0"/>
                <a:ea typeface="Calibri" panose="020F0502020204030204" pitchFamily="34" charset="0"/>
                <a:cs typeface="Times New Roman" panose="02020603050405020304" pitchFamily="18" charset="0"/>
              </a:rPr>
              <a:t>To share wealth</a:t>
            </a:r>
          </a:p>
          <a:p>
            <a:pPr marL="342900" lvl="0" indent="-342900">
              <a:buFont typeface="+mj-lt"/>
              <a:buAutoNum type="arabicPeriod"/>
            </a:pPr>
            <a:r>
              <a:rPr lang="en-GB" sz="1000" dirty="0">
                <a:effectLst/>
                <a:latin typeface="Work Sans" pitchFamily="2" charset="0"/>
                <a:ea typeface="Calibri" panose="020F0502020204030204" pitchFamily="34" charset="0"/>
                <a:cs typeface="Times New Roman" panose="02020603050405020304" pitchFamily="18" charset="0"/>
              </a:rPr>
              <a:t>To serve each other and bring happiness</a:t>
            </a:r>
          </a:p>
          <a:p>
            <a:pPr marL="342900" lvl="0" indent="-342900">
              <a:buFont typeface="+mj-lt"/>
              <a:buAutoNum type="arabicPeriod"/>
            </a:pPr>
            <a:r>
              <a:rPr lang="en-GB" sz="1000" dirty="0">
                <a:effectLst/>
                <a:latin typeface="Work Sans" pitchFamily="2" charset="0"/>
                <a:ea typeface="Calibri" panose="020F0502020204030204" pitchFamily="34" charset="0"/>
                <a:cs typeface="Times New Roman" panose="02020603050405020304" pitchFamily="18" charset="0"/>
              </a:rPr>
              <a:t>To care for children</a:t>
            </a:r>
          </a:p>
          <a:p>
            <a:pPr marL="342900" lvl="0" indent="-342900">
              <a:buFont typeface="+mj-lt"/>
              <a:buAutoNum type="arabicPeriod"/>
            </a:pPr>
            <a:r>
              <a:rPr lang="en-GB" sz="1000" dirty="0">
                <a:effectLst/>
                <a:latin typeface="Work Sans" pitchFamily="2" charset="0"/>
                <a:ea typeface="Calibri" panose="020F0502020204030204" pitchFamily="34" charset="0"/>
                <a:cs typeface="Times New Roman" panose="02020603050405020304" pitchFamily="18" charset="0"/>
              </a:rPr>
              <a:t>To work for a long marriage together whatever the circumstances</a:t>
            </a:r>
          </a:p>
          <a:p>
            <a:pPr marL="342900" lvl="0" indent="-342900">
              <a:buFont typeface="+mj-lt"/>
              <a:buAutoNum type="arabicPeriod"/>
            </a:pPr>
            <a:r>
              <a:rPr lang="en-GB" sz="1000" dirty="0">
                <a:effectLst/>
                <a:latin typeface="Work Sans" pitchFamily="2" charset="0"/>
                <a:ea typeface="Calibri" panose="020F0502020204030204" pitchFamily="34" charset="0"/>
                <a:cs typeface="Times New Roman" panose="02020603050405020304" pitchFamily="18" charset="0"/>
              </a:rPr>
              <a:t>To be life-mates and friends until death</a:t>
            </a:r>
          </a:p>
          <a:p>
            <a:r>
              <a:rPr lang="en-GB" sz="1000" dirty="0">
                <a:effectLst/>
                <a:latin typeface="Work Sans" pitchFamily="2" charset="0"/>
                <a:ea typeface="Calibri" panose="020F0502020204030204" pitchFamily="34" charset="0"/>
                <a:cs typeface="Times New Roman" panose="02020603050405020304" pitchFamily="18" charset="0"/>
              </a:rPr>
              <a:t>Once they have taken the steps together around the fire they are married. There are more prayers and readings, flower petals are thrown, and guests give their presents before a meal together.</a:t>
            </a:r>
          </a:p>
        </p:txBody>
      </p:sp>
      <p:sp>
        <p:nvSpPr>
          <p:cNvPr id="17" name="TextBox 16">
            <a:extLst>
              <a:ext uri="{FF2B5EF4-FFF2-40B4-BE49-F238E27FC236}">
                <a16:creationId xmlns:a16="http://schemas.microsoft.com/office/drawing/2014/main" id="{23B5305D-902E-62CF-B4D2-C7F416A299A9}"/>
              </a:ext>
            </a:extLst>
          </p:cNvPr>
          <p:cNvSpPr txBox="1"/>
          <p:nvPr/>
        </p:nvSpPr>
        <p:spPr>
          <a:xfrm>
            <a:off x="6231834" y="2919554"/>
            <a:ext cx="2751094" cy="3808158"/>
          </a:xfrm>
          <a:prstGeom prst="rect">
            <a:avLst/>
          </a:prstGeom>
          <a:noFill/>
        </p:spPr>
        <p:txBody>
          <a:bodyPr wrap="square" rtlCol="0">
            <a:spAutoFit/>
          </a:bodyPr>
          <a:lstStyle/>
          <a:p>
            <a:pPr>
              <a:lnSpc>
                <a:spcPct val="107000"/>
              </a:lnSpc>
              <a:spcAft>
                <a:spcPts val="8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What does it mean to die as a Hindu?</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The last samskara is performed at death. This ceremony may vary depending on the family and their context. Most Hindus prefer to die at home surrounded by family. When death is near a drop of holy water may be put into the dying person’s mouth and scriptures are read. When the person has died, funeral preparations begin. In India these are usually performed at home but in the UK this usually happens at the undertaker’s, the family may be involved in preparing the body before it is cremated. The body is washed, anointed with sandalwood paste and wrapped in a white shroud. Family members, including children, are invited to view the body. To guide the departed soul (atman) on its journey, a small lamp is lit.  Small children may be buried but everyone else is usually cremated. </a:t>
            </a:r>
          </a:p>
        </p:txBody>
      </p:sp>
      <p:sp>
        <p:nvSpPr>
          <p:cNvPr id="18" name="TextBox 17">
            <a:extLst>
              <a:ext uri="{FF2B5EF4-FFF2-40B4-BE49-F238E27FC236}">
                <a16:creationId xmlns:a16="http://schemas.microsoft.com/office/drawing/2014/main" id="{0A809312-3312-B251-1FDE-16D0AD1F8CC8}"/>
              </a:ext>
            </a:extLst>
          </p:cNvPr>
          <p:cNvSpPr txBox="1"/>
          <p:nvPr/>
        </p:nvSpPr>
        <p:spPr>
          <a:xfrm>
            <a:off x="9247406" y="2935448"/>
            <a:ext cx="2801895" cy="2882264"/>
          </a:xfrm>
          <a:prstGeom prst="rect">
            <a:avLst/>
          </a:prstGeom>
          <a:noFill/>
        </p:spPr>
        <p:txBody>
          <a:bodyPr wrap="square" rtlCol="0">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the UK this happens at a crematorium but in India bodies are often burned in the open air. After the body has been reduced to ashes the mourners bathe to remove ritual defilement. The ashes from the body are scattered in the Ganges or other sacred river, sometimes they are taken back to India from the UK. The last ceremony takes place about twelve days after the funeral where offerings of rice and milk are made. Once this has happened the person’s soul is believed to have been rehoused in another form or body. Belief in samsara, reincarnation and moksha mean that although death is a time of sadness it is also a time for looking forward.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7" name="TextBox 6">
            <a:extLst>
              <a:ext uri="{FF2B5EF4-FFF2-40B4-BE49-F238E27FC236}">
                <a16:creationId xmlns:a16="http://schemas.microsoft.com/office/drawing/2014/main" id="{6542A125-1BB8-3C0B-733E-1A0CB18F8710}"/>
              </a:ext>
            </a:extLst>
          </p:cNvPr>
          <p:cNvSpPr txBox="1"/>
          <p:nvPr/>
        </p:nvSpPr>
        <p:spPr>
          <a:xfrm>
            <a:off x="296800" y="1488566"/>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367444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it mean for a Hindu to live with a belief in dharma and karma?</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861774"/>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the Hindu concepts of dharma and karma mean.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the ways in which dharma and karma affect the everyday life of a Hindu.</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Make links between the duties I perform and the consequences of their actions.</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ashrama, dharma, karma, samskara, sannyasin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895066"/>
            <a:ext cx="8243998" cy="2554545"/>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Ask pupils what they can remember about Hinduism from studying the first unit of learning on Hindu worship</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They could mind map this or think, pair, share and feedback. </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Refer to background knowledge for teachers on the wheel of life, samskaras and the four ashramas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the b</a:t>
            </a:r>
            <a:r>
              <a:rPr lang="en-GB" sz="1000" b="1" dirty="0">
                <a:effectLst/>
                <a:latin typeface="Work Sans" pitchFamily="2" charset="0"/>
                <a:ea typeface="Calibri" panose="020F0502020204030204" pitchFamily="34" charset="0"/>
                <a:cs typeface="Calibri Light" panose="020F0302020204030204" pitchFamily="34" charset="0"/>
              </a:rPr>
              <a:t>ig question:</a:t>
            </a:r>
            <a:r>
              <a:rPr lang="en-GB" sz="1000" dirty="0">
                <a:effectLst/>
                <a:latin typeface="Work Sans" pitchFamily="2" charset="0"/>
                <a:ea typeface="Calibri" panose="020F0502020204030204" pitchFamily="34" charset="0"/>
                <a:cs typeface="Calibri Light" panose="020F0302020204030204" pitchFamily="34"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it mean to live as a Hindu?</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Explain that many Hindus regard life as a journey. They believe that there are stages in life that most people go through. They call these stages ‘ashramas’. Samskaras are ceremonies that are performed at significant life points, to prepare a person as they travel through life.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Task- pupils write/draw important stages that they have been through in their life so far on one side of the life journey sheet (Appendix 1) and important things they hope to achieve in the future on the other side.</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2787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for a Hindu to live with a belief in dharma and karma?</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it mean for a Hindu to live with a belief in dharma and karma?</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See background knowledge for teachers.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Show PowerPoint </a:t>
            </a:r>
            <a:r>
              <a:rPr lang="en-GB" sz="1000" b="1" dirty="0">
                <a:effectLst/>
                <a:latin typeface="Work Sans" pitchFamily="2" charset="0"/>
                <a:ea typeface="Calibri" panose="020F0502020204030204" pitchFamily="34" charset="0"/>
                <a:cs typeface="Times New Roman" panose="02020603050405020304" pitchFamily="18" charset="0"/>
              </a:rPr>
              <a:t>(see appendix 1 Dharma and Karma)</a:t>
            </a:r>
            <a:r>
              <a:rPr lang="en-GB" sz="1000" dirty="0">
                <a:effectLst/>
                <a:latin typeface="Work Sans" pitchFamily="2" charset="0"/>
                <a:ea typeface="Calibri" panose="020F0502020204030204" pitchFamily="34" charset="0"/>
                <a:cs typeface="Times New Roman" panose="02020603050405020304" pitchFamily="18" charset="0"/>
              </a:rPr>
              <a:t> </a:t>
            </a:r>
          </a:p>
          <a:p>
            <a:r>
              <a:rPr lang="en-US" sz="1000" dirty="0">
                <a:effectLst/>
                <a:latin typeface="Work Sans" pitchFamily="2" charset="0"/>
                <a:ea typeface="Calibri" panose="020F0502020204030204" pitchFamily="34" charset="0"/>
                <a:cs typeface="Calibri" panose="020F0502020204030204" pitchFamily="34" charset="0"/>
              </a:rPr>
              <a:t>What sort of things do you think a Hindu would believe give you good karma? Bad karma? (Think, pair, share)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panose="020F0502020204030204" pitchFamily="34" charset="0"/>
              </a:rPr>
              <a:t>Explain that there are certain duties associated with each stage of life as a Hindu (continue with PowerPoint)</a:t>
            </a:r>
          </a:p>
          <a:p>
            <a:endParaRPr lang="en-GB" sz="1000" dirty="0">
              <a:latin typeface="Work Sans" pitchFamily="2" charset="0"/>
              <a:ea typeface="Calibri" panose="020F0502020204030204" pitchFamily="34" charset="0"/>
              <a:cs typeface="Calibri" panose="020F0502020204030204" pitchFamily="34"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Calibri" panose="020F0502020204030204" pitchFamily="34" charset="0"/>
              </a:rPr>
              <a:t>Task:  </a:t>
            </a:r>
            <a:r>
              <a:rPr lang="en-GB" sz="1000" dirty="0">
                <a:effectLst/>
                <a:latin typeface="Work Sans" pitchFamily="2" charset="0"/>
                <a:ea typeface="Calibri" panose="020F0502020204030204" pitchFamily="34" charset="0"/>
                <a:cs typeface="Calibri" panose="020F0502020204030204" pitchFamily="34" charset="0"/>
              </a:rPr>
              <a:t>Appendix 1a Samsara activity.  Pupils complete two samsara wheels, one for a person who builds up good karma through their life to achieve moksha and one for a person who build up bad karma.  They should explain the consequences of the bad/good actions in this life and show understanding of the different duties for each stage of life for a Hindu. </a:t>
            </a:r>
            <a:r>
              <a:rPr lang="en-GB" sz="1000" dirty="0" err="1">
                <a:effectLst/>
                <a:latin typeface="Work Sans" pitchFamily="2" charset="0"/>
                <a:ea typeface="Calibri" panose="020F0502020204030204" pitchFamily="34" charset="0"/>
                <a:cs typeface="Calibri" panose="020F0502020204030204" pitchFamily="34" charset="0"/>
              </a:rPr>
              <a:t>Eg</a:t>
            </a:r>
            <a:r>
              <a:rPr lang="en-GB" sz="1000" dirty="0">
                <a:effectLst/>
                <a:latin typeface="Work Sans" pitchFamily="2" charset="0"/>
                <a:ea typeface="Calibri" panose="020F0502020204030204" pitchFamily="34" charset="0"/>
                <a:cs typeface="Calibri" panose="020F0502020204030204" pitchFamily="34" charset="0"/>
              </a:rPr>
              <a:t>, Good karma:   At the student stage, you work hard in school.  The consequence is that your effort means you make good progress.  Or bad karma:  At the retirement stage, you spend all your money on buying things for yourself and going on expensive holidays.  The consequence is that you become very selfish and don’t think of others.  Reborn as a pigeon.</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this week’s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it mean for a Hindu to live with a belief in dharma and karma?</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 Circle time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What questions would you like to ask a sannyasin – world renouncer? Why do you think that sannyasins are mainly found in India and not the UK?</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How do you think a belief in dharma and karma would affect someone if: </a:t>
            </a:r>
          </a:p>
          <a:p>
            <a:pPr marL="628650" lvl="1"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They saw someone being bullied.</a:t>
            </a:r>
          </a:p>
          <a:p>
            <a:pPr marL="628650" lvl="1"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They saw an injured bird in the school playground (also take into account the belief in reincarnation)</a:t>
            </a:r>
          </a:p>
          <a:p>
            <a:pPr marL="628650" lvl="1"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They found a purse full of money and a bank card on the pavement</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7" name="TextBox 6">
            <a:extLst>
              <a:ext uri="{FF2B5EF4-FFF2-40B4-BE49-F238E27FC236}">
                <a16:creationId xmlns:a16="http://schemas.microsoft.com/office/drawing/2014/main" id="{ED84F8C6-F010-1DAA-FDBD-F5E148B8E69E}"/>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1441327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for a Hindu to live with a belief in dharma and karma?</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605294"/>
          </a:xfrm>
          <a:prstGeom prst="rect">
            <a:avLst/>
          </a:prstGeom>
          <a:noFill/>
        </p:spPr>
        <p:txBody>
          <a:bodyPr wrap="square">
            <a:spAutoFit/>
          </a:bodyPr>
          <a:lstStyle/>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1</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1a</a:t>
            </a:r>
          </a:p>
          <a:p>
            <a:pPr marL="17145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PowerPoint 1</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dirty="0">
                <a:latin typeface="Work Sans" pitchFamily="2" charset="0"/>
                <a:ea typeface="Calibri" panose="020F0502020204030204" pitchFamily="34" charset="0"/>
                <a:cs typeface="Times New Roman" panose="02020603050405020304" pitchFamily="18" charset="0"/>
              </a:rPr>
              <a:t>Type sensitivities.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4" name="TextBox 3">
            <a:extLst>
              <a:ext uri="{FF2B5EF4-FFF2-40B4-BE49-F238E27FC236}">
                <a16:creationId xmlns:a16="http://schemas.microsoft.com/office/drawing/2014/main" id="{6A7A2F95-8C6A-FE7F-20AB-5A1422D75AE1}"/>
              </a:ext>
            </a:extLst>
          </p:cNvPr>
          <p:cNvSpPr txBox="1"/>
          <p:nvPr/>
        </p:nvSpPr>
        <p:spPr>
          <a:xfrm>
            <a:off x="296800" y="949173"/>
            <a:ext cx="2111801"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2485712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6846A6-5C2C-4D32-B266-B0FDDEE63C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FE0FB0-2539-421E-A39B-3BAB31A32D17}">
  <ds:schemaRefs>
    <ds:schemaRef ds:uri="http://schemas.microsoft.com/office/2006/metadata/properties"/>
    <ds:schemaRef ds:uri="http://schemas.microsoft.com/office/infopath/2007/PartnerControls"/>
    <ds:schemaRef ds:uri="62940bfc-e56c-4552-8076-1b7135828164"/>
    <ds:schemaRef ds:uri="37c5c6fe-bc8e-4494-977e-45e76d6ce1fa"/>
  </ds:schemaRefs>
</ds:datastoreItem>
</file>

<file path=customXml/itemProps3.xml><?xml version="1.0" encoding="utf-8"?>
<ds:datastoreItem xmlns:ds="http://schemas.openxmlformats.org/officeDocument/2006/customXml" ds:itemID="{2E114AA4-9D41-4500-B419-983E831D8D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105</TotalTime>
  <Words>8823</Words>
  <Application>Microsoft Office PowerPoint</Application>
  <PresentationFormat>Widescreen</PresentationFormat>
  <Paragraphs>569</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Leila Ingram-Smith</cp:lastModifiedBy>
  <cp:revision>10</cp:revision>
  <dcterms:created xsi:type="dcterms:W3CDTF">2023-08-14T13:20:12Z</dcterms:created>
  <dcterms:modified xsi:type="dcterms:W3CDTF">2023-12-20T09:55:33Z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