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7" r:id="rId5"/>
    <p:sldId id="258" r:id="rId6"/>
    <p:sldId id="265" r:id="rId7"/>
    <p:sldId id="259" r:id="rId8"/>
    <p:sldId id="260" r:id="rId9"/>
    <p:sldId id="266" r:id="rId10"/>
    <p:sldId id="263" r:id="rId11"/>
    <p:sldId id="267" r:id="rId12"/>
    <p:sldId id="268" r:id="rId13"/>
    <p:sldId id="269" r:id="rId14"/>
    <p:sldId id="271" r:id="rId15"/>
    <p:sldId id="270" r:id="rId16"/>
    <p:sldId id="272" r:id="rId17"/>
    <p:sldId id="273" r:id="rId18"/>
    <p:sldId id="277" r:id="rId19"/>
    <p:sldId id="278" r:id="rId20"/>
    <p:sldId id="276" r:id="rId21"/>
    <p:sldId id="279" r:id="rId22"/>
    <p:sldId id="282" r:id="rId23"/>
    <p:sldId id="284" r:id="rId24"/>
    <p:sldId id="283" r:id="rId25"/>
    <p:sldId id="285" r:id="rId26"/>
    <p:sldId id="288" r:id="rId27"/>
    <p:sldId id="26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999D3A-AFAB-47BF-B40A-77973894014B}" v="20" dt="2024-03-08T22:03:50.684"/>
    <p1510:client id="{838F4C5B-3515-460D-BE90-65F34B6D8446}" v="102" dt="2024-03-08T22:18:21.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B7FE0-1093-4E49-BA22-A4CEA3C37883}" type="datetimeFigureOut">
              <a:rPr lang="en-GB" smtClean="0"/>
              <a:t>21/03/2024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C0A59-9733-4CCF-AFBC-BD777A31C097}" type="slidenum">
              <a:rPr lang="en-GB" smtClean="0"/>
              <a:t>‹#›</a:t>
            </a:fld>
            <a:endParaRPr lang="en-GB"/>
          </a:p>
        </p:txBody>
      </p:sp>
    </p:spTree>
    <p:extLst>
      <p:ext uri="{BB962C8B-B14F-4D97-AF65-F5344CB8AC3E}">
        <p14:creationId xmlns:p14="http://schemas.microsoft.com/office/powerpoint/2010/main" val="2259382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4EC0D-FE89-3D4A-871C-B7CDF984FBF3}" type="slidenum">
              <a:rPr lang="en-US" smtClean="0"/>
              <a:t>24</a:t>
            </a:fld>
            <a:endParaRPr lang="en-US"/>
          </a:p>
        </p:txBody>
      </p:sp>
    </p:spTree>
    <p:extLst>
      <p:ext uri="{BB962C8B-B14F-4D97-AF65-F5344CB8AC3E}">
        <p14:creationId xmlns:p14="http://schemas.microsoft.com/office/powerpoint/2010/main" val="34499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7FFFA-B8A2-2C48-ACB6-44550E3F0B8C}"/>
              </a:ext>
            </a:extLst>
          </p:cNvPr>
          <p:cNvSpPr>
            <a:spLocks noGrp="1"/>
          </p:cNvSpPr>
          <p:nvPr>
            <p:ph type="dt" sz="half" idx="10"/>
          </p:nvPr>
        </p:nvSpPr>
        <p:spPr/>
        <p:txBody>
          <a:bodyPr/>
          <a:lstStyle/>
          <a:p>
            <a:fld id="{B776C0C9-5303-E24F-AC1E-150A11D1B4EC}" type="datetimeFigureOut">
              <a:rPr lang="en-US" smtClean="0"/>
              <a:t>3/21/2024</a:t>
            </a:fld>
            <a:endParaRPr lang="en-US"/>
          </a:p>
        </p:txBody>
      </p:sp>
      <p:sp>
        <p:nvSpPr>
          <p:cNvPr id="3" name="Footer Placeholder 2">
            <a:extLst>
              <a:ext uri="{FF2B5EF4-FFF2-40B4-BE49-F238E27FC236}">
                <a16:creationId xmlns:a16="http://schemas.microsoft.com/office/drawing/2014/main" id="{B07449F7-3EA4-7647-8FFA-5FEAC4A8A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011A9D-3320-934F-96E5-2CF9FA5A4F61}"/>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5042559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432AC-B826-3440-B2A0-E0D84A9A2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184480-DD7D-ED4C-9A49-443B3838E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9BCD0C-3291-214A-8C33-BA585E5B1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6C0C9-5303-E24F-AC1E-150A11D1B4EC}" type="datetimeFigureOut">
              <a:rPr lang="en-US" smtClean="0"/>
              <a:t>3/21/2024</a:t>
            </a:fld>
            <a:endParaRPr lang="en-US"/>
          </a:p>
        </p:txBody>
      </p:sp>
      <p:sp>
        <p:nvSpPr>
          <p:cNvPr id="5" name="Footer Placeholder 4">
            <a:extLst>
              <a:ext uri="{FF2B5EF4-FFF2-40B4-BE49-F238E27FC236}">
                <a16:creationId xmlns:a16="http://schemas.microsoft.com/office/drawing/2014/main" id="{13E73C5F-BA09-DD45-B7BA-A9F28E6C9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32FCA-CF25-FE4F-8751-A724B547C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75C51-DF9A-0B42-BB6E-F560A3AAF664}" type="slidenum">
              <a:rPr lang="en-US" smtClean="0"/>
              <a:t>‹#›</a:t>
            </a:fld>
            <a:endParaRPr lang="en-US"/>
          </a:p>
        </p:txBody>
      </p:sp>
    </p:spTree>
    <p:extLst>
      <p:ext uri="{BB962C8B-B14F-4D97-AF65-F5344CB8AC3E}">
        <p14:creationId xmlns:p14="http://schemas.microsoft.com/office/powerpoint/2010/main" val="3520568088"/>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jRzL1Aca4Lw"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jRzL1Aca4Lw"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albrightknox.org/artworks/19464-le-christ-jaune-yellow-christ"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museodelprado.es/en/the-collection/art-work/the-descent-from-the-cross/856d822a-dd22-4425-bebd-920a1d416aa7"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albrightknox.org/artworks/19464-le-christ-jaune-yellow-christ"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museodelprado.es/en/the-collection/art-work/the-descent-from-the-cross/856d822a-dd22-4425-bebd-920a1d416aa7"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F26357-C8AA-8A42-8099-6CCE16D9F210}"/>
              </a:ext>
            </a:extLst>
          </p:cNvPr>
          <p:cNvSpPr/>
          <p:nvPr/>
        </p:nvSpPr>
        <p:spPr>
          <a:xfrm>
            <a:off x="7225813" y="2751027"/>
            <a:ext cx="4966187" cy="2476065"/>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696661-1DF9-B04E-B4E3-1C10AB5A5F08}"/>
              </a:ext>
            </a:extLst>
          </p:cNvPr>
          <p:cNvSpPr/>
          <p:nvPr/>
        </p:nvSpPr>
        <p:spPr>
          <a:xfrm>
            <a:off x="-1" y="1"/>
            <a:ext cx="12192001" cy="2754216"/>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460F70-1D54-ED4A-ADF6-21064E957007}"/>
              </a:ext>
            </a:extLst>
          </p:cNvPr>
          <p:cNvSpPr txBox="1"/>
          <p:nvPr/>
        </p:nvSpPr>
        <p:spPr>
          <a:xfrm>
            <a:off x="262553" y="344531"/>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062660" y="1630908"/>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1488566"/>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14" name="Rectangle 13">
            <a:extLst>
              <a:ext uri="{FF2B5EF4-FFF2-40B4-BE49-F238E27FC236}">
                <a16:creationId xmlns:a16="http://schemas.microsoft.com/office/drawing/2014/main" id="{02A947F6-1B69-709F-552B-F5197D4394BF}"/>
              </a:ext>
            </a:extLst>
          </p:cNvPr>
          <p:cNvSpPr/>
          <p:nvPr/>
        </p:nvSpPr>
        <p:spPr>
          <a:xfrm>
            <a:off x="-2870" y="2754217"/>
            <a:ext cx="2480865" cy="410378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DE66AFA-E74B-2A5B-54A9-042DB2229AA7}"/>
              </a:ext>
            </a:extLst>
          </p:cNvPr>
          <p:cNvSpPr txBox="1"/>
          <p:nvPr/>
        </p:nvSpPr>
        <p:spPr>
          <a:xfrm>
            <a:off x="7362333" y="5328875"/>
            <a:ext cx="4594442" cy="1177758"/>
          </a:xfrm>
          <a:prstGeom prst="rect">
            <a:avLst/>
          </a:prstGeom>
          <a:noFill/>
        </p:spPr>
        <p:txBody>
          <a:bodyPr wrap="square" rtlCol="0">
            <a:spAutoFit/>
          </a:bodyPr>
          <a:lstStyle/>
          <a:p>
            <a:r>
              <a:rPr lang="en-GB" sz="1000" b="1">
                <a:solidFill>
                  <a:srgbClr val="55345A"/>
                </a:solidFill>
                <a:effectLst/>
                <a:latin typeface="Work Sans" pitchFamily="2" charset="0"/>
                <a:ea typeface="Calibri" panose="020F0502020204030204" pitchFamily="34" charset="0"/>
                <a:cs typeface="Calibri Light" panose="020F0302020204030204" pitchFamily="34" charset="0"/>
              </a:rPr>
              <a:t>Sensitivities:</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a:effectLst/>
                <a:latin typeface="Work Sans" pitchFamily="2" charset="0"/>
                <a:ea typeface="Times New Roman" panose="02020603050405020304" pitchFamily="18" charset="0"/>
                <a:cs typeface="Times New Roman" panose="02020603050405020304" pitchFamily="18" charset="0"/>
              </a:rPr>
              <a:t>*</a:t>
            </a:r>
            <a:r>
              <a:rPr lang="en-GB" sz="1000">
                <a:effectLst/>
                <a:latin typeface="Work Sans" pitchFamily="2" charset="0"/>
                <a:ea typeface="Times New Roman" panose="02020603050405020304" pitchFamily="18" charset="0"/>
                <a:cs typeface="Times New Roman" panose="02020603050405020304" pitchFamily="18" charset="0"/>
              </a:rPr>
              <a:t>Be aware that Jesus is obviously the central figure in these narratives, so this unit highlights other major characters.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Times New Roman" panose="02020603050405020304" pitchFamily="18" charset="0"/>
                <a:cs typeface="Times New Roman" panose="02020603050405020304" pitchFamily="18" charset="0"/>
              </a:rPr>
              <a:t>Be mindful of any pupils that have suffered betrayal, bereavement and loss.</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CBEA29B-1814-54FD-DF6E-C7E229BB1571}"/>
              </a:ext>
            </a:extLst>
          </p:cNvPr>
          <p:cNvSpPr txBox="1"/>
          <p:nvPr/>
        </p:nvSpPr>
        <p:spPr>
          <a:xfrm>
            <a:off x="7362332" y="2808971"/>
            <a:ext cx="4594443" cy="2246769"/>
          </a:xfrm>
          <a:prstGeom prst="rect">
            <a:avLst/>
          </a:prstGeom>
          <a:noFill/>
        </p:spPr>
        <p:txBody>
          <a:bodyPr wrap="square" lIns="91440" tIns="45720" rIns="91440" bIns="45720" rtlCol="0" anchor="t">
            <a:spAutoFit/>
          </a:bodyPr>
          <a:lstStyle/>
          <a:p>
            <a:pPr>
              <a:spcAft>
                <a:spcPts val="600"/>
              </a:spcAft>
            </a:pPr>
            <a:r>
              <a:rPr lang="en-GB" sz="1000" b="1">
                <a:solidFill>
                  <a:srgbClr val="2D80A5"/>
                </a:solidFill>
                <a:effectLst/>
                <a:latin typeface="Work Sans" pitchFamily="2" charset="0"/>
                <a:ea typeface="Calibri" panose="020F0502020204030204" pitchFamily="34" charset="0"/>
                <a:cs typeface="Times New Roman"/>
              </a:rPr>
              <a:t>Religious vocabulary:</a:t>
            </a:r>
          </a:p>
          <a:p>
            <a:pPr marL="171450" indent="-171450">
              <a:spcAft>
                <a:spcPts val="600"/>
              </a:spcAft>
              <a:buFont typeface="Arial" panose="020B0604020202020204" pitchFamily="34" charset="0"/>
              <a:buChar char="•"/>
            </a:pPr>
            <a:r>
              <a:rPr lang="en-GB" sz="1000" b="1">
                <a:effectLst/>
                <a:latin typeface="Work Sans" pitchFamily="2" charset="0"/>
                <a:ea typeface="Times New Roman" panose="02020603050405020304" pitchFamily="18" charset="0"/>
                <a:cs typeface="Calibri Light" panose="020F0302020204030204" pitchFamily="34" charset="0"/>
              </a:rPr>
              <a:t>Salvation:</a:t>
            </a:r>
            <a:r>
              <a:rPr lang="en-GB" sz="1000">
                <a:effectLst/>
                <a:latin typeface="Work Sans" pitchFamily="2" charset="0"/>
                <a:ea typeface="Times New Roman" panose="02020603050405020304" pitchFamily="18" charset="0"/>
                <a:cs typeface="Calibri Light" panose="020F0302020204030204" pitchFamily="34" charset="0"/>
              </a:rPr>
              <a:t>  To be rescued/saved by God.  Relationship between God and humankind is restored.</a:t>
            </a:r>
            <a:endParaRPr lang="en-GB" sz="1000">
              <a:effectLst/>
              <a:latin typeface="Work Sans" pitchFamily="2" charset="0"/>
              <a:ea typeface="Calibri" panose="020F0502020204030204" pitchFamily="34" charset="0"/>
              <a:cs typeface="Times New Roman" panose="02020603050405020304" pitchFamily="18" charset="0"/>
            </a:endParaRPr>
          </a:p>
          <a:p>
            <a:pPr marL="171450" indent="-171450">
              <a:spcAft>
                <a:spcPts val="600"/>
              </a:spcAft>
              <a:buFont typeface="Arial" panose="020B0604020202020204" pitchFamily="34" charset="0"/>
              <a:buChar char="•"/>
            </a:pPr>
            <a:r>
              <a:rPr lang="en-GB" sz="1000" b="1">
                <a:effectLst/>
                <a:latin typeface="Work Sans" pitchFamily="2" charset="0"/>
                <a:ea typeface="Times New Roman" panose="02020603050405020304" pitchFamily="18" charset="0"/>
                <a:cs typeface="Times New Roman" panose="02020603050405020304" pitchFamily="18" charset="0"/>
              </a:rPr>
              <a:t>Disciple:</a:t>
            </a:r>
            <a:r>
              <a:rPr lang="en-GB" sz="1000">
                <a:effectLst/>
                <a:latin typeface="Work Sans" pitchFamily="2" charset="0"/>
                <a:ea typeface="Times New Roman" panose="02020603050405020304" pitchFamily="18" charset="0"/>
                <a:cs typeface="Times New Roman" panose="02020603050405020304" pitchFamily="18" charset="0"/>
              </a:rPr>
              <a:t>  A follower of Jesus</a:t>
            </a:r>
            <a:endParaRPr lang="en-GB" sz="1000">
              <a:effectLst/>
              <a:latin typeface="Work Sans" pitchFamily="2" charset="0"/>
              <a:ea typeface="Calibri" panose="020F0502020204030204" pitchFamily="34" charset="0"/>
              <a:cs typeface="Times New Roman" panose="02020603050405020304" pitchFamily="18" charset="0"/>
            </a:endParaRPr>
          </a:p>
          <a:p>
            <a:pPr marL="171450" indent="-171450">
              <a:spcAft>
                <a:spcPts val="600"/>
              </a:spcAft>
              <a:buFont typeface="Arial" panose="020B0604020202020204" pitchFamily="34" charset="0"/>
              <a:buChar char="•"/>
            </a:pPr>
            <a:r>
              <a:rPr lang="en-GB" sz="1000" b="1">
                <a:effectLst/>
                <a:latin typeface="Work Sans" pitchFamily="2" charset="0"/>
                <a:ea typeface="Times New Roman" panose="02020603050405020304" pitchFamily="18" charset="0"/>
                <a:cs typeface="Times New Roman" panose="02020603050405020304" pitchFamily="18" charset="0"/>
              </a:rPr>
              <a:t>Betrayal:</a:t>
            </a:r>
            <a:r>
              <a:rPr lang="en-GB" sz="1000">
                <a:effectLst/>
                <a:latin typeface="Work Sans" pitchFamily="2" charset="0"/>
                <a:ea typeface="Times New Roman" panose="02020603050405020304" pitchFamily="18" charset="0"/>
                <a:cs typeface="Times New Roman" panose="02020603050405020304" pitchFamily="18" charset="0"/>
              </a:rPr>
              <a:t>  to be let down/break of trust between people</a:t>
            </a:r>
            <a:endParaRPr lang="en-GB" sz="1000">
              <a:effectLst/>
              <a:latin typeface="Work Sans" pitchFamily="2" charset="0"/>
              <a:ea typeface="Calibri" panose="020F0502020204030204" pitchFamily="34" charset="0"/>
              <a:cs typeface="Times New Roman" panose="02020603050405020304" pitchFamily="18" charset="0"/>
            </a:endParaRPr>
          </a:p>
          <a:p>
            <a:pPr marL="171450" indent="-171450">
              <a:spcAft>
                <a:spcPts val="600"/>
              </a:spcAft>
              <a:buFont typeface="Arial" panose="020B0604020202020204" pitchFamily="34" charset="0"/>
              <a:buChar char="•"/>
            </a:pPr>
            <a:r>
              <a:rPr lang="en-GB" sz="1000" b="1">
                <a:effectLst/>
                <a:latin typeface="Work Sans" pitchFamily="2" charset="0"/>
                <a:ea typeface="Times New Roman" panose="02020603050405020304" pitchFamily="18" charset="0"/>
                <a:cs typeface="Times New Roman" panose="02020603050405020304" pitchFamily="18" charset="0"/>
              </a:rPr>
              <a:t>Denial:</a:t>
            </a:r>
            <a:r>
              <a:rPr lang="en-GB" sz="1000">
                <a:effectLst/>
                <a:latin typeface="Work Sans" pitchFamily="2" charset="0"/>
                <a:ea typeface="Times New Roman" panose="02020603050405020304" pitchFamily="18" charset="0"/>
                <a:cs typeface="Times New Roman" panose="02020603050405020304" pitchFamily="18" charset="0"/>
              </a:rPr>
              <a:t>  Not owning up to the truth</a:t>
            </a:r>
            <a:endParaRPr lang="en-GB" sz="1000">
              <a:effectLst/>
              <a:latin typeface="Work Sans" pitchFamily="2" charset="0"/>
              <a:ea typeface="Calibri" panose="020F0502020204030204" pitchFamily="34" charset="0"/>
              <a:cs typeface="Times New Roman" panose="02020603050405020304" pitchFamily="18" charset="0"/>
            </a:endParaRPr>
          </a:p>
          <a:p>
            <a:pPr marL="171450" indent="-171450">
              <a:spcAft>
                <a:spcPts val="600"/>
              </a:spcAft>
              <a:buFont typeface="Arial" panose="020B0604020202020204" pitchFamily="34" charset="0"/>
              <a:buChar char="•"/>
            </a:pPr>
            <a:r>
              <a:rPr lang="en-GB" sz="1000" b="1">
                <a:effectLst/>
                <a:latin typeface="Work Sans" pitchFamily="2" charset="0"/>
                <a:ea typeface="Times New Roman" panose="02020603050405020304" pitchFamily="18" charset="0"/>
                <a:cs typeface="Times New Roman" panose="02020603050405020304" pitchFamily="18" charset="0"/>
              </a:rPr>
              <a:t>Forgiveness:</a:t>
            </a:r>
            <a:r>
              <a:rPr lang="en-GB" sz="1000">
                <a:effectLst/>
                <a:latin typeface="Work Sans" pitchFamily="2" charset="0"/>
                <a:ea typeface="Times New Roman" panose="02020603050405020304" pitchFamily="18" charset="0"/>
                <a:cs typeface="Times New Roman" panose="02020603050405020304" pitchFamily="18" charset="0"/>
              </a:rPr>
              <a:t>  To ‘let go’ of those things that hurt us.</a:t>
            </a:r>
            <a:endParaRPr lang="en-GB" sz="1000">
              <a:effectLst/>
              <a:latin typeface="Work Sans" pitchFamily="2" charset="0"/>
              <a:ea typeface="Calibri" panose="020F0502020204030204" pitchFamily="34" charset="0"/>
              <a:cs typeface="Times New Roman" panose="02020603050405020304" pitchFamily="18" charset="0"/>
            </a:endParaRPr>
          </a:p>
          <a:p>
            <a:pPr marL="171450" indent="-171450">
              <a:spcAft>
                <a:spcPts val="600"/>
              </a:spcAft>
              <a:buFont typeface="Arial" panose="020B0604020202020204" pitchFamily="34" charset="0"/>
              <a:buChar char="•"/>
            </a:pPr>
            <a:r>
              <a:rPr lang="en-GB" sz="1000" b="1">
                <a:effectLst/>
                <a:latin typeface="Work Sans" pitchFamily="2" charset="0"/>
                <a:ea typeface="Times New Roman" panose="02020603050405020304" pitchFamily="18" charset="0"/>
                <a:cs typeface="Times New Roman" panose="02020603050405020304" pitchFamily="18" charset="0"/>
              </a:rPr>
              <a:t>Redemption:</a:t>
            </a:r>
            <a:r>
              <a:rPr lang="en-GB" sz="1000">
                <a:effectLst/>
                <a:latin typeface="Work Sans" pitchFamily="2" charset="0"/>
                <a:ea typeface="Times New Roman" panose="02020603050405020304" pitchFamily="18" charset="0"/>
                <a:cs typeface="Times New Roman" panose="02020603050405020304" pitchFamily="18" charset="0"/>
              </a:rPr>
              <a:t>  Being set free by Jesus’ death.</a:t>
            </a:r>
            <a:endParaRPr lang="en-GB" sz="1000">
              <a:effectLst/>
              <a:latin typeface="Work Sans" pitchFamily="2" charset="0"/>
              <a:ea typeface="Calibri" panose="020F0502020204030204" pitchFamily="34" charset="0"/>
              <a:cs typeface="Times New Roman" panose="02020603050405020304" pitchFamily="18" charset="0"/>
            </a:endParaRPr>
          </a:p>
          <a:p>
            <a:pPr marL="171450" indent="-171450">
              <a:spcAft>
                <a:spcPts val="600"/>
              </a:spcAft>
              <a:buFont typeface="Arial" panose="020B0604020202020204" pitchFamily="34" charset="0"/>
              <a:buChar char="•"/>
            </a:pPr>
            <a:r>
              <a:rPr lang="en-GB" sz="1000" b="1">
                <a:effectLst/>
                <a:latin typeface="Work Sans" pitchFamily="2" charset="0"/>
                <a:ea typeface="Times New Roman" panose="02020603050405020304" pitchFamily="18" charset="0"/>
                <a:cs typeface="Times New Roman" panose="02020603050405020304" pitchFamily="18" charset="0"/>
              </a:rPr>
              <a:t>Crucifixion:</a:t>
            </a:r>
            <a:r>
              <a:rPr lang="en-GB" sz="1000">
                <a:effectLst/>
                <a:latin typeface="Work Sans" pitchFamily="2" charset="0"/>
                <a:ea typeface="Times New Roman" panose="02020603050405020304" pitchFamily="18" charset="0"/>
                <a:cs typeface="Times New Roman" panose="02020603050405020304" pitchFamily="18" charset="0"/>
              </a:rPr>
              <a:t> A method of executing criminals.</a:t>
            </a:r>
            <a:endParaRPr lang="en-GB" sz="1000">
              <a:effectLst/>
              <a:latin typeface="Work Sans" pitchFamily="2" charset="0"/>
              <a:ea typeface="Calibri" panose="020F0502020204030204" pitchFamily="34" charset="0"/>
              <a:cs typeface="Times New Roman" panose="02020603050405020304" pitchFamily="18" charset="0"/>
            </a:endParaRPr>
          </a:p>
          <a:p>
            <a:pPr marL="171450" indent="-171450">
              <a:spcAft>
                <a:spcPts val="600"/>
              </a:spcAft>
              <a:buFont typeface="Arial" panose="020B0604020202020204" pitchFamily="34" charset="0"/>
              <a:buChar char="•"/>
            </a:pPr>
            <a:r>
              <a:rPr lang="en-GB" sz="1000" b="1">
                <a:effectLst/>
                <a:latin typeface="Work Sans" pitchFamily="2" charset="0"/>
                <a:ea typeface="Times New Roman" panose="02020603050405020304" pitchFamily="18" charset="0"/>
                <a:cs typeface="Times New Roman" panose="02020603050405020304" pitchFamily="18" charset="0"/>
              </a:rPr>
              <a:t>Resurrection:</a:t>
            </a:r>
            <a:r>
              <a:rPr lang="en-GB" sz="1000">
                <a:effectLst/>
                <a:latin typeface="Work Sans" pitchFamily="2" charset="0"/>
                <a:ea typeface="Times New Roman" panose="02020603050405020304" pitchFamily="18" charset="0"/>
                <a:cs typeface="Times New Roman" panose="02020603050405020304" pitchFamily="18" charset="0"/>
              </a:rPr>
              <a:t>  The rising from the dead of Jesus Christ.</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7A0B1AB5-C845-D825-5E53-42CB9D3C4090}"/>
              </a:ext>
            </a:extLst>
          </p:cNvPr>
          <p:cNvSpPr txBox="1"/>
          <p:nvPr/>
        </p:nvSpPr>
        <p:spPr>
          <a:xfrm>
            <a:off x="104458" y="2808971"/>
            <a:ext cx="2266207" cy="2502545"/>
          </a:xfrm>
          <a:prstGeom prst="rect">
            <a:avLst/>
          </a:prstGeom>
          <a:noFill/>
        </p:spPr>
        <p:txBody>
          <a:bodyPr wrap="square" lIns="91440" tIns="45720" rIns="91440" bIns="45720" rtlCol="0" anchor="t">
            <a:spAutoFit/>
          </a:bodyPr>
          <a:lstStyle/>
          <a:p>
            <a:r>
              <a:rPr lang="en-GB" sz="1000" b="1">
                <a:solidFill>
                  <a:srgbClr val="2D80A5"/>
                </a:solidFill>
                <a:effectLst/>
                <a:latin typeface="Work Sans" pitchFamily="2" charset="0"/>
                <a:ea typeface="Calibri" panose="020F0502020204030204" pitchFamily="34" charset="0"/>
                <a:cs typeface="Calibri Light"/>
              </a:rPr>
              <a:t>What a child needs to know and remember by the end of the unit:</a:t>
            </a:r>
            <a:br>
              <a:rPr lang="en-GB" sz="1000" b="1">
                <a:effectLst/>
                <a:latin typeface="Work Sans" pitchFamily="2" charset="0"/>
                <a:ea typeface="Calibri" panose="020F0502020204030204" pitchFamily="34" charset="0"/>
                <a:cs typeface="Calibri Light" panose="020F0302020204030204" pitchFamily="34" charset="0"/>
              </a:rPr>
            </a:b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The meaning of the core concept:   Salvation</a:t>
            </a: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The role Judas, Peter, the women and Mary Magdalene play in the Easter story.</a:t>
            </a:r>
          </a:p>
          <a:p>
            <a:pPr marL="171450" lvl="0" indent="-171450">
              <a:lnSpc>
                <a:spcPct val="106000"/>
              </a:lnSpc>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What it means to betray, deny, reject those who are different.</a:t>
            </a:r>
          </a:p>
          <a:p>
            <a:pPr marL="171450" lvl="0" indent="-171450">
              <a:lnSpc>
                <a:spcPct val="106000"/>
              </a:lnSpc>
              <a:spcAft>
                <a:spcPts val="1000"/>
              </a:spcAft>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To understand who might be viewed as the most important person in the Gospel accounts of Holy week and why.</a:t>
            </a:r>
          </a:p>
        </p:txBody>
      </p:sp>
      <p:sp>
        <p:nvSpPr>
          <p:cNvPr id="22" name="TextBox 21">
            <a:extLst>
              <a:ext uri="{FF2B5EF4-FFF2-40B4-BE49-F238E27FC236}">
                <a16:creationId xmlns:a16="http://schemas.microsoft.com/office/drawing/2014/main" id="{01A8AF2B-B012-DE6B-49EA-3445979E1B01}"/>
              </a:ext>
            </a:extLst>
          </p:cNvPr>
          <p:cNvSpPr txBox="1"/>
          <p:nvPr/>
        </p:nvSpPr>
        <p:spPr>
          <a:xfrm>
            <a:off x="2587394" y="2808971"/>
            <a:ext cx="4491705" cy="3985706"/>
          </a:xfrm>
          <a:prstGeom prst="rect">
            <a:avLst/>
          </a:prstGeom>
          <a:noFill/>
        </p:spPr>
        <p:txBody>
          <a:bodyPr wrap="square" lIns="91440" tIns="45720" rIns="91440" bIns="45720" rtlCol="0" anchor="t">
            <a:spAutoFit/>
          </a:bodyPr>
          <a:lstStyle/>
          <a:p>
            <a:pPr>
              <a:spcAft>
                <a:spcPts val="200"/>
              </a:spcAft>
            </a:pPr>
            <a:r>
              <a:rPr lang="en-GB" sz="1000" b="1">
                <a:solidFill>
                  <a:srgbClr val="2D80A5"/>
                </a:solidFill>
                <a:effectLst/>
                <a:latin typeface="Work Sans" pitchFamily="2" charset="0"/>
                <a:ea typeface="Calibri" panose="020F0502020204030204" pitchFamily="34" charset="0"/>
                <a:cs typeface="Calibri Light"/>
              </a:rPr>
              <a:t>What a child should be able to do</a:t>
            </a:r>
            <a:r>
              <a:rPr lang="en-GB" sz="1000" b="1">
                <a:solidFill>
                  <a:srgbClr val="2D80A5"/>
                </a:solidFill>
                <a:latin typeface="Work Sans" pitchFamily="2" charset="0"/>
                <a:ea typeface="Calibri" panose="020F0502020204030204" pitchFamily="34" charset="0"/>
                <a:cs typeface="Calibri Light"/>
              </a:rPr>
              <a:t> </a:t>
            </a:r>
            <a:r>
              <a:rPr lang="en-GB" sz="1000" b="1">
                <a:solidFill>
                  <a:srgbClr val="2D80A5"/>
                </a:solidFill>
                <a:latin typeface="Work Sans" pitchFamily="2" charset="0"/>
                <a:ea typeface="+mn-lt"/>
                <a:cs typeface="+mn-lt"/>
              </a:rPr>
              <a:t>(Assessment)</a:t>
            </a:r>
            <a:r>
              <a:rPr lang="en-GB" sz="1000" b="1">
                <a:solidFill>
                  <a:srgbClr val="2D80A5"/>
                </a:solidFill>
                <a:latin typeface="Work Sans" pitchFamily="2" charset="0"/>
                <a:ea typeface="Calibri" panose="020F0502020204030204" pitchFamily="34" charset="0"/>
                <a:cs typeface="Calibri Light"/>
              </a:rPr>
              <a:t>: </a:t>
            </a:r>
            <a:r>
              <a:rPr lang="en-GB" sz="1000" b="1">
                <a:solidFill>
                  <a:srgbClr val="2D80A5"/>
                </a:solidFill>
                <a:effectLst/>
                <a:latin typeface="Work Sans" pitchFamily="2" charset="0"/>
                <a:ea typeface="Calibri" panose="020F0502020204030204" pitchFamily="34" charset="0"/>
                <a:cs typeface="Calibri Light"/>
              </a:rPr>
              <a:t> </a:t>
            </a:r>
          </a:p>
          <a:p>
            <a:pPr>
              <a:spcAft>
                <a:spcPts val="200"/>
              </a:spcAft>
            </a:pPr>
            <a:br>
              <a:rPr lang="en-GB" sz="300" b="1">
                <a:effectLst/>
                <a:latin typeface="Work Sans" pitchFamily="2" charset="0"/>
                <a:ea typeface="Calibri" panose="020F0502020204030204" pitchFamily="34" charset="0"/>
                <a:cs typeface="Calibri Light" panose="020F0302020204030204" pitchFamily="34" charset="0"/>
              </a:rPr>
            </a:br>
            <a:r>
              <a:rPr lang="en-GB" sz="1000" b="1">
                <a:effectLst/>
                <a:latin typeface="Work Sans" pitchFamily="2" charset="0"/>
                <a:ea typeface="Calibri" panose="020F0502020204030204" pitchFamily="34" charset="0"/>
                <a:cs typeface="Times New Roman" panose="02020603050405020304" pitchFamily="18" charset="0"/>
              </a:rPr>
              <a:t>Beliefs, teachings, sources of wisdom and authority:</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tabLst>
                <a:tab pos="228600" algn="l"/>
              </a:tabLst>
            </a:pPr>
            <a:r>
              <a:rPr lang="en-GB" sz="1000">
                <a:effectLst/>
                <a:latin typeface="Work Sans" pitchFamily="2" charset="0"/>
                <a:ea typeface="Calibri" panose="020F0502020204030204" pitchFamily="34" charset="0"/>
                <a:cs typeface="Times New Roman" panose="02020603050405020304" pitchFamily="18" charset="0"/>
              </a:rPr>
              <a:t>I can identify and talk about the key people in the Gospel accounts of Holy Week and how they might have been feeling.  (WT)</a:t>
            </a:r>
          </a:p>
          <a:p>
            <a:pPr marL="171450" lvl="0" indent="-171450">
              <a:spcAft>
                <a:spcPts val="200"/>
              </a:spcAft>
              <a:buFont typeface="Arial" panose="020B0604020202020204" pitchFamily="34" charset="0"/>
              <a:buChar char="•"/>
              <a:tabLst>
                <a:tab pos="228600" algn="l"/>
              </a:tabLst>
            </a:pPr>
            <a:r>
              <a:rPr lang="en-GB" sz="1000">
                <a:effectLst/>
                <a:latin typeface="Work Sans" pitchFamily="2" charset="0"/>
                <a:ea typeface="Calibri" panose="020F0502020204030204" pitchFamily="34" charset="0"/>
                <a:cs typeface="Times New Roman" panose="02020603050405020304" pitchFamily="18" charset="0"/>
              </a:rPr>
              <a:t>I can describe what a believer might learn from each of the people studied.   </a:t>
            </a:r>
            <a:r>
              <a:rPr lang="en-GB" sz="1000" err="1">
                <a:effectLst/>
                <a:latin typeface="Work Sans" pitchFamily="2" charset="0"/>
                <a:ea typeface="Calibri" panose="020F0502020204030204" pitchFamily="34" charset="0"/>
                <a:cs typeface="Times New Roman" panose="02020603050405020304" pitchFamily="18" charset="0"/>
              </a:rPr>
              <a:t>Eg</a:t>
            </a:r>
            <a:r>
              <a:rPr lang="en-GB" sz="1000">
                <a:effectLst/>
                <a:latin typeface="Work Sans" pitchFamily="2" charset="0"/>
                <a:ea typeface="Calibri" panose="020F0502020204030204" pitchFamily="34" charset="0"/>
                <a:cs typeface="Times New Roman" panose="02020603050405020304" pitchFamily="18" charset="0"/>
              </a:rPr>
              <a:t> – the importance of not betraying those you love.  The importance for not denying the truth.  The importance of repentance.  The importance of remembering those who are often left out. (Exp)</a:t>
            </a:r>
          </a:p>
          <a:p>
            <a:pPr marL="171450" lvl="0" indent="-171450">
              <a:spcAft>
                <a:spcPts val="200"/>
              </a:spcAft>
              <a:buFont typeface="Arial" panose="020B0604020202020204" pitchFamily="34" charset="0"/>
              <a:buChar char="•"/>
              <a:tabLst>
                <a:tab pos="228600" algn="l"/>
              </a:tabLst>
            </a:pPr>
            <a:r>
              <a:rPr lang="en-GB" sz="1000">
                <a:effectLst/>
                <a:latin typeface="Work Sans" pitchFamily="2" charset="0"/>
                <a:ea typeface="Calibri" panose="020F0502020204030204" pitchFamily="34" charset="0"/>
                <a:cs typeface="Times New Roman" panose="02020603050405020304" pitchFamily="18" charset="0"/>
              </a:rPr>
              <a:t>I can make links between the teachings of the Easter story explored through the key people and how this might influence a believer's life.  </a:t>
            </a:r>
            <a:r>
              <a:rPr lang="en-GB" sz="1000" err="1">
                <a:effectLst/>
                <a:latin typeface="Work Sans" pitchFamily="2" charset="0"/>
                <a:ea typeface="Calibri" panose="020F0502020204030204" pitchFamily="34" charset="0"/>
                <a:cs typeface="Times New Roman" panose="02020603050405020304" pitchFamily="18" charset="0"/>
              </a:rPr>
              <a:t>Eg</a:t>
            </a:r>
            <a:r>
              <a:rPr lang="en-GB" sz="1000">
                <a:effectLst/>
                <a:latin typeface="Work Sans" pitchFamily="2" charset="0"/>
                <a:ea typeface="Calibri" panose="020F0502020204030204" pitchFamily="34" charset="0"/>
                <a:cs typeface="Times New Roman" panose="02020603050405020304" pitchFamily="18" charset="0"/>
              </a:rPr>
              <a:t> – speaking up for the faith.  Putting faith into action by attending Church.  Seeking God’s forgiveness regularly through prayer.   Caring for the marginalised – </a:t>
            </a:r>
            <a:r>
              <a:rPr lang="en-GB" sz="1000" err="1">
                <a:effectLst/>
                <a:latin typeface="Work Sans" pitchFamily="2" charset="0"/>
                <a:ea typeface="Calibri" panose="020F0502020204030204" pitchFamily="34" charset="0"/>
                <a:cs typeface="Times New Roman" panose="02020603050405020304" pitchFamily="18" charset="0"/>
              </a:rPr>
              <a:t>ie</a:t>
            </a:r>
            <a:r>
              <a:rPr lang="en-GB" sz="1000">
                <a:effectLst/>
                <a:latin typeface="Work Sans" pitchFamily="2" charset="0"/>
                <a:ea typeface="Calibri" panose="020F0502020204030204" pitchFamily="34" charset="0"/>
                <a:cs typeface="Times New Roman" panose="02020603050405020304" pitchFamily="18" charset="0"/>
              </a:rPr>
              <a:t> the homeless, the rejected, the poor etc.  (GD)</a:t>
            </a:r>
          </a:p>
          <a:p>
            <a:pPr marL="171450" lvl="0" indent="-171450">
              <a:spcAft>
                <a:spcPts val="200"/>
              </a:spcAft>
              <a:buFont typeface="Arial" panose="020B0604020202020204" pitchFamily="34" charset="0"/>
              <a:buChar char="•"/>
              <a:tabLst>
                <a:tab pos="228600" algn="l"/>
              </a:tabLst>
            </a:pPr>
            <a:endParaRPr lang="en-GB" sz="50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a:effectLst/>
                <a:latin typeface="Work Sans" pitchFamily="2" charset="0"/>
                <a:ea typeface="Calibri" panose="020F0502020204030204" pitchFamily="34" charset="0"/>
                <a:cs typeface="Times New Roman" panose="02020603050405020304" pitchFamily="18" charset="0"/>
              </a:rPr>
              <a:t>Questions of values and commitments: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tabLst>
                <a:tab pos="228600" algn="l"/>
              </a:tabLst>
            </a:pPr>
            <a:r>
              <a:rPr lang="en-GB" sz="1000">
                <a:effectLst/>
                <a:latin typeface="Work Sans" pitchFamily="2" charset="0"/>
                <a:ea typeface="Calibri" panose="020F0502020204030204" pitchFamily="34" charset="0"/>
                <a:cs typeface="Times New Roman" panose="02020603050405020304" pitchFamily="18" charset="0"/>
              </a:rPr>
              <a:t>I can begin to express my ideas and opinions.  (WT)</a:t>
            </a:r>
          </a:p>
          <a:p>
            <a:pPr marL="171450" lvl="0" indent="-171450">
              <a:spcAft>
                <a:spcPts val="200"/>
              </a:spcAft>
              <a:buFont typeface="Arial" panose="020B0604020202020204" pitchFamily="34" charset="0"/>
              <a:buChar char="•"/>
              <a:tabLst>
                <a:tab pos="228600" algn="l"/>
              </a:tabLst>
            </a:pPr>
            <a:r>
              <a:rPr lang="en-GB" sz="1000">
                <a:effectLst/>
                <a:latin typeface="Work Sans" pitchFamily="2" charset="0"/>
                <a:ea typeface="Calibri" panose="020F0502020204030204" pitchFamily="34" charset="0"/>
                <a:cs typeface="Times New Roman" panose="02020603050405020304" pitchFamily="18" charset="0"/>
              </a:rPr>
              <a:t>I can make links with the concepts of betrayal, denial and forgiveness identified in the Easter narrative with the way I and others might behave.  (Exp)</a:t>
            </a:r>
          </a:p>
          <a:p>
            <a:pPr marL="171450" lvl="0" indent="-171450">
              <a:spcAft>
                <a:spcPts val="200"/>
              </a:spcAft>
              <a:buFont typeface="Arial" panose="020B0604020202020204" pitchFamily="34" charset="0"/>
              <a:buChar char="•"/>
              <a:tabLst>
                <a:tab pos="228600" algn="l"/>
              </a:tabLst>
            </a:pPr>
            <a:r>
              <a:rPr lang="en-GB" sz="1000">
                <a:effectLst/>
                <a:latin typeface="Work Sans" pitchFamily="2" charset="0"/>
                <a:ea typeface="Calibri" panose="020F0502020204030204" pitchFamily="34" charset="0"/>
                <a:cs typeface="Times New Roman" panose="02020603050405020304" pitchFamily="18" charset="0"/>
              </a:rPr>
              <a:t>I can ask questions about the moral decisions I make and suggest what might happen as a result of those decisions.  (GD) </a:t>
            </a:r>
          </a:p>
        </p:txBody>
      </p:sp>
      <p:sp>
        <p:nvSpPr>
          <p:cNvPr id="5" name="TextBox 4">
            <a:extLst>
              <a:ext uri="{FF2B5EF4-FFF2-40B4-BE49-F238E27FC236}">
                <a16:creationId xmlns:a16="http://schemas.microsoft.com/office/drawing/2014/main" id="{D5201DEC-2CEC-5979-8739-5EB66F0B7CAD}"/>
              </a:ext>
            </a:extLst>
          </p:cNvPr>
          <p:cNvSpPr txBox="1"/>
          <p:nvPr/>
        </p:nvSpPr>
        <p:spPr>
          <a:xfrm>
            <a:off x="2477995" y="359209"/>
            <a:ext cx="8039647" cy="1200329"/>
          </a:xfrm>
          <a:prstGeom prst="rect">
            <a:avLst/>
          </a:prstGeom>
          <a:noFill/>
        </p:spPr>
        <p:txBody>
          <a:bodyPr wrap="square" rtlCol="0">
            <a:spAutoFit/>
          </a:bodyPr>
          <a:lstStyle/>
          <a:p>
            <a:r>
              <a:rPr lang="en-US" sz="2400">
                <a:solidFill>
                  <a:schemeClr val="bg1"/>
                </a:solidFill>
                <a:latin typeface="Work Sans Light" pitchFamily="2" charset="0"/>
              </a:rPr>
              <a:t>Big Question:</a:t>
            </a:r>
          </a:p>
          <a:p>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Who is the most important* person in the Easter story? </a:t>
            </a:r>
            <a:endParaRPr lang="en-US" sz="2400">
              <a:solidFill>
                <a:schemeClr val="bg1"/>
              </a:solidFill>
              <a:latin typeface="Work Sans Light" pitchFamily="2" charset="0"/>
            </a:endParaRPr>
          </a:p>
        </p:txBody>
      </p:sp>
      <p:sp>
        <p:nvSpPr>
          <p:cNvPr id="7" name="TextBox 6">
            <a:extLst>
              <a:ext uri="{FF2B5EF4-FFF2-40B4-BE49-F238E27FC236}">
                <a16:creationId xmlns:a16="http://schemas.microsoft.com/office/drawing/2014/main" id="{B9DAF415-ADFD-1EF1-BABF-B116AC5650F3}"/>
              </a:ext>
            </a:extLst>
          </p:cNvPr>
          <p:cNvSpPr txBox="1"/>
          <p:nvPr/>
        </p:nvSpPr>
        <p:spPr>
          <a:xfrm>
            <a:off x="2477995" y="1614292"/>
            <a:ext cx="7988992" cy="861774"/>
          </a:xfrm>
          <a:prstGeom prst="rect">
            <a:avLst/>
          </a:prstGeom>
          <a:noFill/>
        </p:spPr>
        <p:txBody>
          <a:bodyPr wrap="square" rtlCol="0">
            <a:spAutoFit/>
          </a:bodyPr>
          <a:lstStyle/>
          <a:p>
            <a:r>
              <a:rPr lang="en-GB" sz="1000" b="1">
                <a:solidFill>
                  <a:schemeClr val="bg1"/>
                </a:solidFill>
                <a:effectLst/>
                <a:latin typeface="Work Sans" pitchFamily="2" charset="0"/>
                <a:ea typeface="Calibri" panose="020F0502020204030204" pitchFamily="34" charset="0"/>
                <a:cs typeface="Calibri Light" panose="020F0302020204030204" pitchFamily="34" charset="0"/>
              </a:rPr>
              <a:t>Weekly questions:</a:t>
            </a:r>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1:  </a:t>
            </a:r>
            <a:r>
              <a:rPr lang="en-GB" sz="1000">
                <a:solidFill>
                  <a:schemeClr val="bg1"/>
                </a:solidFill>
                <a:effectLst/>
                <a:latin typeface="Work Sans" pitchFamily="2" charset="0"/>
                <a:ea typeface="Calibri" panose="020F0502020204030204" pitchFamily="34" charset="0"/>
                <a:cs typeface="Times New Roman" panose="02020603050405020304" pitchFamily="18" charset="0"/>
              </a:rPr>
              <a:t>Why did Judas betray Jesus?</a:t>
            </a:r>
            <a:b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2 and 3:  </a:t>
            </a:r>
            <a:r>
              <a:rPr lang="en-GB" sz="1000">
                <a:solidFill>
                  <a:schemeClr val="bg1"/>
                </a:solidFill>
                <a:effectLst/>
                <a:latin typeface="Work Sans" pitchFamily="2" charset="0"/>
                <a:ea typeface="Calibri" panose="020F0502020204030204" pitchFamily="34" charset="0"/>
                <a:cs typeface="Times New Roman" panose="02020603050405020304" pitchFamily="18" charset="0"/>
              </a:rPr>
              <a:t>What does Peter’s denial say about the challenges of the Christian Faith?</a:t>
            </a:r>
            <a:b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4 and 5:  </a:t>
            </a:r>
            <a:r>
              <a:rPr lang="en-GB" sz="1000">
                <a:solidFill>
                  <a:schemeClr val="bg1"/>
                </a:solidFill>
                <a:effectLst/>
                <a:latin typeface="Work Sans" pitchFamily="2" charset="0"/>
                <a:ea typeface="Calibri" panose="020F0502020204030204" pitchFamily="34" charset="0"/>
                <a:cs typeface="Times New Roman" panose="02020603050405020304" pitchFamily="18" charset="0"/>
              </a:rPr>
              <a:t>Why were there women at the crucifixion of Jesus?</a:t>
            </a:r>
            <a:br>
              <a:rPr lang="en-GB" sz="1000" kern="120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a:solidFill>
                  <a:schemeClr val="bg1"/>
                </a:solidFill>
                <a:effectLst/>
                <a:latin typeface="Work Sans" pitchFamily="2" charset="0"/>
                <a:ea typeface="Times New Roman" panose="02020603050405020304" pitchFamily="18" charset="0"/>
                <a:cs typeface="Times New Roman" panose="02020603050405020304" pitchFamily="18" charset="0"/>
              </a:rPr>
              <a:t>Week 6:  </a:t>
            </a:r>
            <a:r>
              <a:rPr lang="en-GB" sz="1000">
                <a:solidFill>
                  <a:schemeClr val="bg1"/>
                </a:solidFill>
                <a:effectLst/>
                <a:latin typeface="Work Sans" pitchFamily="2" charset="0"/>
                <a:ea typeface="Calibri" panose="020F0502020204030204" pitchFamily="34" charset="0"/>
                <a:cs typeface="Times New Roman" panose="02020603050405020304" pitchFamily="18" charset="0"/>
              </a:rPr>
              <a:t>Who is the most important person in the Easter story?  </a:t>
            </a:r>
          </a:p>
        </p:txBody>
      </p:sp>
    </p:spTree>
    <p:extLst>
      <p:ext uri="{BB962C8B-B14F-4D97-AF65-F5344CB8AC3E}">
        <p14:creationId xmlns:p14="http://schemas.microsoft.com/office/powerpoint/2010/main" val="221608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093428"/>
          </a:xfrm>
          <a:prstGeom prst="rect">
            <a:avLst/>
          </a:prstGeom>
          <a:noFill/>
        </p:spPr>
        <p:txBody>
          <a:bodyPr wrap="square" lIns="91440" tIns="45720" rIns="91440" bIns="45720" anchor="t">
            <a:spAutoFit/>
          </a:bodyPr>
          <a:lstStyle/>
          <a:p>
            <a:r>
              <a:rPr lang="en-GB" sz="1000" b="1" dirty="0">
                <a:effectLst/>
                <a:latin typeface="Work Sans"/>
                <a:ea typeface="Calibri" panose="020F0502020204030204" pitchFamily="34" charset="0"/>
                <a:cs typeface="Times New Roman"/>
              </a:rPr>
              <a:t>In front of the text:</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This is concerned with the relationship between the text and the reader.</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Discipline:</a:t>
            </a:r>
            <a:r>
              <a:rPr lang="en-GB" sz="1000" b="1"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dirty="0">
                <a:latin typeface="Work Sans"/>
                <a:ea typeface="Calibri" panose="020F0502020204030204" pitchFamily="34" charset="0"/>
                <a:cs typeface="Times New Roman"/>
              </a:rPr>
              <a:t>Theology</a:t>
            </a:r>
            <a:endParaRPr lang="en-GB" sz="1000" dirty="0">
              <a:effectLst/>
              <a:latin typeface="Work Sans"/>
              <a:ea typeface="Calibri" panose="020F0502020204030204" pitchFamily="34" charset="0"/>
              <a:cs typeface="Times New Roman"/>
            </a:endParaRPr>
          </a:p>
          <a:p>
            <a:endParaRPr lang="en-GB" sz="1000" b="1" dirty="0">
              <a:latin typeface="Work Sans"/>
              <a:ea typeface="Calibri" panose="020F0502020204030204" pitchFamily="34" charset="0"/>
              <a:cs typeface="Times New Roman"/>
            </a:endParaRPr>
          </a:p>
          <a:p>
            <a:pPr marL="17145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Can you think of a time when you have been like Peter?</a:t>
            </a:r>
            <a:r>
              <a:rPr lang="en-GB" sz="1000" dirty="0">
                <a:latin typeface="Work Sans"/>
                <a:ea typeface="Calibri" panose="020F0502020204030204" pitchFamily="34" charset="0"/>
                <a:cs typeface="Symbol" panose="05050102010706020507" pitchFamily="18" charset="2"/>
              </a:rPr>
              <a:t> </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made you deny knowing someone?</a:t>
            </a:r>
          </a:p>
          <a:p>
            <a:pPr marL="17145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do you think a Christian might learn from this text?</a:t>
            </a:r>
            <a:r>
              <a:rPr lang="en-GB" sz="1000" dirty="0">
                <a:latin typeface="Work Sans"/>
                <a:ea typeface="Calibri" panose="020F0502020204030204" pitchFamily="34" charset="0"/>
                <a:cs typeface="Symbol" panose="05050102010706020507" pitchFamily="18" charset="2"/>
              </a:rPr>
              <a:t> </a:t>
            </a:r>
            <a:r>
              <a:rPr lang="en-GB" sz="1000" dirty="0">
                <a:effectLst/>
                <a:latin typeface="Work Sans"/>
                <a:ea typeface="Calibri" panose="020F0502020204030204" pitchFamily="34" charset="0"/>
                <a:cs typeface="Symbol" panose="05050102010706020507" pitchFamily="18" charset="2"/>
              </a:rPr>
              <a:t> (Responses to include:</a:t>
            </a:r>
            <a:r>
              <a:rPr lang="en-GB" sz="1000" dirty="0">
                <a:latin typeface="Work Sans"/>
                <a:ea typeface="Calibri" panose="020F0502020204030204" pitchFamily="34" charset="0"/>
                <a:cs typeface="Symbol" panose="05050102010706020507" pitchFamily="18" charset="2"/>
              </a:rPr>
              <a:t> </a:t>
            </a:r>
            <a:r>
              <a:rPr lang="en-GB" sz="1000" dirty="0">
                <a:effectLst/>
                <a:latin typeface="Work Sans"/>
                <a:ea typeface="Calibri" panose="020F0502020204030204" pitchFamily="34" charset="0"/>
                <a:cs typeface="Symbol" panose="05050102010706020507" pitchFamily="18" charset="2"/>
              </a:rPr>
              <a:t> Being strong and knowing how to stand up for the Faith.</a:t>
            </a:r>
            <a:r>
              <a:rPr lang="en-GB" sz="1000" dirty="0">
                <a:latin typeface="Work Sans"/>
                <a:ea typeface="Calibri" panose="020F0502020204030204" pitchFamily="34" charset="0"/>
                <a:cs typeface="Symbol" panose="05050102010706020507" pitchFamily="18" charset="2"/>
              </a:rPr>
              <a:t> </a:t>
            </a:r>
            <a:r>
              <a:rPr lang="en-GB" sz="1000" dirty="0">
                <a:effectLst/>
                <a:latin typeface="Work Sans"/>
                <a:ea typeface="Calibri" panose="020F0502020204030204" pitchFamily="34" charset="0"/>
                <a:cs typeface="Symbol" panose="05050102010706020507" pitchFamily="18" charset="2"/>
              </a:rPr>
              <a:t> Recognising how difficult it is to stand up for the Faith in face of persecution.)</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have you learnt from this text?</a:t>
            </a:r>
          </a:p>
          <a:p>
            <a:pPr marL="228600"/>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Watch</a:t>
            </a:r>
            <a:r>
              <a:rPr lang="en-GB" sz="1000" dirty="0">
                <a:effectLst/>
                <a:latin typeface="Work Sans"/>
                <a:ea typeface="Calibri" panose="020F0502020204030204" pitchFamily="34" charset="0"/>
                <a:cs typeface="Times New Roman"/>
              </a:rPr>
              <a:t> the clip of Peter denying that he knew Jesus from The Miracle Maker film (see link).</a:t>
            </a:r>
            <a:r>
              <a:rPr lang="en-GB" sz="1000" dirty="0">
                <a:latin typeface="Work Sans"/>
                <a:ea typeface="Calibri" panose="020F0502020204030204" pitchFamily="34" charset="0"/>
                <a:cs typeface="Times New Roman"/>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u="sng" dirty="0">
                <a:solidFill>
                  <a:srgbClr val="0000FF"/>
                </a:solidFill>
                <a:effectLst/>
                <a:latin typeface="Work Sans"/>
                <a:ea typeface="Calibri" panose="020F0502020204030204" pitchFamily="34" charset="0"/>
                <a:cs typeface="Times New Roman"/>
                <a:hlinkClick r:id="rId3"/>
              </a:rPr>
              <a:t>https://www.youtube.com/watch?v=jRzL1Aca4Lw</a:t>
            </a:r>
            <a:endParaRPr lang="en-GB" sz="1000" u="sng" dirty="0">
              <a:solidFill>
                <a:srgbClr val="0000FF"/>
              </a:solidFill>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Key question:</a:t>
            </a:r>
            <a:endParaRPr lang="en-GB" sz="1000" dirty="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Are there any further things you wish to say to add to how Peter was feeling?</a:t>
            </a:r>
          </a:p>
          <a:p>
            <a:pPr marL="171450" lvl="0" indent="-171450">
              <a:buFont typeface="Arial" panose="020B0604020202020204" pitchFamily="34" charset="0"/>
              <a:buChar char="•"/>
            </a:pPr>
            <a:endParaRPr lang="en-GB" sz="1000">
              <a:effectLst/>
              <a:latin typeface="Work Sans" pitchFamily="2" charset="0"/>
              <a:ea typeface="Calibri" panose="020F0502020204030204" pitchFamily="34" charset="0"/>
              <a:cs typeface="Symbol" panose="05050102010706020507" pitchFamily="18" charset="2"/>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Main Activity:</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(Evaluate and communicate)</a:t>
            </a:r>
            <a:endParaRPr lang="en-GB" sz="1000" dirty="0">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a:ea typeface="Calibri" panose="020F0502020204030204" pitchFamily="34" charset="0"/>
                <a:cs typeface="Times New Roman"/>
              </a:rPr>
              <a:t>Place on the table different paintings that depict Peter’s denial</a:t>
            </a:r>
          </a:p>
          <a:p>
            <a:r>
              <a:rPr lang="en-GB" sz="1000" b="1" dirty="0">
                <a:effectLst/>
                <a:latin typeface="Work Sans"/>
                <a:ea typeface="Calibri" panose="020F0502020204030204" pitchFamily="34" charset="0"/>
                <a:cs typeface="Times New Roman"/>
              </a:rPr>
              <a:t>Silent conversation:</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Round 1</a:t>
            </a:r>
            <a:endParaRPr lang="en-GB" sz="1000" dirty="0">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Pupils record the questions they want to ask Peter on thought bubbles that surround the painting.</a:t>
            </a:r>
          </a:p>
          <a:p>
            <a:pPr marL="228600"/>
            <a:endParaRPr lang="en-GB" sz="100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a:ea typeface="Calibri" panose="020F0502020204030204" pitchFamily="34" charset="0"/>
                <a:cs typeface="Times New Roman"/>
              </a:rPr>
              <a:t>Different paintings as long as they are contrasting of one another, will evoke different questions that pupils would want to ask Peter.</a:t>
            </a:r>
          </a:p>
          <a:p>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9" name="TextBox 8">
            <a:extLst>
              <a:ext uri="{FF2B5EF4-FFF2-40B4-BE49-F238E27FC236}">
                <a16:creationId xmlns:a16="http://schemas.microsoft.com/office/drawing/2014/main" id="{65407D18-7CB8-9C64-566F-F97D8668FB70}"/>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does Peter’s denial say about the challenges of the Christian faith?</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4187863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2092881"/>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Round 2:</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Pupils imagine they are Peter.  Pupils move around the room and taking a different colour thought bubble, respond to questions that most interest them.</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Plenary:  (Reflect and respond)</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Return to the question of the lesson: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What does Peter’s denial say about the challenges of the Christian faith?</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How would you describe Peter as a person, drawing on the learning from the lesson?</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What do you think Peter’s denial says about the challenge of the Christian faith?</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If you were in Peter’s place, what would you have done?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Is it ever ok to deny someone you know?</a:t>
            </a: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9" name="TextBox 8">
            <a:extLst>
              <a:ext uri="{FF2B5EF4-FFF2-40B4-BE49-F238E27FC236}">
                <a16:creationId xmlns:a16="http://schemas.microsoft.com/office/drawing/2014/main" id="{65407D18-7CB8-9C64-566F-F97D8668FB70}"/>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does Peter’s denial say about the challenges of the Christian faith?</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4133631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935562" cy="400110"/>
          </a:xfrm>
          <a:prstGeom prst="rect">
            <a:avLst/>
          </a:prstGeom>
          <a:noFill/>
        </p:spPr>
        <p:txBody>
          <a:bodyPr wrap="square">
            <a:spAutoFit/>
          </a:bodyPr>
          <a:lstStyle/>
          <a:p>
            <a:pPr marL="171450" lvl="0" indent="-171450">
              <a:buFont typeface="Arial" panose="020B0604020202020204" pitchFamily="34" charset="0"/>
              <a:buChar char="•"/>
            </a:pP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https://www.youtube.com/watch?v=jRzL1Aca4Lw</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Set of Bibles.</a:t>
            </a: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8204660" cy="256930"/>
          </a:xfrm>
          <a:prstGeom prst="rect">
            <a:avLst/>
          </a:prstGeom>
          <a:noFill/>
        </p:spPr>
        <p:txBody>
          <a:bodyPr wrap="square">
            <a:spAutoFit/>
          </a:bodyPr>
          <a:lstStyle/>
          <a:p>
            <a:pPr>
              <a:lnSpc>
                <a:spcPct val="115000"/>
              </a:lnSpc>
              <a:spcAft>
                <a:spcPts val="1000"/>
              </a:spcAft>
            </a:pPr>
            <a:r>
              <a:rPr lang="en-GB" sz="1000">
                <a:effectLst/>
                <a:latin typeface="Work Sans" pitchFamily="2" charset="0"/>
                <a:ea typeface="Calibri" panose="020F0502020204030204" pitchFamily="34" charset="0"/>
                <a:cs typeface="Times New Roman" panose="02020603050405020304" pitchFamily="18" charset="0"/>
              </a:rPr>
              <a:t>Be aware of any relationship problems in the class.</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4" name="TextBox 3">
            <a:extLst>
              <a:ext uri="{FF2B5EF4-FFF2-40B4-BE49-F238E27FC236}">
                <a16:creationId xmlns:a16="http://schemas.microsoft.com/office/drawing/2014/main" id="{CD0ADD06-8351-12F2-062F-C623909CA71B}"/>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does Peter’s denial say about the challenges of the Christian faith?</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92019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613945-4C4A-2AD2-6A10-BB2B2CD2CEE5}"/>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does Peter’s denial say about the challenges of the Christian Faith?</a:t>
            </a:r>
            <a:endParaRPr lang="en-US" sz="2400">
              <a:solidFill>
                <a:schemeClr val="bg1"/>
              </a:solidFill>
              <a:latin typeface="Work Sans Light" pitchFamily="2" charset="0"/>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22" name="TextBox 21">
            <a:extLst>
              <a:ext uri="{FF2B5EF4-FFF2-40B4-BE49-F238E27FC236}">
                <a16:creationId xmlns:a16="http://schemas.microsoft.com/office/drawing/2014/main" id="{DCADF510-8CFF-BEDA-98C7-AAE125765A82}"/>
              </a:ext>
            </a:extLst>
          </p:cNvPr>
          <p:cNvSpPr txBox="1"/>
          <p:nvPr/>
        </p:nvSpPr>
        <p:spPr>
          <a:xfrm>
            <a:off x="3555973" y="2027836"/>
            <a:ext cx="7884160" cy="1015663"/>
          </a:xfrm>
          <a:prstGeom prst="rect">
            <a:avLst/>
          </a:prstGeom>
          <a:noFill/>
        </p:spPr>
        <p:txBody>
          <a:bodyPr wrap="square" rtlCol="0">
            <a:spAutoFit/>
          </a:bodyPr>
          <a:lstStyle/>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To know who Peter was and what he did to Jesus.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To know what it means to be denied.</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To be able to express their own ideas and opinions about the challenges Christians face today.</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To be able to make the link between denial and the Easter narrative.</a:t>
            </a:r>
          </a:p>
          <a:p>
            <a:pPr marL="342900" lvl="0" indent="-342900">
              <a:buFont typeface="Symbol" panose="05050102010706020507" pitchFamily="18" charset="2"/>
              <a:buChar char=""/>
            </a:pPr>
            <a:endParaRPr lang="en-GB" sz="1000">
              <a:effectLst/>
              <a:latin typeface="Work Sans" pitchFamily="2" charset="0"/>
              <a:ea typeface="Calibri" panose="020F0502020204030204" pitchFamily="34" charset="0"/>
              <a:cs typeface="Symbol" panose="05050102010706020507" pitchFamily="18" charset="2"/>
            </a:endParaRPr>
          </a:p>
          <a:p>
            <a:r>
              <a:rPr lang="en-GB" sz="1000" b="1">
                <a:effectLst/>
                <a:latin typeface="Work Sans" pitchFamily="2" charset="0"/>
                <a:ea typeface="Calibri" panose="020F0502020204030204" pitchFamily="34" charset="0"/>
                <a:cs typeface="Times New Roman" panose="02020603050405020304" pitchFamily="18" charset="0"/>
              </a:rPr>
              <a:t>Key religious vocabulary:  </a:t>
            </a:r>
            <a:r>
              <a:rPr lang="en-GB" sz="1000">
                <a:effectLst/>
                <a:latin typeface="Work Sans" pitchFamily="2" charset="0"/>
                <a:ea typeface="Calibri" panose="020F0502020204030204" pitchFamily="34" charset="0"/>
                <a:cs typeface="Times New Roman" panose="02020603050405020304" pitchFamily="18" charset="0"/>
              </a:rPr>
              <a:t>Disciple, denial, forgiveness, redemption.</a:t>
            </a:r>
            <a:endParaRPr lang="en-GB" sz="100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p:nvPr/>
        </p:nvSpPr>
        <p:spPr>
          <a:xfrm>
            <a:off x="3557610" y="3771356"/>
            <a:ext cx="8337589" cy="2862322"/>
          </a:xfrm>
          <a:prstGeom prst="rect">
            <a:avLst/>
          </a:prstGeom>
          <a:noFill/>
        </p:spPr>
        <p:txBody>
          <a:bodyPr wrap="square" rtlCol="0">
            <a:spAutoFit/>
          </a:bodyPr>
          <a:lstStyle/>
          <a:p>
            <a:r>
              <a:rPr lang="en-GB" sz="1000" b="1">
                <a:effectLst/>
                <a:latin typeface="Work Sans" pitchFamily="2" charset="0"/>
                <a:ea typeface="Calibri" panose="020F0502020204030204" pitchFamily="34" charset="0"/>
                <a:cs typeface="Times New Roman" panose="02020603050405020304" pitchFamily="18" charset="0"/>
              </a:rPr>
              <a:t>Introduction: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 </a:t>
            </a:r>
            <a:r>
              <a:rPr lang="en-GB" sz="1000">
                <a:effectLst/>
                <a:latin typeface="Work Sans" pitchFamily="2" charset="0"/>
                <a:ea typeface="Calibri" panose="020F0502020204030204" pitchFamily="34" charset="0"/>
                <a:cs typeface="Times New Roman" panose="02020603050405020304" pitchFamily="18" charset="0"/>
              </a:rPr>
              <a:t>on previous week’s learning.</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knowledge checking:</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Know who Peter was and what he did to Jesus.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Know what it means to be denied.</a:t>
            </a:r>
          </a:p>
          <a:p>
            <a:pPr marL="342900" lvl="0" indent="-342900">
              <a:buFont typeface="Symbol" panose="05050102010706020507" pitchFamily="18" charset="2"/>
              <a:buChar char=""/>
            </a:pPr>
            <a:endParaRPr lang="en-GB" sz="1000">
              <a:effectLst/>
              <a:latin typeface="Work Sans" pitchFamily="2" charset="0"/>
              <a:ea typeface="Calibri" panose="020F0502020204030204" pitchFamily="34" charset="0"/>
              <a:cs typeface="Symbol" panose="05050102010706020507" pitchFamily="18" charset="2"/>
            </a:endParaRP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What do we already know about Peter from last week’s learning?</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Recap</a:t>
            </a:r>
            <a:r>
              <a:rPr lang="en-GB" sz="1000">
                <a:effectLst/>
                <a:latin typeface="Work Sans" pitchFamily="2" charset="0"/>
                <a:ea typeface="Calibri" panose="020F0502020204030204" pitchFamily="34" charset="0"/>
                <a:cs typeface="Times New Roman" panose="02020603050405020304" pitchFamily="18" charset="0"/>
              </a:rPr>
              <a:t> on key information from previous lesson:</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Meaning of denial</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Who Peter was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Why Peter denied Jesus – sharing of opinion</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Do you think Peter is regretful for what has happened?</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Main teaching input:</a:t>
            </a:r>
            <a:r>
              <a:rPr lang="en-GB" sz="1000">
                <a:effectLst/>
                <a:latin typeface="Work Sans" pitchFamily="2" charset="0"/>
                <a:ea typeface="Calibri" panose="020F0502020204030204" pitchFamily="34" charset="0"/>
                <a:cs typeface="Times New Roman" panose="02020603050405020304" pitchFamily="18" charset="0"/>
              </a:rPr>
              <a:t>  </a:t>
            </a:r>
            <a:r>
              <a:rPr lang="en-GB" sz="1000" b="1">
                <a:effectLst/>
                <a:latin typeface="Work Sans" pitchFamily="2" charset="0"/>
                <a:ea typeface="Calibri" panose="020F0502020204030204" pitchFamily="34" charset="0"/>
                <a:cs typeface="Times New Roman" panose="02020603050405020304" pitchFamily="18" charset="0"/>
              </a:rPr>
              <a:t>(Investigate and explore)</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Intentions:</a:t>
            </a:r>
            <a:r>
              <a:rPr lang="en-GB" sz="160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sp>
        <p:nvSpPr>
          <p:cNvPr id="4" name="TextBox 3">
            <a:extLst>
              <a:ext uri="{FF2B5EF4-FFF2-40B4-BE49-F238E27FC236}">
                <a16:creationId xmlns:a16="http://schemas.microsoft.com/office/drawing/2014/main" id="{71B1B497-0B45-35C1-1022-E9C0B44336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20" name="TextBox 19">
            <a:extLst>
              <a:ext uri="{FF2B5EF4-FFF2-40B4-BE49-F238E27FC236}">
                <a16:creationId xmlns:a16="http://schemas.microsoft.com/office/drawing/2014/main" id="{7F0F295F-1945-027E-E498-9204783374FC}"/>
              </a:ext>
            </a:extLst>
          </p:cNvPr>
          <p:cNvSpPr txBox="1"/>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9" name="Rectangle 8">
            <a:extLst>
              <a:ext uri="{FF2B5EF4-FFF2-40B4-BE49-F238E27FC236}">
                <a16:creationId xmlns:a16="http://schemas.microsoft.com/office/drawing/2014/main" id="{41FB6992-943F-0F87-50D5-373CE25D6255}"/>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849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3477875"/>
          </a:xfrm>
          <a:prstGeom prst="rect">
            <a:avLst/>
          </a:prstGeom>
          <a:noFill/>
        </p:spPr>
        <p:txBody>
          <a:bodyPr wrap="square" lIns="91440" tIns="45720" rIns="91440" bIns="45720" anchor="t">
            <a:spAutoFit/>
          </a:bodyPr>
          <a:lstStyle/>
          <a:p>
            <a:r>
              <a:rPr lang="en-GB" sz="1000" b="1" dirty="0">
                <a:effectLst/>
                <a:latin typeface="Work Sans"/>
                <a:ea typeface="Calibri" panose="020F0502020204030204" pitchFamily="34" charset="0"/>
                <a:cs typeface="Times New Roman"/>
              </a:rPr>
              <a:t>Read:</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John chapter 20:</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1 – 9:</a:t>
            </a:r>
            <a:endParaRPr lang="en-GB" sz="1000" dirty="0">
              <a:solidFill>
                <a:srgbClr val="55345A"/>
              </a:solidFill>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To note:</a:t>
            </a:r>
            <a:r>
              <a:rPr lang="en-GB" sz="1000" dirty="0">
                <a:latin typeface="Work Sans"/>
                <a:ea typeface="Calibri" panose="020F0502020204030204" pitchFamily="34" charset="0"/>
                <a:cs typeface="Times New Roman"/>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a:ea typeface="Calibri" panose="020F0502020204030204" pitchFamily="34" charset="0"/>
                <a:cs typeface="Times New Roman"/>
              </a:rPr>
              <a:t>Peter is one of the first to witness the empty tomb.</a:t>
            </a:r>
            <a:r>
              <a:rPr lang="en-GB" sz="1000" dirty="0">
                <a:latin typeface="Work Sans"/>
                <a:ea typeface="Calibri" panose="020F0502020204030204" pitchFamily="34" charset="0"/>
                <a:cs typeface="Times New Roman"/>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a:ea typeface="Calibri" panose="020F0502020204030204" pitchFamily="34" charset="0"/>
                <a:cs typeface="Times New Roman"/>
              </a:rPr>
              <a:t>The text tells us that he saw and believed even though he still did not fully understand that Jesus had risen from the dead.</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Introduce this week’s question:</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What does Peter’s denial say about the challenges of the Christian faith?</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Part 2</a:t>
            </a:r>
          </a:p>
          <a:p>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Biblical text analysis:</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John 21:</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1 – 14</a:t>
            </a:r>
            <a:r>
              <a:rPr lang="en-GB" sz="1000" dirty="0">
                <a:solidFill>
                  <a:srgbClr val="55345A"/>
                </a:solidFill>
                <a:effectLst/>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Jesus and the miraculous catch of fish.</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The focus of the read is on Peter</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Key questions:</a:t>
            </a:r>
            <a:endParaRPr lang="en-GB" sz="1000" dirty="0">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Behind the text:</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Why was it written?</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Discipline:</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Theology</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Why do you think the author felt the need to record this encounter?</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Within the text:</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What does the text mean?</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Are there any words that need explaining?</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Discipline:</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dirty="0">
                <a:latin typeface="Work Sans"/>
                <a:ea typeface="Calibri" panose="020F0502020204030204" pitchFamily="34" charset="0"/>
                <a:cs typeface="Times New Roman"/>
              </a:rPr>
              <a:t>Theology</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How did Peter respond when Jesus called out and said</a:t>
            </a:r>
            <a:r>
              <a:rPr lang="en-GB" sz="1000" dirty="0">
                <a:latin typeface="Work Sans"/>
                <a:ea typeface="Calibri" panose="020F0502020204030204" pitchFamily="34" charset="0"/>
                <a:cs typeface="Symbol" panose="05050102010706020507" pitchFamily="18" charset="2"/>
              </a:rPr>
              <a:t>,</a:t>
            </a:r>
            <a:r>
              <a:rPr lang="en-GB" sz="1000" dirty="0">
                <a:effectLst/>
                <a:latin typeface="Work Sans"/>
                <a:ea typeface="Calibri" panose="020F0502020204030204" pitchFamily="34" charset="0"/>
                <a:cs typeface="Symbol" panose="05050102010706020507" pitchFamily="18" charset="2"/>
              </a:rPr>
              <a:t> “throw your net on the right side of the boat and you will find some.”</a:t>
            </a:r>
            <a:r>
              <a:rPr lang="en-GB" sz="1000" dirty="0">
                <a:latin typeface="Work Sans"/>
                <a:ea typeface="Calibri" panose="020F0502020204030204" pitchFamily="34" charset="0"/>
                <a:cs typeface="Symbol" panose="05050102010706020507" pitchFamily="18" charset="2"/>
              </a:rPr>
              <a:t> </a:t>
            </a:r>
            <a:r>
              <a:rPr lang="en-GB" sz="1000" dirty="0">
                <a:effectLst/>
                <a:latin typeface="Work Sans"/>
                <a:ea typeface="Calibri" panose="020F0502020204030204" pitchFamily="34" charset="0"/>
                <a:cs typeface="Symbol" panose="05050102010706020507" pitchFamily="18" charset="2"/>
              </a:rPr>
              <a:t> (Peter did not hesitate; he did not question.</a:t>
            </a:r>
            <a:r>
              <a:rPr lang="en-GB" sz="1000" dirty="0">
                <a:latin typeface="Work Sans"/>
                <a:ea typeface="Calibri" panose="020F0502020204030204" pitchFamily="34" charset="0"/>
                <a:cs typeface="Symbol" panose="05050102010706020507" pitchFamily="18" charset="2"/>
              </a:rPr>
              <a:t> </a:t>
            </a:r>
            <a:r>
              <a:rPr lang="en-GB" sz="1000" dirty="0">
                <a:effectLst/>
                <a:latin typeface="Work Sans"/>
                <a:ea typeface="Calibri" panose="020F0502020204030204" pitchFamily="34" charset="0"/>
                <a:cs typeface="Symbol" panose="05050102010706020507" pitchFamily="18" charset="2"/>
              </a:rPr>
              <a:t> He responded immediately.</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Why do you think, on hearing it was Jesus, Peter immediately jumped into the water and went towards Jesus?</a:t>
            </a:r>
          </a:p>
          <a:p>
            <a:pPr marL="17145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In the past, Peter would have been the first to ask the questions.</a:t>
            </a:r>
            <a:r>
              <a:rPr lang="en-GB" sz="1000" dirty="0">
                <a:latin typeface="Work Sans"/>
                <a:ea typeface="Calibri" panose="020F0502020204030204" pitchFamily="34" charset="0"/>
                <a:cs typeface="Symbol" panose="05050102010706020507" pitchFamily="18" charset="2"/>
              </a:rPr>
              <a:t> </a:t>
            </a:r>
            <a:r>
              <a:rPr lang="en-GB" sz="1000" dirty="0">
                <a:effectLst/>
                <a:latin typeface="Work Sans"/>
                <a:ea typeface="Calibri" panose="020F0502020204030204" pitchFamily="34" charset="0"/>
                <a:cs typeface="Symbol" panose="05050102010706020507" pitchFamily="18" charset="2"/>
              </a:rPr>
              <a:t> What do you think stopped Peter asking if it was Jesus on this occasion?</a:t>
            </a:r>
            <a:r>
              <a:rPr lang="en-GB" sz="1000" dirty="0">
                <a:latin typeface="Work Sans"/>
                <a:ea typeface="Calibri" panose="020F0502020204030204" pitchFamily="34" charset="0"/>
                <a:cs typeface="Symbol" panose="05050102010706020507" pitchFamily="18" charset="2"/>
              </a:rPr>
              <a:t>  </a:t>
            </a:r>
            <a:endParaRPr lang="en-GB" sz="1000" dirty="0">
              <a:effectLst/>
              <a:latin typeface="Work Sans" pitchFamily="2" charset="0"/>
              <a:ea typeface="Calibri" panose="020F0502020204030204" pitchFamily="34" charset="0"/>
              <a:cs typeface="Symbol" panose="05050102010706020507" pitchFamily="18" charset="2"/>
            </a:endParaRPr>
          </a:p>
          <a:p>
            <a:pPr marL="17145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Has Peter, following the resurrection of Jesus, changed?</a:t>
            </a:r>
            <a:r>
              <a:rPr lang="en-GB" sz="1000" dirty="0">
                <a:latin typeface="Work Sans"/>
                <a:ea typeface="Calibri" panose="020F0502020204030204" pitchFamily="34" charset="0"/>
                <a:cs typeface="Symbol" panose="05050102010706020507" pitchFamily="18" charset="2"/>
              </a:rPr>
              <a:t> </a:t>
            </a:r>
            <a:r>
              <a:rPr lang="en-GB" sz="1000" dirty="0">
                <a:effectLst/>
                <a:latin typeface="Work Sans"/>
                <a:ea typeface="Calibri" panose="020F0502020204030204" pitchFamily="34" charset="0"/>
                <a:cs typeface="Symbol" panose="05050102010706020507" pitchFamily="18" charset="2"/>
              </a:rPr>
              <a:t> Explain your answer using the evidence to support your view?</a:t>
            </a: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9" name="TextBox 8">
            <a:extLst>
              <a:ext uri="{FF2B5EF4-FFF2-40B4-BE49-F238E27FC236}">
                <a16:creationId xmlns:a16="http://schemas.microsoft.com/office/drawing/2014/main" id="{65407D18-7CB8-9C64-566F-F97D8668FB70}"/>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does Peter’s denial say about the challenges of the Christian Faith?</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206003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244688"/>
          </a:xfrm>
          <a:prstGeom prst="rect">
            <a:avLst/>
          </a:prstGeom>
          <a:noFill/>
        </p:spPr>
        <p:txBody>
          <a:bodyPr wrap="square" lIns="91440" tIns="45720" rIns="91440" bIns="45720" anchor="t">
            <a:spAutoFit/>
          </a:bodyPr>
          <a:lstStyle/>
          <a:p>
            <a:r>
              <a:rPr lang="en-GB" sz="1000" b="1" dirty="0">
                <a:effectLst/>
                <a:latin typeface="Work Sans"/>
                <a:ea typeface="Calibri" panose="020F0502020204030204" pitchFamily="34" charset="0"/>
                <a:cs typeface="Times New Roman"/>
              </a:rPr>
              <a:t>Read:</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John 21:</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15 - 19</a:t>
            </a:r>
            <a:endParaRPr lang="en-GB" sz="1000" dirty="0">
              <a:solidFill>
                <a:srgbClr val="55345A"/>
              </a:solidFill>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Within the text:</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What does the text mean?</a:t>
            </a:r>
            <a:r>
              <a:rPr lang="en-GB" sz="1000" b="1" dirty="0">
                <a:latin typeface="Work Sans"/>
                <a:ea typeface="Calibri" panose="020F0502020204030204" pitchFamily="34" charset="0"/>
                <a:cs typeface="Times New Roman"/>
              </a:rPr>
              <a:t>  </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Are there any words that need explaining?</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Discipline:</a:t>
            </a:r>
            <a:r>
              <a:rPr lang="en-GB" sz="1000" dirty="0">
                <a:latin typeface="Work Sans"/>
                <a:ea typeface="Calibri" panose="020F0502020204030204" pitchFamily="34" charset="0"/>
                <a:cs typeface="Times New Roman"/>
              </a:rPr>
              <a:t>  Theology</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does Jesus want to know from Peter?</a:t>
            </a:r>
          </a:p>
          <a:p>
            <a:pPr marL="171450" indent="-171450">
              <a:lnSpc>
                <a:spcPct val="106000"/>
              </a:lnSpc>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Why do you think Jesus asks Peter three times?</a:t>
            </a:r>
            <a:r>
              <a:rPr lang="en-GB" sz="1000" dirty="0">
                <a:latin typeface="Work Sans"/>
                <a:ea typeface="Calibri" panose="020F0502020204030204" pitchFamily="34" charset="0"/>
                <a:cs typeface="Symbol" panose="05050102010706020507" pitchFamily="18" charset="2"/>
              </a:rPr>
              <a:t> </a:t>
            </a:r>
            <a:r>
              <a:rPr lang="en-GB" sz="1000" dirty="0">
                <a:effectLst/>
                <a:latin typeface="Work Sans"/>
                <a:ea typeface="Calibri" panose="020F0502020204030204" pitchFamily="34" charset="0"/>
                <a:cs typeface="Symbol" panose="05050102010706020507" pitchFamily="18" charset="2"/>
              </a:rPr>
              <a:t> What is the significant of the number three?</a:t>
            </a:r>
          </a:p>
          <a:p>
            <a:pPr marL="171450" lvl="0" indent="-171450">
              <a:lnSpc>
                <a:spcPct val="106000"/>
              </a:lnSpc>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How do you think Peter feels after his conversation with Jesus?</a:t>
            </a:r>
          </a:p>
          <a:p>
            <a:pPr marL="171450" indent="-171450">
              <a:lnSpc>
                <a:spcPct val="106000"/>
              </a:lnSpc>
              <a:spcAft>
                <a:spcPts val="1000"/>
              </a:spcAft>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is Jesus doing for Peter in this passage?</a:t>
            </a:r>
            <a:r>
              <a:rPr lang="en-GB" sz="1000" dirty="0">
                <a:latin typeface="Work Sans"/>
                <a:ea typeface="Calibri" panose="020F0502020204030204" pitchFamily="34" charset="0"/>
                <a:cs typeface="Symbol" panose="05050102010706020507" pitchFamily="18" charset="2"/>
              </a:rPr>
              <a:t> </a:t>
            </a:r>
            <a:r>
              <a:rPr lang="en-GB" sz="1000" dirty="0">
                <a:effectLst/>
                <a:latin typeface="Work Sans"/>
                <a:ea typeface="Calibri" panose="020F0502020204030204" pitchFamily="34" charset="0"/>
                <a:cs typeface="Symbol" panose="05050102010706020507" pitchFamily="18" charset="2"/>
              </a:rPr>
              <a:t> (He is re-instating Peter – he is calling him again to follow him.</a:t>
            </a:r>
            <a:r>
              <a:rPr lang="en-GB" sz="1000" dirty="0">
                <a:latin typeface="Work Sans"/>
                <a:ea typeface="Calibri" panose="020F0502020204030204" pitchFamily="34" charset="0"/>
                <a:cs typeface="Symbol" panose="05050102010706020507" pitchFamily="18" charset="2"/>
              </a:rPr>
              <a:t> </a:t>
            </a:r>
            <a:r>
              <a:rPr lang="en-GB" sz="1000" dirty="0">
                <a:effectLst/>
                <a:latin typeface="Work Sans"/>
                <a:ea typeface="Calibri" panose="020F0502020204030204" pitchFamily="34" charset="0"/>
                <a:cs typeface="Symbol" panose="05050102010706020507" pitchFamily="18" charset="2"/>
              </a:rPr>
              <a:t> He is showing Peter that he is forgiven?</a:t>
            </a:r>
            <a:r>
              <a:rPr lang="en-GB" sz="1000" b="1" dirty="0">
                <a:latin typeface="Work Sans"/>
                <a:ea typeface="Calibri" panose="020F0502020204030204" pitchFamily="34" charset="0"/>
                <a:cs typeface="Symbol" panose="05050102010706020507" pitchFamily="18" charset="2"/>
              </a:rPr>
              <a:t> </a:t>
            </a:r>
            <a:endParaRPr lang="en-GB" sz="1000" b="1" dirty="0">
              <a:effectLst/>
              <a:latin typeface="Work Sans" pitchFamily="2" charset="0"/>
              <a:ea typeface="Calibri" panose="020F0502020204030204" pitchFamily="34" charset="0"/>
              <a:cs typeface="Symbol" panose="05050102010706020507" pitchFamily="18" charset="2"/>
            </a:endParaRPr>
          </a:p>
          <a:p>
            <a:pPr marL="171450" lvl="0" indent="-171450">
              <a:lnSpc>
                <a:spcPct val="106000"/>
              </a:lnSpc>
              <a:spcAft>
                <a:spcPts val="1000"/>
              </a:spcAft>
              <a:buFont typeface="Arial" panose="020B0604020202020204" pitchFamily="34" charset="0"/>
              <a:buChar char="•"/>
            </a:pPr>
            <a:endParaRPr lang="en-GB" sz="1000">
              <a:effectLst/>
              <a:latin typeface="Work Sans" pitchFamily="2" charset="0"/>
              <a:ea typeface="Calibri" panose="020F0502020204030204" pitchFamily="34" charset="0"/>
              <a:cs typeface="Symbol" panose="05050102010706020507" pitchFamily="18" charset="2"/>
            </a:endParaRPr>
          </a:p>
          <a:p>
            <a:r>
              <a:rPr lang="en-GB" sz="1000" b="1" dirty="0">
                <a:effectLst/>
                <a:latin typeface="Work Sans"/>
                <a:ea typeface="Calibri" panose="020F0502020204030204" pitchFamily="34" charset="0"/>
                <a:cs typeface="Times New Roman"/>
              </a:rPr>
              <a:t>In front of the text:</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This is concerned with the relationship between the text and the reader.</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Discipline:</a:t>
            </a:r>
            <a:r>
              <a:rPr lang="en-GB" sz="1000" dirty="0">
                <a:latin typeface="Work Sans"/>
                <a:ea typeface="Calibri" panose="020F0502020204030204" pitchFamily="34" charset="0"/>
                <a:cs typeface="Times New Roman"/>
              </a:rPr>
              <a:t>   Theology</a:t>
            </a:r>
            <a:endParaRPr lang="en-GB" sz="1000" dirty="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does this text teach the Christian about Jesus’ relationship with his followers?</a:t>
            </a:r>
          </a:p>
          <a:p>
            <a:pPr marL="171450" lvl="0" indent="-171450">
              <a:lnSpc>
                <a:spcPct val="106000"/>
              </a:lnSpc>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Do you think Jesus was right to forgive Peter?</a:t>
            </a:r>
          </a:p>
          <a:p>
            <a:pPr marL="171450" lvl="0" indent="-171450">
              <a:lnSpc>
                <a:spcPct val="106000"/>
              </a:lnSpc>
              <a:spcAft>
                <a:spcPts val="1000"/>
              </a:spcAft>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How easy do you think you would find it to forgive someone who had denied you?</a:t>
            </a:r>
          </a:p>
          <a:p>
            <a:pPr marL="171450" lvl="0" indent="-171450">
              <a:lnSpc>
                <a:spcPct val="106000"/>
              </a:lnSpc>
              <a:spcAft>
                <a:spcPts val="1000"/>
              </a:spcAft>
              <a:buFont typeface="Arial" panose="020B0604020202020204" pitchFamily="34" charset="0"/>
              <a:buChar char="•"/>
            </a:pPr>
            <a:endParaRPr lang="en-GB" sz="1000">
              <a:effectLst/>
              <a:latin typeface="Work Sans" pitchFamily="2" charset="0"/>
              <a:ea typeface="Calibri" panose="020F0502020204030204" pitchFamily="34" charset="0"/>
              <a:cs typeface="Symbol" panose="05050102010706020507" pitchFamily="18" charset="2"/>
            </a:endParaRPr>
          </a:p>
          <a:p>
            <a:pPr>
              <a:lnSpc>
                <a:spcPct val="115000"/>
              </a:lnSpc>
              <a:spcAft>
                <a:spcPts val="1000"/>
              </a:spcAft>
            </a:pPr>
            <a:r>
              <a:rPr lang="en-GB" sz="1000" b="1" dirty="0">
                <a:effectLst/>
                <a:latin typeface="Work Sans"/>
                <a:ea typeface="Calibri" panose="020F0502020204030204" pitchFamily="34" charset="0"/>
                <a:cs typeface="Times New Roman"/>
              </a:rPr>
              <a:t>Read:</a:t>
            </a:r>
            <a:r>
              <a:rPr lang="en-GB" sz="1000" dirty="0">
                <a:latin typeface="Work Sans"/>
                <a:ea typeface="Calibri" panose="020F0502020204030204" pitchFamily="34" charset="0"/>
                <a:cs typeface="Times New Roman"/>
              </a:rPr>
              <a:t> </a:t>
            </a:r>
            <a:r>
              <a:rPr lang="en-GB" sz="1000" b="1" dirty="0">
                <a:solidFill>
                  <a:srgbClr val="7030A0"/>
                </a:solidFill>
                <a:effectLst/>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Acts 2:</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14 - 21 – Peter addresses the crowd</a:t>
            </a:r>
            <a:endParaRPr lang="en-GB" sz="1000" dirty="0">
              <a:solidFill>
                <a:srgbClr val="55345A"/>
              </a:solidFill>
              <a:effectLst/>
              <a:latin typeface="Work Sans"/>
              <a:ea typeface="Calibri" panose="020F0502020204030204" pitchFamily="34" charset="0"/>
              <a:cs typeface="Times New Roman"/>
            </a:endParaRPr>
          </a:p>
          <a:p>
            <a:pPr>
              <a:lnSpc>
                <a:spcPct val="115000"/>
              </a:lnSpc>
              <a:spcAft>
                <a:spcPts val="1000"/>
              </a:spcAft>
            </a:pPr>
            <a:r>
              <a:rPr lang="en-GB" sz="1000" b="1" dirty="0">
                <a:effectLst/>
                <a:latin typeface="Work Sans"/>
                <a:ea typeface="Calibri" panose="020F0502020204030204" pitchFamily="34" charset="0"/>
                <a:cs typeface="Times New Roman"/>
              </a:rPr>
              <a:t>To note:</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This was Peter addressing the crowd, following the day of Pentecost.</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He was informing them that all that had happened to Jesus was true.</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Peter was calling people to repentance and to be baptised and to become followers of Christ.</a:t>
            </a:r>
          </a:p>
          <a:p>
            <a:pPr>
              <a:lnSpc>
                <a:spcPct val="115000"/>
              </a:lnSpc>
              <a:spcAft>
                <a:spcPts val="1000"/>
              </a:spcAft>
            </a:pPr>
            <a:r>
              <a:rPr lang="en-GB" sz="1000" b="1" dirty="0">
                <a:effectLst/>
                <a:latin typeface="Work Sans"/>
                <a:ea typeface="Calibri" panose="020F0502020204030204" pitchFamily="34" charset="0"/>
                <a:cs typeface="Times New Roman"/>
              </a:rPr>
              <a:t>Main activity:</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(Evaluate and communicate)</a:t>
            </a:r>
            <a:endParaRPr lang="en-GB" sz="1000" dirty="0">
              <a:effectLst/>
              <a:latin typeface="Work Sans"/>
              <a:ea typeface="Calibri" panose="020F0502020204030204" pitchFamily="34" charset="0"/>
              <a:cs typeface="Times New Roman"/>
            </a:endParaRPr>
          </a:p>
          <a:p>
            <a:pPr>
              <a:lnSpc>
                <a:spcPct val="115000"/>
              </a:lnSpc>
              <a:spcAft>
                <a:spcPts val="1000"/>
              </a:spcAft>
            </a:pPr>
            <a:r>
              <a:rPr lang="en-GB" sz="1000" b="1" dirty="0">
                <a:effectLst/>
                <a:latin typeface="Work Sans"/>
                <a:ea typeface="Calibri" panose="020F0502020204030204" pitchFamily="34" charset="0"/>
                <a:cs typeface="Times New Roman"/>
              </a:rPr>
              <a:t>Returning to the question again:</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What does Peter’s denial say about the challenges of the Christian faith?</a:t>
            </a:r>
            <a:r>
              <a:rPr lang="en-GB" sz="1000" b="1" dirty="0">
                <a:solidFill>
                  <a:srgbClr val="55345A"/>
                </a:solidFill>
                <a:latin typeface="Work Sans"/>
                <a:ea typeface="Calibri" panose="020F0502020204030204" pitchFamily="34" charset="0"/>
                <a:cs typeface="Times New Roman"/>
              </a:rPr>
              <a:t>  </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9" name="TextBox 8">
            <a:extLst>
              <a:ext uri="{FF2B5EF4-FFF2-40B4-BE49-F238E27FC236}">
                <a16:creationId xmlns:a16="http://schemas.microsoft.com/office/drawing/2014/main" id="{65407D18-7CB8-9C64-566F-F97D8668FB70}"/>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does Peter’s denial say about the challenges of the Christian Faith?</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2747653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401205"/>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Give each pair the following words on separate cards:</a:t>
            </a:r>
            <a:endParaRPr lang="en-GB" sz="1000" b="1">
              <a:latin typeface="Work Sans" pitchFamily="2"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Denial</a:t>
            </a: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Ordinary person</a:t>
            </a: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Forgiveness</a:t>
            </a: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Reconciliation </a:t>
            </a: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New life</a:t>
            </a: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Second chance</a:t>
            </a: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Leader – standing up for the Gospel</a:t>
            </a: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Come follow me</a:t>
            </a: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Feed my sheep</a:t>
            </a:r>
          </a:p>
          <a:p>
            <a:r>
              <a:rPr lang="en-GB" sz="1000">
                <a:effectLst/>
                <a:latin typeface="Work Sans" pitchFamily="2" charset="0"/>
                <a:ea typeface="Calibri" panose="020F0502020204030204" pitchFamily="34" charset="0"/>
                <a:cs typeface="Times New Roman" panose="02020603050405020304" pitchFamily="18" charset="0"/>
              </a:rPr>
              <a:t> </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questions for pupils to answer through talk: </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What three words do you think best describe Peter?  Can you explain why?</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How do these words link to Easter?</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If you could only choose three of the words that best describe the meaning of Easter for a believer, what would they be and why these words?</a:t>
            </a:r>
          </a:p>
          <a:p>
            <a:r>
              <a:rPr lang="en-GB" sz="1000">
                <a:effectLst/>
                <a:latin typeface="Work Sans" pitchFamily="2" charset="0"/>
                <a:ea typeface="Calibri" panose="020F0502020204030204" pitchFamily="34" charset="0"/>
                <a:cs typeface="Times New Roman" panose="02020603050405020304" pitchFamily="18" charset="0"/>
              </a:rPr>
              <a:t> </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Pairs</a:t>
            </a:r>
            <a:r>
              <a:rPr lang="en-GB" sz="1000">
                <a:effectLst/>
                <a:latin typeface="Work Sans" pitchFamily="2" charset="0"/>
                <a:ea typeface="Calibri" panose="020F0502020204030204" pitchFamily="34" charset="0"/>
                <a:cs typeface="Times New Roman" panose="02020603050405020304" pitchFamily="18" charset="0"/>
              </a:rPr>
              <a:t> to share their answers with a different pair.  If they have chosen three different words, see if between them, they can come up with an agreed three for the first and last question.</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Plenary:</a:t>
            </a:r>
            <a:r>
              <a:rPr lang="en-GB" sz="1000">
                <a:effectLst/>
                <a:latin typeface="Work Sans" pitchFamily="2" charset="0"/>
                <a:ea typeface="Calibri" panose="020F0502020204030204" pitchFamily="34" charset="0"/>
                <a:cs typeface="Times New Roman" panose="02020603050405020304" pitchFamily="18" charset="0"/>
              </a:rPr>
              <a:t>  </a:t>
            </a:r>
            <a:r>
              <a:rPr lang="en-GB" sz="1000" b="1">
                <a:effectLst/>
                <a:latin typeface="Work Sans" pitchFamily="2" charset="0"/>
                <a:ea typeface="Calibri" panose="020F0502020204030204" pitchFamily="34" charset="0"/>
                <a:cs typeface="Times New Roman" panose="02020603050405020304" pitchFamily="18" charset="0"/>
              </a:rPr>
              <a:t>(Reflect and express)</a:t>
            </a:r>
            <a:endParaRPr lang="en-GB" sz="1000">
              <a:effectLst/>
              <a:latin typeface="Work Sans" pitchFamily="2" charset="0"/>
              <a:ea typeface="Calibri" panose="020F0502020204030204" pitchFamily="34" charset="0"/>
              <a:cs typeface="Times New Roman" panose="02020603050405020304" pitchFamily="18" charset="0"/>
            </a:endParaRPr>
          </a:p>
          <a:p>
            <a:pPr lvl="0"/>
            <a:r>
              <a:rPr lang="en-GB" sz="1000">
                <a:effectLst/>
                <a:latin typeface="Work Sans" pitchFamily="2" charset="0"/>
                <a:ea typeface="Calibri" panose="020F0502020204030204" pitchFamily="34" charset="0"/>
                <a:cs typeface="Symbol" panose="05050102010706020507" pitchFamily="18" charset="2"/>
              </a:rPr>
              <a:t>For some Christians today, when might it be really difficult to stand up for the Faith?  Can you name some situations?  Think locally, nationally and globally?  Provide pupils with a range of images to aid the discussion.  </a:t>
            </a:r>
            <a:r>
              <a:rPr lang="en-GB" sz="1000" err="1">
                <a:effectLst/>
                <a:latin typeface="Work Sans" pitchFamily="2" charset="0"/>
                <a:ea typeface="Calibri" panose="020F0502020204030204" pitchFamily="34" charset="0"/>
                <a:cs typeface="Symbol" panose="05050102010706020507" pitchFamily="18" charset="2"/>
              </a:rPr>
              <a:t>Ie</a:t>
            </a:r>
            <a:r>
              <a:rPr lang="en-GB" sz="1000">
                <a:effectLst/>
                <a:latin typeface="Work Sans" pitchFamily="2" charset="0"/>
                <a:ea typeface="Calibri" panose="020F0502020204030204" pitchFamily="34" charset="0"/>
                <a:cs typeface="Symbol" panose="05050102010706020507" pitchFamily="18" charset="2"/>
              </a:rPr>
              <a:t> being in the minority.  When your own life is being threatened because of your belief – i.e., war situation.  Being teased by friends for not being able to play sport because you go to Church.</a:t>
            </a: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9" name="TextBox 8">
            <a:extLst>
              <a:ext uri="{FF2B5EF4-FFF2-40B4-BE49-F238E27FC236}">
                <a16:creationId xmlns:a16="http://schemas.microsoft.com/office/drawing/2014/main" id="{65407D18-7CB8-9C64-566F-F97D8668FB70}"/>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does Peter’s denial say about the challenges of the Christian Faith?</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830174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935562" cy="246221"/>
          </a:xfrm>
          <a:prstGeom prst="rect">
            <a:avLst/>
          </a:prstGeom>
          <a:noFill/>
        </p:spPr>
        <p:txBody>
          <a:bodyPr wrap="square">
            <a:spAutoFit/>
          </a:bodyPr>
          <a:lstStyle/>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Set of Bibles.</a:t>
            </a: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8204660" cy="256930"/>
          </a:xfrm>
          <a:prstGeom prst="rect">
            <a:avLst/>
          </a:prstGeom>
          <a:noFill/>
        </p:spPr>
        <p:txBody>
          <a:bodyPr wrap="square">
            <a:spAutoFit/>
          </a:bodyPr>
          <a:lstStyle/>
          <a:p>
            <a:pPr>
              <a:lnSpc>
                <a:spcPct val="115000"/>
              </a:lnSpc>
              <a:spcAft>
                <a:spcPts val="1000"/>
              </a:spcAft>
            </a:pPr>
            <a:r>
              <a:rPr lang="en-GB" sz="1000">
                <a:effectLst/>
                <a:latin typeface="Work Sans" pitchFamily="2" charset="0"/>
                <a:ea typeface="Calibri" panose="020F0502020204030204" pitchFamily="34" charset="0"/>
                <a:cs typeface="Times New Roman" panose="02020603050405020304" pitchFamily="18" charset="0"/>
              </a:rPr>
              <a:t>Be aware of any relationship problems in the class.</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4" name="TextBox 3">
            <a:extLst>
              <a:ext uri="{FF2B5EF4-FFF2-40B4-BE49-F238E27FC236}">
                <a16:creationId xmlns:a16="http://schemas.microsoft.com/office/drawing/2014/main" id="{CD0ADD06-8351-12F2-062F-C623909CA71B}"/>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3: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does Peter’s denial say about the challenges of the Christian Faith?</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2666467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613945-4C4A-2AD2-6A10-BB2B2CD2CEE5}"/>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&amp; 5: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Why were there women at the crucifixion of Jesus?</a:t>
            </a:r>
            <a:endParaRPr lang="en-US" sz="2400">
              <a:solidFill>
                <a:schemeClr val="bg1"/>
              </a:solidFill>
              <a:latin typeface="Work Sans Light" pitchFamily="2" charset="0"/>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22" name="TextBox 21">
            <a:extLst>
              <a:ext uri="{FF2B5EF4-FFF2-40B4-BE49-F238E27FC236}">
                <a16:creationId xmlns:a16="http://schemas.microsoft.com/office/drawing/2014/main" id="{DCADF510-8CFF-BEDA-98C7-AAE125765A82}"/>
              </a:ext>
            </a:extLst>
          </p:cNvPr>
          <p:cNvSpPr txBox="1"/>
          <p:nvPr/>
        </p:nvSpPr>
        <p:spPr>
          <a:xfrm>
            <a:off x="3555973" y="2027836"/>
            <a:ext cx="7884160" cy="1169551"/>
          </a:xfrm>
          <a:prstGeom prst="rect">
            <a:avLst/>
          </a:prstGeom>
          <a:noFill/>
        </p:spPr>
        <p:txBody>
          <a:bodyPr wrap="square" rtlCol="0">
            <a:spAutoFit/>
          </a:bodyPr>
          <a:lstStyle/>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Know the significance of the women being at the foot of the cross both at the time and now.</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Describe what having the women at the foot of the cross means for believers today.</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Be able to make the link between the theme of love/marginalised and how a believer lives their life today.</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Be able to make the link between the concept of love and what it means to be marginalised and the Easter narrative.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Be able to express their own ideas and opinions.</a:t>
            </a:r>
          </a:p>
          <a:p>
            <a:pPr marL="342900" lvl="0" indent="-342900">
              <a:buFont typeface="Symbol" panose="05050102010706020507" pitchFamily="18" charset="2"/>
              <a:buChar char=""/>
            </a:pPr>
            <a:endParaRPr lang="en-GB" sz="1000">
              <a:effectLst/>
              <a:latin typeface="Work Sans" pitchFamily="2" charset="0"/>
              <a:ea typeface="Calibri" panose="020F0502020204030204" pitchFamily="34" charset="0"/>
              <a:cs typeface="Symbol" panose="05050102010706020507" pitchFamily="18" charset="2"/>
            </a:endParaRPr>
          </a:p>
          <a:p>
            <a:r>
              <a:rPr lang="en-GB" sz="1000" b="1">
                <a:effectLst/>
                <a:latin typeface="Work Sans" pitchFamily="2" charset="0"/>
                <a:ea typeface="Calibri" panose="020F0502020204030204" pitchFamily="34" charset="0"/>
                <a:cs typeface="Times New Roman" panose="02020603050405020304" pitchFamily="18" charset="0"/>
              </a:rPr>
              <a:t>Key religious vocabulary:  </a:t>
            </a:r>
            <a:r>
              <a:rPr lang="en-GB" sz="1000">
                <a:effectLst/>
                <a:latin typeface="Work Sans" pitchFamily="2" charset="0"/>
                <a:ea typeface="Calibri" panose="020F0502020204030204" pitchFamily="34" charset="0"/>
                <a:cs typeface="Times New Roman" panose="02020603050405020304" pitchFamily="18" charset="0"/>
              </a:rPr>
              <a:t>Mary – the mother of Jesus, Mary Magdalene, love.</a:t>
            </a:r>
            <a:endParaRPr lang="en-GB" sz="100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p:nvPr/>
        </p:nvSpPr>
        <p:spPr>
          <a:xfrm>
            <a:off x="3557610" y="3771356"/>
            <a:ext cx="8337589" cy="2862322"/>
          </a:xfrm>
          <a:prstGeom prst="rect">
            <a:avLst/>
          </a:prstGeom>
          <a:noFill/>
        </p:spPr>
        <p:txBody>
          <a:bodyPr wrap="square" rtlCol="0">
            <a:spAutoFit/>
          </a:bodyPr>
          <a:lstStyle/>
          <a:p>
            <a:r>
              <a:rPr lang="en-GB" sz="1000" b="1">
                <a:effectLst/>
                <a:latin typeface="Work Sans" pitchFamily="2" charset="0"/>
                <a:ea typeface="Calibri" panose="020F0502020204030204" pitchFamily="34" charset="0"/>
                <a:cs typeface="Times New Roman" panose="02020603050405020304" pitchFamily="18" charset="0"/>
              </a:rPr>
              <a:t>Introduction:</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 the previous lessons focusing on the concepts identified through studying Judas and Peter:  Betrayal/Denial/Forgiveness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Main teaching input:    (Investigate and explore)</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Introduce this week’s question: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Why were there women at the crucifixion of Jesus?</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Show pupils an image of two paintings:  </a:t>
            </a:r>
            <a:r>
              <a:rPr lang="en-GB" sz="1000">
                <a:effectLst/>
                <a:latin typeface="Work Sans" pitchFamily="2" charset="0"/>
                <a:ea typeface="Calibri" panose="020F0502020204030204" pitchFamily="34" charset="0"/>
                <a:cs typeface="Times New Roman" panose="02020603050405020304" pitchFamily="18" charset="0"/>
              </a:rPr>
              <a:t>Make notes of the pupils’ responses for pupils to refer to in the main activity.</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Painting 1:</a:t>
            </a:r>
            <a:r>
              <a:rPr lang="en-GB" sz="1000">
                <a:effectLst/>
                <a:latin typeface="Work Sans" pitchFamily="2" charset="0"/>
                <a:ea typeface="Calibri" panose="020F0502020204030204" pitchFamily="34" charset="0"/>
                <a:cs typeface="Times New Roman" panose="02020603050405020304" pitchFamily="18" charset="0"/>
              </a:rPr>
              <a:t>  ‘The Yellow Christ’ by </a:t>
            </a:r>
            <a:r>
              <a:rPr lang="en-GB" sz="1000" err="1">
                <a:effectLst/>
                <a:latin typeface="Work Sans" pitchFamily="2" charset="0"/>
                <a:ea typeface="Calibri" panose="020F0502020204030204" pitchFamily="34" charset="0"/>
                <a:cs typeface="Times New Roman" panose="02020603050405020304" pitchFamily="18" charset="0"/>
              </a:rPr>
              <a:t>Gaugiun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http://www.albrightknox.org/artworks/19464-le-christ-jaune-yellow-christ</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questions:</a:t>
            </a:r>
            <a:r>
              <a:rPr lang="en-GB" sz="1000">
                <a:effectLst/>
                <a:latin typeface="Work Sans" pitchFamily="2" charset="0"/>
                <a:ea typeface="Calibri" panose="020F0502020204030204" pitchFamily="34" charset="0"/>
                <a:cs typeface="Times New Roman" panose="02020603050405020304" pitchFamily="18" charset="0"/>
              </a:rPr>
              <a:t> </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do you notice?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Why do you think the artist used the colours he did?</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What do you think the artist is trying to portray/say about the women by the way he has positioned and painted them?</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If you had to describe in words what the women might be thinking and feeling, what words would you use?</a:t>
            </a:r>
          </a:p>
        </p:txBody>
      </p:sp>
      <p:sp>
        <p:nvSpPr>
          <p:cNvPr id="24" name="TextBox 23">
            <a:extLst>
              <a:ext uri="{FF2B5EF4-FFF2-40B4-BE49-F238E27FC236}">
                <a16:creationId xmlns:a16="http://schemas.microsoft.com/office/drawing/2014/main" id="{7171E2D9-75BE-823A-B6B6-8090DBC306CD}"/>
              </a:ext>
            </a:extLst>
          </p:cNvPr>
          <p:cNvSpPr txBox="1"/>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Intentions:</a:t>
            </a:r>
            <a:r>
              <a:rPr lang="en-GB" sz="160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sp>
        <p:nvSpPr>
          <p:cNvPr id="4" name="TextBox 3">
            <a:extLst>
              <a:ext uri="{FF2B5EF4-FFF2-40B4-BE49-F238E27FC236}">
                <a16:creationId xmlns:a16="http://schemas.microsoft.com/office/drawing/2014/main" id="{71B1B497-0B45-35C1-1022-E9C0B44336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20" name="TextBox 19">
            <a:extLst>
              <a:ext uri="{FF2B5EF4-FFF2-40B4-BE49-F238E27FC236}">
                <a16:creationId xmlns:a16="http://schemas.microsoft.com/office/drawing/2014/main" id="{7F0F295F-1945-027E-E498-9204783374FC}"/>
              </a:ext>
            </a:extLst>
          </p:cNvPr>
          <p:cNvSpPr txBox="1"/>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9" name="Rectangle 8">
            <a:extLst>
              <a:ext uri="{FF2B5EF4-FFF2-40B4-BE49-F238E27FC236}">
                <a16:creationId xmlns:a16="http://schemas.microsoft.com/office/drawing/2014/main" id="{41FB6992-943F-0F87-50D5-373CE25D6255}"/>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93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442602" y="1943031"/>
            <a:ext cx="8261212" cy="4862870"/>
          </a:xfrm>
          <a:prstGeom prst="rect">
            <a:avLst/>
          </a:prstGeom>
          <a:noFill/>
        </p:spPr>
        <p:txBody>
          <a:bodyPr wrap="square" lIns="91440" tIns="45720" rIns="91440" bIns="45720" anchor="t">
            <a:spAutoFit/>
          </a:bodyPr>
          <a:lstStyle/>
          <a:p>
            <a:r>
              <a:rPr lang="en-GB" sz="1000" b="1" dirty="0">
                <a:effectLst/>
                <a:latin typeface="Work Sans"/>
                <a:ea typeface="Calibri" panose="020F0502020204030204" pitchFamily="34" charset="0"/>
                <a:cs typeface="Times New Roman"/>
              </a:rPr>
              <a:t>Painting 2:</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‘The Descent from the Cross’ by Rogier van der Weyden.</a:t>
            </a:r>
          </a:p>
          <a:p>
            <a:r>
              <a:rPr lang="en-GB" sz="1000" u="sng" dirty="0">
                <a:solidFill>
                  <a:srgbClr val="0000FF"/>
                </a:solidFill>
                <a:effectLst/>
                <a:latin typeface="Work Sans"/>
                <a:ea typeface="Calibri" panose="020F0502020204030204" pitchFamily="34" charset="0"/>
                <a:cs typeface="Times New Roman"/>
                <a:hlinkClick r:id="rId3"/>
              </a:rPr>
              <a:t>https://www.museodelprado.es/en/the-collection/art-work/the-descent-from-the-cross/856d822a-dd22-4425-bebd-920a1d416aa7</a:t>
            </a:r>
            <a:endParaRPr lang="en-GB" sz="1000" dirty="0">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Key questions:</a:t>
            </a:r>
            <a:endParaRPr lang="en-GB" sz="1000" dirty="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Times New Roman"/>
              </a:rPr>
              <a:t>What do you notice?</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Times New Roman"/>
              </a:rPr>
              <a:t>What do you think the artist is trying to portray/say about the women by the way he has positioned and painted them?</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Times New Roman"/>
              </a:rPr>
              <a:t>If you had to describe in words what the women might be thinking and feeling, what words would you use and why?</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a:ea typeface="Calibri" panose="020F0502020204030204" pitchFamily="34" charset="0"/>
                <a:cs typeface="Times New Roman"/>
              </a:rPr>
              <a:t>Using the two paintings to map out the women’s emotions:</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Key question:</a:t>
            </a:r>
            <a:r>
              <a:rPr lang="en-GB" sz="1000" b="1"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How do the women’s emotions change/intensify as the events unfold from observing Jesus dying to the point where he has died?</a:t>
            </a:r>
            <a:r>
              <a:rPr lang="en-GB" sz="1000" dirty="0">
                <a:latin typeface="Work Sans"/>
                <a:ea typeface="Calibri" panose="020F0502020204030204" pitchFamily="34" charset="0"/>
                <a:cs typeface="Times New Roman"/>
              </a:rPr>
              <a:t>  Make a list of emotions.</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Activity:</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Place </a:t>
            </a:r>
            <a:r>
              <a:rPr lang="en-GB" sz="1000" dirty="0">
                <a:latin typeface="Work Sans"/>
                <a:ea typeface="Calibri" panose="020F0502020204030204" pitchFamily="34" charset="0"/>
                <a:cs typeface="Times New Roman"/>
              </a:rPr>
              <a:t>the emotion words</a:t>
            </a:r>
            <a:r>
              <a:rPr lang="en-GB" sz="1000" dirty="0">
                <a:effectLst/>
                <a:latin typeface="Work Sans"/>
                <a:ea typeface="Calibri" panose="020F0502020204030204" pitchFamily="34" charset="0"/>
                <a:cs typeface="Times New Roman"/>
              </a:rPr>
              <a:t> on a linear line to show the movement of emotions</a:t>
            </a:r>
            <a:r>
              <a:rPr lang="en-GB" sz="1000" dirty="0">
                <a:latin typeface="Work Sans"/>
                <a:ea typeface="Calibri" panose="020F0502020204030204" pitchFamily="34" charset="0"/>
                <a:cs typeface="Times New Roman"/>
              </a:rPr>
              <a:t>.</a:t>
            </a:r>
            <a:endParaRPr lang="en-GB" sz="1000" b="1"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Read</a:t>
            </a:r>
            <a:r>
              <a:rPr lang="en-GB" sz="1000" dirty="0">
                <a:effectLst/>
                <a:latin typeface="Work Sans"/>
                <a:ea typeface="Calibri" panose="020F0502020204030204" pitchFamily="34" charset="0"/>
                <a:cs typeface="Times New Roman"/>
              </a:rPr>
              <a:t> the Biblical text:</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Matthew 27:</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45 – 61.</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Luke 23:</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44 – 56</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John 19:</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25 – 27</a:t>
            </a:r>
            <a:endParaRPr lang="en-GB" sz="1000" dirty="0">
              <a:solidFill>
                <a:srgbClr val="55345A"/>
              </a:solidFill>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Key questions:</a:t>
            </a:r>
            <a:endParaRPr lang="en-GB" sz="1000" dirty="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Times New Roman"/>
              </a:rPr>
              <a:t>Why do you think the Gospel writers mention the women?</a:t>
            </a:r>
          </a:p>
          <a:p>
            <a:pPr marL="171450" indent="-171450">
              <a:buFont typeface="Arial" panose="020B0604020202020204" pitchFamily="34" charset="0"/>
              <a:buChar char="•"/>
            </a:pPr>
            <a:r>
              <a:rPr lang="en-GB" sz="1000" dirty="0">
                <a:effectLst/>
                <a:latin typeface="Work Sans"/>
                <a:ea typeface="Calibri" panose="020F0502020204030204" pitchFamily="34" charset="0"/>
                <a:cs typeface="Times New Roman"/>
              </a:rPr>
              <a:t>Why do you think they were there?</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What do the women signify to the world/to believers today?</a:t>
            </a:r>
          </a:p>
          <a:p>
            <a:pPr marL="171450" indent="-171450">
              <a:buFont typeface="Arial" panose="020B0604020202020204" pitchFamily="34" charset="0"/>
              <a:buChar char="•"/>
            </a:pPr>
            <a:r>
              <a:rPr lang="en-GB" sz="1000" dirty="0">
                <a:effectLst/>
                <a:latin typeface="Work Sans"/>
                <a:ea typeface="Calibri" panose="020F0502020204030204" pitchFamily="34" charset="0"/>
                <a:cs typeface="Times New Roman"/>
              </a:rPr>
              <a:t>The Gospel writers mention nothing of the disciples?</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Why not?</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Where were they?</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Explain</a:t>
            </a:r>
            <a:r>
              <a:rPr lang="en-GB" sz="1000" dirty="0">
                <a:effectLst/>
                <a:latin typeface="Work Sans"/>
                <a:ea typeface="Calibri" panose="020F0502020204030204" pitchFamily="34" charset="0"/>
                <a:cs typeface="Times New Roman"/>
              </a:rPr>
              <a:t> to the pupils the following:</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Times New Roman"/>
              </a:rPr>
              <a:t>Culturally it was not the norm for women to be anywhere near a crucifixion.</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Times New Roman"/>
              </a:rPr>
              <a:t>The women had cared for Jesus all the way from Galilee.</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Times New Roman"/>
              </a:rPr>
              <a:t>Jesus had very close friends who were women.</a:t>
            </a:r>
          </a:p>
          <a:p>
            <a:pPr marL="171450" indent="-171450">
              <a:buFont typeface="Arial" panose="020B0604020202020204" pitchFamily="34" charset="0"/>
              <a:buChar char="•"/>
            </a:pPr>
            <a:r>
              <a:rPr lang="en-GB" sz="1000" dirty="0">
                <a:effectLst/>
                <a:latin typeface="Work Sans"/>
                <a:ea typeface="Calibri" panose="020F0502020204030204" pitchFamily="34" charset="0"/>
                <a:cs typeface="Times New Roman"/>
              </a:rPr>
              <a:t>The women wanted to show their love for Jesus.</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He had forgiven them, journeyed with them, shown them compassion and love throughout their whole ministry.</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Times New Roman"/>
              </a:rPr>
              <a:t>Identify Mary the mother of Jesus and Mary Magdalene in the painting – what do we know about these two women?</a:t>
            </a:r>
          </a:p>
          <a:p>
            <a:pPr marL="171450" indent="-171450">
              <a:buFont typeface="Arial" panose="020B0604020202020204" pitchFamily="34" charset="0"/>
              <a:buChar char="•"/>
            </a:pPr>
            <a:r>
              <a:rPr lang="en-GB" sz="1000" dirty="0">
                <a:effectLst/>
                <a:latin typeface="Work Sans"/>
                <a:ea typeface="Calibri" panose="020F0502020204030204" pitchFamily="34" charset="0"/>
                <a:cs typeface="Times New Roman"/>
              </a:rPr>
              <a:t>Jesus allows those who society rejects to come close to him.</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To follow him.</a:t>
            </a: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9" name="TextBox 8">
            <a:extLst>
              <a:ext uri="{FF2B5EF4-FFF2-40B4-BE49-F238E27FC236}">
                <a16:creationId xmlns:a16="http://schemas.microsoft.com/office/drawing/2014/main" id="{65407D18-7CB8-9C64-566F-F97D8668FB70}"/>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&amp; 5: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Why were there women at the crucifixion of Jesus?</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133043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9022E0A-FAA8-BC61-A7E2-734CBD8C1681}"/>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2140BC-2AC7-DA05-9045-BFF742401431}"/>
              </a:ext>
            </a:extLst>
          </p:cNvPr>
          <p:cNvSpPr/>
          <p:nvPr/>
        </p:nvSpPr>
        <p:spPr>
          <a:xfrm>
            <a:off x="6095999" y="1817310"/>
            <a:ext cx="3015572" cy="5040690"/>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348456"/>
            <a:ext cx="8039647" cy="461665"/>
          </a:xfrm>
          <a:prstGeom prst="rect">
            <a:avLst/>
          </a:prstGeom>
          <a:noFill/>
        </p:spPr>
        <p:txBody>
          <a:bodyPr wrap="square" rtlCol="0">
            <a:spAutoFit/>
          </a:bodyPr>
          <a:lstStyle/>
          <a:p>
            <a:r>
              <a:rPr lang="en-US" sz="2400">
                <a:solidFill>
                  <a:schemeClr val="bg1"/>
                </a:solidFill>
                <a:latin typeface="Work Sans Light" pitchFamily="2" charset="77"/>
              </a:rPr>
              <a:t>Background knowledge for teachers</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sp>
        <p:nvSpPr>
          <p:cNvPr id="14" name="Rectangle 13">
            <a:extLst>
              <a:ext uri="{FF2B5EF4-FFF2-40B4-BE49-F238E27FC236}">
                <a16:creationId xmlns:a16="http://schemas.microsoft.com/office/drawing/2014/main" id="{02A947F6-1B69-709F-552B-F5197D4394BF}"/>
              </a:ext>
            </a:extLst>
          </p:cNvPr>
          <p:cNvSpPr/>
          <p:nvPr/>
        </p:nvSpPr>
        <p:spPr>
          <a:xfrm>
            <a:off x="-2323" y="1817310"/>
            <a:ext cx="3031949" cy="5040689"/>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CA38805-44A2-E0F9-4FA4-8AB48157935A}"/>
              </a:ext>
            </a:extLst>
          </p:cNvPr>
          <p:cNvSpPr txBox="1"/>
          <p:nvPr/>
        </p:nvSpPr>
        <p:spPr>
          <a:xfrm>
            <a:off x="2408601" y="1014532"/>
            <a:ext cx="6701623" cy="587790"/>
          </a:xfrm>
          <a:prstGeom prst="rect">
            <a:avLst/>
          </a:prstGeom>
          <a:noFill/>
        </p:spPr>
        <p:txBody>
          <a:bodyPr wrap="square">
            <a:spAutoFit/>
          </a:bodyPr>
          <a:lstStyle/>
          <a:p>
            <a:pPr>
              <a:spcBef>
                <a:spcPts val="50"/>
              </a:spcBef>
            </a:pPr>
            <a:r>
              <a:rPr lang="en-GB" sz="1000" b="1">
                <a:solidFill>
                  <a:schemeClr val="bg1"/>
                </a:solidFill>
                <a:effectLst/>
                <a:latin typeface="Work Sans" pitchFamily="2" charset="0"/>
                <a:ea typeface="Calibri" panose="020F0502020204030204" pitchFamily="34" charset="0"/>
                <a:cs typeface="Calibri Light" panose="020F0302020204030204" pitchFamily="34" charset="0"/>
              </a:rPr>
              <a:t>The meaning of salvation:</a:t>
            </a:r>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000">
                <a:solidFill>
                  <a:schemeClr val="bg1"/>
                </a:solidFill>
                <a:effectLst/>
                <a:latin typeface="Work Sans" pitchFamily="2" charset="0"/>
                <a:ea typeface="Calibri" panose="020F0502020204030204" pitchFamily="34" charset="0"/>
                <a:cs typeface="Times New Roman" panose="02020603050405020304" pitchFamily="18" charset="0"/>
              </a:rPr>
              <a:t>It is through the death and resurrection of Jesus that the relationship between God and humanity is restored.  In the death of Christ, forgiveness is offered for the sins of all people.</a:t>
            </a:r>
          </a:p>
        </p:txBody>
      </p:sp>
      <p:sp>
        <p:nvSpPr>
          <p:cNvPr id="18" name="TextBox 17">
            <a:extLst>
              <a:ext uri="{FF2B5EF4-FFF2-40B4-BE49-F238E27FC236}">
                <a16:creationId xmlns:a16="http://schemas.microsoft.com/office/drawing/2014/main" id="{0A809312-3312-B251-1FDE-16D0AD1F8CC8}"/>
              </a:ext>
            </a:extLst>
          </p:cNvPr>
          <p:cNvSpPr txBox="1"/>
          <p:nvPr/>
        </p:nvSpPr>
        <p:spPr>
          <a:xfrm>
            <a:off x="6167880" y="1882669"/>
            <a:ext cx="2871810" cy="4683333"/>
          </a:xfrm>
          <a:prstGeom prst="rect">
            <a:avLst/>
          </a:prstGeom>
          <a:noFill/>
        </p:spPr>
        <p:txBody>
          <a:bodyPr wrap="square" rtlCol="0">
            <a:spAutoFit/>
          </a:bodyPr>
          <a:lstStyle/>
          <a:p>
            <a:pPr>
              <a:spcAft>
                <a:spcPts val="200"/>
              </a:spcAft>
            </a:pPr>
            <a:r>
              <a:rPr lang="en-GB" sz="1000" b="1">
                <a:solidFill>
                  <a:srgbClr val="000000"/>
                </a:solidFill>
                <a:effectLst/>
                <a:latin typeface="Work Sans" pitchFamily="2" charset="0"/>
                <a:ea typeface="Calibri" panose="020F0502020204030204" pitchFamily="34" charset="0"/>
                <a:cs typeface="Calibri Light" panose="020F0302020204030204" pitchFamily="34" charset="0"/>
              </a:rPr>
              <a:t>Peter:  </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Symbol" panose="05050102010706020507" pitchFamily="18" charset="2"/>
              </a:rPr>
              <a:t>One of the first disciples to be chosen.</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Symbol" panose="05050102010706020507" pitchFamily="18" charset="2"/>
              </a:rPr>
              <a:t>One of Jesus’ closest friends.</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Symbol" panose="05050102010706020507" pitchFamily="18" charset="2"/>
              </a:rPr>
              <a:t>Fishermen by trade.</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Symbol" panose="05050102010706020507" pitchFamily="18" charset="2"/>
              </a:rPr>
              <a:t>Immediately responded to Jesus’ call to follow him and changed his name from Simon to Peter – very significant as Peter in other languages means ‘rock.’  Jesus appointed Peter as the ‘rock’ on which he would build his church.</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Symbol" panose="05050102010706020507" pitchFamily="18" charset="2"/>
              </a:rPr>
              <a:t>Peter is often portrayed in the Gospels as one who is very close to understanding who Jesus is and yet so far away from really understanding.  EG:  Jesus walking on water.   Peter calls Jesus when he sees him walking on the water.  When Peter steps out the boat, he becomes afraid when he sees the wind and begins to sink.  Peter calls out to Jesus to save him.  An example of Peter lacking in faith.  On another occasion Peter says to Jesus:  You are the Messiah – at last the penny has dropped and in Matthew’s Gospel, Jesus commends him for this but </a:t>
            </a:r>
            <a:r>
              <a:rPr lang="en-GB" sz="1000">
                <a:solidFill>
                  <a:srgbClr val="000000"/>
                </a:solidFill>
                <a:effectLst/>
                <a:latin typeface="Work Sans" pitchFamily="2" charset="0"/>
                <a:ea typeface="Times New Roman" panose="02020603050405020304" pitchFamily="18" charset="0"/>
                <a:cs typeface="Times New Roman" panose="02020603050405020304" pitchFamily="18" charset="0"/>
              </a:rPr>
              <a:t> just moments later Peter receives Jesus' sharpest rebuke "Get behind me Satan!" because he tries to dissuade Jesus from the path of suffering and death. </a:t>
            </a:r>
            <a:endParaRPr lang="en-GB" sz="1000">
              <a:effectLst/>
              <a:latin typeface="Work Sans" pitchFamily="2" charset="0"/>
              <a:ea typeface="Calibri" panose="020F0502020204030204" pitchFamily="34" charset="0"/>
              <a:cs typeface="Symbol" panose="05050102010706020507" pitchFamily="18" charset="2"/>
            </a:endParaRPr>
          </a:p>
        </p:txBody>
      </p:sp>
      <p:sp>
        <p:nvSpPr>
          <p:cNvPr id="11" name="TextBox 10">
            <a:extLst>
              <a:ext uri="{FF2B5EF4-FFF2-40B4-BE49-F238E27FC236}">
                <a16:creationId xmlns:a16="http://schemas.microsoft.com/office/drawing/2014/main" id="{18CF7713-7724-6A42-8C8D-C0F798F13F2B}"/>
              </a:ext>
            </a:extLst>
          </p:cNvPr>
          <p:cNvSpPr txBox="1"/>
          <p:nvPr/>
        </p:nvSpPr>
        <p:spPr>
          <a:xfrm>
            <a:off x="262553" y="344531"/>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10" name="TextBox 9">
            <a:extLst>
              <a:ext uri="{FF2B5EF4-FFF2-40B4-BE49-F238E27FC236}">
                <a16:creationId xmlns:a16="http://schemas.microsoft.com/office/drawing/2014/main" id="{1770F6AF-2DC6-1A69-8D63-0F3542C32B0E}"/>
              </a:ext>
            </a:extLst>
          </p:cNvPr>
          <p:cNvSpPr txBox="1"/>
          <p:nvPr/>
        </p:nvSpPr>
        <p:spPr>
          <a:xfrm>
            <a:off x="46480" y="1882669"/>
            <a:ext cx="2875624" cy="4657685"/>
          </a:xfrm>
          <a:prstGeom prst="rect">
            <a:avLst/>
          </a:prstGeom>
          <a:noFill/>
        </p:spPr>
        <p:txBody>
          <a:bodyPr wrap="square" lIns="91440" tIns="45720" rIns="91440" bIns="45720" rtlCol="0" anchor="t">
            <a:spAutoFit/>
          </a:bodyPr>
          <a:lstStyle/>
          <a:p>
            <a:pPr>
              <a:spcAft>
                <a:spcPts val="200"/>
              </a:spcAft>
            </a:pPr>
            <a:r>
              <a:rPr lang="en-GB" sz="1000" b="1">
                <a:effectLst/>
                <a:latin typeface="Work Sans" pitchFamily="2" charset="0"/>
                <a:ea typeface="Calibri" panose="020F0502020204030204" pitchFamily="34" charset="0"/>
                <a:cs typeface="Calibri Light" panose="020F0302020204030204" pitchFamily="34" charset="0"/>
              </a:rPr>
              <a:t>Judas:</a:t>
            </a:r>
            <a:r>
              <a:rPr lang="en-GB" sz="1000">
                <a:effectLst/>
                <a:latin typeface="Work Sans" pitchFamily="2" charset="0"/>
                <a:ea typeface="Calibri" panose="020F0502020204030204" pitchFamily="34" charset="0"/>
                <a:cs typeface="Times New Roman" panose="02020603050405020304" pitchFamily="18" charset="0"/>
              </a:rPr>
              <a:t> </a:t>
            </a:r>
          </a:p>
          <a:p>
            <a:pPr marL="171450" lvl="0" indent="-171450">
              <a:spcAft>
                <a:spcPts val="200"/>
              </a:spcAft>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Judas Iscariot was one of the original twelve disciples that were selected by Jesus Christ. He was known as Judas, son of Simon Iscariot. </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The name Iscariot is said to have come from the Semitic root verb “</a:t>
            </a:r>
            <a:r>
              <a:rPr lang="en-GB" sz="1000" err="1">
                <a:effectLst/>
                <a:latin typeface="Work Sans" pitchFamily="2" charset="0"/>
                <a:ea typeface="Times New Roman" panose="02020603050405020304" pitchFamily="18" charset="0"/>
                <a:cs typeface="Times New Roman" panose="02020603050405020304" pitchFamily="18" charset="0"/>
              </a:rPr>
              <a:t>sqr</a:t>
            </a:r>
            <a:r>
              <a:rPr lang="en-GB" sz="1000">
                <a:effectLst/>
                <a:latin typeface="Work Sans" pitchFamily="2" charset="0"/>
                <a:ea typeface="Times New Roman" panose="02020603050405020304" pitchFamily="18" charset="0"/>
                <a:cs typeface="Times New Roman" panose="02020603050405020304" pitchFamily="18" charset="0"/>
              </a:rPr>
              <a:t>,” meaning “to lie,” so Judas’ very name insinuates that he is a liar, however, Judas’ name itself is said to have derived from Judas’s membership in the sicarii or “dagger wielders,” which was a band of religious terrorists of the time, so there is some speculation that Judas was aligned with the Zealots, a fanatical group that had included another apostle, Simon, and whose intent was to overthrow the Roman rule in Judea.</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Judas carried the money bag.  He was in charge of the common fund.</a:t>
            </a:r>
            <a:endParaRPr lang="en-GB" sz="1000">
              <a:effectLst/>
              <a:latin typeface="Work Sans" pitchFamily="2" charset="0"/>
              <a:ea typeface="Calibri" panose="020F0502020204030204" pitchFamily="34" charset="0"/>
              <a:cs typeface="Symbol" panose="05050102010706020507" pitchFamily="18" charset="2"/>
            </a:endParaRPr>
          </a:p>
          <a:p>
            <a:pPr marL="171450" indent="-171450">
              <a:spcAft>
                <a:spcPts val="200"/>
              </a:spcAft>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There is no scriptural evidence that Judas was ever saved. He never called Jesus “Lord,” like the other disciples did, but called Him “Rabbi.” This raise the question as to whether Judas believed Jesus was the Messiah, or He did know and wanted the Messiah to rule immediately. </a:t>
            </a:r>
            <a:endParaRPr lang="en-GB" sz="1000">
              <a:effectLst/>
              <a:latin typeface="Work Sans" pitchFamily="2" charset="0"/>
              <a:ea typeface="Calibri" panose="020F0502020204030204" pitchFamily="34" charset="0"/>
              <a:cs typeface="Symbol" panose="05050102010706020507" pitchFamily="18" charset="2"/>
            </a:endParaRPr>
          </a:p>
        </p:txBody>
      </p:sp>
      <p:sp>
        <p:nvSpPr>
          <p:cNvPr id="12" name="TextBox 11">
            <a:extLst>
              <a:ext uri="{FF2B5EF4-FFF2-40B4-BE49-F238E27FC236}">
                <a16:creationId xmlns:a16="http://schemas.microsoft.com/office/drawing/2014/main" id="{C0E61172-98C2-E186-1178-6341634F0361}"/>
              </a:ext>
            </a:extLst>
          </p:cNvPr>
          <p:cNvSpPr txBox="1"/>
          <p:nvPr/>
        </p:nvSpPr>
        <p:spPr>
          <a:xfrm>
            <a:off x="3101507" y="2021721"/>
            <a:ext cx="2857754" cy="4324261"/>
          </a:xfrm>
          <a:prstGeom prst="rect">
            <a:avLst/>
          </a:prstGeom>
          <a:noFill/>
        </p:spPr>
        <p:txBody>
          <a:bodyPr wrap="square" lIns="91440" tIns="45720" rIns="91440" bIns="45720" rtlCol="0" anchor="t">
            <a:spAutoFit/>
          </a:bodyPr>
          <a:lstStyle/>
          <a:p>
            <a:pPr marL="171450" indent="-171450">
              <a:spcAft>
                <a:spcPts val="200"/>
              </a:spcAft>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Either way, Judas is often thought that he was only concerned about himself and his own agenda.</a:t>
            </a:r>
          </a:p>
          <a:p>
            <a:pPr marL="171450" lvl="0" indent="-171450">
              <a:spcAft>
                <a:spcPts val="200"/>
              </a:spcAft>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As the money bag holder, it is often felt that Judas didn’t really care about Jesus as much as he did the money. One example was when Mary anointed Jesus with a costly perfume. Judas was indignant, and asked, “Why was this ointment not sold for three hundred denarii and given to the poor?” He said this, not because he cared about the poor, but because he was a thief, and having charge of the moneybag he used to help himself to what was put into it” (John 12:5-6), so Judas said this, not because he cared about the poor, but because he was a thief, and having charge of the money bag he used to help himself to what was put into it.  (John 12:7)</a:t>
            </a:r>
          </a:p>
          <a:p>
            <a:pPr marL="171450" indent="-171450">
              <a:spcAft>
                <a:spcPts val="200"/>
              </a:spcAft>
              <a:buFont typeface="Arial" panose="020B0604020202020204" pitchFamily="34" charset="0"/>
              <a:buChar char="•"/>
            </a:pPr>
            <a:r>
              <a:rPr lang="en-GB" sz="1000">
                <a:effectLst/>
                <a:latin typeface="Work Sans" pitchFamily="2" charset="0"/>
                <a:ea typeface="Times New Roman" panose="02020603050405020304" pitchFamily="18" charset="0"/>
                <a:cs typeface="Times New Roman" panose="02020603050405020304" pitchFamily="18" charset="0"/>
              </a:rPr>
              <a:t>The motive for why Judas betrayed Jesus remains unknown with many scholars holding many different thoughts and opinions as to why Judas did what he did.</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endParaRPr lang="en-GB" sz="1000">
              <a:effectLst/>
              <a:latin typeface="Work Sans" pitchFamily="2" charset="0"/>
              <a:ea typeface="Calibri" panose="020F0502020204030204" pitchFamily="34" charset="0"/>
              <a:cs typeface="Symbol" panose="05050102010706020507" pitchFamily="18" charset="2"/>
            </a:endParaRPr>
          </a:p>
        </p:txBody>
      </p:sp>
      <p:pic>
        <p:nvPicPr>
          <p:cNvPr id="22" name="Picture 21">
            <a:extLst>
              <a:ext uri="{FF2B5EF4-FFF2-40B4-BE49-F238E27FC236}">
                <a16:creationId xmlns:a16="http://schemas.microsoft.com/office/drawing/2014/main" id="{9490083F-216B-A2B4-D267-F6DA67AF64DE}"/>
              </a:ext>
            </a:extLst>
          </p:cNvPr>
          <p:cNvPicPr>
            <a:picLocks noChangeAspect="1"/>
          </p:cNvPicPr>
          <p:nvPr/>
        </p:nvPicPr>
        <p:blipFill>
          <a:blip r:embed="rId2"/>
          <a:srcRect/>
          <a:stretch/>
        </p:blipFill>
        <p:spPr>
          <a:xfrm>
            <a:off x="11146327" y="723520"/>
            <a:ext cx="748873" cy="748873"/>
          </a:xfrm>
          <a:prstGeom prst="rect">
            <a:avLst/>
          </a:prstGeom>
        </p:spPr>
      </p:pic>
      <p:sp>
        <p:nvSpPr>
          <p:cNvPr id="23" name="TextBox 22">
            <a:extLst>
              <a:ext uri="{FF2B5EF4-FFF2-40B4-BE49-F238E27FC236}">
                <a16:creationId xmlns:a16="http://schemas.microsoft.com/office/drawing/2014/main" id="{0B1EECEC-5B11-118D-F438-296A4AEE88A6}"/>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24" name="TextBox 23">
            <a:extLst>
              <a:ext uri="{FF2B5EF4-FFF2-40B4-BE49-F238E27FC236}">
                <a16:creationId xmlns:a16="http://schemas.microsoft.com/office/drawing/2014/main" id="{5B0F39A7-08A9-2A92-DDF0-54F7E434C15B}"/>
              </a:ext>
            </a:extLst>
          </p:cNvPr>
          <p:cNvSpPr txBox="1"/>
          <p:nvPr/>
        </p:nvSpPr>
        <p:spPr>
          <a:xfrm>
            <a:off x="9183452" y="2021721"/>
            <a:ext cx="2871810" cy="2964914"/>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en-GB" sz="1000">
                <a:solidFill>
                  <a:srgbClr val="000000"/>
                </a:solidFill>
                <a:effectLst/>
                <a:latin typeface="Work Sans" pitchFamily="2" charset="0"/>
                <a:ea typeface="Times New Roman" panose="02020603050405020304" pitchFamily="18" charset="0"/>
                <a:cs typeface="Times New Roman" panose="02020603050405020304" pitchFamily="18" charset="0"/>
              </a:rPr>
              <a:t>Peter shows he does not fully understand the nature of Jesus' Messiahship.</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Symbol" panose="05050102010706020507" pitchFamily="18" charset="2"/>
              </a:rPr>
              <a:t>Peter is often the ‘spokesperson’ for the disciples but is often the one that says the wrong thing at the wrong time.</a:t>
            </a:r>
            <a:r>
              <a:rPr lang="en-GB" sz="1000">
                <a:solidFill>
                  <a:srgbClr val="000000"/>
                </a:solidFill>
                <a:effectLst/>
                <a:latin typeface="Work Sans" pitchFamily="2" charset="0"/>
                <a:ea typeface="Times New Roman" panose="02020603050405020304" pitchFamily="18" charset="0"/>
                <a:cs typeface="Times New Roman" panose="02020603050405020304" pitchFamily="18" charset="0"/>
              </a:rPr>
              <a:t> </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Symbol" panose="05050102010706020507" pitchFamily="18" charset="2"/>
              </a:rPr>
              <a:t>Peter denies knowing Jesus as predicted by Jesus himself</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Symbol" panose="05050102010706020507" pitchFamily="18" charset="2"/>
              </a:rPr>
              <a:t>Peter is in the first male witness to the resurrection</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Symbol" panose="05050102010706020507" pitchFamily="18" charset="2"/>
              </a:rPr>
              <a:t>Peter in the book of Acts is seen as one of the main leaders of the early church.  Whatever his precise nature of his encounter with the resurrected Jesus, </a:t>
            </a:r>
            <a:r>
              <a:rPr lang="en-GB" sz="1000">
                <a:solidFill>
                  <a:srgbClr val="000000"/>
                </a:solidFill>
                <a:effectLst/>
                <a:latin typeface="Work Sans" pitchFamily="2" charset="0"/>
                <a:ea typeface="Times New Roman" panose="02020603050405020304" pitchFamily="18" charset="0"/>
                <a:cs typeface="Times New Roman" panose="02020603050405020304" pitchFamily="18" charset="0"/>
              </a:rPr>
              <a:t>the result was that Peter was transformed from a scared and dejected failure into the leader Jesus had predicted at the outset.</a:t>
            </a:r>
            <a:endParaRPr lang="en-GB" sz="1000">
              <a:effectLst/>
              <a:latin typeface="Work Sans" pitchFamily="2" charset="0"/>
              <a:ea typeface="Calibri" panose="020F0502020204030204" pitchFamily="34" charset="0"/>
              <a:cs typeface="Symbol" panose="05050102010706020507" pitchFamily="18" charset="2"/>
            </a:endParaRPr>
          </a:p>
        </p:txBody>
      </p:sp>
      <p:pic>
        <p:nvPicPr>
          <p:cNvPr id="5" name="Picture 4">
            <a:extLst>
              <a:ext uri="{FF2B5EF4-FFF2-40B4-BE49-F238E27FC236}">
                <a16:creationId xmlns:a16="http://schemas.microsoft.com/office/drawing/2014/main" id="{1C890C35-ABFC-996D-C8ED-45AF5AF9B744}"/>
              </a:ext>
            </a:extLst>
          </p:cNvPr>
          <p:cNvPicPr>
            <a:picLocks noChangeAspect="1"/>
          </p:cNvPicPr>
          <p:nvPr/>
        </p:nvPicPr>
        <p:blipFill>
          <a:blip r:embed="rId3"/>
          <a:stretch>
            <a:fillRect/>
          </a:stretch>
        </p:blipFill>
        <p:spPr>
          <a:xfrm>
            <a:off x="4773336" y="6056851"/>
            <a:ext cx="986076" cy="676428"/>
          </a:xfrm>
          <a:prstGeom prst="rect">
            <a:avLst/>
          </a:prstGeom>
        </p:spPr>
      </p:pic>
      <p:pic>
        <p:nvPicPr>
          <p:cNvPr id="8" name="Picture 7">
            <a:extLst>
              <a:ext uri="{FF2B5EF4-FFF2-40B4-BE49-F238E27FC236}">
                <a16:creationId xmlns:a16="http://schemas.microsoft.com/office/drawing/2014/main" id="{0E8603D8-4076-9ED0-E20A-60AD41681F68}"/>
              </a:ext>
            </a:extLst>
          </p:cNvPr>
          <p:cNvPicPr>
            <a:picLocks noChangeAspect="1"/>
          </p:cNvPicPr>
          <p:nvPr/>
        </p:nvPicPr>
        <p:blipFill>
          <a:blip r:embed="rId4"/>
          <a:stretch>
            <a:fillRect/>
          </a:stretch>
        </p:blipFill>
        <p:spPr>
          <a:xfrm>
            <a:off x="10151448" y="5130171"/>
            <a:ext cx="1743752" cy="926680"/>
          </a:xfrm>
          <a:prstGeom prst="rect">
            <a:avLst/>
          </a:prstGeom>
        </p:spPr>
      </p:pic>
    </p:spTree>
    <p:extLst>
      <p:ext uri="{BB962C8B-B14F-4D97-AF65-F5344CB8AC3E}">
        <p14:creationId xmlns:p14="http://schemas.microsoft.com/office/powerpoint/2010/main" val="1433004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3644587"/>
          </a:xfrm>
          <a:prstGeom prst="rect">
            <a:avLst/>
          </a:prstGeom>
          <a:noFill/>
        </p:spPr>
        <p:txBody>
          <a:bodyPr wrap="square" lIns="91440" tIns="45720" rIns="91440" bIns="45720" anchor="t">
            <a:spAutoFit/>
          </a:bodyPr>
          <a:lstStyle/>
          <a:p>
            <a:r>
              <a:rPr lang="en-GB" sz="1000" b="1" u="sng" dirty="0">
                <a:effectLst/>
                <a:latin typeface="Work Sans"/>
                <a:ea typeface="Calibri" panose="020F0502020204030204" pitchFamily="34" charset="0"/>
                <a:cs typeface="Times New Roman"/>
              </a:rPr>
              <a:t>Lesson 5:</a:t>
            </a:r>
            <a:endParaRPr lang="en-GB" sz="1000" u="sng" dirty="0">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Main Activity:</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Diary entry:</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Teacher to model to ensure a high-quality outcome.</a:t>
            </a:r>
          </a:p>
          <a:p>
            <a:endParaRPr lang="en-GB" sz="1000">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000" b="1" dirty="0">
                <a:effectLst/>
                <a:latin typeface="Work Sans"/>
                <a:ea typeface="Calibri" panose="020F0502020204030204" pitchFamily="34" charset="0"/>
                <a:cs typeface="Times New Roman"/>
              </a:rPr>
              <a:t>The last hours of Jesus’ life:</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Pupils to draw on the whole class discussion that has been generated from the analysis of the art and text.</a:t>
            </a:r>
          </a:p>
          <a:p>
            <a:pPr>
              <a:lnSpc>
                <a:spcPct val="115000"/>
              </a:lnSpc>
              <a:spcAft>
                <a:spcPts val="1000"/>
              </a:spcAft>
            </a:pPr>
            <a:endParaRPr lang="en-GB" sz="100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000" b="1" dirty="0">
                <a:effectLst/>
                <a:latin typeface="Work Sans"/>
                <a:ea typeface="Calibri" panose="020F0502020204030204" pitchFamily="34" charset="0"/>
                <a:cs typeface="Times New Roman"/>
              </a:rPr>
              <a:t>Write </a:t>
            </a:r>
            <a:r>
              <a:rPr lang="en-GB" sz="1000" b="1" dirty="0">
                <a:latin typeface="Work Sans"/>
                <a:ea typeface="Calibri" panose="020F0502020204030204" pitchFamily="34" charset="0"/>
                <a:cs typeface="Times New Roman"/>
              </a:rPr>
              <a:t>from </a:t>
            </a:r>
            <a:r>
              <a:rPr lang="en-GB" sz="1000" b="1" dirty="0">
                <a:effectLst/>
                <a:latin typeface="Work Sans"/>
                <a:ea typeface="Calibri" panose="020F0502020204030204" pitchFamily="34" charset="0"/>
                <a:cs typeface="Times New Roman"/>
              </a:rPr>
              <a:t>the viewpoint of one of the women of your choice.</a:t>
            </a:r>
            <a:r>
              <a:rPr lang="en-GB" sz="1000" b="1" dirty="0">
                <a:latin typeface="Work Sans"/>
                <a:ea typeface="Calibri" panose="020F0502020204030204" pitchFamily="34" charset="0"/>
                <a:cs typeface="Times New Roman"/>
              </a:rPr>
              <a:t> </a:t>
            </a:r>
            <a:endParaRPr lang="en-GB" sz="1000" b="1" dirty="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Plenary:</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(Reflect and express)</a:t>
            </a:r>
            <a:endParaRPr lang="en-GB" sz="1000" dirty="0">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Statement:</a:t>
            </a:r>
            <a:endParaRPr lang="en-GB" sz="1000" dirty="0">
              <a:effectLst/>
              <a:latin typeface="Work Sans"/>
              <a:ea typeface="Calibri" panose="020F0502020204030204" pitchFamily="34" charset="0"/>
              <a:cs typeface="Times New Roman"/>
            </a:endParaRPr>
          </a:p>
          <a:p>
            <a:r>
              <a:rPr lang="en-GB" sz="1000" dirty="0">
                <a:effectLst/>
                <a:latin typeface="Work Sans"/>
                <a:ea typeface="Calibri" panose="020F0502020204030204" pitchFamily="34" charset="0"/>
                <a:cs typeface="Times New Roman"/>
              </a:rPr>
              <a:t>Jesus allows those who society rejects to come close to him.</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To follow him.</a:t>
            </a:r>
            <a:r>
              <a:rPr lang="en-GB" sz="1000" dirty="0">
                <a:latin typeface="Work Sans"/>
                <a:ea typeface="Calibri" panose="020F0502020204030204" pitchFamily="34" charset="0"/>
                <a:cs typeface="Times New Roman"/>
              </a:rPr>
              <a:t> </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b="1">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Key question:</a:t>
            </a:r>
            <a:endParaRPr lang="en-GB" sz="1000" dirty="0">
              <a:effectLst/>
              <a:latin typeface="Work Sans"/>
              <a:ea typeface="Calibri" panose="020F0502020204030204" pitchFamily="34" charset="0"/>
              <a:cs typeface="Times New Roman"/>
            </a:endParaRPr>
          </a:p>
          <a:p>
            <a:r>
              <a:rPr lang="en-GB" sz="1000" dirty="0">
                <a:effectLst/>
                <a:latin typeface="Work Sans"/>
                <a:ea typeface="Calibri" panose="020F0502020204030204" pitchFamily="34" charset="0"/>
                <a:cs typeface="Times New Roman"/>
              </a:rPr>
              <a:t>Which groups do you think society rejects today but Jesus would draw close to?</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Are these groups the same worldwide or do you think culture/context has an influence </a:t>
            </a:r>
            <a:r>
              <a:rPr lang="en-GB" sz="1000" dirty="0">
                <a:latin typeface="Work Sans"/>
                <a:ea typeface="Calibri" panose="020F0502020204030204" pitchFamily="34" charset="0"/>
                <a:cs typeface="Times New Roman"/>
              </a:rPr>
              <a:t>on </a:t>
            </a:r>
            <a:r>
              <a:rPr lang="en-GB" sz="1000" dirty="0">
                <a:effectLst/>
                <a:latin typeface="Work Sans"/>
                <a:ea typeface="Calibri" panose="020F0502020204030204" pitchFamily="34" charset="0"/>
                <a:cs typeface="Times New Roman"/>
              </a:rPr>
              <a:t>how humanity treats certain groups?</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What causes these decisions do you think?</a:t>
            </a: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9" name="TextBox 8">
            <a:extLst>
              <a:ext uri="{FF2B5EF4-FFF2-40B4-BE49-F238E27FC236}">
                <a16:creationId xmlns:a16="http://schemas.microsoft.com/office/drawing/2014/main" id="{65407D18-7CB8-9C64-566F-F97D8668FB70}"/>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&amp; 5: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Why were there women at the crucifixion of Jesus?</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2923042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935562" cy="707886"/>
          </a:xfrm>
          <a:prstGeom prst="rect">
            <a:avLst/>
          </a:prstGeom>
          <a:noFill/>
        </p:spPr>
        <p:txBody>
          <a:bodyPr wrap="square">
            <a:spAutoFit/>
          </a:bodyPr>
          <a:lstStyle/>
          <a:p>
            <a:pPr marL="285750" lvl="0" indent="-285750">
              <a:buFont typeface="Arial" panose="020B0604020202020204" pitchFamily="34" charset="0"/>
              <a:buChar char="•"/>
            </a:pP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http://www.albrightknox.org/artworks/19464-le-christ-jaune-yellow-christ</a:t>
            </a:r>
            <a:endParaRPr lang="en-GB" sz="1000">
              <a:effectLst/>
              <a:latin typeface="Work Sans" pitchFamily="2"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4"/>
              </a:rPr>
              <a:t>https://www.museodelprado.es/en/the-collection/art-work/the-descent-from-the-cross/856d822a-dd22-4425-bebd-920a1d416aa7</a:t>
            </a:r>
            <a:r>
              <a:rPr lang="en-GB" sz="1000">
                <a:effectLst/>
                <a:latin typeface="Work Sans" pitchFamily="2"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Set of Bibles.</a:t>
            </a:r>
            <a:endParaRPr lang="en-GB" sz="1000">
              <a:effectLst/>
              <a:latin typeface="Work Sans" pitchFamily="2" charset="0"/>
              <a:ea typeface="Calibri" panose="020F0502020204030204" pitchFamily="34" charset="0"/>
              <a:cs typeface="Symbol" panose="05050102010706020507" pitchFamily="18" charset="2"/>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8204660" cy="256930"/>
          </a:xfrm>
          <a:prstGeom prst="rect">
            <a:avLst/>
          </a:prstGeom>
          <a:noFill/>
        </p:spPr>
        <p:txBody>
          <a:bodyPr wrap="square" lIns="91440" tIns="45720" rIns="91440" bIns="45720" anchor="t">
            <a:spAutoFit/>
          </a:bodyPr>
          <a:lstStyle/>
          <a:p>
            <a:pPr>
              <a:lnSpc>
                <a:spcPct val="115000"/>
              </a:lnSpc>
              <a:spcAft>
                <a:spcPts val="1000"/>
              </a:spcAft>
            </a:pPr>
            <a:r>
              <a:rPr lang="en-GB" sz="1000" dirty="0">
                <a:effectLst/>
                <a:latin typeface="Work Sans"/>
                <a:ea typeface="Calibri" panose="020F0502020204030204" pitchFamily="34" charset="0"/>
                <a:cs typeface="Times New Roman"/>
              </a:rPr>
              <a:t>Be mindful of pupils who may feel that they don’t belong or may have experienced </a:t>
            </a:r>
            <a:r>
              <a:rPr lang="en-GB" sz="1000" dirty="0">
                <a:latin typeface="Work Sans"/>
                <a:ea typeface="Calibri" panose="020F0502020204030204" pitchFamily="34" charset="0"/>
                <a:cs typeface="Times New Roman"/>
              </a:rPr>
              <a:t>trauma </a:t>
            </a:r>
            <a:r>
              <a:rPr lang="en-GB" sz="1000" dirty="0">
                <a:effectLst/>
                <a:latin typeface="Work Sans"/>
                <a:ea typeface="Calibri" panose="020F0502020204030204" pitchFamily="34" charset="0"/>
                <a:cs typeface="Times New Roman"/>
              </a:rPr>
              <a:t>/rejection.</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4" name="TextBox 3">
            <a:extLst>
              <a:ext uri="{FF2B5EF4-FFF2-40B4-BE49-F238E27FC236}">
                <a16:creationId xmlns:a16="http://schemas.microsoft.com/office/drawing/2014/main" id="{CD0ADD06-8351-12F2-062F-C623909CA71B}"/>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&amp; 5: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Why were there women at the crucifixion of Jesus?</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4119437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613945-4C4A-2AD2-6A10-BB2B2CD2CEE5}"/>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a:t>
            </a:r>
            <a:r>
              <a:rPr lang="en-GB" sz="2400" b="1">
                <a:solidFill>
                  <a:schemeClr val="bg1"/>
                </a:solidFill>
                <a:latin typeface="Work Sans Light" pitchFamily="2" charset="0"/>
                <a:ea typeface="Calibri" panose="020F0502020204030204" pitchFamily="34" charset="0"/>
                <a:cs typeface="Times New Roman" panose="02020603050405020304" pitchFamily="18" charset="0"/>
              </a:rPr>
              <a:t>6</a:t>
            </a:r>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Who is the most important person in the Easter story?</a:t>
            </a:r>
            <a:endParaRPr lang="en-US" sz="2400">
              <a:solidFill>
                <a:schemeClr val="bg1"/>
              </a:solidFill>
              <a:latin typeface="Work Sans Light" pitchFamily="2" charset="0"/>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22" name="TextBox 21">
            <a:extLst>
              <a:ext uri="{FF2B5EF4-FFF2-40B4-BE49-F238E27FC236}">
                <a16:creationId xmlns:a16="http://schemas.microsoft.com/office/drawing/2014/main" id="{DCADF510-8CFF-BEDA-98C7-AAE125765A82}"/>
              </a:ext>
            </a:extLst>
          </p:cNvPr>
          <p:cNvSpPr txBox="1"/>
          <p:nvPr/>
        </p:nvSpPr>
        <p:spPr>
          <a:xfrm>
            <a:off x="3555973" y="2027836"/>
            <a:ext cx="7884160" cy="1323439"/>
          </a:xfrm>
          <a:prstGeom prst="rect">
            <a:avLst/>
          </a:prstGeom>
          <a:noFill/>
        </p:spPr>
        <p:txBody>
          <a:bodyPr wrap="square" rtlCol="0">
            <a:spAutoFit/>
          </a:bodyPr>
          <a:lstStyle/>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Recap on their knowledge from previous lessons.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Describe what a believer can learn from each person.</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Know how the person might influence a believer’s life.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Express their own ideas and opinions.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Make links with their learning with their own behaviour</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Consider how they make moral decisions and what might happen as a result of those decisions.</a:t>
            </a:r>
          </a:p>
          <a:p>
            <a:pPr marL="342900" lvl="0" indent="-342900">
              <a:buFont typeface="Symbol" panose="05050102010706020507" pitchFamily="18" charset="2"/>
              <a:buChar char=""/>
            </a:pPr>
            <a:endParaRPr lang="en-GB" sz="1000">
              <a:effectLst/>
              <a:latin typeface="Work Sans" pitchFamily="2" charset="0"/>
              <a:ea typeface="Calibri" panose="020F0502020204030204" pitchFamily="34" charset="0"/>
              <a:cs typeface="Symbol" panose="05050102010706020507" pitchFamily="18" charset="2"/>
            </a:endParaRPr>
          </a:p>
          <a:p>
            <a:r>
              <a:rPr lang="en-GB" sz="1000" b="1">
                <a:effectLst/>
                <a:latin typeface="Work Sans" pitchFamily="2" charset="0"/>
                <a:ea typeface="Calibri" panose="020F0502020204030204" pitchFamily="34" charset="0"/>
                <a:cs typeface="Times New Roman" panose="02020603050405020304" pitchFamily="18" charset="0"/>
              </a:rPr>
              <a:t>Key religious vocabulary:</a:t>
            </a:r>
            <a:r>
              <a:rPr lang="en-GB" sz="1000">
                <a:effectLst/>
                <a:latin typeface="Work Sans" pitchFamily="2" charset="0"/>
                <a:ea typeface="Calibri" panose="020F0502020204030204" pitchFamily="34" charset="0"/>
                <a:cs typeface="Times New Roman" panose="02020603050405020304" pitchFamily="18" charset="0"/>
              </a:rPr>
              <a:t>  betray, denial, love,</a:t>
            </a:r>
            <a:endParaRPr lang="en-GB" sz="100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p:nvPr/>
        </p:nvSpPr>
        <p:spPr>
          <a:xfrm>
            <a:off x="3557610" y="3728224"/>
            <a:ext cx="8294457" cy="2708434"/>
          </a:xfrm>
          <a:prstGeom prst="rect">
            <a:avLst/>
          </a:prstGeom>
          <a:noFill/>
        </p:spPr>
        <p:txBody>
          <a:bodyPr wrap="square" lIns="91440" tIns="45720" rIns="91440" bIns="45720" rtlCol="0" anchor="t">
            <a:spAutoFit/>
          </a:bodyPr>
          <a:lstStyle/>
          <a:p>
            <a:r>
              <a:rPr lang="en-GB" sz="1000" b="1" dirty="0">
                <a:effectLst/>
                <a:latin typeface="Work Sans"/>
                <a:ea typeface="Calibri" panose="020F0502020204030204" pitchFamily="34" charset="0"/>
                <a:cs typeface="Times New Roman"/>
              </a:rPr>
              <a:t>Introduction:</a:t>
            </a:r>
            <a:endParaRPr lang="en-GB" sz="1000" dirty="0">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Question for the whole unit</a:t>
            </a:r>
            <a:r>
              <a:rPr lang="en-GB" sz="1000" dirty="0">
                <a:effectLst/>
                <a:latin typeface="Work Sans"/>
                <a:ea typeface="Calibri" panose="020F0502020204030204" pitchFamily="34" charset="0"/>
                <a:cs typeface="Times New Roman"/>
              </a:rPr>
              <a:t>:</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Who is the most important person in the Easter story?</a:t>
            </a:r>
            <a:r>
              <a:rPr lang="en-GB" sz="1000" dirty="0">
                <a:solidFill>
                  <a:srgbClr val="55345A"/>
                </a:solidFill>
                <a:latin typeface="Work Sans"/>
                <a:ea typeface="Calibri" panose="020F0502020204030204" pitchFamily="34" charset="0"/>
                <a:cs typeface="Times New Roman"/>
              </a:rPr>
              <a:t>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a:ea typeface="Calibri" panose="020F0502020204030204" pitchFamily="34" charset="0"/>
                <a:cs typeface="Times New Roman"/>
              </a:rPr>
              <a:t>Which one of them has taught you the most about what it means to be a follower or disciple of Jesus and live a Christian life?</a:t>
            </a:r>
          </a:p>
          <a:p>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b="1" dirty="0">
                <a:effectLst/>
                <a:latin typeface="Work Sans"/>
                <a:ea typeface="Calibri" panose="020F0502020204030204" pitchFamily="34" charset="0"/>
                <a:cs typeface="Symbol" panose="05050102010706020507" pitchFamily="18" charset="2"/>
              </a:rPr>
              <a:t>Recap</a:t>
            </a:r>
            <a:r>
              <a:rPr lang="en-GB" sz="1000" dirty="0">
                <a:effectLst/>
                <a:latin typeface="Work Sans"/>
                <a:ea typeface="Calibri" panose="020F0502020204030204" pitchFamily="34" charset="0"/>
                <a:cs typeface="Symbol" panose="05050102010706020507" pitchFamily="18" charset="2"/>
              </a:rPr>
              <a:t> the previous lessons.</a:t>
            </a:r>
          </a:p>
          <a:p>
            <a:pPr marL="171450" lvl="0" indent="-171450">
              <a:buFont typeface="Arial" panose="020B0604020202020204" pitchFamily="34" charset="0"/>
              <a:buChar char="•"/>
            </a:pPr>
            <a:r>
              <a:rPr lang="en-GB" sz="1000" b="1" dirty="0">
                <a:effectLst/>
                <a:latin typeface="Work Sans"/>
                <a:ea typeface="Calibri" panose="020F0502020204030204" pitchFamily="34" charset="0"/>
                <a:cs typeface="Symbol" panose="05050102010706020507" pitchFamily="18" charset="2"/>
              </a:rPr>
              <a:t>Recap </a:t>
            </a:r>
            <a:r>
              <a:rPr lang="en-GB" sz="1000" dirty="0">
                <a:effectLst/>
                <a:latin typeface="Work Sans"/>
                <a:ea typeface="Calibri" panose="020F0502020204030204" pitchFamily="34" charset="0"/>
                <a:cs typeface="Symbol" panose="05050102010706020507" pitchFamily="18" charset="2"/>
              </a:rPr>
              <a:t>religious vocabulary covered.</a:t>
            </a:r>
          </a:p>
          <a:p>
            <a:pPr marL="171450" lvl="0" indent="-171450">
              <a:buFont typeface="Arial" panose="020B0604020202020204" pitchFamily="34" charset="0"/>
              <a:buChar char="•"/>
            </a:pPr>
            <a:r>
              <a:rPr lang="en-GB" sz="1000" b="1" dirty="0">
                <a:effectLst/>
                <a:latin typeface="Work Sans"/>
                <a:ea typeface="Calibri" panose="020F0502020204030204" pitchFamily="34" charset="0"/>
                <a:cs typeface="Symbol" panose="05050102010706020507" pitchFamily="18" charset="2"/>
              </a:rPr>
              <a:t>Recap</a:t>
            </a:r>
            <a:r>
              <a:rPr lang="en-GB" sz="1000" dirty="0">
                <a:effectLst/>
                <a:latin typeface="Work Sans"/>
                <a:ea typeface="Calibri" panose="020F0502020204030204" pitchFamily="34" charset="0"/>
                <a:cs typeface="Symbol" panose="05050102010706020507" pitchFamily="18" charset="2"/>
              </a:rPr>
              <a:t> the key characteristics of each person studied.</a:t>
            </a:r>
          </a:p>
          <a:p>
            <a:pPr marL="171450" lvl="0" indent="-171450">
              <a:buFont typeface="Arial" panose="020B0604020202020204" pitchFamily="34" charset="0"/>
              <a:buChar char="•"/>
            </a:pPr>
            <a:r>
              <a:rPr lang="en-GB" sz="1000" b="1" dirty="0">
                <a:effectLst/>
                <a:latin typeface="Work Sans"/>
                <a:ea typeface="Calibri" panose="020F0502020204030204" pitchFamily="34" charset="0"/>
                <a:cs typeface="Symbol" panose="05050102010706020507" pitchFamily="18" charset="2"/>
              </a:rPr>
              <a:t>Recap</a:t>
            </a:r>
            <a:r>
              <a:rPr lang="en-GB" sz="1000" dirty="0">
                <a:effectLst/>
                <a:latin typeface="Work Sans"/>
                <a:ea typeface="Calibri" panose="020F0502020204030204" pitchFamily="34" charset="0"/>
                <a:cs typeface="Symbol" panose="05050102010706020507" pitchFamily="18" charset="2"/>
              </a:rPr>
              <a:t> what each person teaches a believer today about what it means to be a follower of Jesus and live a Christian life</a:t>
            </a:r>
          </a:p>
          <a:p>
            <a:pPr marL="342900" lvl="0" indent="-342900">
              <a:buFont typeface="Symbol" panose="05050102010706020507" pitchFamily="18" charset="2"/>
              <a:buChar char=""/>
            </a:pPr>
            <a:endParaRPr lang="en-GB" sz="1000">
              <a:effectLst/>
              <a:latin typeface="Work Sans" pitchFamily="2" charset="0"/>
              <a:ea typeface="Calibri" panose="020F0502020204030204" pitchFamily="34" charset="0"/>
              <a:cs typeface="Symbol" panose="05050102010706020507" pitchFamily="18" charset="2"/>
            </a:endParaRPr>
          </a:p>
          <a:p>
            <a:r>
              <a:rPr lang="en-GB" sz="1000" dirty="0">
                <a:effectLst/>
                <a:latin typeface="Work Sans"/>
                <a:ea typeface="Calibri" panose="020F0502020204030204" pitchFamily="34" charset="0"/>
                <a:cs typeface="Times New Roman"/>
              </a:rPr>
              <a:t>Pupils</a:t>
            </a:r>
            <a:r>
              <a:rPr lang="en-GB" sz="1000" dirty="0">
                <a:latin typeface="Work Sans"/>
                <a:ea typeface="Calibri" panose="020F0502020204030204" pitchFamily="34" charset="0"/>
                <a:cs typeface="Times New Roman"/>
              </a:rPr>
              <a:t> are given</a:t>
            </a:r>
            <a:r>
              <a:rPr lang="en-GB" sz="1000" dirty="0">
                <a:effectLst/>
                <a:latin typeface="Work Sans"/>
                <a:ea typeface="Calibri" panose="020F0502020204030204" pitchFamily="34" charset="0"/>
                <a:cs typeface="Times New Roman"/>
              </a:rPr>
              <a:t> the grid to complete found in the </a:t>
            </a:r>
            <a:r>
              <a:rPr lang="en-GB" sz="1000" b="1" dirty="0">
                <a:effectLst/>
                <a:latin typeface="Work Sans"/>
                <a:ea typeface="Calibri" panose="020F0502020204030204" pitchFamily="34" charset="0"/>
                <a:cs typeface="Times New Roman"/>
              </a:rPr>
              <a:t>appendix:</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Lesson </a:t>
            </a:r>
            <a:r>
              <a:rPr lang="en-GB" sz="1000" b="1" dirty="0">
                <a:latin typeface="Work Sans"/>
                <a:ea typeface="Calibri" panose="020F0502020204030204" pitchFamily="34" charset="0"/>
                <a:cs typeface="Times New Roman"/>
              </a:rPr>
              <a:t>6</a:t>
            </a:r>
            <a:r>
              <a:rPr lang="en-GB" sz="1000" b="1" dirty="0">
                <a:effectLst/>
                <a:latin typeface="Work Sans"/>
                <a:ea typeface="Calibri" panose="020F0502020204030204" pitchFamily="34" charset="0"/>
                <a:cs typeface="Times New Roman"/>
              </a:rPr>
              <a:t>.</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a:ea typeface="Calibri" panose="020F0502020204030204" pitchFamily="34" charset="0"/>
                <a:cs typeface="Times New Roman"/>
              </a:rPr>
              <a:t>The aim of </a:t>
            </a:r>
            <a:r>
              <a:rPr lang="en-GB" sz="1000" dirty="0">
                <a:latin typeface="Work Sans"/>
                <a:ea typeface="Calibri" panose="020F0502020204030204" pitchFamily="34" charset="0"/>
                <a:cs typeface="Times New Roman"/>
              </a:rPr>
              <a:t>the</a:t>
            </a:r>
            <a:r>
              <a:rPr lang="en-GB" sz="1000" dirty="0">
                <a:effectLst/>
                <a:latin typeface="Work Sans"/>
                <a:ea typeface="Calibri" panose="020F0502020204030204" pitchFamily="34" charset="0"/>
                <a:cs typeface="Times New Roman"/>
              </a:rPr>
              <a:t> task is for pupils to summarise their knowledge of each person in the context of the Easter story and to be given the opportunity to express their own ideas and opinions about who they think is the most important person because of what they have to teach a believer today, about living the Christian life.</a:t>
            </a:r>
          </a:p>
          <a:p>
            <a:r>
              <a:rPr lang="en-GB" sz="1000" dirty="0">
                <a:effectLst/>
                <a:latin typeface="Work Sans"/>
                <a:ea typeface="Calibri" panose="020F0502020204030204" pitchFamily="34" charset="0"/>
                <a:cs typeface="Times New Roman"/>
              </a:rPr>
              <a:t>Teachers to differentiate the task according to their classes needs.</a:t>
            </a:r>
          </a:p>
        </p:txBody>
      </p:sp>
      <p:sp>
        <p:nvSpPr>
          <p:cNvPr id="24" name="TextBox 23">
            <a:extLst>
              <a:ext uri="{FF2B5EF4-FFF2-40B4-BE49-F238E27FC236}">
                <a16:creationId xmlns:a16="http://schemas.microsoft.com/office/drawing/2014/main" id="{7171E2D9-75BE-823A-B6B6-8090DBC306CD}"/>
              </a:ext>
            </a:extLst>
          </p:cNvPr>
          <p:cNvSpPr txBox="1"/>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Intentions:</a:t>
            </a:r>
            <a:r>
              <a:rPr lang="en-GB" sz="160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sp>
        <p:nvSpPr>
          <p:cNvPr id="4" name="TextBox 3">
            <a:extLst>
              <a:ext uri="{FF2B5EF4-FFF2-40B4-BE49-F238E27FC236}">
                <a16:creationId xmlns:a16="http://schemas.microsoft.com/office/drawing/2014/main" id="{71B1B497-0B45-35C1-1022-E9C0B44336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20" name="TextBox 19">
            <a:extLst>
              <a:ext uri="{FF2B5EF4-FFF2-40B4-BE49-F238E27FC236}">
                <a16:creationId xmlns:a16="http://schemas.microsoft.com/office/drawing/2014/main" id="{7F0F295F-1945-027E-E498-9204783374FC}"/>
              </a:ext>
            </a:extLst>
          </p:cNvPr>
          <p:cNvSpPr txBox="1"/>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9" name="Rectangle 8">
            <a:extLst>
              <a:ext uri="{FF2B5EF4-FFF2-40B4-BE49-F238E27FC236}">
                <a16:creationId xmlns:a16="http://schemas.microsoft.com/office/drawing/2014/main" id="{41FB6992-943F-0F87-50D5-373CE25D6255}"/>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481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461515" y="2046674"/>
            <a:ext cx="7935562" cy="246221"/>
          </a:xfrm>
          <a:prstGeom prst="rect">
            <a:avLst/>
          </a:prstGeom>
          <a:noFill/>
        </p:spPr>
        <p:txBody>
          <a:bodyPr wrap="square" lIns="91440" tIns="45720" rIns="91440" bIns="45720" anchor="t">
            <a:spAutoFit/>
          </a:bodyPr>
          <a:lstStyle/>
          <a:p>
            <a:pPr marL="171450" lvl="0" indent="-171450">
              <a:buFont typeface="Arial" panose="020B0604020202020204" pitchFamily="34" charset="0"/>
              <a:buChar char="•"/>
            </a:pPr>
            <a:r>
              <a:rPr lang="en-GB" sz="1000" dirty="0">
                <a:effectLst/>
                <a:latin typeface="Work Sans"/>
                <a:ea typeface="Calibri" panose="020F0502020204030204" pitchFamily="34" charset="0"/>
                <a:cs typeface="Times New Roman"/>
              </a:rPr>
              <a:t>Appendix - lesson </a:t>
            </a:r>
            <a:r>
              <a:rPr lang="en-GB" sz="1000" dirty="0">
                <a:latin typeface="Work Sans"/>
                <a:ea typeface="Calibri" panose="020F0502020204030204" pitchFamily="34" charset="0"/>
                <a:cs typeface="Times New Roman"/>
              </a:rPr>
              <a:t>6</a:t>
            </a:r>
            <a:endParaRPr lang="en-GB" sz="1000" dirty="0">
              <a:effectLst/>
              <a:latin typeface="Work Sans" pitchFamily="2" charset="0"/>
              <a:ea typeface="Calibri" panose="020F0502020204030204" pitchFamily="34" charset="0"/>
              <a:cs typeface="Symbol" panose="05050102010706020507" pitchFamily="18" charset="2"/>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8204660" cy="256930"/>
          </a:xfrm>
          <a:prstGeom prst="rect">
            <a:avLst/>
          </a:prstGeom>
          <a:noFill/>
        </p:spPr>
        <p:txBody>
          <a:bodyPr wrap="square">
            <a:spAutoFit/>
          </a:bodyPr>
          <a:lstStyle/>
          <a:p>
            <a:pPr>
              <a:lnSpc>
                <a:spcPct val="115000"/>
              </a:lnSpc>
              <a:spcAft>
                <a:spcPts val="1000"/>
              </a:spcAft>
            </a:pPr>
            <a:r>
              <a:rPr lang="en-GB" sz="1000">
                <a:effectLst/>
                <a:latin typeface="Work Sans" pitchFamily="2" charset="0"/>
                <a:ea typeface="Calibri" panose="020F0502020204030204" pitchFamily="34" charset="0"/>
                <a:cs typeface="Times New Roman" panose="02020603050405020304" pitchFamily="18" charset="0"/>
              </a:rPr>
              <a:t>Type sensitivities...</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4" name="TextBox 3">
            <a:extLst>
              <a:ext uri="{FF2B5EF4-FFF2-40B4-BE49-F238E27FC236}">
                <a16:creationId xmlns:a16="http://schemas.microsoft.com/office/drawing/2014/main" id="{CD0ADD06-8351-12F2-062F-C623909CA71B}"/>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a:t>
            </a:r>
            <a:r>
              <a:rPr lang="en-GB" sz="2400" b="1">
                <a:solidFill>
                  <a:schemeClr val="bg1"/>
                </a:solidFill>
                <a:latin typeface="Work Sans Light" pitchFamily="2" charset="0"/>
                <a:ea typeface="Calibri" panose="020F0502020204030204" pitchFamily="34" charset="0"/>
                <a:cs typeface="Times New Roman" panose="02020603050405020304" pitchFamily="18" charset="0"/>
              </a:rPr>
              <a:t>6</a:t>
            </a:r>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Who is the most important person in the Easter story?</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3108900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12192001" cy="685800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815B98-6D0A-1E48-8EB0-73F044A24F7A}"/>
              </a:ext>
            </a:extLst>
          </p:cNvPr>
          <p:cNvSpPr txBox="1"/>
          <p:nvPr/>
        </p:nvSpPr>
        <p:spPr>
          <a:xfrm>
            <a:off x="2328038" y="3989296"/>
            <a:ext cx="7535917" cy="1369606"/>
          </a:xfrm>
          <a:prstGeom prst="rect">
            <a:avLst/>
          </a:prstGeom>
          <a:noFill/>
        </p:spPr>
        <p:txBody>
          <a:bodyPr wrap="square" rtlCol="0">
            <a:spAutoFit/>
          </a:bodyPr>
          <a:lstStyle/>
          <a:p>
            <a:pPr algn="ctr"/>
            <a:r>
              <a:rPr lang="en-GB" sz="1400" b="1" u="none" strike="noStrike">
                <a:solidFill>
                  <a:schemeClr val="bg1"/>
                </a:solidFill>
                <a:effectLst/>
                <a:latin typeface="Work Sans SemiBold" pitchFamily="2" charset="77"/>
              </a:rPr>
              <a:t>London Diocesan Board for Schools </a:t>
            </a:r>
          </a:p>
          <a:p>
            <a:pPr algn="ctr"/>
            <a:r>
              <a:rPr lang="en-GB" sz="1400" b="1" u="sng">
                <a:solidFill>
                  <a:schemeClr val="bg1"/>
                </a:solidFill>
                <a:latin typeface="Work Sans SemiBold" pitchFamily="2" charset="77"/>
              </a:rPr>
              <a:t>www.ldbs.co.uk</a:t>
            </a:r>
            <a:r>
              <a:rPr lang="en-GB" sz="1400" b="1" strike="noStrike">
                <a:solidFill>
                  <a:schemeClr val="bg1"/>
                </a:solidFill>
                <a:effectLst/>
                <a:latin typeface="Work Sans SemiBold" pitchFamily="2" charset="77"/>
              </a:rPr>
              <a:t>   </a:t>
            </a:r>
            <a:r>
              <a:rPr lang="en-GB" sz="1400" b="1" u="none" strike="noStrike">
                <a:solidFill>
                  <a:schemeClr val="bg1"/>
                </a:solidFill>
                <a:effectLst/>
                <a:latin typeface="Work Sans SemiBold" pitchFamily="2" charset="77"/>
              </a:rPr>
              <a:t>020 7932 1100</a:t>
            </a:r>
          </a:p>
          <a:p>
            <a:pPr algn="ctr"/>
            <a:br>
              <a:rPr lang="en-GB" sz="1100">
                <a:solidFill>
                  <a:schemeClr val="bg1"/>
                </a:solidFill>
                <a:latin typeface="Work Sans" pitchFamily="2" charset="77"/>
              </a:rPr>
            </a:br>
            <a:r>
              <a:rPr lang="en-GB" sz="1100" u="none" strike="noStrike">
                <a:solidFill>
                  <a:schemeClr val="bg1"/>
                </a:solidFill>
                <a:effectLst/>
                <a:latin typeface="Work Sans" pitchFamily="2" charset="77"/>
              </a:rPr>
              <a:t>London Diocesan Board for Schools is a Charitable Company Limited by Guarantee. </a:t>
            </a:r>
            <a:br>
              <a:rPr lang="en-GB" sz="1100" u="none" strike="noStrike">
                <a:solidFill>
                  <a:schemeClr val="bg1"/>
                </a:solidFill>
                <a:effectLst/>
                <a:latin typeface="Work Sans" pitchFamily="2" charset="77"/>
              </a:rPr>
            </a:br>
            <a:r>
              <a:rPr lang="en-GB" sz="1100" u="none" strike="noStrike">
                <a:solidFill>
                  <a:schemeClr val="bg1"/>
                </a:solidFill>
                <a:effectLst/>
                <a:latin typeface="Work Sans" pitchFamily="2" charset="77"/>
              </a:rPr>
              <a:t>Company Registration No 198131. Charity Registration No 313000. </a:t>
            </a:r>
            <a:br>
              <a:rPr lang="en-GB" sz="1100" u="none" strike="noStrike">
                <a:solidFill>
                  <a:schemeClr val="bg1"/>
                </a:solidFill>
                <a:effectLst/>
                <a:latin typeface="Work Sans" pitchFamily="2" charset="77"/>
              </a:rPr>
            </a:br>
            <a:endParaRPr lang="en-GB" sz="1100" u="none" strike="noStrike">
              <a:solidFill>
                <a:schemeClr val="bg1"/>
              </a:solidFill>
              <a:effectLst/>
              <a:latin typeface="Work Sans" pitchFamily="2" charset="77"/>
            </a:endParaRPr>
          </a:p>
          <a:p>
            <a:pPr algn="ctr"/>
            <a:r>
              <a:rPr lang="en-GB" sz="1100" u="none" strike="noStrike">
                <a:solidFill>
                  <a:schemeClr val="bg1"/>
                </a:solidFill>
                <a:effectLst/>
                <a:latin typeface="Work Sans" pitchFamily="2" charset="77"/>
              </a:rPr>
              <a:t>Registered Address: London Diocesan House, 36 </a:t>
            </a:r>
            <a:r>
              <a:rPr lang="en-GB" sz="1100" u="none" strike="noStrike" err="1">
                <a:solidFill>
                  <a:schemeClr val="bg1"/>
                </a:solidFill>
                <a:effectLst/>
                <a:latin typeface="Work Sans" pitchFamily="2" charset="77"/>
              </a:rPr>
              <a:t>Causton</a:t>
            </a:r>
            <a:r>
              <a:rPr lang="en-GB" sz="1100" u="none" strike="noStrike">
                <a:solidFill>
                  <a:schemeClr val="bg1"/>
                </a:solidFill>
                <a:effectLst/>
                <a:latin typeface="Work Sans" pitchFamily="2" charset="77"/>
              </a:rPr>
              <a:t> Street, London, SW1P 4AU</a:t>
            </a:r>
          </a:p>
        </p:txBody>
      </p:sp>
      <p:pic>
        <p:nvPicPr>
          <p:cNvPr id="4" name="Picture 3">
            <a:extLst>
              <a:ext uri="{FF2B5EF4-FFF2-40B4-BE49-F238E27FC236}">
                <a16:creationId xmlns:a16="http://schemas.microsoft.com/office/drawing/2014/main" id="{10173B46-344B-050C-4F9D-D83921089364}"/>
              </a:ext>
            </a:extLst>
          </p:cNvPr>
          <p:cNvPicPr>
            <a:picLocks noChangeAspect="1"/>
          </p:cNvPicPr>
          <p:nvPr/>
        </p:nvPicPr>
        <p:blipFill>
          <a:blip r:embed="rId3"/>
          <a:srcRect/>
          <a:stretch/>
        </p:blipFill>
        <p:spPr>
          <a:xfrm>
            <a:off x="5249936" y="1851181"/>
            <a:ext cx="1692119" cy="1692119"/>
          </a:xfrm>
          <a:prstGeom prst="rect">
            <a:avLst/>
          </a:prstGeom>
        </p:spPr>
      </p:pic>
      <p:sp>
        <p:nvSpPr>
          <p:cNvPr id="3" name="TextBox 2">
            <a:extLst>
              <a:ext uri="{FF2B5EF4-FFF2-40B4-BE49-F238E27FC236}">
                <a16:creationId xmlns:a16="http://schemas.microsoft.com/office/drawing/2014/main" id="{30ED1708-83EA-B651-DDCF-32733E15F28C}"/>
              </a:ext>
            </a:extLst>
          </p:cNvPr>
          <p:cNvSpPr txBox="1"/>
          <p:nvPr/>
        </p:nvSpPr>
        <p:spPr>
          <a:xfrm>
            <a:off x="1292772" y="5585231"/>
            <a:ext cx="9732580" cy="1384995"/>
          </a:xfrm>
          <a:prstGeom prst="rect">
            <a:avLst/>
          </a:prstGeom>
          <a:noFill/>
        </p:spPr>
        <p:txBody>
          <a:bodyPr wrap="square" lIns="91440" tIns="45720" rIns="91440" bIns="45720" rtlCol="0" anchor="t">
            <a:spAutoFit/>
          </a:bodyPr>
          <a:lstStyle/>
          <a:p>
            <a:pPr algn="ctr"/>
            <a:r>
              <a:rPr lang="en-GB" sz="1100">
                <a:solidFill>
                  <a:schemeClr val="bg1"/>
                </a:solidFill>
                <a:latin typeface="Work Sans"/>
                <a:ea typeface="+mn-lt"/>
                <a:cs typeface="+mn-lt"/>
              </a:rPr>
              <a:t>© Copyright London Diocesan Board for Schools 2023</a:t>
            </a:r>
            <a:endParaRPr lang="en-US" sz="1100">
              <a:solidFill>
                <a:schemeClr val="bg1"/>
              </a:solidFill>
              <a:latin typeface="Work Sans"/>
            </a:endParaRPr>
          </a:p>
          <a:p>
            <a:pPr algn="ctr"/>
            <a:r>
              <a:rPr lang="en-GB" sz="1100">
                <a:solidFill>
                  <a:schemeClr val="bg1"/>
                </a:solidFill>
                <a:latin typeface="Work Sans"/>
                <a:ea typeface="+mn-lt"/>
                <a:cs typeface="+mn-lt"/>
              </a:rPr>
              <a:t>All rights reserved. No part of these slides may be reproduced, stored in a retrieval system or transmitted in any form or by any other means, electronic or mechanical photocopying, recording or otherwise without the prior written permission of the London Diocesan Board for Schools. These slides may not be lent, resold, hired out or otherwise disposed of by way of trade without the prior consent of the London Diocesan Board for Schools. </a:t>
            </a:r>
            <a:endParaRPr lang="en-GB" sz="1100">
              <a:solidFill>
                <a:schemeClr val="bg1"/>
              </a:solidFill>
            </a:endParaRPr>
          </a:p>
          <a:p>
            <a:pPr algn="ctr"/>
            <a:endParaRPr lang="en-GB" sz="1100" b="0" i="0">
              <a:solidFill>
                <a:schemeClr val="bg1"/>
              </a:solidFill>
              <a:effectLst/>
              <a:latin typeface="Work Sans"/>
            </a:endParaRPr>
          </a:p>
          <a:p>
            <a:endParaRPr lang="en-GB"/>
          </a:p>
        </p:txBody>
      </p:sp>
    </p:spTree>
    <p:extLst>
      <p:ext uri="{BB962C8B-B14F-4D97-AF65-F5344CB8AC3E}">
        <p14:creationId xmlns:p14="http://schemas.microsoft.com/office/powerpoint/2010/main" val="130902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9022E0A-FAA8-BC61-A7E2-734CBD8C1681}"/>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2140BC-2AC7-DA05-9045-BFF742401431}"/>
              </a:ext>
            </a:extLst>
          </p:cNvPr>
          <p:cNvSpPr/>
          <p:nvPr/>
        </p:nvSpPr>
        <p:spPr>
          <a:xfrm>
            <a:off x="6095999" y="1817310"/>
            <a:ext cx="3015572" cy="5040690"/>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348456"/>
            <a:ext cx="8039647" cy="461665"/>
          </a:xfrm>
          <a:prstGeom prst="rect">
            <a:avLst/>
          </a:prstGeom>
          <a:noFill/>
        </p:spPr>
        <p:txBody>
          <a:bodyPr wrap="square" rtlCol="0">
            <a:spAutoFit/>
          </a:bodyPr>
          <a:lstStyle/>
          <a:p>
            <a:r>
              <a:rPr lang="en-US" sz="2400">
                <a:solidFill>
                  <a:schemeClr val="bg1"/>
                </a:solidFill>
                <a:latin typeface="Work Sans Light" pitchFamily="2" charset="77"/>
              </a:rPr>
              <a:t>Background knowledge for teachers</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sp>
        <p:nvSpPr>
          <p:cNvPr id="14" name="Rectangle 13">
            <a:extLst>
              <a:ext uri="{FF2B5EF4-FFF2-40B4-BE49-F238E27FC236}">
                <a16:creationId xmlns:a16="http://schemas.microsoft.com/office/drawing/2014/main" id="{02A947F6-1B69-709F-552B-F5197D4394BF}"/>
              </a:ext>
            </a:extLst>
          </p:cNvPr>
          <p:cNvSpPr/>
          <p:nvPr/>
        </p:nvSpPr>
        <p:spPr>
          <a:xfrm>
            <a:off x="-2323" y="1817310"/>
            <a:ext cx="3031949" cy="5040689"/>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CA38805-44A2-E0F9-4FA4-8AB48157935A}"/>
              </a:ext>
            </a:extLst>
          </p:cNvPr>
          <p:cNvSpPr txBox="1"/>
          <p:nvPr/>
        </p:nvSpPr>
        <p:spPr>
          <a:xfrm>
            <a:off x="2408601" y="1014532"/>
            <a:ext cx="6701623" cy="587790"/>
          </a:xfrm>
          <a:prstGeom prst="rect">
            <a:avLst/>
          </a:prstGeom>
          <a:noFill/>
        </p:spPr>
        <p:txBody>
          <a:bodyPr wrap="square">
            <a:spAutoFit/>
          </a:bodyPr>
          <a:lstStyle/>
          <a:p>
            <a:pPr>
              <a:spcBef>
                <a:spcPts val="50"/>
              </a:spcBef>
            </a:pPr>
            <a:r>
              <a:rPr lang="en-GB" sz="1000" b="1">
                <a:solidFill>
                  <a:schemeClr val="bg1"/>
                </a:solidFill>
                <a:effectLst/>
                <a:latin typeface="Work Sans" pitchFamily="2" charset="0"/>
                <a:ea typeface="Calibri" panose="020F0502020204030204" pitchFamily="34" charset="0"/>
                <a:cs typeface="Calibri Light" panose="020F0302020204030204" pitchFamily="34" charset="0"/>
              </a:rPr>
              <a:t>The meaning of salvation:</a:t>
            </a:r>
            <a:endParaRPr lang="en-GB" sz="1000">
              <a:solidFill>
                <a:schemeClr val="bg1"/>
              </a:solidFill>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000">
                <a:solidFill>
                  <a:schemeClr val="bg1"/>
                </a:solidFill>
                <a:effectLst/>
                <a:latin typeface="Work Sans" pitchFamily="2" charset="0"/>
                <a:ea typeface="Calibri" panose="020F0502020204030204" pitchFamily="34" charset="0"/>
                <a:cs typeface="Times New Roman" panose="02020603050405020304" pitchFamily="18" charset="0"/>
              </a:rPr>
              <a:t>It is through the death and resurrection of Jesus that the relationship between God and humanity is restored.  In the death of Christ, forgiveness is offered for the sins of all people.</a:t>
            </a:r>
          </a:p>
        </p:txBody>
      </p:sp>
      <p:sp>
        <p:nvSpPr>
          <p:cNvPr id="18" name="TextBox 17">
            <a:extLst>
              <a:ext uri="{FF2B5EF4-FFF2-40B4-BE49-F238E27FC236}">
                <a16:creationId xmlns:a16="http://schemas.microsoft.com/office/drawing/2014/main" id="{0A809312-3312-B251-1FDE-16D0AD1F8CC8}"/>
              </a:ext>
            </a:extLst>
          </p:cNvPr>
          <p:cNvSpPr txBox="1"/>
          <p:nvPr/>
        </p:nvSpPr>
        <p:spPr>
          <a:xfrm>
            <a:off x="6167880" y="1956362"/>
            <a:ext cx="2871810" cy="4196020"/>
          </a:xfrm>
          <a:prstGeom prst="rect">
            <a:avLst/>
          </a:prstGeom>
          <a:noFill/>
        </p:spPr>
        <p:txBody>
          <a:bodyPr wrap="square" rtlCol="0">
            <a:spAutoFit/>
          </a:bodyPr>
          <a:lstStyle/>
          <a:p>
            <a:pPr>
              <a:spcAft>
                <a:spcPts val="200"/>
              </a:spcAft>
            </a:pPr>
            <a:r>
              <a:rPr lang="en-GB" sz="1000" b="1">
                <a:effectLst/>
                <a:latin typeface="Work Sans" pitchFamily="2" charset="0"/>
                <a:ea typeface="Calibri" panose="020F0502020204030204" pitchFamily="34" charset="0"/>
                <a:cs typeface="Calibri Light" panose="020F0302020204030204" pitchFamily="34" charset="0"/>
              </a:rPr>
              <a:t>Mary Magdalene:</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Calibri Light" panose="020F0302020204030204" pitchFamily="34" charset="0"/>
              </a:rPr>
              <a:t>Very little is known of Mary Magdalene.</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Calibri Light" panose="020F0302020204030204" pitchFamily="34" charset="0"/>
              </a:rPr>
              <a:t>Mary was from the town of Magdala which is where her second name comes from.</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Calibri Light" panose="020F0302020204030204" pitchFamily="34" charset="0"/>
              </a:rPr>
              <a:t>A very close friend of Jesus</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Calibri Light" panose="020F0302020204030204" pitchFamily="34" charset="0"/>
              </a:rPr>
              <a:t>Mary was one of Jesus’ most loyal followers as portrayed in the Gospels.  </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Symbol" panose="05050102010706020507" pitchFamily="18" charset="2"/>
              </a:rPr>
              <a:t>When Mary met Jesus, he cast out seven demons from her.</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fontAlgn="base">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Symbol" panose="05050102010706020507" pitchFamily="18" charset="2"/>
              </a:rPr>
              <a:t>Mary Magdalene cared for Jesus and his disciples out of her own wealth.</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Calibri Light" panose="020F0302020204030204" pitchFamily="34" charset="0"/>
              </a:rPr>
              <a:t>Mary was present at Jesus’ death and burial.</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fontAlgn="base">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Symbol" panose="05050102010706020507" pitchFamily="18" charset="2"/>
              </a:rPr>
              <a:t>Mary stayed with Jesus at the foot of the cross. She and other women bought spices to anoint the body of Jesus and appeared at his tomb in all four Gospels.</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Calibri Light" panose="020F0302020204030204" pitchFamily="34" charset="0"/>
              </a:rPr>
              <a:t>Mary is said to be the first to witness his resurrection.</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Calibri Light" panose="020F0302020204030204" pitchFamily="34" charset="0"/>
              </a:rPr>
              <a:t>It is western Christian doctrine, renaissance art and literature that have portrayed Mary as a prostitute but this is not mentioned in the Bible.</a:t>
            </a:r>
            <a:endParaRPr lang="en-GB" sz="1000">
              <a:effectLst/>
              <a:latin typeface="Work Sans" pitchFamily="2" charset="0"/>
              <a:ea typeface="Calibri" panose="020F0502020204030204" pitchFamily="34" charset="0"/>
              <a:cs typeface="Symbol" panose="05050102010706020507" pitchFamily="18" charset="2"/>
            </a:endParaRPr>
          </a:p>
        </p:txBody>
      </p:sp>
      <p:sp>
        <p:nvSpPr>
          <p:cNvPr id="11" name="TextBox 10">
            <a:extLst>
              <a:ext uri="{FF2B5EF4-FFF2-40B4-BE49-F238E27FC236}">
                <a16:creationId xmlns:a16="http://schemas.microsoft.com/office/drawing/2014/main" id="{18CF7713-7724-6A42-8C8D-C0F798F13F2B}"/>
              </a:ext>
            </a:extLst>
          </p:cNvPr>
          <p:cNvSpPr txBox="1"/>
          <p:nvPr/>
        </p:nvSpPr>
        <p:spPr>
          <a:xfrm>
            <a:off x="262553" y="344531"/>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10" name="TextBox 9">
            <a:extLst>
              <a:ext uri="{FF2B5EF4-FFF2-40B4-BE49-F238E27FC236}">
                <a16:creationId xmlns:a16="http://schemas.microsoft.com/office/drawing/2014/main" id="{1770F6AF-2DC6-1A69-8D63-0F3542C32B0E}"/>
              </a:ext>
            </a:extLst>
          </p:cNvPr>
          <p:cNvSpPr txBox="1"/>
          <p:nvPr/>
        </p:nvSpPr>
        <p:spPr>
          <a:xfrm>
            <a:off x="44292" y="1956362"/>
            <a:ext cx="2875624" cy="2811026"/>
          </a:xfrm>
          <a:prstGeom prst="rect">
            <a:avLst/>
          </a:prstGeom>
          <a:noFill/>
        </p:spPr>
        <p:txBody>
          <a:bodyPr wrap="square" lIns="91440" tIns="45720" rIns="91440" bIns="45720" rtlCol="0" anchor="t">
            <a:spAutoFit/>
          </a:bodyPr>
          <a:lstStyle/>
          <a:p>
            <a:pPr>
              <a:spcAft>
                <a:spcPts val="200"/>
              </a:spcAft>
            </a:pPr>
            <a:r>
              <a:rPr lang="en-GB" sz="1000" b="1">
                <a:effectLst/>
                <a:latin typeface="Work Sans" pitchFamily="2" charset="0"/>
                <a:ea typeface="Calibri" panose="020F0502020204030204" pitchFamily="34" charset="0"/>
                <a:cs typeface="Calibri Light" panose="020F0302020204030204" pitchFamily="34" charset="0"/>
              </a:rPr>
              <a:t>The women:</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a:effectLst/>
                <a:latin typeface="Work Sans" pitchFamily="2" charset="0"/>
                <a:ea typeface="Calibri" panose="020F0502020204030204" pitchFamily="34" charset="0"/>
                <a:cs typeface="Calibri Light" panose="020F0302020204030204" pitchFamily="34" charset="0"/>
              </a:rPr>
              <a:t>Many women were present at the foot of the cross because they had followed Jesus from Jerusalem.  They were watching from a distance.</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effectLst/>
                <a:latin typeface="Work Sans" pitchFamily="2" charset="0"/>
                <a:ea typeface="Calibri" panose="020F0502020204030204" pitchFamily="34" charset="0"/>
                <a:cs typeface="Calibri Light" panose="020F0302020204030204" pitchFamily="34" charset="0"/>
              </a:rPr>
              <a:t>The Gospel writers give some names of the women who were there.  Mary the mother of Jesus and Mary Magdalene being two of them.  Seven in total are mentioned by name.</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effectLst/>
                <a:latin typeface="Work Sans" pitchFamily="2" charset="0"/>
                <a:ea typeface="Calibri" panose="020F0502020204030204" pitchFamily="34" charset="0"/>
                <a:cs typeface="Calibri Light" panose="020F0302020204030204" pitchFamily="34" charset="0"/>
              </a:rPr>
              <a:t>Culturally, it would have not been the norm for women to be at a crucifixion.</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effectLst/>
                <a:latin typeface="Work Sans" pitchFamily="2" charset="0"/>
                <a:ea typeface="Calibri" panose="020F0502020204030204" pitchFamily="34" charset="0"/>
                <a:cs typeface="Calibri Light" panose="020F0302020204030204" pitchFamily="34" charset="0"/>
              </a:rPr>
              <a:t>Many were there because they had known and experienced love, forgiveness and compassion from Jesus.  Now it was time for them to express their love towards him.</a:t>
            </a:r>
            <a:endParaRPr lang="en-GB" sz="1000">
              <a:effectLst/>
              <a:latin typeface="Work Sans" pitchFamily="2" charset="0"/>
              <a:ea typeface="Calibri" panose="020F0502020204030204" pitchFamily="34" charset="0"/>
              <a:cs typeface="Symbol" panose="05050102010706020507" pitchFamily="18" charset="2"/>
            </a:endParaRPr>
          </a:p>
        </p:txBody>
      </p:sp>
      <p:sp>
        <p:nvSpPr>
          <p:cNvPr id="12" name="TextBox 11">
            <a:extLst>
              <a:ext uri="{FF2B5EF4-FFF2-40B4-BE49-F238E27FC236}">
                <a16:creationId xmlns:a16="http://schemas.microsoft.com/office/drawing/2014/main" id="{C0E61172-98C2-E186-1178-6341634F0361}"/>
              </a:ext>
            </a:extLst>
          </p:cNvPr>
          <p:cNvSpPr txBox="1"/>
          <p:nvPr/>
        </p:nvSpPr>
        <p:spPr>
          <a:xfrm>
            <a:off x="3128535" y="1956362"/>
            <a:ext cx="2857754" cy="1579920"/>
          </a:xfrm>
          <a:prstGeom prst="rect">
            <a:avLst/>
          </a:prstGeom>
          <a:noFill/>
        </p:spPr>
        <p:txBody>
          <a:bodyPr wrap="square" lIns="91440" tIns="45720" rIns="91440" bIns="45720" rtlCol="0" anchor="t">
            <a:spAutoFit/>
          </a:bodyPr>
          <a:lstStyle/>
          <a:p>
            <a:pPr>
              <a:spcAft>
                <a:spcPts val="200"/>
              </a:spcAft>
            </a:pPr>
            <a:r>
              <a:rPr lang="en-GB" sz="1000" b="1">
                <a:effectLst/>
                <a:latin typeface="Work Sans" pitchFamily="2" charset="0"/>
                <a:ea typeface="Calibri" panose="020F0502020204030204" pitchFamily="34" charset="0"/>
                <a:cs typeface="Calibri Light" panose="020F0302020204030204" pitchFamily="34" charset="0"/>
              </a:rPr>
              <a:t>Mary – the mother of Jesus: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a:effectLst/>
                <a:latin typeface="Work Sans" pitchFamily="2" charset="0"/>
                <a:ea typeface="Calibri" panose="020F0502020204030204" pitchFamily="34" charset="0"/>
                <a:cs typeface="Calibri Light" panose="020F0302020204030204" pitchFamily="34" charset="0"/>
              </a:rPr>
              <a:t>Mary was a young Jewish girl when she gave birth to Jesus.  </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effectLst/>
                <a:latin typeface="Work Sans" pitchFamily="2" charset="0"/>
                <a:ea typeface="Calibri" panose="020F0502020204030204" pitchFamily="34" charset="0"/>
                <a:cs typeface="Calibri Light" panose="020F0302020204030204" pitchFamily="34" charset="0"/>
              </a:rPr>
              <a:t>Mary was betrothed to be married.  She was probably around the age of 12/13.</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effectLst/>
                <a:latin typeface="Work Sans" pitchFamily="2" charset="0"/>
                <a:ea typeface="Calibri" panose="020F0502020204030204" pitchFamily="34" charset="0"/>
                <a:cs typeface="Calibri Light" panose="020F0302020204030204" pitchFamily="34" charset="0"/>
              </a:rPr>
              <a:t>Mary is seen by the church as pure and holy.</a:t>
            </a:r>
            <a:endParaRPr lang="en-GB" sz="1000">
              <a:effectLst/>
              <a:latin typeface="Work Sans" pitchFamily="2" charset="0"/>
              <a:ea typeface="Calibri" panose="020F0502020204030204" pitchFamily="34" charset="0"/>
              <a:cs typeface="Symbol" panose="05050102010706020507" pitchFamily="18" charset="2"/>
            </a:endParaRPr>
          </a:p>
          <a:p>
            <a:pPr marL="171450" lvl="0" indent="-171450">
              <a:spcAft>
                <a:spcPts val="200"/>
              </a:spcAft>
              <a:buFont typeface="Arial" panose="020B0604020202020204" pitchFamily="34" charset="0"/>
              <a:buChar char="•"/>
            </a:pPr>
            <a:r>
              <a:rPr lang="en-GB" sz="1000">
                <a:effectLst/>
                <a:latin typeface="Work Sans" pitchFamily="2" charset="0"/>
                <a:ea typeface="Calibri" panose="020F0502020204030204" pitchFamily="34" charset="0"/>
                <a:cs typeface="Calibri Light" panose="020F0302020204030204" pitchFamily="34" charset="0"/>
              </a:rPr>
              <a:t>Mary is at the heart of the Christian narrative.</a:t>
            </a:r>
            <a:endParaRPr lang="en-GB" sz="1000">
              <a:effectLst/>
              <a:latin typeface="Work Sans" pitchFamily="2" charset="0"/>
              <a:ea typeface="Calibri" panose="020F0502020204030204" pitchFamily="34" charset="0"/>
              <a:cs typeface="Symbol" panose="05050102010706020507" pitchFamily="18" charset="2"/>
            </a:endParaRPr>
          </a:p>
        </p:txBody>
      </p:sp>
      <p:pic>
        <p:nvPicPr>
          <p:cNvPr id="22" name="Picture 21">
            <a:extLst>
              <a:ext uri="{FF2B5EF4-FFF2-40B4-BE49-F238E27FC236}">
                <a16:creationId xmlns:a16="http://schemas.microsoft.com/office/drawing/2014/main" id="{9490083F-216B-A2B4-D267-F6DA67AF64DE}"/>
              </a:ext>
            </a:extLst>
          </p:cNvPr>
          <p:cNvPicPr>
            <a:picLocks noChangeAspect="1"/>
          </p:cNvPicPr>
          <p:nvPr/>
        </p:nvPicPr>
        <p:blipFill>
          <a:blip r:embed="rId2"/>
          <a:srcRect/>
          <a:stretch/>
        </p:blipFill>
        <p:spPr>
          <a:xfrm>
            <a:off x="11146327" y="723520"/>
            <a:ext cx="748873" cy="748873"/>
          </a:xfrm>
          <a:prstGeom prst="rect">
            <a:avLst/>
          </a:prstGeom>
        </p:spPr>
      </p:pic>
      <p:sp>
        <p:nvSpPr>
          <p:cNvPr id="23" name="TextBox 22">
            <a:extLst>
              <a:ext uri="{FF2B5EF4-FFF2-40B4-BE49-F238E27FC236}">
                <a16:creationId xmlns:a16="http://schemas.microsoft.com/office/drawing/2014/main" id="{0B1EECEC-5B11-118D-F438-296A4AEE88A6}"/>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24" name="TextBox 23">
            <a:extLst>
              <a:ext uri="{FF2B5EF4-FFF2-40B4-BE49-F238E27FC236}">
                <a16:creationId xmlns:a16="http://schemas.microsoft.com/office/drawing/2014/main" id="{5B0F39A7-08A9-2A92-DDF0-54F7E434C15B}"/>
              </a:ext>
            </a:extLst>
          </p:cNvPr>
          <p:cNvSpPr txBox="1"/>
          <p:nvPr/>
        </p:nvSpPr>
        <p:spPr>
          <a:xfrm>
            <a:off x="9183452" y="2032998"/>
            <a:ext cx="2871810" cy="1015663"/>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en-GB" sz="1000">
                <a:solidFill>
                  <a:srgbClr val="000000"/>
                </a:solidFill>
                <a:effectLst/>
                <a:latin typeface="Work Sans" pitchFamily="2" charset="0"/>
                <a:ea typeface="Calibri" panose="020F0502020204030204" pitchFamily="34" charset="0"/>
                <a:cs typeface="Times New Roman" panose="02020603050405020304" pitchFamily="18" charset="0"/>
              </a:rPr>
              <a:t>Mary Magdalene is the subject of much controversy, legend, and misconception. There is no evidence to back up claims that she was a reformed prostitute, the wife of Jesus, and the mother of his child.</a:t>
            </a:r>
            <a:endParaRPr lang="en-GB" sz="1000">
              <a:effectLst/>
              <a:latin typeface="Work Sans" pitchFamily="2" charset="0"/>
              <a:ea typeface="Calibri" panose="020F0502020204030204" pitchFamily="34" charset="0"/>
              <a:cs typeface="Symbol" panose="05050102010706020507" pitchFamily="18" charset="2"/>
            </a:endParaRPr>
          </a:p>
        </p:txBody>
      </p:sp>
      <p:pic>
        <p:nvPicPr>
          <p:cNvPr id="5" name="Graphic 4">
            <a:extLst>
              <a:ext uri="{FF2B5EF4-FFF2-40B4-BE49-F238E27FC236}">
                <a16:creationId xmlns:a16="http://schemas.microsoft.com/office/drawing/2014/main" id="{1FB15C54-5711-FCB5-260D-B85370365F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76798" y="3675334"/>
            <a:ext cx="1961227" cy="2940728"/>
          </a:xfrm>
          <a:prstGeom prst="rect">
            <a:avLst/>
          </a:prstGeom>
        </p:spPr>
      </p:pic>
      <p:pic>
        <p:nvPicPr>
          <p:cNvPr id="7" name="Picture 6">
            <a:extLst>
              <a:ext uri="{FF2B5EF4-FFF2-40B4-BE49-F238E27FC236}">
                <a16:creationId xmlns:a16="http://schemas.microsoft.com/office/drawing/2014/main" id="{BC293F39-B070-A684-8A0B-906E1B21A5A0}"/>
              </a:ext>
            </a:extLst>
          </p:cNvPr>
          <p:cNvPicPr>
            <a:picLocks noChangeAspect="1"/>
          </p:cNvPicPr>
          <p:nvPr/>
        </p:nvPicPr>
        <p:blipFill>
          <a:blip r:embed="rId4"/>
          <a:stretch>
            <a:fillRect/>
          </a:stretch>
        </p:blipFill>
        <p:spPr>
          <a:xfrm>
            <a:off x="9483514" y="3264349"/>
            <a:ext cx="1465530" cy="1843015"/>
          </a:xfrm>
          <a:prstGeom prst="rect">
            <a:avLst/>
          </a:prstGeom>
        </p:spPr>
      </p:pic>
    </p:spTree>
    <p:extLst>
      <p:ext uri="{BB962C8B-B14F-4D97-AF65-F5344CB8AC3E}">
        <p14:creationId xmlns:p14="http://schemas.microsoft.com/office/powerpoint/2010/main" val="356824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613945-4C4A-2AD2-6A10-BB2B2CD2CEE5}"/>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Why did Judas betray Jesus?</a:t>
            </a:r>
            <a:endParaRPr lang="en-US" sz="2400">
              <a:solidFill>
                <a:schemeClr val="bg1"/>
              </a:solidFill>
              <a:latin typeface="Work Sans Light" pitchFamily="2" charset="0"/>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22" name="TextBox 21">
            <a:extLst>
              <a:ext uri="{FF2B5EF4-FFF2-40B4-BE49-F238E27FC236}">
                <a16:creationId xmlns:a16="http://schemas.microsoft.com/office/drawing/2014/main" id="{DCADF510-8CFF-BEDA-98C7-AAE125765A82}"/>
              </a:ext>
            </a:extLst>
          </p:cNvPr>
          <p:cNvSpPr txBox="1"/>
          <p:nvPr/>
        </p:nvSpPr>
        <p:spPr>
          <a:xfrm>
            <a:off x="3555973" y="2027836"/>
            <a:ext cx="7884160" cy="1169551"/>
          </a:xfrm>
          <a:prstGeom prst="rect">
            <a:avLst/>
          </a:prstGeom>
          <a:noFill/>
        </p:spPr>
        <p:txBody>
          <a:bodyPr wrap="square" rtlCol="0">
            <a:spAutoFit/>
          </a:bodyPr>
          <a:lstStyle/>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Know who Judas was and what he did to Jesus.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Know the meaning of betrayal.</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Be able to express their own ideas and opinions.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Be able to make the link between betrayal and the Easter narrative.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To be able to ask questions about the moral decisions people make.</a:t>
            </a:r>
          </a:p>
          <a:p>
            <a:pPr lvl="0"/>
            <a:r>
              <a:rPr lang="en-GB" sz="1000">
                <a:effectLst/>
                <a:latin typeface="Work Sans" pitchFamily="2" charset="0"/>
                <a:ea typeface="Calibri" panose="020F0502020204030204" pitchFamily="34" charset="0"/>
                <a:cs typeface="Symbol" panose="05050102010706020507" pitchFamily="18" charset="2"/>
              </a:rPr>
              <a:t> </a:t>
            </a:r>
          </a:p>
          <a:p>
            <a:r>
              <a:rPr lang="en-GB" sz="1000" b="1">
                <a:effectLst/>
                <a:latin typeface="Work Sans" pitchFamily="2" charset="0"/>
                <a:ea typeface="Calibri" panose="020F0502020204030204" pitchFamily="34" charset="0"/>
                <a:cs typeface="Times New Roman" panose="02020603050405020304" pitchFamily="18" charset="0"/>
              </a:rPr>
              <a:t>Key religious vocabulary:  </a:t>
            </a:r>
            <a:r>
              <a:rPr lang="en-GB" sz="1000">
                <a:effectLst/>
                <a:latin typeface="Work Sans" pitchFamily="2" charset="0"/>
                <a:ea typeface="Calibri" panose="020F0502020204030204" pitchFamily="34" charset="0"/>
                <a:cs typeface="Times New Roman" panose="02020603050405020304" pitchFamily="18" charset="0"/>
              </a:rPr>
              <a:t>Last Supper, betrayal, Judas.</a:t>
            </a:r>
            <a:endParaRPr lang="en-GB" sz="100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p:nvPr/>
        </p:nvSpPr>
        <p:spPr>
          <a:xfrm>
            <a:off x="3557610" y="3771356"/>
            <a:ext cx="8337589" cy="2708434"/>
          </a:xfrm>
          <a:prstGeom prst="rect">
            <a:avLst/>
          </a:prstGeom>
          <a:noFill/>
        </p:spPr>
        <p:txBody>
          <a:bodyPr wrap="square" rtlCol="0">
            <a:spAutoFit/>
          </a:bodyPr>
          <a:lstStyle/>
          <a:p>
            <a:r>
              <a:rPr lang="en-GB" sz="1000" b="1">
                <a:effectLst/>
                <a:latin typeface="Work Sans" pitchFamily="2" charset="0"/>
                <a:ea typeface="Calibri" panose="020F0502020204030204" pitchFamily="34" charset="0"/>
                <a:cs typeface="Times New Roman" panose="02020603050405020304" pitchFamily="18" charset="0"/>
              </a:rPr>
              <a:t>Introduction:</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Display a range of paintings of the Last Supper. </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What do you think this is a painting of?</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Who do you think is in the painting?</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Which one is Jesus and how do you know? </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Which person do you think might be Judas? Why?</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Explain to the class who Judas was from the little knowledge we are given of him.</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Teacher subject knowledge:  Refer to background information for teachers on Judas.</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Main teaching input:  (Investigate and explore)</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Introduce this week’s question: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Why did Judas betray Jesus?</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Intentions:</a:t>
            </a:r>
            <a:r>
              <a:rPr lang="en-GB" sz="160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sp>
        <p:nvSpPr>
          <p:cNvPr id="4" name="TextBox 3">
            <a:extLst>
              <a:ext uri="{FF2B5EF4-FFF2-40B4-BE49-F238E27FC236}">
                <a16:creationId xmlns:a16="http://schemas.microsoft.com/office/drawing/2014/main" id="{71B1B497-0B45-35C1-1022-E9C0B44336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20" name="TextBox 19">
            <a:extLst>
              <a:ext uri="{FF2B5EF4-FFF2-40B4-BE49-F238E27FC236}">
                <a16:creationId xmlns:a16="http://schemas.microsoft.com/office/drawing/2014/main" id="{7F0F295F-1945-027E-E498-9204783374FC}"/>
              </a:ext>
            </a:extLst>
          </p:cNvPr>
          <p:cNvSpPr txBox="1"/>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9" name="Rectangle 8">
            <a:extLst>
              <a:ext uri="{FF2B5EF4-FFF2-40B4-BE49-F238E27FC236}">
                <a16:creationId xmlns:a16="http://schemas.microsoft.com/office/drawing/2014/main" id="{41FB6992-943F-0F87-50D5-373CE25D6255}"/>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05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401205"/>
          </a:xfrm>
          <a:prstGeom prst="rect">
            <a:avLst/>
          </a:prstGeom>
          <a:noFill/>
        </p:spPr>
        <p:txBody>
          <a:bodyPr wrap="square" lIns="91440" tIns="45720" rIns="91440" bIns="45720" anchor="t">
            <a:spAutoFit/>
          </a:bodyPr>
          <a:lstStyle/>
          <a:p>
            <a:r>
              <a:rPr lang="en-GB" sz="1000" b="1" dirty="0">
                <a:effectLst/>
                <a:latin typeface="Work Sans"/>
                <a:ea typeface="Calibri" panose="020F0502020204030204" pitchFamily="34" charset="0"/>
                <a:cs typeface="Times New Roman"/>
              </a:rPr>
              <a:t>Key question:</a:t>
            </a:r>
            <a:endParaRPr lang="en-GB" sz="1000" dirty="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does the word ‘betrayal’ mean?</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Can you give me an example of when someone might betray someone else?</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How can the Gospel accounts help us to answer this week’s question?</a:t>
            </a:r>
          </a:p>
          <a:p>
            <a:pPr marL="228600"/>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Biblical text analysis:</a:t>
            </a:r>
            <a:r>
              <a:rPr lang="en-GB" sz="1000" b="1" dirty="0">
                <a:latin typeface="Work Sans"/>
                <a:ea typeface="Calibri" panose="020F0502020204030204" pitchFamily="34" charset="0"/>
                <a:cs typeface="Times New Roman"/>
              </a:rPr>
              <a:t>  </a:t>
            </a:r>
          </a:p>
          <a:p>
            <a:r>
              <a:rPr lang="en-GB" sz="1000" b="1" dirty="0">
                <a:solidFill>
                  <a:srgbClr val="55345A"/>
                </a:solidFill>
                <a:effectLst/>
                <a:latin typeface="Work Sans"/>
                <a:ea typeface="Calibri" panose="020F0502020204030204" pitchFamily="34" charset="0"/>
                <a:cs typeface="Times New Roman"/>
              </a:rPr>
              <a:t>Read:</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Matthew 26:</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14 – 30 and verses 47 – 50</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(This text is to be read with a focus being on Judas)</a:t>
            </a:r>
            <a:endParaRPr lang="en-GB" sz="1000" dirty="0">
              <a:solidFill>
                <a:srgbClr val="55345A"/>
              </a:solidFill>
              <a:effectLst/>
              <a:latin typeface="Work Sans"/>
              <a:ea typeface="Calibri" panose="020F0502020204030204" pitchFamily="34" charset="0"/>
              <a:cs typeface="Times New Roman"/>
            </a:endParaRPr>
          </a:p>
          <a:p>
            <a:pPr marL="171450" indent="-171450">
              <a:buFont typeface="Arial" panose="020B0604020202020204" pitchFamily="34" charset="0"/>
              <a:buChar char="•"/>
            </a:pPr>
            <a:r>
              <a:rPr lang="en-GB" sz="1000" b="1" dirty="0">
                <a:solidFill>
                  <a:srgbClr val="55345A"/>
                </a:solidFill>
                <a:effectLst/>
                <a:latin typeface="Work Sans"/>
                <a:ea typeface="Calibri" panose="020F0502020204030204" pitchFamily="34" charset="0"/>
                <a:cs typeface="Times New Roman"/>
              </a:rPr>
              <a:t>Matthew 26:</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14 – 30:</a:t>
            </a:r>
            <a:r>
              <a:rPr lang="en-GB" sz="1000" dirty="0">
                <a:solidFill>
                  <a:srgbClr val="55345A"/>
                </a:solidFill>
                <a:latin typeface="Work Sans"/>
                <a:ea typeface="Calibri" panose="020F0502020204030204" pitchFamily="34" charset="0"/>
                <a:cs typeface="Times New Roman"/>
              </a:rPr>
              <a:t> </a:t>
            </a:r>
            <a:r>
              <a:rPr lang="en-GB" sz="1000" dirty="0">
                <a:solidFill>
                  <a:srgbClr val="55345A"/>
                </a:solidFill>
                <a:effectLst/>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Judas agrees to betray Jesus and the Lord’s Supper</a:t>
            </a:r>
          </a:p>
          <a:p>
            <a:pPr marL="171450" indent="-171450">
              <a:buFont typeface="Arial" panose="020B0604020202020204" pitchFamily="34" charset="0"/>
              <a:buChar char="•"/>
            </a:pPr>
            <a:r>
              <a:rPr lang="en-GB" sz="1000" b="1" dirty="0">
                <a:solidFill>
                  <a:srgbClr val="55345A"/>
                </a:solidFill>
                <a:effectLst/>
                <a:latin typeface="Work Sans"/>
                <a:ea typeface="Calibri" panose="020F0502020204030204" pitchFamily="34" charset="0"/>
                <a:cs typeface="Times New Roman"/>
              </a:rPr>
              <a:t>Matthew 26:</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47 – 56:</a:t>
            </a:r>
            <a:r>
              <a:rPr lang="en-GB" sz="1000" dirty="0">
                <a:solidFill>
                  <a:srgbClr val="55345A"/>
                </a:solidFill>
                <a:latin typeface="Work Sans"/>
                <a:ea typeface="Calibri" panose="020F0502020204030204" pitchFamily="34" charset="0"/>
                <a:cs typeface="Times New Roman"/>
              </a:rPr>
              <a:t> </a:t>
            </a:r>
            <a:r>
              <a:rPr lang="en-GB" sz="1000" dirty="0">
                <a:solidFill>
                  <a:srgbClr val="55345A"/>
                </a:solidFill>
                <a:effectLst/>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Jesus arrested</a:t>
            </a:r>
          </a:p>
          <a:p>
            <a:pPr marL="171450" indent="-171450">
              <a:buFont typeface="Arial" panose="020B0604020202020204" pitchFamily="34" charset="0"/>
              <a:buChar char="•"/>
            </a:pPr>
            <a:r>
              <a:rPr lang="en-GB" sz="1000" b="1" dirty="0">
                <a:solidFill>
                  <a:srgbClr val="55345A"/>
                </a:solidFill>
                <a:effectLst/>
                <a:latin typeface="Work Sans"/>
                <a:ea typeface="Calibri" panose="020F0502020204030204" pitchFamily="34" charset="0"/>
                <a:cs typeface="Times New Roman"/>
              </a:rPr>
              <a:t>John:</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13:</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21 – 13:</a:t>
            </a:r>
            <a:r>
              <a:rPr lang="en-GB" sz="1000" b="1" dirty="0">
                <a:solidFill>
                  <a:srgbClr val="55345A"/>
                </a:solidFill>
                <a:latin typeface="Work Sans"/>
                <a:ea typeface="Calibri" panose="020F0502020204030204" pitchFamily="34" charset="0"/>
                <a:cs typeface="Times New Roman"/>
              </a:rPr>
              <a:t> </a:t>
            </a:r>
            <a:r>
              <a:rPr lang="en-GB" sz="1000" b="1" dirty="0">
                <a:solidFill>
                  <a:srgbClr val="7030A0"/>
                </a:solidFill>
                <a:effectLst/>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Jesus predicts His betrayal</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Key questions:</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to use with both texts drawing out the differences between the two Gospel accounts as to why Judas betrayed Jesus.</a:t>
            </a:r>
            <a:endParaRPr lang="en-GB" sz="1000" dirty="0">
              <a:effectLst/>
              <a:latin typeface="Work Sans"/>
              <a:ea typeface="Calibri" panose="020F0502020204030204" pitchFamily="34" charset="0"/>
              <a:cs typeface="Times New Roman"/>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Behind the text:</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Why was it written?</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Discipline:</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Theology</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was significant about this Passover that the author thought it was necessary to record it?</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kind of changes might have been expected from his disciples in the light of this account?</a:t>
            </a:r>
            <a:endParaRPr lang="en-GB" sz="1000" dirty="0">
              <a:effectLst/>
              <a:latin typeface="Work Sans"/>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Within the text:</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What does the text mean?</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Are there any words that need explaining?</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Discipline:</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dirty="0">
                <a:latin typeface="Work Sans"/>
                <a:ea typeface="Calibri" panose="020F0502020204030204" pitchFamily="34" charset="0"/>
                <a:cs typeface="Times New Roman"/>
              </a:rPr>
              <a:t>Theology</a:t>
            </a:r>
            <a:endParaRPr lang="en-GB" sz="1000" dirty="0">
              <a:effectLst/>
              <a:latin typeface="Work Sans"/>
              <a:ea typeface="Calibri" panose="020F0502020204030204" pitchFamily="34" charset="0"/>
              <a:cs typeface="Times New Roman"/>
            </a:endParaRPr>
          </a:p>
          <a:p>
            <a:pPr marL="17145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Why do think Judas betrayed Jesus?</a:t>
            </a:r>
            <a:r>
              <a:rPr lang="en-GB" sz="1000" dirty="0">
                <a:latin typeface="Work Sans"/>
                <a:ea typeface="Calibri" panose="020F0502020204030204" pitchFamily="34" charset="0"/>
                <a:cs typeface="Symbol" panose="05050102010706020507" pitchFamily="18" charset="2"/>
              </a:rPr>
              <a:t> </a:t>
            </a:r>
            <a:r>
              <a:rPr lang="en-GB" sz="1000" dirty="0">
                <a:effectLst/>
                <a:latin typeface="Work Sans"/>
                <a:ea typeface="Calibri" panose="020F0502020204030204" pitchFamily="34" charset="0"/>
                <a:cs typeface="Symbol" panose="05050102010706020507" pitchFamily="18" charset="2"/>
              </a:rPr>
              <a:t> What do you think was his main motive for doing so?</a:t>
            </a:r>
            <a:r>
              <a:rPr lang="en-GB" sz="1000" dirty="0">
                <a:latin typeface="Work Sans"/>
                <a:ea typeface="Calibri" panose="020F0502020204030204" pitchFamily="34" charset="0"/>
                <a:cs typeface="Symbol" panose="05050102010706020507" pitchFamily="18" charset="2"/>
              </a:rPr>
              <a:t> </a:t>
            </a:r>
            <a:r>
              <a:rPr lang="en-GB" sz="1000" dirty="0">
                <a:effectLst/>
                <a:latin typeface="Work Sans"/>
                <a:ea typeface="Calibri" panose="020F0502020204030204" pitchFamily="34" charset="0"/>
                <a:cs typeface="Symbol" panose="05050102010706020507" pitchFamily="18" charset="2"/>
              </a:rPr>
              <a:t> This is the main question that needs exploring and answering.</a:t>
            </a:r>
          </a:p>
          <a:p>
            <a:pPr marL="17145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do you think Judas was thinking when he kissed Jesus?</a:t>
            </a:r>
            <a:r>
              <a:rPr lang="en-GB" sz="1000" dirty="0">
                <a:latin typeface="Work Sans"/>
                <a:ea typeface="Calibri" panose="020F0502020204030204" pitchFamily="34" charset="0"/>
                <a:cs typeface="Symbol" panose="05050102010706020507" pitchFamily="18" charset="2"/>
              </a:rPr>
              <a:t> </a:t>
            </a:r>
            <a:r>
              <a:rPr lang="en-GB" sz="1000" dirty="0">
                <a:effectLst/>
                <a:latin typeface="Work Sans"/>
                <a:ea typeface="Calibri" panose="020F0502020204030204" pitchFamily="34" charset="0"/>
                <a:cs typeface="Symbol" panose="05050102010706020507" pitchFamily="18" charset="2"/>
              </a:rPr>
              <a:t> (Taken from Matthew’s account.)</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questions are you left with?</a:t>
            </a:r>
          </a:p>
          <a:p>
            <a:pPr marL="171450" lvl="0" indent="-171450">
              <a:buFont typeface="Arial" panose="020B0604020202020204" pitchFamily="34" charset="0"/>
              <a:buChar char="•"/>
            </a:pPr>
            <a:endParaRPr lang="en-GB" sz="1000">
              <a:effectLst/>
              <a:latin typeface="Work Sans" pitchFamily="2" charset="0"/>
              <a:ea typeface="Calibri" panose="020F0502020204030204" pitchFamily="34" charset="0"/>
              <a:cs typeface="Symbol" panose="05050102010706020507" pitchFamily="18" charset="2"/>
            </a:endParaRPr>
          </a:p>
          <a:p>
            <a:r>
              <a:rPr lang="en-GB" sz="1000" b="1" dirty="0">
                <a:effectLst/>
                <a:latin typeface="Work Sans"/>
                <a:ea typeface="Calibri" panose="020F0502020204030204" pitchFamily="34" charset="0"/>
                <a:cs typeface="Times New Roman"/>
              </a:rPr>
              <a:t>In front of the text:</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This is concerned with the relationship between the text and the reader.</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Discipline:</a:t>
            </a:r>
            <a:r>
              <a:rPr lang="en-GB" sz="1000" b="1" dirty="0">
                <a:latin typeface="Work Sans"/>
                <a:ea typeface="Calibri" panose="020F0502020204030204" pitchFamily="34" charset="0"/>
                <a:cs typeface="Times New Roman"/>
              </a:rPr>
              <a:t>   </a:t>
            </a:r>
            <a:r>
              <a:rPr lang="en-GB" sz="1000" dirty="0">
                <a:latin typeface="Work Sans"/>
                <a:ea typeface="Calibri" panose="020F0502020204030204" pitchFamily="34" charset="0"/>
                <a:cs typeface="Times New Roman"/>
              </a:rPr>
              <a:t>Theology</a:t>
            </a:r>
            <a:endParaRPr lang="en-GB" sz="1000" dirty="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one thing will you take away from reading this text that will make you think about your own behaviour?</a:t>
            </a:r>
          </a:p>
          <a:p>
            <a:pPr marL="228600"/>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9" name="TextBox 8">
            <a:extLst>
              <a:ext uri="{FF2B5EF4-FFF2-40B4-BE49-F238E27FC236}">
                <a16:creationId xmlns:a16="http://schemas.microsoft.com/office/drawing/2014/main" id="{65407D18-7CB8-9C64-566F-F97D8668FB70}"/>
              </a:ext>
            </a:extLst>
          </p:cNvPr>
          <p:cNvSpPr txBox="1"/>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Why did Judas betray Jesus?</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397680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708981"/>
          </a:xfrm>
          <a:prstGeom prst="rect">
            <a:avLst/>
          </a:prstGeom>
          <a:noFill/>
        </p:spPr>
        <p:txBody>
          <a:bodyPr wrap="square">
            <a:spAutoFit/>
          </a:bodyPr>
          <a:lstStyle/>
          <a:p>
            <a:r>
              <a:rPr lang="en-GB" sz="1000" b="1">
                <a:effectLst/>
                <a:latin typeface="Work Sans" pitchFamily="2" charset="0"/>
                <a:ea typeface="Calibri" panose="020F0502020204030204" pitchFamily="34" charset="0"/>
                <a:cs typeface="Times New Roman" panose="02020603050405020304" pitchFamily="18" charset="0"/>
              </a:rPr>
              <a:t>To note:</a:t>
            </a:r>
            <a:r>
              <a:rPr lang="en-GB" sz="1000">
                <a:effectLst/>
                <a:latin typeface="Work Sans" pitchFamily="2" charset="0"/>
                <a:ea typeface="Calibri" panose="020F0502020204030204" pitchFamily="34" charset="0"/>
                <a:cs typeface="Times New Roman" panose="02020603050405020304" pitchFamily="18" charset="0"/>
              </a:rPr>
              <a:t>  It is important to explore the text as a whole class using the key questions as prompts.  Allow time for pupils to discuss in pairs their responses.  Record pupils’ answers so that they can use them as a reference point for the main activity.</a:t>
            </a:r>
          </a:p>
          <a:p>
            <a:r>
              <a:rPr lang="en-GB" sz="1000" b="1">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Matthew 27:  1 – 10 - Judas hangs himself  </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To note:  </a:t>
            </a:r>
            <a:r>
              <a:rPr lang="en-GB" sz="1000">
                <a:effectLst/>
                <a:latin typeface="Work Sans" pitchFamily="2" charset="0"/>
                <a:ea typeface="Calibri" panose="020F0502020204030204" pitchFamily="34" charset="0"/>
                <a:cs typeface="Times New Roman" panose="02020603050405020304" pitchFamily="18" charset="0"/>
              </a:rPr>
              <a:t>Be very aware of pupils’ circumstances in your class when looking at this passage.</a:t>
            </a:r>
          </a:p>
          <a:p>
            <a:r>
              <a:rPr lang="en-GB" sz="1000" b="1">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What do you think stopped Judas from asking for forgiveness from Jesus?</a:t>
            </a: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Main Activity:</a:t>
            </a:r>
            <a:r>
              <a:rPr lang="en-GB" sz="1000">
                <a:effectLst/>
                <a:latin typeface="Work Sans" pitchFamily="2" charset="0"/>
                <a:ea typeface="Calibri" panose="020F0502020204030204" pitchFamily="34" charset="0"/>
                <a:cs typeface="Times New Roman" panose="02020603050405020304" pitchFamily="18" charset="0"/>
              </a:rPr>
              <a:t>  </a:t>
            </a:r>
            <a:r>
              <a:rPr lang="en-GB" sz="1000" b="1">
                <a:effectLst/>
                <a:latin typeface="Work Sans" pitchFamily="2" charset="0"/>
                <a:ea typeface="Calibri" panose="020F0502020204030204" pitchFamily="34" charset="0"/>
                <a:cs typeface="Times New Roman" panose="02020603050405020304" pitchFamily="18" charset="0"/>
              </a:rPr>
              <a:t>(Evaluate and communicate)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Children complete an emotions graph which tracks Judas’ emotions through the events:  (See appendix – lesson 1)</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Before the Last Supper</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At the Last Supper</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At the point of the arrest</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After the arrest</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Key question:  </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At what point do you think Judas was most frightened?  Can you explain why?  Those who can, to provide a written response.  Pupils share their responses with a partner</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Return to this week’s question:</a:t>
            </a:r>
            <a:r>
              <a:rPr lang="en-GB" sz="1000">
                <a:effectLst/>
                <a:latin typeface="Work Sans" pitchFamily="2" charset="0"/>
                <a:ea typeface="Calibri" panose="020F0502020204030204" pitchFamily="34" charset="0"/>
                <a:cs typeface="Times New Roman" panose="02020603050405020304" pitchFamily="18" charset="0"/>
              </a:rPr>
              <a:t>  </a:t>
            </a:r>
            <a:r>
              <a:rPr lang="en-GB" sz="1000" b="1">
                <a:solidFill>
                  <a:srgbClr val="55345A"/>
                </a:solidFill>
                <a:effectLst/>
                <a:latin typeface="Work Sans" pitchFamily="2" charset="0"/>
                <a:ea typeface="Calibri" panose="020F0502020204030204" pitchFamily="34" charset="0"/>
                <a:cs typeface="Times New Roman" panose="02020603050405020304" pitchFamily="18" charset="0"/>
              </a:rPr>
              <a:t>Why did Judas betray Jesus?</a:t>
            </a:r>
            <a:endParaRPr lang="en-GB" sz="100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In three’s pupils decide the main reason why they think Judas betrayed Jesus.  They prepare their reasons for their choice in preparation to present to another group.</a:t>
            </a:r>
          </a:p>
          <a:p>
            <a:r>
              <a:rPr lang="en-GB" sz="1000">
                <a:solidFill>
                  <a:srgbClr val="7030A0"/>
                </a:solidFill>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Plenary:  (Reflect and express)  Circle time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Have you ever experienced being betrayed?  How did it make you feel?</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Have you ever betrayed someone?  If yes, why?  How did it make you feel?</a:t>
            </a: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Is it ever right to betray someone?</a:t>
            </a: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9" name="TextBox 8">
            <a:extLst>
              <a:ext uri="{FF2B5EF4-FFF2-40B4-BE49-F238E27FC236}">
                <a16:creationId xmlns:a16="http://schemas.microsoft.com/office/drawing/2014/main" id="{65407D18-7CB8-9C64-566F-F97D8668FB70}"/>
              </a:ext>
            </a:extLst>
          </p:cNvPr>
          <p:cNvSpPr txBox="1"/>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Why did Judas betray Jesus?</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259494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935562" cy="537583"/>
          </a:xfrm>
          <a:prstGeom prst="rect">
            <a:avLst/>
          </a:prstGeom>
          <a:noFill/>
        </p:spPr>
        <p:txBody>
          <a:bodyPr wrap="square">
            <a:spAutoFit/>
          </a:bodyPr>
          <a:lstStyle/>
          <a:p>
            <a:pPr marL="171450" lvl="0" indent="-171450">
              <a:lnSpc>
                <a:spcPct val="106000"/>
              </a:lnSpc>
              <a:spcAft>
                <a:spcPts val="1000"/>
              </a:spcAft>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Artistic depictions of the Last Supper in various forms and styles.</a:t>
            </a:r>
          </a:p>
          <a:p>
            <a:pPr marL="171450" indent="-171450">
              <a:buFont typeface="Arial" panose="020B0604020202020204" pitchFamily="34" charset="0"/>
              <a:buChar char="•"/>
            </a:pPr>
            <a:r>
              <a:rPr lang="en-GB" sz="1000">
                <a:effectLst/>
                <a:latin typeface="Work Sans" pitchFamily="2" charset="0"/>
                <a:ea typeface="Calibri" panose="020F0502020204030204" pitchFamily="34" charset="0"/>
                <a:cs typeface="Times New Roman" panose="02020603050405020304" pitchFamily="18" charset="0"/>
              </a:rPr>
              <a:t>Set of Bibles.</a:t>
            </a: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Sensitivities</a:t>
            </a:r>
            <a:endParaRPr lang="en-GB" sz="160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8204660" cy="256930"/>
          </a:xfrm>
          <a:prstGeom prst="rect">
            <a:avLst/>
          </a:prstGeom>
          <a:noFill/>
        </p:spPr>
        <p:txBody>
          <a:bodyPr wrap="square">
            <a:spAutoFit/>
          </a:bodyPr>
          <a:lstStyle/>
          <a:p>
            <a:pPr>
              <a:lnSpc>
                <a:spcPct val="115000"/>
              </a:lnSpc>
              <a:spcAft>
                <a:spcPts val="1000"/>
              </a:spcAft>
            </a:pPr>
            <a:r>
              <a:rPr lang="en-GB" sz="1000">
                <a:effectLst/>
                <a:latin typeface="Work Sans" pitchFamily="2" charset="0"/>
                <a:ea typeface="Calibri" panose="020F0502020204030204" pitchFamily="34" charset="0"/>
                <a:cs typeface="Times New Roman" panose="02020603050405020304" pitchFamily="18" charset="0"/>
              </a:rPr>
              <a:t>Be aware of any pupils who feel betrayed by others and also those who may be responsible for betraying their friends.</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Resources</a:t>
            </a:r>
            <a:endParaRPr lang="en-GB" sz="160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a:latin typeface="Work Sans" pitchFamily="2" charset="0"/>
                <a:cs typeface="Times New Roman" panose="02020603050405020304" pitchFamily="18" charset="0"/>
              </a:rPr>
              <a:t>Impact</a:t>
            </a:r>
          </a:p>
          <a:p>
            <a:endParaRPr lang="en-GB" sz="1600" b="1">
              <a:latin typeface="Work Sans" pitchFamily="2" charset="0"/>
              <a:cs typeface="Times New Roman" panose="02020603050405020304" pitchFamily="18" charset="0"/>
            </a:endParaRPr>
          </a:p>
          <a:p>
            <a:pPr>
              <a:lnSpc>
                <a:spcPct val="107000"/>
              </a:lnSpc>
              <a:spcAft>
                <a:spcPts val="800"/>
              </a:spcAft>
            </a:pPr>
            <a:r>
              <a:rPr lang="en-GB" sz="160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a:effectLst/>
                <a:latin typeface="Work Sans" pitchFamily="2" charset="0"/>
                <a:ea typeface="Calibri" panose="020F0502020204030204" pitchFamily="34" charset="0"/>
                <a:cs typeface="Times New Roman" panose="02020603050405020304" pitchFamily="18" charset="0"/>
              </a:rPr>
              <a:t>What do pupils say?</a:t>
            </a:r>
            <a:endParaRPr lang="en-GB" sz="160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4" name="TextBox 3">
            <a:extLst>
              <a:ext uri="{FF2B5EF4-FFF2-40B4-BE49-F238E27FC236}">
                <a16:creationId xmlns:a16="http://schemas.microsoft.com/office/drawing/2014/main" id="{CD0ADD06-8351-12F2-062F-C623909CA71B}"/>
              </a:ext>
            </a:extLst>
          </p:cNvPr>
          <p:cNvSpPr txBox="1"/>
          <p:nvPr/>
        </p:nvSpPr>
        <p:spPr>
          <a:xfrm>
            <a:off x="2408601" y="408389"/>
            <a:ext cx="8039647" cy="461665"/>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Why did Judas betray Jesus?</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248571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613945-4C4A-2AD2-6A10-BB2B2CD2CEE5}"/>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does Peter’s denial say about the challenges of the Christian faith?</a:t>
            </a:r>
            <a:endParaRPr lang="en-US" sz="2400">
              <a:solidFill>
                <a:schemeClr val="bg1"/>
              </a:solidFill>
              <a:latin typeface="Work Sans Light" pitchFamily="2" charset="0"/>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22" name="TextBox 21">
            <a:extLst>
              <a:ext uri="{FF2B5EF4-FFF2-40B4-BE49-F238E27FC236}">
                <a16:creationId xmlns:a16="http://schemas.microsoft.com/office/drawing/2014/main" id="{DCADF510-8CFF-BEDA-98C7-AAE125765A82}"/>
              </a:ext>
            </a:extLst>
          </p:cNvPr>
          <p:cNvSpPr txBox="1"/>
          <p:nvPr/>
        </p:nvSpPr>
        <p:spPr>
          <a:xfrm>
            <a:off x="3555973" y="2027836"/>
            <a:ext cx="7884160" cy="1169551"/>
          </a:xfrm>
          <a:prstGeom prst="rect">
            <a:avLst/>
          </a:prstGeom>
          <a:noFill/>
        </p:spPr>
        <p:txBody>
          <a:bodyPr wrap="square" rtlCol="0">
            <a:spAutoFit/>
          </a:bodyPr>
          <a:lstStyle/>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Know who Peter was and what he did to Jesus.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Know what it means to be denied.</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Be able to express their own ideas and opinions.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Be able to make the link between denial and the Easter narrative.</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Be able to ask questions about the moral decisions people make.</a:t>
            </a:r>
          </a:p>
          <a:p>
            <a:pPr lvl="0"/>
            <a:r>
              <a:rPr lang="en-GB" sz="1000">
                <a:effectLst/>
                <a:latin typeface="Work Sans" pitchFamily="2" charset="0"/>
                <a:ea typeface="Calibri" panose="020F0502020204030204" pitchFamily="34" charset="0"/>
                <a:cs typeface="Symbol" panose="05050102010706020507" pitchFamily="18" charset="2"/>
              </a:rPr>
              <a:t> </a:t>
            </a:r>
          </a:p>
          <a:p>
            <a:r>
              <a:rPr lang="en-GB" sz="1000" b="1">
                <a:effectLst/>
                <a:latin typeface="Work Sans" pitchFamily="2" charset="0"/>
                <a:ea typeface="Calibri" panose="020F0502020204030204" pitchFamily="34" charset="0"/>
                <a:cs typeface="Times New Roman" panose="02020603050405020304" pitchFamily="18" charset="0"/>
              </a:rPr>
              <a:t>Key religious vocabulary:  </a:t>
            </a:r>
            <a:r>
              <a:rPr lang="en-GB" sz="1000">
                <a:effectLst/>
                <a:latin typeface="Work Sans" pitchFamily="2" charset="0"/>
                <a:ea typeface="Calibri" panose="020F0502020204030204" pitchFamily="34" charset="0"/>
                <a:cs typeface="Times New Roman" panose="02020603050405020304" pitchFamily="18" charset="0"/>
              </a:rPr>
              <a:t>Disciple,</a:t>
            </a:r>
            <a:r>
              <a:rPr lang="en-GB" sz="1000" b="1">
                <a:effectLst/>
                <a:latin typeface="Work Sans" pitchFamily="2" charset="0"/>
                <a:ea typeface="Calibri" panose="020F0502020204030204" pitchFamily="34" charset="0"/>
                <a:cs typeface="Times New Roman" panose="02020603050405020304" pitchFamily="18" charset="0"/>
              </a:rPr>
              <a:t> </a:t>
            </a:r>
            <a:r>
              <a:rPr lang="en-GB" sz="1000">
                <a:effectLst/>
                <a:latin typeface="Work Sans" pitchFamily="2" charset="0"/>
                <a:ea typeface="Calibri" panose="020F0502020204030204" pitchFamily="34" charset="0"/>
                <a:cs typeface="Times New Roman" panose="02020603050405020304" pitchFamily="18" charset="0"/>
              </a:rPr>
              <a:t>denial.</a:t>
            </a:r>
            <a:endParaRPr lang="en-GB" sz="100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p:nvPr/>
        </p:nvSpPr>
        <p:spPr>
          <a:xfrm>
            <a:off x="3557610" y="3771356"/>
            <a:ext cx="8337589" cy="2862322"/>
          </a:xfrm>
          <a:prstGeom prst="rect">
            <a:avLst/>
          </a:prstGeom>
          <a:noFill/>
        </p:spPr>
        <p:txBody>
          <a:bodyPr wrap="square" rtlCol="0">
            <a:spAutoFit/>
          </a:bodyPr>
          <a:lstStyle/>
          <a:p>
            <a:r>
              <a:rPr lang="en-GB" sz="1000" b="1">
                <a:effectLst/>
                <a:latin typeface="Work Sans" pitchFamily="2" charset="0"/>
                <a:ea typeface="Calibri" panose="020F0502020204030204" pitchFamily="34" charset="0"/>
                <a:cs typeface="Times New Roman" panose="02020603050405020304" pitchFamily="18" charset="0"/>
              </a:rPr>
              <a:t>Introduction: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 </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Recap </a:t>
            </a:r>
            <a:r>
              <a:rPr lang="en-GB" sz="1000">
                <a:effectLst/>
                <a:latin typeface="Work Sans" pitchFamily="2" charset="0"/>
                <a:ea typeface="Calibri" panose="020F0502020204030204" pitchFamily="34" charset="0"/>
                <a:cs typeface="Times New Roman" panose="02020603050405020304" pitchFamily="18" charset="0"/>
              </a:rPr>
              <a:t>on previous week’s learning.</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a:effectLst/>
                <a:latin typeface="Work Sans" pitchFamily="2" charset="0"/>
                <a:ea typeface="Calibri" panose="020F0502020204030204" pitchFamily="34" charset="0"/>
                <a:cs typeface="Times New Roman" panose="02020603050405020304" pitchFamily="18" charset="0"/>
              </a:rPr>
              <a:t>Key knowledge checking:</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Know who Judas was and what he did to Jesus.</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Know the meaning of betrayal.</a:t>
            </a:r>
          </a:p>
          <a:p>
            <a:pPr marL="342900" lvl="0" indent="-342900">
              <a:buFont typeface="Symbol" panose="05050102010706020507" pitchFamily="18" charset="2"/>
              <a:buChar char=""/>
            </a:pPr>
            <a:endParaRPr lang="en-GB" sz="1000">
              <a:effectLst/>
              <a:latin typeface="Work Sans" pitchFamily="2" charset="0"/>
              <a:ea typeface="Calibri" panose="020F0502020204030204" pitchFamily="34" charset="0"/>
              <a:cs typeface="Symbol" panose="05050102010706020507" pitchFamily="18" charset="2"/>
            </a:endParaRPr>
          </a:p>
          <a:p>
            <a:r>
              <a:rPr lang="en-GB" sz="1000" b="1">
                <a:effectLst/>
                <a:latin typeface="Work Sans" pitchFamily="2" charset="0"/>
                <a:ea typeface="Calibri" panose="020F0502020204030204" pitchFamily="34" charset="0"/>
                <a:cs typeface="Times New Roman" panose="02020603050405020304" pitchFamily="18" charset="0"/>
              </a:rPr>
              <a:t>Key questions:</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Think of a time, and share if you would like to, when you have fallen out with a friend.  Describe how it made you feel?</a:t>
            </a:r>
          </a:p>
          <a:p>
            <a:pPr marL="171450" lvl="0" indent="-171450">
              <a:buFont typeface="Arial" panose="020B0604020202020204" pitchFamily="34" charset="0"/>
              <a:buChar char="•"/>
            </a:pPr>
            <a:r>
              <a:rPr lang="en-GB" sz="1000">
                <a:effectLst/>
                <a:latin typeface="Work Sans" pitchFamily="2" charset="0"/>
                <a:ea typeface="Calibri" panose="020F0502020204030204" pitchFamily="34" charset="0"/>
                <a:cs typeface="Symbol" panose="05050102010706020507" pitchFamily="18" charset="2"/>
              </a:rPr>
              <a:t>Have you ever denied knowing someone?  What was your reason for doing so?</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Explain</a:t>
            </a:r>
            <a:r>
              <a:rPr lang="en-GB" sz="1000">
                <a:effectLst/>
                <a:latin typeface="Work Sans" pitchFamily="2" charset="0"/>
                <a:ea typeface="Calibri" panose="020F0502020204030204" pitchFamily="34" charset="0"/>
                <a:cs typeface="Times New Roman" panose="02020603050405020304" pitchFamily="18" charset="0"/>
              </a:rPr>
              <a:t> the meaning of the word denial and why people might deny someone.</a:t>
            </a: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b="1">
                <a:effectLst/>
                <a:latin typeface="Work Sans" pitchFamily="2" charset="0"/>
                <a:ea typeface="Calibri" panose="020F0502020204030204" pitchFamily="34" charset="0"/>
                <a:cs typeface="Times New Roman" panose="02020603050405020304" pitchFamily="18" charset="0"/>
              </a:rPr>
              <a:t>Main teaching input:</a:t>
            </a:r>
            <a:r>
              <a:rPr lang="en-GB" sz="1000">
                <a:effectLst/>
                <a:latin typeface="Work Sans" pitchFamily="2" charset="0"/>
                <a:ea typeface="Calibri" panose="020F0502020204030204" pitchFamily="34" charset="0"/>
                <a:cs typeface="Times New Roman" panose="02020603050405020304" pitchFamily="18" charset="0"/>
              </a:rPr>
              <a:t>  </a:t>
            </a:r>
            <a:r>
              <a:rPr lang="en-GB" sz="1000" b="1">
                <a:effectLst/>
                <a:latin typeface="Work Sans" pitchFamily="2" charset="0"/>
                <a:ea typeface="Calibri" panose="020F0502020204030204" pitchFamily="34" charset="0"/>
                <a:cs typeface="Times New Roman" panose="02020603050405020304" pitchFamily="18" charset="0"/>
              </a:rPr>
              <a:t>(Investigate and explore)</a:t>
            </a:r>
            <a:endParaRPr lang="en-GB" sz="1000">
              <a:effectLst/>
              <a:latin typeface="Work Sans" pitchFamily="2" charset="0"/>
              <a:ea typeface="Calibri" panose="020F0502020204030204" pitchFamily="34" charset="0"/>
              <a:cs typeface="Times New Roman" panose="02020603050405020304" pitchFamily="18" charset="0"/>
            </a:endParaRPr>
          </a:p>
          <a:p>
            <a:r>
              <a:rPr lang="en-GB" sz="1000">
                <a:effectLst/>
                <a:latin typeface="Work Sans" pitchFamily="2" charset="0"/>
                <a:ea typeface="Calibri" panose="020F0502020204030204" pitchFamily="34" charset="0"/>
                <a:cs typeface="Times New Roman" panose="02020603050405020304" pitchFamily="18" charset="0"/>
              </a:rPr>
              <a:t> </a:t>
            </a:r>
          </a:p>
          <a:p>
            <a:r>
              <a:rPr lang="en-GB" sz="1000">
                <a:effectLst/>
                <a:latin typeface="Work Sans" pitchFamily="2" charset="0"/>
                <a:ea typeface="Calibri" panose="020F0502020204030204" pitchFamily="34" charset="0"/>
                <a:cs typeface="Times New Roman" panose="02020603050405020304" pitchFamily="18" charset="0"/>
              </a:rPr>
              <a:t>Introduce Peter to the class.  What do they already know about Peter?  Gather prior knowledge first before providing them with the background knowledge to who he was.</a:t>
            </a:r>
          </a:p>
        </p:txBody>
      </p:sp>
      <p:sp>
        <p:nvSpPr>
          <p:cNvPr id="24" name="TextBox 23">
            <a:extLst>
              <a:ext uri="{FF2B5EF4-FFF2-40B4-BE49-F238E27FC236}">
                <a16:creationId xmlns:a16="http://schemas.microsoft.com/office/drawing/2014/main" id="{7171E2D9-75BE-823A-B6B6-8090DBC306CD}"/>
              </a:ext>
            </a:extLst>
          </p:cNvPr>
          <p:cNvSpPr txBox="1"/>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Intentions:</a:t>
            </a:r>
            <a:r>
              <a:rPr lang="en-GB" sz="160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a:effectLst/>
                <a:latin typeface="Work Sans" pitchFamily="2" charset="0"/>
                <a:ea typeface="Calibri" panose="020F0502020204030204" pitchFamily="34" charset="0"/>
                <a:cs typeface="Times New Roman" panose="02020603050405020304" pitchFamily="18" charset="0"/>
              </a:rPr>
              <a:t>To give pupils opportunities to:</a:t>
            </a:r>
          </a:p>
          <a:p>
            <a:endParaRPr lang="en-GB"/>
          </a:p>
        </p:txBody>
      </p:sp>
      <p:sp>
        <p:nvSpPr>
          <p:cNvPr id="4" name="TextBox 3">
            <a:extLst>
              <a:ext uri="{FF2B5EF4-FFF2-40B4-BE49-F238E27FC236}">
                <a16:creationId xmlns:a16="http://schemas.microsoft.com/office/drawing/2014/main" id="{71B1B497-0B45-35C1-1022-E9C0B4433607}"/>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20" name="TextBox 19">
            <a:extLst>
              <a:ext uri="{FF2B5EF4-FFF2-40B4-BE49-F238E27FC236}">
                <a16:creationId xmlns:a16="http://schemas.microsoft.com/office/drawing/2014/main" id="{7F0F295F-1945-027E-E498-9204783374FC}"/>
              </a:ext>
            </a:extLst>
          </p:cNvPr>
          <p:cNvSpPr txBox="1"/>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9" name="Rectangle 8">
            <a:extLst>
              <a:ext uri="{FF2B5EF4-FFF2-40B4-BE49-F238E27FC236}">
                <a16:creationId xmlns:a16="http://schemas.microsoft.com/office/drawing/2014/main" id="{41FB6992-943F-0F87-50D5-373CE25D6255}"/>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34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 SALVATION</a:t>
            </a: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247317"/>
          </a:xfrm>
          <a:prstGeom prst="rect">
            <a:avLst/>
          </a:prstGeom>
          <a:noFill/>
        </p:spPr>
        <p:txBody>
          <a:bodyPr wrap="square" lIns="91440" tIns="45720" rIns="91440" bIns="45720" anchor="t">
            <a:spAutoFit/>
          </a:bodyPr>
          <a:lstStyle/>
          <a:p>
            <a:r>
              <a:rPr lang="en-GB" sz="1000" b="1" dirty="0">
                <a:effectLst/>
                <a:latin typeface="Work Sans"/>
                <a:ea typeface="Calibri" panose="020F0502020204030204" pitchFamily="34" charset="0"/>
                <a:cs typeface="Times New Roman"/>
              </a:rPr>
              <a:t>Teacher subject knowledge:</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Refer to background information for teachers on Peter.</a:t>
            </a:r>
            <a:r>
              <a:rPr lang="en-GB" sz="1000" b="1" dirty="0">
                <a:latin typeface="Work Sans"/>
                <a:ea typeface="Calibri" panose="020F0502020204030204" pitchFamily="34" charset="0"/>
                <a:cs typeface="Times New Roman"/>
              </a:rPr>
              <a:t> </a:t>
            </a:r>
            <a:endParaRPr lang="en-GB" sz="1000">
              <a:effectLst/>
              <a:latin typeface="Work Sans" pitchFamily="2" charset="0"/>
              <a:ea typeface="Calibri" panose="020F0502020204030204" pitchFamily="34" charset="0"/>
              <a:cs typeface="Times New Roman" panose="02020603050405020304" pitchFamily="18" charset="0"/>
            </a:endParaRP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Display a painting of Peter’s denial:</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Choose paintings of your choice</a:t>
            </a:r>
            <a:endParaRPr lang="en-GB" sz="1000" dirty="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do you think the painting shows?</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Why do you think Peter denied knowing Jesus?</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other things would you like to say about this painting?</a:t>
            </a:r>
          </a:p>
          <a:p>
            <a:pPr marL="342900" lvl="0" indent="-342900">
              <a:buFont typeface="Symbol" panose="05050102010706020507" pitchFamily="18" charset="2"/>
              <a:buChar char=""/>
            </a:pPr>
            <a:endParaRPr lang="en-GB" sz="1000">
              <a:effectLst/>
              <a:latin typeface="Work Sans" pitchFamily="2" charset="0"/>
              <a:ea typeface="Calibri" panose="020F0502020204030204" pitchFamily="34" charset="0"/>
              <a:cs typeface="Symbol" panose="05050102010706020507" pitchFamily="18" charset="2"/>
            </a:endParaRPr>
          </a:p>
          <a:p>
            <a:r>
              <a:rPr lang="en-GB" sz="1000" b="1" dirty="0">
                <a:effectLst/>
                <a:latin typeface="Work Sans"/>
                <a:ea typeface="Calibri" panose="020F0502020204030204" pitchFamily="34" charset="0"/>
                <a:cs typeface="Times New Roman"/>
              </a:rPr>
              <a:t>Introduce this week’s question:</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What does Peter’s denial say about the challenges of the Christian faith?</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Explain </a:t>
            </a:r>
            <a:r>
              <a:rPr lang="en-GB" sz="1000" dirty="0">
                <a:effectLst/>
                <a:latin typeface="Work Sans"/>
                <a:ea typeface="Calibri" panose="020F0502020204030204" pitchFamily="34" charset="0"/>
                <a:cs typeface="Times New Roman"/>
              </a:rPr>
              <a:t>to the pupils that in the next two lessons together they will explore this question.</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Biblical text analysis</a:t>
            </a:r>
            <a:r>
              <a:rPr lang="en-GB" sz="1000" dirty="0">
                <a:effectLst/>
                <a:latin typeface="Work Sans"/>
                <a:ea typeface="Calibri" panose="020F0502020204030204" pitchFamily="34" charset="0"/>
                <a:cs typeface="Times New Roman"/>
              </a:rPr>
              <a:t>:</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John 13:</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36 – 38 and Matthew 26:</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57 – 60.</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69 – 74</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Key questions:</a:t>
            </a:r>
          </a:p>
          <a:p>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55345A"/>
                </a:solidFill>
                <a:effectLst/>
                <a:latin typeface="Work Sans"/>
                <a:ea typeface="Calibri" panose="020F0502020204030204" pitchFamily="34" charset="0"/>
                <a:cs typeface="Times New Roman"/>
              </a:rPr>
              <a:t>John 13:</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36 – 38:</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Within the text Within the text:</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What does the text mean? </a:t>
            </a:r>
            <a:r>
              <a:rPr lang="en-GB" sz="1000" dirty="0">
                <a:effectLst/>
                <a:latin typeface="Work Sans"/>
                <a:ea typeface="Calibri" panose="020F0502020204030204" pitchFamily="34" charset="0"/>
                <a:cs typeface="Times New Roman"/>
              </a:rPr>
              <a:t>Are there any words that need explaining?</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Discipline:</a:t>
            </a:r>
            <a:r>
              <a:rPr lang="en-GB" sz="1000" dirty="0">
                <a:latin typeface="Work Sans"/>
                <a:ea typeface="Calibri" panose="020F0502020204030204" pitchFamily="34" charset="0"/>
                <a:cs typeface="Times New Roman"/>
              </a:rPr>
              <a:t>  Theology</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do we learn about Peter from these two verses?</a:t>
            </a:r>
            <a:r>
              <a:rPr lang="en-GB" sz="1000" dirty="0">
                <a:latin typeface="Work Sans"/>
                <a:ea typeface="Calibri" panose="020F0502020204030204" pitchFamily="34" charset="0"/>
                <a:cs typeface="Symbol" panose="05050102010706020507" pitchFamily="18" charset="2"/>
              </a:rPr>
              <a:t>   </a:t>
            </a:r>
            <a:endParaRPr lang="en-GB" sz="1000" dirty="0">
              <a:effectLst/>
              <a:latin typeface="Work Sans" pitchFamily="2" charset="0"/>
              <a:ea typeface="Calibri" panose="020F0502020204030204" pitchFamily="34" charset="0"/>
              <a:cs typeface="Symbol" panose="05050102010706020507" pitchFamily="18" charset="2"/>
            </a:endParaRPr>
          </a:p>
          <a:p>
            <a:pPr marL="17145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Do you think Peter has any idea about what is about to happen to Jesus?</a:t>
            </a:r>
            <a:r>
              <a:rPr lang="en-GB" sz="1000" dirty="0">
                <a:latin typeface="Work Sans"/>
                <a:ea typeface="Calibri" panose="020F0502020204030204" pitchFamily="34" charset="0"/>
                <a:cs typeface="Symbol" panose="05050102010706020507" pitchFamily="18" charset="2"/>
              </a:rPr>
              <a:t>  </a:t>
            </a:r>
            <a:endParaRPr lang="en-GB" sz="1000" dirty="0">
              <a:effectLst/>
              <a:latin typeface="Work Sans" pitchFamily="2" charset="0"/>
              <a:ea typeface="Calibri" panose="020F0502020204030204" pitchFamily="34" charset="0"/>
              <a:cs typeface="Symbol" panose="05050102010706020507" pitchFamily="18" charset="2"/>
            </a:endParaRP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do think makes Jesus not believe what Peter is saying to him?</a:t>
            </a:r>
          </a:p>
          <a:p>
            <a:pPr marL="228600"/>
            <a:endParaRPr lang="en-GB" sz="1000">
              <a:effectLst/>
              <a:latin typeface="Work Sans" pitchFamily="2" charset="0"/>
              <a:ea typeface="Calibri" panose="020F0502020204030204" pitchFamily="34" charset="0"/>
              <a:cs typeface="Times New Roman" panose="02020603050405020304" pitchFamily="18" charset="0"/>
            </a:endParaRPr>
          </a:p>
          <a:p>
            <a:r>
              <a:rPr lang="en-GB" sz="1000" b="1" dirty="0">
                <a:solidFill>
                  <a:srgbClr val="55345A"/>
                </a:solidFill>
                <a:effectLst/>
                <a:latin typeface="Work Sans"/>
                <a:ea typeface="Calibri" panose="020F0502020204030204" pitchFamily="34" charset="0"/>
                <a:cs typeface="Times New Roman"/>
              </a:rPr>
              <a:t>Matthew 26:</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57 – 60.</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69 – 74:</a:t>
            </a:r>
            <a:r>
              <a:rPr lang="en-GB" sz="1000" b="1" dirty="0">
                <a:solidFill>
                  <a:srgbClr val="55345A"/>
                </a:solidFill>
                <a:latin typeface="Work Sans"/>
                <a:ea typeface="Calibri" panose="020F0502020204030204" pitchFamily="34" charset="0"/>
                <a:cs typeface="Times New Roman"/>
              </a:rPr>
              <a:t> </a:t>
            </a:r>
            <a:r>
              <a:rPr lang="en-GB" sz="1000" b="1" dirty="0">
                <a:solidFill>
                  <a:srgbClr val="55345A"/>
                </a:solidFill>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Within the text:</a:t>
            </a:r>
            <a:r>
              <a:rPr lang="en-GB" sz="1000" b="1" dirty="0">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 What does the text mean? </a:t>
            </a:r>
            <a:r>
              <a:rPr lang="en-GB" sz="1000" dirty="0">
                <a:effectLst/>
                <a:latin typeface="Work Sans"/>
                <a:ea typeface="Calibri" panose="020F0502020204030204" pitchFamily="34" charset="0"/>
                <a:cs typeface="Times New Roman"/>
              </a:rPr>
              <a:t>Are there any words that need explaining?</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a:t>
            </a:r>
            <a:r>
              <a:rPr lang="en-GB" sz="1000" b="1" dirty="0">
                <a:effectLst/>
                <a:latin typeface="Work Sans"/>
                <a:ea typeface="Calibri" panose="020F0502020204030204" pitchFamily="34" charset="0"/>
                <a:cs typeface="Times New Roman"/>
              </a:rPr>
              <a:t>Discipline:</a:t>
            </a:r>
            <a:r>
              <a:rPr lang="en-GB" sz="1000" dirty="0">
                <a:latin typeface="Work Sans"/>
                <a:ea typeface="Calibri" panose="020F0502020204030204" pitchFamily="34" charset="0"/>
                <a:cs typeface="Times New Roman"/>
              </a:rPr>
              <a:t>  Theology</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do you think Peter was thinking and feeling as he watched on from a distance?</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Why do you think Peter denies knowing Jesus?</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What clues do we get from the text about Peter’s emotions at the point where he is questioned and denies knowing Jesus?</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Symbol" panose="05050102010706020507" pitchFamily="18" charset="2"/>
              </a:rPr>
              <a:t>Do you think Peter is regretful for what he has just done?</a:t>
            </a:r>
          </a:p>
        </p:txBody>
      </p:sp>
      <p:sp>
        <p:nvSpPr>
          <p:cNvPr id="4" name="Rectangle 3">
            <a:extLst>
              <a:ext uri="{FF2B5EF4-FFF2-40B4-BE49-F238E27FC236}">
                <a16:creationId xmlns:a16="http://schemas.microsoft.com/office/drawing/2014/main" id="{12FDC9A3-9F78-0484-EC7A-F74634A3D5A8}"/>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31A197-046B-4727-EE71-A9C871128578}"/>
              </a:ext>
            </a:extLst>
          </p:cNvPr>
          <p:cNvSpPr txBox="1"/>
          <p:nvPr/>
        </p:nvSpPr>
        <p:spPr>
          <a:xfrm>
            <a:off x="296800" y="267475"/>
            <a:ext cx="2514336" cy="307777"/>
          </a:xfrm>
          <a:prstGeom prst="rect">
            <a:avLst/>
          </a:prstGeom>
          <a:noFill/>
        </p:spPr>
        <p:txBody>
          <a:bodyPr wrap="square" rtlCol="0">
            <a:spAutoFit/>
          </a:bodyPr>
          <a:lstStyle/>
          <a:p>
            <a:r>
              <a:rPr lang="en-US" sz="1400" b="1">
                <a:solidFill>
                  <a:schemeClr val="bg1"/>
                </a:solidFill>
                <a:latin typeface="Work Sans SemiBold" pitchFamily="2" charset="77"/>
              </a:rPr>
              <a:t>YEAR GROUP THREE</a:t>
            </a:r>
          </a:p>
        </p:txBody>
      </p:sp>
      <p:sp>
        <p:nvSpPr>
          <p:cNvPr id="12" name="TextBox 11">
            <a:extLst>
              <a:ext uri="{FF2B5EF4-FFF2-40B4-BE49-F238E27FC236}">
                <a16:creationId xmlns:a16="http://schemas.microsoft.com/office/drawing/2014/main" id="{4E6C0AF2-340C-6618-5309-16895BE04A6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a:effectLst/>
                <a:latin typeface="Work Sans" pitchFamily="2" charset="0"/>
                <a:ea typeface="Calibri" panose="020F0502020204030204" pitchFamily="34" charset="0"/>
                <a:cs typeface="Times New Roman" panose="02020603050405020304" pitchFamily="18" charset="0"/>
              </a:rPr>
              <a:t>Implementation:</a:t>
            </a:r>
            <a:r>
              <a:rPr lang="en-GB" sz="1600">
                <a:effectLst/>
                <a:latin typeface="Work Sans" pitchFamily="2" charset="0"/>
                <a:ea typeface="Calibri" panose="020F0502020204030204" pitchFamily="34" charset="0"/>
                <a:cs typeface="Times New Roman" panose="02020603050405020304" pitchFamily="18" charset="0"/>
              </a:rPr>
              <a:t>  </a:t>
            </a:r>
          </a:p>
          <a:p>
            <a:r>
              <a:rPr lang="en-GB" sz="160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a:latin typeface="Work Sans" pitchFamily="2" charset="0"/>
            </a:endParaRPr>
          </a:p>
        </p:txBody>
      </p:sp>
      <p:sp>
        <p:nvSpPr>
          <p:cNvPr id="9" name="TextBox 8">
            <a:extLst>
              <a:ext uri="{FF2B5EF4-FFF2-40B4-BE49-F238E27FC236}">
                <a16:creationId xmlns:a16="http://schemas.microsoft.com/office/drawing/2014/main" id="{65407D18-7CB8-9C64-566F-F97D8668FB70}"/>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2: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What does Peter’s denial say about the challenges of the Christian faith?</a:t>
            </a:r>
            <a:endParaRPr lang="en-US" sz="2400">
              <a:solidFill>
                <a:schemeClr val="bg1"/>
              </a:solidFill>
              <a:latin typeface="Work Sans Light" pitchFamily="2" charset="0"/>
            </a:endParaRPr>
          </a:p>
        </p:txBody>
      </p:sp>
    </p:spTree>
    <p:extLst>
      <p:ext uri="{BB962C8B-B14F-4D97-AF65-F5344CB8AC3E}">
        <p14:creationId xmlns:p14="http://schemas.microsoft.com/office/powerpoint/2010/main" val="4150478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2940bfc-e56c-4552-8076-1b7135828164" xsi:nil="true"/>
    <lcf76f155ced4ddcb4097134ff3c332f xmlns="37c5c6fe-bc8e-4494-977e-45e76d6ce1fa">
      <Terms xmlns="http://schemas.microsoft.com/office/infopath/2007/PartnerControls"/>
    </lcf76f155ced4ddcb4097134ff3c332f>
    <SharedWithUsers xmlns="62940bfc-e56c-4552-8076-1b7135828164">
      <UserInfo>
        <DisplayName>Abigail Chand</DisplayName>
        <AccountId>13</AccountId>
        <AccountType/>
      </UserInfo>
      <UserInfo>
        <DisplayName>Leanne Gowar</DisplayName>
        <AccountId>73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785FF21E3A1444BE0DFE2E5C59DFFC" ma:contentTypeVersion="14" ma:contentTypeDescription="Create a new document." ma:contentTypeScope="" ma:versionID="7044c6264d3a0ebe1f1cc9df10260561">
  <xsd:schema xmlns:xsd="http://www.w3.org/2001/XMLSchema" xmlns:xs="http://www.w3.org/2001/XMLSchema" xmlns:p="http://schemas.microsoft.com/office/2006/metadata/properties" xmlns:ns2="37c5c6fe-bc8e-4494-977e-45e76d6ce1fa" xmlns:ns3="62940bfc-e56c-4552-8076-1b7135828164" targetNamespace="http://schemas.microsoft.com/office/2006/metadata/properties" ma:root="true" ma:fieldsID="04e286e50f2a216d36399f8f5698cf81" ns2:_="" ns3:_="">
    <xsd:import namespace="37c5c6fe-bc8e-4494-977e-45e76d6ce1fa"/>
    <xsd:import namespace="62940bfc-e56c-4552-8076-1b71358281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5c6fe-bc8e-4494-977e-45e76d6ce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6acc64-6845-4a0f-a249-d12a5ba8c67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940bfc-e56c-4552-8076-1b71358281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55e0fd7-9706-4511-9413-6a00656adbfd}" ma:internalName="TaxCatchAll" ma:showField="CatchAllData" ma:web="62940bfc-e56c-4552-8076-1b71358281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3EA30A-C9C1-4FEB-90F3-ED4297B0C44C}">
  <ds:schemaRefs>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62940bfc-e56c-4552-8076-1b7135828164"/>
    <ds:schemaRef ds:uri="37c5c6fe-bc8e-4494-977e-45e76d6ce1fa"/>
  </ds:schemaRefs>
</ds:datastoreItem>
</file>

<file path=customXml/itemProps2.xml><?xml version="1.0" encoding="utf-8"?>
<ds:datastoreItem xmlns:ds="http://schemas.openxmlformats.org/officeDocument/2006/customXml" ds:itemID="{D369F7A5-3F82-42BD-B47B-EB2F54F636A4}">
  <ds:schemaRefs>
    <ds:schemaRef ds:uri="http://schemas.microsoft.com/sharepoint/v3/contenttype/forms"/>
  </ds:schemaRefs>
</ds:datastoreItem>
</file>

<file path=customXml/itemProps3.xml><?xml version="1.0" encoding="utf-8"?>
<ds:datastoreItem xmlns:ds="http://schemas.openxmlformats.org/officeDocument/2006/customXml" ds:itemID="{055E578D-5537-46A9-83F4-02D87BBD5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c5c6fe-bc8e-4494-977e-45e76d6ce1fa"/>
    <ds:schemaRef ds:uri="62940bfc-e56c-4552-8076-1b7135828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6521</Words>
  <Application>Microsoft Office PowerPoint</Application>
  <PresentationFormat>Widescreen</PresentationFormat>
  <Paragraphs>584</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Symbol</vt:lpstr>
      <vt:lpstr>Work Sans</vt:lpstr>
      <vt:lpstr>Work Sans Light</vt:lpstr>
      <vt:lpstr>Work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Ingram-Smith</dc:creator>
  <cp:lastModifiedBy>Leanne Gowar</cp:lastModifiedBy>
  <cp:revision>57</cp:revision>
  <dcterms:created xsi:type="dcterms:W3CDTF">2023-08-10T15:21:18Z</dcterms:created>
  <dcterms:modified xsi:type="dcterms:W3CDTF">2024-03-21T10:48:51Z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0x01010017785FF21E3A1444BE0DFE2E5C59DFFC</vt:lpwstr>
  </property>
  <property fmtid="{D5CDD505-2E9C-101B-9397-08002B2CF9AE}" pid="3" name="MediaServiceImageTags">
    <vt:lpwstr/>
  </property>
</Properties>
</file>