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8"/>
  </p:notesMasterIdLst>
  <p:sldIdLst>
    <p:sldId id="257" r:id="rId6"/>
    <p:sldId id="259" r:id="rId7"/>
    <p:sldId id="258" r:id="rId8"/>
    <p:sldId id="260" r:id="rId9"/>
    <p:sldId id="284" r:id="rId10"/>
    <p:sldId id="263" r:id="rId11"/>
    <p:sldId id="285" r:id="rId12"/>
    <p:sldId id="286" r:id="rId13"/>
    <p:sldId id="287" r:id="rId14"/>
    <p:sldId id="288" r:id="rId15"/>
    <p:sldId id="289" r:id="rId16"/>
    <p:sldId id="290" r:id="rId17"/>
    <p:sldId id="291" r:id="rId18"/>
    <p:sldId id="292" r:id="rId19"/>
    <p:sldId id="293" r:id="rId20"/>
    <p:sldId id="294" r:id="rId21"/>
    <p:sldId id="297" r:id="rId22"/>
    <p:sldId id="296" r:id="rId23"/>
    <p:sldId id="299" r:id="rId24"/>
    <p:sldId id="298" r:id="rId25"/>
    <p:sldId id="301"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F69BD-22FD-465F-B285-1E2F109FBFE5}" v="1" dt="2023-09-26T22:55:22.858"/>
    <p1510:client id="{30E045D1-FFF4-4224-B6C9-798E5505A096}" v="1" dt="2023-09-05T15:30:40.420"/>
    <p1510:client id="{6040726F-FA2D-7168-D19A-38D6CB453FF6}" v="12" dt="2023-12-20T09:46:14.707"/>
    <p1510:client id="{80BCFC0B-0882-41C1-8256-AFFD28802EC0}" v="17" dt="2023-09-18T13:54:25.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Thorne" userId="S::mary.thorne@london.anglican.org::a5b5e5da-c416-47bf-aff9-8cca5d278713" providerId="AD" clId="Web-{80BCFC0B-0882-41C1-8256-AFFD28802EC0}"/>
    <pc:docChg chg="modSld sldOrd">
      <pc:chgData name="Mary Thorne" userId="S::mary.thorne@london.anglican.org::a5b5e5da-c416-47bf-aff9-8cca5d278713" providerId="AD" clId="Web-{80BCFC0B-0882-41C1-8256-AFFD28802EC0}" dt="2023-09-18T13:54:23.963" v="8" actId="20577"/>
      <pc:docMkLst>
        <pc:docMk/>
      </pc:docMkLst>
      <pc:sldChg chg="modSp ord">
        <pc:chgData name="Mary Thorne" userId="S::mary.thorne@london.anglican.org::a5b5e5da-c416-47bf-aff9-8cca5d278713" providerId="AD" clId="Web-{80BCFC0B-0882-41C1-8256-AFFD28802EC0}" dt="2023-09-18T13:54:23.963" v="8" actId="20577"/>
        <pc:sldMkLst>
          <pc:docMk/>
          <pc:sldMk cId="1433004572" sldId="258"/>
        </pc:sldMkLst>
        <pc:spChg chg="mod">
          <ac:chgData name="Mary Thorne" userId="S::mary.thorne@london.anglican.org::a5b5e5da-c416-47bf-aff9-8cca5d278713" providerId="AD" clId="Web-{80BCFC0B-0882-41C1-8256-AFFD28802EC0}" dt="2023-09-18T13:54:23.963" v="8" actId="20577"/>
          <ac:spMkLst>
            <pc:docMk/>
            <pc:sldMk cId="1433004572" sldId="258"/>
            <ac:spMk id="7" creationId="{9A0AEFE5-3DBF-9131-B567-8823112FEDF7}"/>
          </ac:spMkLst>
        </pc:spChg>
      </pc:sldChg>
      <pc:sldChg chg="ord">
        <pc:chgData name="Mary Thorne" userId="S::mary.thorne@london.anglican.org::a5b5e5da-c416-47bf-aff9-8cca5d278713" providerId="AD" clId="Web-{80BCFC0B-0882-41C1-8256-AFFD28802EC0}" dt="2023-09-18T13:52:12.303" v="3"/>
        <pc:sldMkLst>
          <pc:docMk/>
          <pc:sldMk cId="950891481" sldId="298"/>
        </pc:sldMkLst>
      </pc:sldChg>
    </pc:docChg>
  </pc:docChgLst>
  <pc:docChgLst>
    <pc:chgData name="Mary Thorne" userId="S::mary.thorne@london.anglican.org::a5b5e5da-c416-47bf-aff9-8cca5d278713" providerId="AD" clId="Web-{29EF69BD-22FD-465F-B285-1E2F109FBFE5}"/>
    <pc:docChg chg="modSld">
      <pc:chgData name="Mary Thorne" userId="S::mary.thorne@london.anglican.org::a5b5e5da-c416-47bf-aff9-8cca5d278713" providerId="AD" clId="Web-{29EF69BD-22FD-465F-B285-1E2F109FBFE5}" dt="2023-09-26T22:55:22.858" v="0" actId="1076"/>
      <pc:docMkLst>
        <pc:docMk/>
      </pc:docMkLst>
      <pc:sldChg chg="modSp">
        <pc:chgData name="Mary Thorne" userId="S::mary.thorne@london.anglican.org::a5b5e5da-c416-47bf-aff9-8cca5d278713" providerId="AD" clId="Web-{29EF69BD-22FD-465F-B285-1E2F109FBFE5}" dt="2023-09-26T22:55:22.858" v="0" actId="1076"/>
        <pc:sldMkLst>
          <pc:docMk/>
          <pc:sldMk cId="2216089837" sldId="257"/>
        </pc:sldMkLst>
        <pc:spChg chg="mod">
          <ac:chgData name="Mary Thorne" userId="S::mary.thorne@london.anglican.org::a5b5e5da-c416-47bf-aff9-8cca5d278713" providerId="AD" clId="Web-{29EF69BD-22FD-465F-B285-1E2F109FBFE5}" dt="2023-09-26T22:55:22.858" v="0" actId="1076"/>
          <ac:spMkLst>
            <pc:docMk/>
            <pc:sldMk cId="2216089837" sldId="257"/>
            <ac:spMk id="22" creationId="{01A8AF2B-B012-DE6B-49EA-3445979E1B01}"/>
          </ac:spMkLst>
        </pc:spChg>
      </pc:sldChg>
    </pc:docChg>
  </pc:docChgLst>
  <pc:docChgLst>
    <pc:chgData name="Mary Thorne" userId="S::mary.thorne@london.anglican.org::a5b5e5da-c416-47bf-aff9-8cca5d278713" providerId="AD" clId="Web-{6040726F-FA2D-7168-D19A-38D6CB453FF6}"/>
    <pc:docChg chg="modSld">
      <pc:chgData name="Mary Thorne" userId="S::mary.thorne@london.anglican.org::a5b5e5da-c416-47bf-aff9-8cca5d278713" providerId="AD" clId="Web-{6040726F-FA2D-7168-D19A-38D6CB453FF6}" dt="2023-12-20T09:46:14.707" v="5" actId="20577"/>
      <pc:docMkLst>
        <pc:docMk/>
      </pc:docMkLst>
      <pc:sldChg chg="modSp">
        <pc:chgData name="Mary Thorne" userId="S::mary.thorne@london.anglican.org::a5b5e5da-c416-47bf-aff9-8cca5d278713" providerId="AD" clId="Web-{6040726F-FA2D-7168-D19A-38D6CB453FF6}" dt="2023-12-20T09:45:18.894" v="3" actId="20577"/>
        <pc:sldMkLst>
          <pc:docMk/>
          <pc:sldMk cId="1328772012" sldId="286"/>
        </pc:sldMkLst>
        <pc:spChg chg="mod">
          <ac:chgData name="Mary Thorne" userId="S::mary.thorne@london.anglican.org::a5b5e5da-c416-47bf-aff9-8cca5d278713" providerId="AD" clId="Web-{6040726F-FA2D-7168-D19A-38D6CB453FF6}" dt="2023-12-20T09:45:18.894" v="3" actId="20577"/>
          <ac:spMkLst>
            <pc:docMk/>
            <pc:sldMk cId="1328772012" sldId="286"/>
            <ac:spMk id="5" creationId="{FA96F9E5-8D36-A8A5-C360-ABB1898E278E}"/>
          </ac:spMkLst>
        </pc:spChg>
      </pc:sldChg>
      <pc:sldChg chg="modSp">
        <pc:chgData name="Mary Thorne" userId="S::mary.thorne@london.anglican.org::a5b5e5da-c416-47bf-aff9-8cca5d278713" providerId="AD" clId="Web-{6040726F-FA2D-7168-D19A-38D6CB453FF6}" dt="2023-12-20T09:46:14.707" v="5" actId="20577"/>
        <pc:sldMkLst>
          <pc:docMk/>
          <pc:sldMk cId="2228050472" sldId="289"/>
        </pc:sldMkLst>
        <pc:spChg chg="mod">
          <ac:chgData name="Mary Thorne" userId="S::mary.thorne@london.anglican.org::a5b5e5da-c416-47bf-aff9-8cca5d278713" providerId="AD" clId="Web-{6040726F-FA2D-7168-D19A-38D6CB453FF6}" dt="2023-12-20T09:46:14.707" v="5" actId="20577"/>
          <ac:spMkLst>
            <pc:docMk/>
            <pc:sldMk cId="2228050472" sldId="289"/>
            <ac:spMk id="23" creationId="{5356ED5B-34B2-601E-8F6A-6C3A1612E59E}"/>
          </ac:spMkLst>
        </pc:spChg>
      </pc:sldChg>
    </pc:docChg>
  </pc:docChgLst>
  <pc:docChgLst>
    <pc:chgData name="Leila Ingram-Smith" userId="abf53238-41da-4e01-a2dc-9d152a2d4646" providerId="ADAL" clId="{30E045D1-FFF4-4224-B6C9-798E5505A096}"/>
    <pc:docChg chg="modSld">
      <pc:chgData name="Leila Ingram-Smith" userId="abf53238-41da-4e01-a2dc-9d152a2d4646" providerId="ADAL" clId="{30E045D1-FFF4-4224-B6C9-798E5505A096}" dt="2023-09-05T15:30:53.918" v="3" actId="1076"/>
      <pc:docMkLst>
        <pc:docMk/>
      </pc:docMkLst>
      <pc:sldChg chg="modSp mod">
        <pc:chgData name="Leila Ingram-Smith" userId="abf53238-41da-4e01-a2dc-9d152a2d4646" providerId="ADAL" clId="{30E045D1-FFF4-4224-B6C9-798E5505A096}" dt="2023-09-05T15:30:53.918" v="3" actId="1076"/>
        <pc:sldMkLst>
          <pc:docMk/>
          <pc:sldMk cId="1433004572" sldId="258"/>
        </pc:sldMkLst>
        <pc:picChg chg="mod">
          <ac:chgData name="Leila Ingram-Smith" userId="abf53238-41da-4e01-a2dc-9d152a2d4646" providerId="ADAL" clId="{30E045D1-FFF4-4224-B6C9-798E5505A096}" dt="2023-09-05T15:30:53.918" v="3" actId="1076"/>
          <ac:picMkLst>
            <pc:docMk/>
            <pc:sldMk cId="1433004572" sldId="258"/>
            <ac:picMk id="17" creationId="{5CDE97DD-49E6-108B-2378-BF5BEDAA3D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B6271-D528-4B66-95DF-32EC1859F1EF}" type="datetimeFigureOut">
              <a:rPr lang="en-GB" smtClean="0"/>
              <a:t>20/12/2023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EAA44-7CEA-4DED-A314-9126674A1BD4}" type="slidenum">
              <a:rPr lang="en-GB" smtClean="0"/>
              <a:t>‹#›</a:t>
            </a:fld>
            <a:endParaRPr lang="en-GB"/>
          </a:p>
        </p:txBody>
      </p:sp>
    </p:spTree>
    <p:extLst>
      <p:ext uri="{BB962C8B-B14F-4D97-AF65-F5344CB8AC3E}">
        <p14:creationId xmlns:p14="http://schemas.microsoft.com/office/powerpoint/2010/main" val="362831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4EC0D-FE89-3D4A-871C-B7CDF984FBF3}" type="slidenum">
              <a:rPr lang="en-US" smtClean="0"/>
              <a:t>22</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FF4C-3DE3-CC45-B783-544E8DEECF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B5691C-B88E-984A-A13E-5428565C7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4854A5-3C3A-4F46-91C4-C321D92F0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B5AFE7-93A9-1542-8655-CBC730CA48D8}"/>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6" name="Footer Placeholder 5">
            <a:extLst>
              <a:ext uri="{FF2B5EF4-FFF2-40B4-BE49-F238E27FC236}">
                <a16:creationId xmlns:a16="http://schemas.microsoft.com/office/drawing/2014/main" id="{1072007C-1863-AD49-A24A-AB48C49E1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26D1F-2785-FF45-A60E-E7856A9FA62A}"/>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128768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E551-73EB-754D-A468-CA3450B53D9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73CC7B-1724-BB44-9AA3-AFB5EA80F1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836DE3-98C9-214D-A227-F8C5B1F265E5}"/>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5" name="Footer Placeholder 4">
            <a:extLst>
              <a:ext uri="{FF2B5EF4-FFF2-40B4-BE49-F238E27FC236}">
                <a16:creationId xmlns:a16="http://schemas.microsoft.com/office/drawing/2014/main" id="{F50A005F-5733-534A-90B8-10D478372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9FEA-F112-4545-88D1-3BAFE1F5F76D}"/>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93343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27C8B-EBC7-994B-8DEE-E59A63B540F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0B2E9B-4D8D-5F45-A737-EF109E4A88E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D745F5-48FC-DF47-AC39-9931721491FB}"/>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5" name="Footer Placeholder 4">
            <a:extLst>
              <a:ext uri="{FF2B5EF4-FFF2-40B4-BE49-F238E27FC236}">
                <a16:creationId xmlns:a16="http://schemas.microsoft.com/office/drawing/2014/main" id="{45E5410C-9319-F041-9AD1-BAEE8C42C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66B1B-4401-3949-8E3F-DE74B1B3F908}"/>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247697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E9C1-8ED9-CA4A-AD76-D7D3CD99EB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A4EFD0-D945-9C46-AD3A-F8B1B13BB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BF3E435-13F5-F44F-9089-8E9ED246EAEA}"/>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5" name="Footer Placeholder 4">
            <a:extLst>
              <a:ext uri="{FF2B5EF4-FFF2-40B4-BE49-F238E27FC236}">
                <a16:creationId xmlns:a16="http://schemas.microsoft.com/office/drawing/2014/main" id="{E91ADE4F-2196-3D42-BD2A-38870AE82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DB89D-1714-EF47-9A59-722923BD8E3F}"/>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88968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1E23-60B6-2845-B408-15FF7AFDA1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B21FD2-B6C2-8743-AE07-835F5777AD3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F66F3F-FD51-2049-B519-C99C443784CC}"/>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5" name="Footer Placeholder 4">
            <a:extLst>
              <a:ext uri="{FF2B5EF4-FFF2-40B4-BE49-F238E27FC236}">
                <a16:creationId xmlns:a16="http://schemas.microsoft.com/office/drawing/2014/main" id="{CB2D7152-3AF1-1A4A-9FC9-A66AEA65C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B2D6A-99AC-304C-8170-06D6A3033367}"/>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4744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D835-D7D8-E44C-B5D6-C1F445CF5B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AC0E26-2F05-244D-8D0D-33A0D7FFC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FFE58E-D6F3-B84B-B5D6-A60ECFA91179}"/>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5" name="Footer Placeholder 4">
            <a:extLst>
              <a:ext uri="{FF2B5EF4-FFF2-40B4-BE49-F238E27FC236}">
                <a16:creationId xmlns:a16="http://schemas.microsoft.com/office/drawing/2014/main" id="{7BC3FB78-9681-7146-AD53-EA57328F8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C779A-55A5-BE45-A8D8-A71BECA763CD}"/>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08298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50B8-5BA9-F947-856C-4015DE6E6C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F89CCE-66CD-404C-9B48-2B417B1A7D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85F8E2-836F-E741-8B3E-38D70659F6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A13EED2-D74F-0242-960A-9DA028BF03AE}"/>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6" name="Footer Placeholder 5">
            <a:extLst>
              <a:ext uri="{FF2B5EF4-FFF2-40B4-BE49-F238E27FC236}">
                <a16:creationId xmlns:a16="http://schemas.microsoft.com/office/drawing/2014/main" id="{68C18D76-C842-324D-A767-B6AD3C3B0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A0260-4EB7-2F4A-AF6C-CCE1F372490D}"/>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402293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A593-1C58-F246-85C8-B2A4B9E4A8C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E1BA7F-C969-AB43-B91D-9FA0D9019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08D577-1716-5843-A005-4AD6CE7C4D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2107EE9-761C-0C46-BF82-DDCC0C446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C56B46-B275-5146-BFCE-8343C6358C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E8B2E11-6828-CC4D-B31C-D41754F808C4}"/>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8" name="Footer Placeholder 7">
            <a:extLst>
              <a:ext uri="{FF2B5EF4-FFF2-40B4-BE49-F238E27FC236}">
                <a16:creationId xmlns:a16="http://schemas.microsoft.com/office/drawing/2014/main" id="{96DE111F-49A6-6E44-8F8F-6EBD90C5B6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5D1EF5-9600-F849-A6F8-EDE0E1DCAA64}"/>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181022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8C8B-3CD5-3C4B-8C68-1D0B1EFC05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618E93-0852-0745-A3F5-DCA3E741173A}"/>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4" name="Footer Placeholder 3">
            <a:extLst>
              <a:ext uri="{FF2B5EF4-FFF2-40B4-BE49-F238E27FC236}">
                <a16:creationId xmlns:a16="http://schemas.microsoft.com/office/drawing/2014/main" id="{853020E4-EF38-8B40-B868-8D03F6480A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DCB915-5024-5E4A-AC02-DBCD9C7C9709}"/>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229808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7BE1-EF87-5A44-B07B-4D0AFC95AF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9B1899-BA03-7249-8937-A29C7E0FB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4CBFCD2-F3AE-3E4D-8A23-D970BED57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47E706-795F-1541-A991-E5826285AAF2}"/>
              </a:ext>
            </a:extLst>
          </p:cNvPr>
          <p:cNvSpPr>
            <a:spLocks noGrp="1"/>
          </p:cNvSpPr>
          <p:nvPr>
            <p:ph type="dt" sz="half" idx="10"/>
          </p:nvPr>
        </p:nvSpPr>
        <p:spPr/>
        <p:txBody>
          <a:bodyPr/>
          <a:lstStyle/>
          <a:p>
            <a:fld id="{B776C0C9-5303-E24F-AC1E-150A11D1B4EC}" type="datetimeFigureOut">
              <a:rPr lang="en-US" smtClean="0"/>
              <a:t>12/20/2023</a:t>
            </a:fld>
            <a:endParaRPr lang="en-US"/>
          </a:p>
        </p:txBody>
      </p:sp>
      <p:sp>
        <p:nvSpPr>
          <p:cNvPr id="6" name="Footer Placeholder 5">
            <a:extLst>
              <a:ext uri="{FF2B5EF4-FFF2-40B4-BE49-F238E27FC236}">
                <a16:creationId xmlns:a16="http://schemas.microsoft.com/office/drawing/2014/main" id="{6A52EF06-9C56-9D43-A3C8-19447C72D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34BEA-B893-D948-89DD-8341AE8EF90B}"/>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1198777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12/20/2023</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12/20/2023</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9"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buddhistcentre.com/stories/schools/teachers/life-of-the-buddha/"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thebuddhistcentre.com/stories/schools/teachers/life-of-the-buddha/"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thebuddhistcentre.com/stories/schools/teachers/life-of-the-buddha/"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hebuddhistcentre.com/stories/schools/teachers/life-of-the-buddha/" TargetMode="Externa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hyperlink" Target="https://www.bbc.co.uk/religion/religions/buddhism/beliefs/fournobletruths_1.shtml" TargetMode="External"/><Relationship Id="rId4" Type="http://schemas.openxmlformats.org/officeDocument/2006/relationships/hyperlink" Target="https://www.bbc.co.uk/religion/religions/buddhism/ataglance/glance.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hebuddhistcentre.com/stories/schools/teachers/life-of-the-buddha/"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thebuddhistcentre.com/stories/schools/teachers/life-of-the-buddha/"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thebuddhistcentre.com/stories/schools/teachers/life-of-the-buddha/"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F26357-C8AA-8A42-8099-6CCE16D9F210}"/>
              </a:ext>
            </a:extLst>
          </p:cNvPr>
          <p:cNvSpPr/>
          <p:nvPr/>
        </p:nvSpPr>
        <p:spPr>
          <a:xfrm>
            <a:off x="6093648" y="2754216"/>
            <a:ext cx="6098352" cy="267874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p:nvPr/>
        </p:nvSpPr>
        <p:spPr>
          <a:xfrm>
            <a:off x="-1" y="1"/>
            <a:ext cx="12192001" cy="2754216"/>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52668" y="279247"/>
            <a:ext cx="8039647" cy="830997"/>
          </a:xfrm>
          <a:prstGeom prst="rect">
            <a:avLst/>
          </a:prstGeom>
          <a:noFill/>
        </p:spPr>
        <p:txBody>
          <a:bodyPr wrap="square" rtlCol="0">
            <a:spAutoFit/>
          </a:bodyPr>
          <a:lstStyle/>
          <a:p>
            <a:r>
              <a:rPr lang="en-US" sz="2400" dirty="0">
                <a:solidFill>
                  <a:schemeClr val="bg1"/>
                </a:solidFill>
                <a:latin typeface="Work Sans Light" pitchFamily="2" charset="0"/>
              </a:rPr>
              <a:t>Big Question:</a:t>
            </a:r>
          </a:p>
          <a:p>
            <a:r>
              <a:rPr lang="en-GB" sz="2400" dirty="0">
                <a:solidFill>
                  <a:schemeClr val="bg1"/>
                </a:solidFill>
                <a:effectLst/>
                <a:latin typeface="Work Sans Light" pitchFamily="2" charset="0"/>
                <a:ea typeface="Calibri" panose="020F0502020204030204" pitchFamily="34" charset="0"/>
                <a:cs typeface="Calibri Light" panose="020F0302020204030204" pitchFamily="34" charset="0"/>
              </a:rPr>
              <a:t>What did the Buddha teach his followers about life?</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62553" y="344531"/>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THREE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p:nvPr/>
        </p:nvSpPr>
        <p:spPr>
          <a:xfrm>
            <a:off x="-2870" y="2754217"/>
            <a:ext cx="2751107" cy="410378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DE66AFA-E74B-2A5B-54A9-042DB2229AA7}"/>
              </a:ext>
            </a:extLst>
          </p:cNvPr>
          <p:cNvSpPr txBox="1"/>
          <p:nvPr/>
        </p:nvSpPr>
        <p:spPr>
          <a:xfrm>
            <a:off x="6333722" y="5581764"/>
            <a:ext cx="5596995" cy="1169551"/>
          </a:xfrm>
          <a:prstGeom prst="rect">
            <a:avLst/>
          </a:prstGeom>
          <a:noFill/>
        </p:spPr>
        <p:txBody>
          <a:bodyPr wrap="square" rtlCol="0">
            <a:spAutoFit/>
          </a:bodyPr>
          <a:lstStyle/>
          <a:p>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Sensitivities:</a:t>
            </a:r>
          </a:p>
          <a:p>
            <a:endParaRPr lang="en-GB" sz="1000" dirty="0">
              <a:solidFill>
                <a:srgbClr val="55345A"/>
              </a:solidFill>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Be mindful of pupils’ cultural backgrounds and beliefs.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Be mindful of pupils who have experienced suffering and death.</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Be mindful of pupils who have experienced significant change.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Be mindful of pupils for whom changes is difficult to manage and accept.</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CBEA29B-1814-54FD-DF6E-C7E229BB1571}"/>
              </a:ext>
            </a:extLst>
          </p:cNvPr>
          <p:cNvSpPr txBox="1"/>
          <p:nvPr/>
        </p:nvSpPr>
        <p:spPr>
          <a:xfrm>
            <a:off x="6288308" y="2903020"/>
            <a:ext cx="5496723" cy="1477328"/>
          </a:xfrm>
          <a:prstGeom prst="rect">
            <a:avLst/>
          </a:prstGeom>
          <a:noFill/>
        </p:spPr>
        <p:txBody>
          <a:bodyPr wrap="square" lIns="91440" tIns="45720" rIns="91440" bIns="45720" rtlCol="0" anchor="t">
            <a:spAutoFit/>
          </a:bodyPr>
          <a:lstStyle/>
          <a:p>
            <a:pPr>
              <a:spcAft>
                <a:spcPts val="400"/>
              </a:spcAft>
            </a:pPr>
            <a:r>
              <a:rPr lang="en-GB" sz="1000" b="1" dirty="0">
                <a:solidFill>
                  <a:srgbClr val="2D80A5"/>
                </a:solidFill>
                <a:effectLst/>
                <a:latin typeface="Work Sans" pitchFamily="2" charset="0"/>
                <a:ea typeface="Calibri" panose="020F0502020204030204" pitchFamily="34" charset="0"/>
                <a:cs typeface="Times New Roman"/>
              </a:rPr>
              <a:t>Religious vocabulary:</a:t>
            </a:r>
            <a:br>
              <a:rPr lang="en-GB" sz="1000" b="1" dirty="0">
                <a:effectLst/>
                <a:latin typeface="Work Sans" pitchFamily="2" charset="0"/>
                <a:ea typeface="Calibri" panose="020F0502020204030204" pitchFamily="34" charset="0"/>
                <a:cs typeface="Times New Roman" panose="02020603050405020304" pitchFamily="18" charset="0"/>
              </a:rPr>
            </a:b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171450" lvl="0" indent="-171450">
              <a:spcAft>
                <a:spcPts val="400"/>
              </a:spcAft>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Buddha:</a:t>
            </a:r>
            <a:r>
              <a:rPr lang="en-GB" sz="1000" dirty="0">
                <a:effectLst/>
                <a:latin typeface="Work Sans" pitchFamily="2" charset="0"/>
                <a:ea typeface="Calibri" panose="020F0502020204030204" pitchFamily="34" charset="0"/>
                <a:cs typeface="Times New Roman" panose="02020603050405020304" pitchFamily="18" charset="0"/>
              </a:rPr>
              <a:t>  The founder of Buddhism, Siddhartha Gautama, after his enlightenment.   It is a title which means the enlightened or awakened one.</a:t>
            </a:r>
          </a:p>
          <a:p>
            <a:pPr marL="171450" lvl="0" indent="-171450">
              <a:spcAft>
                <a:spcPts val="400"/>
              </a:spcAft>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Enlightenment:</a:t>
            </a:r>
            <a:r>
              <a:rPr lang="en-GB" sz="1000" dirty="0">
                <a:effectLst/>
                <a:latin typeface="Work Sans" pitchFamily="2" charset="0"/>
                <a:ea typeface="Calibri" panose="020F0502020204030204" pitchFamily="34" charset="0"/>
                <a:cs typeface="Times New Roman" panose="02020603050405020304" pitchFamily="18" charset="0"/>
              </a:rPr>
              <a:t>  The realisation of the truth about life.  In Buddhism it releases a person from the cycle of rebirth.</a:t>
            </a:r>
          </a:p>
          <a:p>
            <a:pPr marL="171450" lvl="0" indent="-171450">
              <a:spcAft>
                <a:spcPts val="400"/>
              </a:spcAft>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Four noble truths:</a:t>
            </a:r>
            <a:r>
              <a:rPr lang="en-GB" sz="1000" dirty="0">
                <a:effectLst/>
                <a:latin typeface="Work Sans" pitchFamily="2" charset="0"/>
                <a:ea typeface="Calibri" panose="020F0502020204030204" pitchFamily="34" charset="0"/>
                <a:cs typeface="Times New Roman" panose="02020603050405020304" pitchFamily="18" charset="0"/>
              </a:rPr>
              <a:t>  The truths discovered by the Buddha during his enlightenment.</a:t>
            </a:r>
          </a:p>
        </p:txBody>
      </p:sp>
      <p:sp>
        <p:nvSpPr>
          <p:cNvPr id="21" name="TextBox 20">
            <a:extLst>
              <a:ext uri="{FF2B5EF4-FFF2-40B4-BE49-F238E27FC236}">
                <a16:creationId xmlns:a16="http://schemas.microsoft.com/office/drawing/2014/main" id="{7A0B1AB5-C845-D825-5E53-42CB9D3C4090}"/>
              </a:ext>
            </a:extLst>
          </p:cNvPr>
          <p:cNvSpPr txBox="1"/>
          <p:nvPr/>
        </p:nvSpPr>
        <p:spPr>
          <a:xfrm>
            <a:off x="149457" y="2903020"/>
            <a:ext cx="2444656" cy="2708434"/>
          </a:xfrm>
          <a:prstGeom prst="rect">
            <a:avLst/>
          </a:prstGeom>
          <a:noFill/>
        </p:spPr>
        <p:txBody>
          <a:bodyPr wrap="square" lIns="91440" tIns="45720" rIns="91440" bIns="45720" rtlCol="0" anchor="t">
            <a:spAutoFit/>
          </a:bodyPr>
          <a:lstStyle/>
          <a:p>
            <a:r>
              <a:rPr lang="en-GB" sz="1000" b="1" dirty="0">
                <a:solidFill>
                  <a:srgbClr val="2D80A5"/>
                </a:solidFill>
                <a:effectLst/>
                <a:latin typeface="Work Sans" pitchFamily="2" charset="0"/>
                <a:ea typeface="Calibri" panose="020F0502020204030204" pitchFamily="34" charset="0"/>
                <a:cs typeface="Calibri Light"/>
              </a:rPr>
              <a:t>What a child needs to know and remember by the end of the unit:</a:t>
            </a:r>
            <a:br>
              <a:rPr lang="en-GB" sz="1000" b="1" dirty="0">
                <a:effectLst/>
                <a:latin typeface="Work Sans" pitchFamily="2" charset="0"/>
                <a:ea typeface="Calibri" panose="020F0502020204030204" pitchFamily="34" charset="0"/>
                <a:cs typeface="Calibri Light" panose="020F0302020204030204" pitchFamily="34" charset="0"/>
              </a:rPr>
            </a:b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To know and remember the story of Prince Siddhartha and how he became the Buddha.</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Light" panose="020F0302020204030204" pitchFamily="34" charset="0"/>
              </a:rPr>
              <a:t>To know and remember that for a Buddhist the way to end suffering is to follow the four noble truths.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Light" panose="020F0302020204030204" pitchFamily="34" charset="0"/>
              </a:rPr>
              <a:t>To know and remember that for a Buddhist nothing is permanent and things are always changing.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Light" panose="020F0302020204030204" pitchFamily="34" charset="0"/>
              </a:rPr>
              <a:t>To know and remember that for a Buddhist kindness and compassion are central to the belief.</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1A8AF2B-B012-DE6B-49EA-3445979E1B01}"/>
              </a:ext>
            </a:extLst>
          </p:cNvPr>
          <p:cNvSpPr txBox="1"/>
          <p:nvPr/>
        </p:nvSpPr>
        <p:spPr>
          <a:xfrm>
            <a:off x="2988664" y="2786603"/>
            <a:ext cx="2864556" cy="3785652"/>
          </a:xfrm>
          <a:prstGeom prst="rect">
            <a:avLst/>
          </a:prstGeom>
          <a:noFill/>
        </p:spPr>
        <p:txBody>
          <a:bodyPr wrap="square" lIns="91440" tIns="45720" rIns="91440" bIns="45720" rtlCol="0" anchor="t">
            <a:spAutoFit/>
          </a:bodyPr>
          <a:lstStyle/>
          <a:p>
            <a:r>
              <a:rPr lang="en-GB" sz="1000" b="1" dirty="0">
                <a:solidFill>
                  <a:srgbClr val="2D80A5"/>
                </a:solidFill>
                <a:effectLst/>
                <a:latin typeface="Work Sans" pitchFamily="2" charset="0"/>
                <a:ea typeface="Calibri" panose="020F0502020204030204" pitchFamily="34" charset="0"/>
                <a:cs typeface="Calibri Light"/>
              </a:rPr>
              <a:t>What a child should be able to do</a:t>
            </a:r>
            <a:r>
              <a:rPr lang="en-GB" sz="1000" b="1" dirty="0">
                <a:solidFill>
                  <a:srgbClr val="2D80A5"/>
                </a:solidFill>
                <a:latin typeface="Work Sans" pitchFamily="2" charset="0"/>
                <a:ea typeface="Calibri" panose="020F0502020204030204" pitchFamily="34" charset="0"/>
                <a:cs typeface="Calibri Light"/>
              </a:rPr>
              <a:t> </a:t>
            </a:r>
            <a:r>
              <a:rPr lang="en-GB" sz="1000" b="1" dirty="0">
                <a:solidFill>
                  <a:srgbClr val="2D80A5"/>
                </a:solidFill>
                <a:latin typeface="Work Sans" pitchFamily="2" charset="0"/>
                <a:ea typeface="+mn-lt"/>
                <a:cs typeface="+mn-lt"/>
              </a:rPr>
              <a:t>(Assessment)</a:t>
            </a:r>
            <a:r>
              <a:rPr lang="en-GB" sz="1000" b="1" dirty="0">
                <a:solidFill>
                  <a:srgbClr val="2D80A5"/>
                </a:solidFill>
                <a:latin typeface="Work Sans" pitchFamily="2" charset="0"/>
                <a:ea typeface="Calibri" panose="020F0502020204030204" pitchFamily="34" charset="0"/>
                <a:cs typeface="Calibri Light"/>
              </a:rPr>
              <a:t>: </a:t>
            </a:r>
          </a:p>
          <a:p>
            <a:endParaRPr lang="en-GB" sz="1000" b="1" dirty="0">
              <a:solidFill>
                <a:srgbClr val="2D80A5"/>
              </a:solidFill>
              <a:latin typeface="Work Sans" pitchFamily="2" charset="0"/>
              <a:ea typeface="Calibri" panose="020F0502020204030204" pitchFamily="34" charset="0"/>
              <a:cs typeface="Calibri Light"/>
            </a:endParaRPr>
          </a:p>
          <a:p>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Beliefs, teachings, sources of wisdom and authority: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retell the story of Siddhartha.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describe what a Buddhist might learn from the life of the Buddha.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make links between the teachings of the Buddha and how they influence a Buddhist’s life.  (GD)</a:t>
            </a:r>
          </a:p>
          <a:p>
            <a:pPr marL="171450" lvl="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Questions of values and commitments: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begin to express my ideas and opinions.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make links with the Buddhist idea of suffering and the importance of being kind and compassionate with my own understanding of the ideas and how I think and behave.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ask questions about the decisions I make and suggest what might happen as a result of those decisions.   (GD)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BD0E2F0-DFE2-AAEC-FB94-EABF9A7B52B4}"/>
              </a:ext>
            </a:extLst>
          </p:cNvPr>
          <p:cNvSpPr txBox="1"/>
          <p:nvPr/>
        </p:nvSpPr>
        <p:spPr>
          <a:xfrm>
            <a:off x="2594113" y="1459691"/>
            <a:ext cx="7988992" cy="1015663"/>
          </a:xfrm>
          <a:prstGeom prst="rect">
            <a:avLst/>
          </a:prstGeom>
          <a:noFill/>
        </p:spPr>
        <p:txBody>
          <a:bodyPr wrap="square" rtlCol="0">
            <a:spAutoFit/>
          </a:bodyPr>
          <a:lstStyle/>
          <a:p>
            <a:r>
              <a:rPr lang="en-GB" sz="1000" b="1" dirty="0">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1:  </a:t>
            </a: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Who is Siddhartha and what did he discover?</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2 and 3: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What did the Buddha realise when he became enlightened?</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4:  </a:t>
            </a: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What do you think causes suffering?</a:t>
            </a: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 </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5:  </a:t>
            </a: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What do you think is the most important thing anyone can achieve during their lifetime?</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6:  </a:t>
            </a:r>
            <a:r>
              <a:rPr lang="en-GB" sz="1000" dirty="0">
                <a:solidFill>
                  <a:schemeClr val="bg1"/>
                </a:solidFill>
                <a:effectLst/>
                <a:latin typeface="Work Sans" pitchFamily="2" charset="0"/>
                <a:ea typeface="Calibri" panose="020F0502020204030204" pitchFamily="34" charset="0"/>
                <a:cs typeface="Calibri Light" panose="020F0302020204030204" pitchFamily="34" charset="0"/>
              </a:rPr>
              <a:t>What did the Buddha teach his followers about life?</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F9482F5-6ECD-8E8B-1BB9-957BA0BDF1AE}"/>
              </a:ext>
            </a:extLst>
          </p:cNvPr>
          <p:cNvPicPr>
            <a:picLocks noChangeAspect="1"/>
          </p:cNvPicPr>
          <p:nvPr/>
        </p:nvPicPr>
        <p:blipFill>
          <a:blip r:embed="rId2"/>
          <a:srcRect/>
          <a:stretch/>
        </p:blipFill>
        <p:spPr>
          <a:xfrm>
            <a:off x="11036158" y="1681988"/>
            <a:ext cx="748873" cy="748873"/>
          </a:xfrm>
          <a:prstGeom prst="rect">
            <a:avLst/>
          </a:prstGeom>
        </p:spPr>
      </p:pic>
      <p:sp>
        <p:nvSpPr>
          <p:cNvPr id="7" name="TextBox 6">
            <a:extLst>
              <a:ext uri="{FF2B5EF4-FFF2-40B4-BE49-F238E27FC236}">
                <a16:creationId xmlns:a16="http://schemas.microsoft.com/office/drawing/2014/main" id="{70FABDCB-1C73-311C-8416-B155E0C2ECAD}"/>
              </a:ext>
            </a:extLst>
          </p:cNvPr>
          <p:cNvSpPr txBox="1"/>
          <p:nvPr/>
        </p:nvSpPr>
        <p:spPr>
          <a:xfrm>
            <a:off x="204610" y="1154417"/>
            <a:ext cx="2495111" cy="1384995"/>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p>
          <a:p>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SOURCES OF WISDOM AND AUTHORITY</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QUESTIONS OF VALUES AND COMMITMENTS.</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9763F9-065D-F02B-748E-38D0B01C42D4}"/>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6D484AA-8E37-A973-0BD0-50F9C09AADF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&amp; 3: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What did the Buddha realise when he became enlightened?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8207190" cy="400110"/>
          </a:xfrm>
          <a:prstGeom prst="rect">
            <a:avLst/>
          </a:prstGeom>
          <a:noFill/>
        </p:spPr>
        <p:txBody>
          <a:bodyPr wrap="square">
            <a:spAutoFit/>
          </a:bodyPr>
          <a:lstStyle/>
          <a:p>
            <a:pPr marL="17145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Go forth and enlightenment </a:t>
            </a: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https://thebuddhistcentre.com/stories/schools/teachers/life-of-the-buddha/</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Appendix lesson 3.</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929853" cy="409664"/>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Be very mindful of pupils who have experienced significant change in their own lives.</a:t>
            </a:r>
          </a:p>
          <a:p>
            <a:pPr marL="171450" lvl="0" indent="-171450">
              <a:lnSpc>
                <a:spcPct val="106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Be very mindful of pupils for whom change is very difficult for them to manage and accept.</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DFC7B9-B359-9DF2-9330-4D09FAC19BFD}"/>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309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E69F4-714E-AC8C-1119-2D69400639A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D8B8A28-D05B-EB7F-8F9E-027113FA8C2C}"/>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0595796-9F9E-5561-55F6-80431102C69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do you think causes suffering?</a:t>
            </a: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20" name="TextBox 19">
            <a:extLst>
              <a:ext uri="{FF2B5EF4-FFF2-40B4-BE49-F238E27FC236}">
                <a16:creationId xmlns:a16="http://schemas.microsoft.com/office/drawing/2014/main" id="{7F0F295F-1945-027E-E498-9204783374FC}"/>
              </a:ext>
            </a:extLst>
          </p:cNvPr>
          <p:cNvSpPr txBox="1">
            <a:spLocks/>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8242126" cy="1015663"/>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what the four noble truths are.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Explore what the second noble truth means.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Make links between the teachings of the Buddha and how this might influence a Buddhist’s life.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Ask questions about what might cause suffering in our world and how we might overcome it.</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Suffering.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27922" y="3791148"/>
            <a:ext cx="8270177" cy="2246769"/>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learning:</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it means to be enlightened – to be awakened.  To see life as it really is.  To know that everything changes, nothing is permanent and that it is possible to become a better person.</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do you think causes suffering?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a:ea typeface="Times New Roman" panose="02020603050405020304" pitchFamily="18" charset="0"/>
                <a:cs typeface="Times New Roman"/>
              </a:rPr>
              <a:t>Refer back to what pupils said in lesson </a:t>
            </a:r>
            <a:r>
              <a:rPr lang="en-GB" sz="1000" dirty="0">
                <a:latin typeface="Work Sans"/>
                <a:ea typeface="Times New Roman" panose="02020603050405020304" pitchFamily="18" charset="0"/>
                <a:cs typeface="Times New Roman"/>
              </a:rPr>
              <a:t>1 about </a:t>
            </a:r>
            <a:r>
              <a:rPr lang="en-GB" sz="1000" kern="1200" dirty="0">
                <a:effectLst/>
                <a:latin typeface="Work Sans"/>
                <a:ea typeface="Times New Roman" panose="02020603050405020304" pitchFamily="18" charset="0"/>
                <a:cs typeface="Times New Roman"/>
              </a:rPr>
              <a:t>their own thoughts about what causes suffering and how we can overcome it.</a:t>
            </a:r>
            <a:r>
              <a:rPr lang="en-GB" sz="1000" dirty="0">
                <a:latin typeface="Work Sans"/>
                <a:ea typeface="Times New Roman" panose="02020603050405020304" pitchFamily="18" charset="0"/>
                <a:cs typeface="Times New Roman"/>
              </a:rPr>
              <a:t> </a:t>
            </a:r>
            <a:r>
              <a:rPr lang="en-GB" sz="1000" kern="1200" dirty="0">
                <a:effectLst/>
                <a:latin typeface="Work Sans"/>
                <a:ea typeface="Times New Roman" panose="02020603050405020304" pitchFamily="18" charset="0"/>
                <a:cs typeface="Times New Roman"/>
              </a:rPr>
              <a:t> Is there anything additional the pupils wish to add to their list?</a:t>
            </a:r>
            <a:endParaRPr lang="en-GB" sz="1000" dirty="0">
              <a:effectLst/>
              <a:latin typeface="Work Sans"/>
              <a:ea typeface="Calibri" panose="020F0502020204030204" pitchFamily="34" charset="0"/>
              <a:cs typeface="Times New Roman"/>
            </a:endParaRPr>
          </a:p>
        </p:txBody>
      </p:sp>
      <p:sp>
        <p:nvSpPr>
          <p:cNvPr id="24" name="TextBox 23">
            <a:extLst>
              <a:ext uri="{FF2B5EF4-FFF2-40B4-BE49-F238E27FC236}">
                <a16:creationId xmlns:a16="http://schemas.microsoft.com/office/drawing/2014/main" id="{7171E2D9-75BE-823A-B6B6-8090DBC306CD}"/>
              </a:ext>
            </a:extLst>
          </p:cNvPr>
          <p:cNvSpPr txBox="1">
            <a:spLocks/>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531DB0-810A-6FB4-CF46-874DA70E3CD9}"/>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05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you think causes suffering?</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10200"/>
            <a:ext cx="8336330" cy="4555093"/>
          </a:xfrm>
          <a:prstGeom prst="rect">
            <a:avLst/>
          </a:prstGeom>
          <a:noFill/>
        </p:spPr>
        <p:txBody>
          <a:bodyPr wrap="square">
            <a:spAutoFit/>
          </a:bodyPr>
          <a:lstStyle/>
          <a:p>
            <a:r>
              <a:rPr lang="en-GB" sz="1000" kern="1200" dirty="0">
                <a:effectLst/>
                <a:latin typeface="Work Sans" pitchFamily="2" charset="0"/>
                <a:ea typeface="Times New Roman" panose="02020603050405020304" pitchFamily="18" charset="0"/>
                <a:cs typeface="Times New Roman" panose="02020603050405020304" pitchFamily="18" charset="0"/>
              </a:rPr>
              <a:t>Using </a:t>
            </a:r>
            <a:r>
              <a:rPr lang="en-GB" sz="1000" b="1" kern="1200" dirty="0">
                <a:effectLst/>
                <a:latin typeface="Work Sans" pitchFamily="2" charset="0"/>
                <a:ea typeface="Times New Roman" panose="02020603050405020304" pitchFamily="18" charset="0"/>
                <a:cs typeface="Times New Roman" panose="02020603050405020304" pitchFamily="18" charset="0"/>
              </a:rPr>
              <a:t>appendix lesson 4, </a:t>
            </a:r>
            <a:r>
              <a:rPr lang="en-GB" sz="1000" kern="1200" dirty="0">
                <a:effectLst/>
                <a:latin typeface="Work Sans" pitchFamily="2" charset="0"/>
                <a:ea typeface="Times New Roman" panose="02020603050405020304" pitchFamily="18" charset="0"/>
                <a:cs typeface="Times New Roman" panose="02020603050405020304" pitchFamily="18" charset="0"/>
              </a:rPr>
              <a:t>share with pupils how the Buddha went to find his five friends to teach them about what he had discovered when he had become enlightened.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Times New Roman" panose="02020603050405020304" pitchFamily="18" charset="0"/>
              </a:rPr>
              <a:t>Explain</a:t>
            </a:r>
            <a:r>
              <a:rPr lang="en-GB" sz="1000" kern="1200" dirty="0">
                <a:effectLst/>
                <a:latin typeface="Work Sans" pitchFamily="2" charset="0"/>
                <a:ea typeface="Times New Roman" panose="02020603050405020304" pitchFamily="18" charset="0"/>
                <a:cs typeface="Times New Roman" panose="02020603050405020304" pitchFamily="18" charset="0"/>
              </a:rPr>
              <a:t> the four noble truths that are the essence of the Buddha’s teaching.  </a:t>
            </a:r>
            <a:r>
              <a:rPr lang="en-GB" sz="1000" b="1" dirty="0">
                <a:effectLst/>
                <a:latin typeface="Work Sans" pitchFamily="2" charset="0"/>
                <a:ea typeface="Calibri" panose="020F0502020204030204" pitchFamily="34" charset="0"/>
                <a:cs typeface="Times New Roman" panose="02020603050405020304" pitchFamily="18" charset="0"/>
              </a:rPr>
              <a:t>(Refer to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Focus in on second truth:</a:t>
            </a:r>
            <a:r>
              <a:rPr lang="en-GB" sz="1000" dirty="0">
                <a:effectLst/>
                <a:latin typeface="Work Sans" pitchFamily="2" charset="0"/>
                <a:ea typeface="Calibri" panose="020F0502020204030204" pitchFamily="34" charset="0"/>
                <a:cs typeface="Calibri Light" panose="020F0302020204030204" pitchFamily="34" charset="0"/>
              </a:rPr>
              <a:t>  Origin of suffering lies in wanting, which is made more intense by greed, hatred and ignorance.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Calibri Light" panose="020F03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Calibri Light" panose="020F0302020204030204" pitchFamily="34" charset="0"/>
              </a:rPr>
              <a:t>Explain</a:t>
            </a:r>
            <a:r>
              <a:rPr lang="en-GB" sz="1000" kern="1200" dirty="0">
                <a:effectLst/>
                <a:latin typeface="Work Sans" pitchFamily="2" charset="0"/>
                <a:ea typeface="Times New Roman" panose="02020603050405020304" pitchFamily="18" charset="0"/>
                <a:cs typeface="Calibri Light" panose="020F0302020204030204" pitchFamily="34" charset="0"/>
              </a:rPr>
              <a:t> what the second truth means, giving children concrete examples of how some suffering is caused because of greed, hatred and ignorance (lack on knowing/knowledge/awareness)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b="1" dirty="0">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Refer back to the lesson one list of sufferings both local and global that the pupils created in their groups.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Each group is given the following headings:</a:t>
            </a:r>
            <a:r>
              <a:rPr lang="en-GB" sz="1000" dirty="0">
                <a:effectLst/>
                <a:latin typeface="Work Sans" pitchFamily="2" charset="0"/>
                <a:ea typeface="Calibri" panose="020F0502020204030204" pitchFamily="34" charset="0"/>
                <a:cs typeface="Times New Roman" panose="02020603050405020304" pitchFamily="18" charset="0"/>
              </a:rPr>
              <a:t>  Greed, hatred, ignorance, other</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Task:</a:t>
            </a:r>
            <a:r>
              <a:rPr lang="en-GB" sz="1000" dirty="0">
                <a:effectLst/>
                <a:latin typeface="Work Sans" pitchFamily="2" charset="0"/>
                <a:ea typeface="Calibri" panose="020F0502020204030204" pitchFamily="34" charset="0"/>
                <a:cs typeface="Times New Roman" panose="02020603050405020304" pitchFamily="18" charset="0"/>
              </a:rPr>
              <a:t>  Pupils group the suffering under the heading they think is the main cause of it.  Pupils may choose to place things between two of the headings because there may be a combination of reasons for the suffering.</a:t>
            </a:r>
          </a:p>
          <a:p>
            <a:r>
              <a:rPr lang="en-GB" sz="1000" dirty="0">
                <a:effectLst/>
                <a:latin typeface="Work Sans" pitchFamily="2" charset="0"/>
                <a:ea typeface="Calibri" panose="020F0502020204030204" pitchFamily="34" charset="0"/>
                <a:cs typeface="Times New Roman" panose="02020603050405020304" pitchFamily="18" charset="0"/>
              </a:rPr>
              <a:t>Explain to pupils that the ‘other’ is a heading where they can place things that they don’t think fit under the three categories.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E.g.:  War is placed under hatred.  Homelessness is placed under greed (greed of others)</a:t>
            </a:r>
          </a:p>
          <a:p>
            <a:r>
              <a:rPr lang="en-GB" sz="1000"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If the responses from week one, do not fit the task, generate a list of sufferings that could be categorised under the causes.</a:t>
            </a:r>
          </a:p>
          <a:p>
            <a:r>
              <a:rPr lang="en-GB" sz="1000" dirty="0">
                <a:effectLst/>
                <a:latin typeface="Work Sans" pitchFamily="2" charset="0"/>
                <a:ea typeface="Calibri" panose="020F0502020204030204" pitchFamily="34" charset="0"/>
                <a:cs typeface="Times New Roman" panose="02020603050405020304" pitchFamily="18" charset="0"/>
              </a:rPr>
              <a:t>E.g.:  Hunger, homelessness, poverty, war, arguments between friends, loneliness, illness.</a:t>
            </a:r>
          </a:p>
          <a:p>
            <a:r>
              <a:rPr lang="en-GB" sz="1000" dirty="0">
                <a:effectLst/>
                <a:latin typeface="Work Sans" pitchFamily="2" charset="0"/>
                <a:ea typeface="Calibri" panose="020F0502020204030204" pitchFamily="34" charset="0"/>
                <a:cs typeface="Times New Roman" panose="02020603050405020304" pitchFamily="18" charset="0"/>
              </a:rPr>
              <a:t>Two groups combine together and explain to each other, the reason for their choices of where they have placed things.  Draw comparisons.</a:t>
            </a: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6" name="TextBox 5">
            <a:extLst>
              <a:ext uri="{FF2B5EF4-FFF2-40B4-BE49-F238E27FC236}">
                <a16:creationId xmlns:a16="http://schemas.microsoft.com/office/drawing/2014/main" id="{B698A468-323D-7B3D-05B4-594C6BABBBB2}"/>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63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you think causes suffering?</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00261"/>
            <a:ext cx="8159065" cy="3477875"/>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Return to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do you think causes suffering?</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Is your answer the same as it was at the beginning of the lesson?  If it has changed, why do you think that is?</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Return to the idea that if we look at things through a Buddhist’s lens, and the teachings of the Buddha, then suffering comes from our desire to </a:t>
            </a:r>
            <a:r>
              <a:rPr lang="en-GB" sz="1000" b="1" dirty="0">
                <a:effectLst/>
                <a:latin typeface="Work Sans" pitchFamily="2" charset="0"/>
                <a:ea typeface="Calibri" panose="020F0502020204030204" pitchFamily="34" charset="0"/>
                <a:cs typeface="Times New Roman" panose="02020603050405020304" pitchFamily="18" charset="0"/>
              </a:rPr>
              <a:t>want </a:t>
            </a:r>
            <a:r>
              <a:rPr lang="en-GB" sz="1000" dirty="0">
                <a:effectLst/>
                <a:latin typeface="Work Sans" pitchFamily="2" charset="0"/>
                <a:ea typeface="Calibri" panose="020F0502020204030204" pitchFamily="34" charset="0"/>
                <a:cs typeface="Times New Roman" panose="02020603050405020304" pitchFamily="18" charset="0"/>
              </a:rPr>
              <a:t>things.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r>
              <a:rPr lang="en-GB" sz="1000" dirty="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If you could have anything in the world, what is it that you would want?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does it feel not to have what you want?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you think of a time when you were happy and content?  What do you think it was that made you feel that way?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might the teachings of the Buddha influence how a Buddhist might live their life?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Elicit from the pupils that their answers for question 3 and 4 are not answers that show signs of happiness and contentment.  Make the link back to the noble truth that suffering lies in wanting.</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Return </a:t>
            </a:r>
            <a:r>
              <a:rPr lang="en-GB" sz="1000" dirty="0">
                <a:effectLst/>
                <a:latin typeface="Work Sans" pitchFamily="2" charset="0"/>
                <a:ea typeface="Calibri" panose="020F0502020204030204" pitchFamily="34" charset="0"/>
                <a:cs typeface="Times New Roman" panose="02020603050405020304" pitchFamily="18" charset="0"/>
              </a:rPr>
              <a:t>to the story of the Buddha.   Siddhartha had all the luxuries of life, but it did not bring him the happiness and contentment he was looking for.  The moment Siddhartha became enlightened was the moment he realised that the middle way is necessary, and that suffering could be overcome by following the 4 noble truths.</a:t>
            </a: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6" name="TextBox 5">
            <a:extLst>
              <a:ext uri="{FF2B5EF4-FFF2-40B4-BE49-F238E27FC236}">
                <a16:creationId xmlns:a16="http://schemas.microsoft.com/office/drawing/2014/main" id="{B698A468-323D-7B3D-05B4-594C6BABBBB2}"/>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79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9763F9-065D-F02B-748E-38D0B01C42D4}"/>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6D484AA-8E37-A973-0BD0-50F9C09AADF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you think causes suffering?</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8207190" cy="400110"/>
          </a:xfrm>
          <a:prstGeom prst="rect">
            <a:avLst/>
          </a:prstGeom>
          <a:noFill/>
        </p:spPr>
        <p:txBody>
          <a:bodyPr wrap="square">
            <a:spAutoFit/>
          </a:bodyPr>
          <a:lstStyle/>
          <a:p>
            <a:pPr marL="285750" lvl="0" indent="-2857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Appendix lesson 4.</a:t>
            </a:r>
          </a:p>
          <a:p>
            <a:pPr marL="285750" indent="-2857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Lesson 1 pupils’ list related to suffering.</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929853" cy="246542"/>
          </a:xfrm>
          <a:prstGeom prst="rect">
            <a:avLst/>
          </a:prstGeom>
          <a:noFill/>
        </p:spPr>
        <p:txBody>
          <a:bodyPr wrap="square">
            <a:spAutoFit/>
          </a:bodyPr>
          <a:lstStyle/>
          <a:p>
            <a:pPr marL="342900" lvl="0" indent="-342900">
              <a:lnSpc>
                <a:spcPct val="106000"/>
              </a:lnSpc>
              <a:spcAft>
                <a:spcPts val="800"/>
              </a:spcAft>
              <a:buFont typeface="Symbol" panose="05050102010706020507" pitchFamily="18" charset="2"/>
              <a:buChar char=""/>
            </a:pPr>
            <a:r>
              <a:rPr lang="en-GB" sz="1000">
                <a:effectLst/>
                <a:latin typeface="Work Sans" pitchFamily="2" charset="0"/>
                <a:ea typeface="Calibri" panose="020F0502020204030204" pitchFamily="34" charset="0"/>
                <a:cs typeface="Times New Roman" panose="02020603050405020304" pitchFamily="18" charset="0"/>
              </a:rPr>
              <a:t>Be very mindful of pupils who have experienced suffering in their own lives or who are very aware of what it means.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DFC7B9-B359-9DF2-9330-4D09FAC19BFD}"/>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14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E69F4-714E-AC8C-1119-2D69400639A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D8B8A28-D05B-EB7F-8F9E-027113FA8C2C}"/>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0595796-9F9E-5561-55F6-80431102C69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5: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do you think is the most important thing anyone can achieve during their lifetime?</a:t>
            </a: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20" name="TextBox 19">
            <a:extLst>
              <a:ext uri="{FF2B5EF4-FFF2-40B4-BE49-F238E27FC236}">
                <a16:creationId xmlns:a16="http://schemas.microsoft.com/office/drawing/2014/main" id="{7F0F295F-1945-027E-E498-9204783374FC}"/>
              </a:ext>
            </a:extLst>
          </p:cNvPr>
          <p:cNvSpPr txBox="1">
            <a:spLocks/>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8242126" cy="861774"/>
          </a:xfrm>
          <a:prstGeom prst="rect">
            <a:avLst/>
          </a:prstGeom>
          <a:noFill/>
        </p:spPr>
        <p:txBody>
          <a:bodyPr wrap="square" rtlCol="0">
            <a:spAutoFit/>
          </a:bodyPr>
          <a:lstStyle/>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Express their ideas and opinions.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Describe what a Buddhist might learn from the life of the Buddha.</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Make links with how the Buddha’s teaching might influence how a Buddhist might think.</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a:r>
              <a:rPr lang="en-GB" sz="1000"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N/A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27922" y="3791148"/>
            <a:ext cx="8270177" cy="2708434"/>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learning:</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Reflect </a:t>
            </a:r>
            <a:r>
              <a:rPr lang="en-GB" sz="1000" dirty="0">
                <a:effectLst/>
                <a:latin typeface="Work Sans" pitchFamily="2" charset="0"/>
                <a:ea typeface="Calibri" panose="020F0502020204030204" pitchFamily="34" charset="0"/>
                <a:cs typeface="Times New Roman" panose="02020603050405020304" pitchFamily="18" charset="0"/>
              </a:rPr>
              <a:t>back on the last 4 weeks – what have the pupils retained and understood?  Address any misconceptions.</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story of Siddhartha</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four sightings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it means to be enlightened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four noble truths focusing particularly on the second noble truth</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Provide pupils with visuals to trigger the memory.</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a:t>
            </a:r>
            <a:r>
              <a:rPr lang="en-GB" sz="1000" dirty="0">
                <a:effectLst/>
                <a:latin typeface="Work Sans" pitchFamily="2" charset="0"/>
                <a:ea typeface="Calibri" panose="020F0502020204030204" pitchFamily="34" charset="0"/>
                <a:cs typeface="Times New Roman" panose="02020603050405020304" pitchFamily="18" charset="0"/>
              </a:rPr>
              <a: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do you think is the most important thing anyone can achieve during their lifetime?</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531DB0-810A-6FB4-CF46-874DA70E3CD9}"/>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957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you think is the most important thing anyone can achieve during their lifetime?</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10200"/>
            <a:ext cx="8336330" cy="3785652"/>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Gather</a:t>
            </a:r>
            <a:r>
              <a:rPr lang="en-GB" sz="1000" dirty="0">
                <a:effectLst/>
                <a:latin typeface="Work Sans" pitchFamily="2" charset="0"/>
                <a:ea typeface="Calibri" panose="020F0502020204030204" pitchFamily="34" charset="0"/>
                <a:cs typeface="Times New Roman" panose="02020603050405020304" pitchFamily="18" charset="0"/>
              </a:rPr>
              <a:t> pupils’ initial responses to this question.</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Watch</a:t>
            </a:r>
            <a:r>
              <a:rPr lang="en-GB" sz="1000" dirty="0">
                <a:effectLst/>
                <a:latin typeface="Work Sans" pitchFamily="2" charset="0"/>
                <a:ea typeface="Calibri" panose="020F0502020204030204" pitchFamily="34" charset="0"/>
                <a:cs typeface="Times New Roman" panose="02020603050405020304" pitchFamily="18" charset="0"/>
              </a:rPr>
              <a:t> the following video.</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The last days of the Buddha</a:t>
            </a: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https://thebuddhistcentre.com/stories/schools/teachers/life-of-the-buddha/</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Stop at 3.05 min.</a:t>
            </a:r>
          </a:p>
          <a:p>
            <a:endParaRPr lang="en-GB" sz="1000" b="1" dirty="0">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things to draw out: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importance to keep following the Buddha’s teaching.</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That death is a natural process.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remember that a</a:t>
            </a:r>
            <a:r>
              <a:rPr lang="en-GB" sz="1000" dirty="0">
                <a:solidFill>
                  <a:srgbClr val="000000"/>
                </a:solidFill>
                <a:effectLst/>
                <a:latin typeface="Work Sans" pitchFamily="2" charset="0"/>
                <a:ea typeface="Calibri" panose="020F0502020204030204" pitchFamily="34" charset="0"/>
                <a:cs typeface="Open Sans" panose="020B0606030504020204" pitchFamily="34" charset="0"/>
              </a:rPr>
              <a:t>ll things are impermanent. With mindfulness, strive 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solidFill>
                  <a:srgbClr val="000000"/>
                </a:solidFill>
                <a:effectLst/>
                <a:latin typeface="Work Sans" pitchFamily="2" charset="0"/>
                <a:ea typeface="Calibri" panose="020F0502020204030204" pitchFamily="34" charset="0"/>
                <a:cs typeface="Open Sans" panose="020B0606030504020204" pitchFamily="34" charset="0"/>
              </a:rPr>
              <a:t>The scriptures say that the Buddha’s last words to his friends were “All things are impermanent. With mindfulness, strive on.” What do you think he meant?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Ananda:</a:t>
            </a:r>
            <a:r>
              <a:rPr lang="en-GB" sz="1000" dirty="0">
                <a:effectLst/>
                <a:latin typeface="Work Sans" pitchFamily="2" charset="0"/>
                <a:ea typeface="Calibri" panose="020F0502020204030204" pitchFamily="34" charset="0"/>
                <a:cs typeface="Times New Roman" panose="02020603050405020304" pitchFamily="18" charset="0"/>
              </a:rPr>
              <a:t>  My teacher who is so </a:t>
            </a:r>
            <a:r>
              <a:rPr lang="en-GB" sz="1000" b="1" dirty="0">
                <a:effectLst/>
                <a:latin typeface="Work Sans" pitchFamily="2" charset="0"/>
                <a:ea typeface="Calibri" panose="020F0502020204030204" pitchFamily="34" charset="0"/>
                <a:cs typeface="Times New Roman" panose="02020603050405020304" pitchFamily="18" charset="0"/>
              </a:rPr>
              <a:t>kind</a:t>
            </a:r>
            <a:r>
              <a:rPr lang="en-GB" sz="1000" dirty="0">
                <a:effectLst/>
                <a:latin typeface="Work Sans" pitchFamily="2" charset="0"/>
                <a:ea typeface="Calibri" panose="020F0502020204030204" pitchFamily="34" charset="0"/>
                <a:cs typeface="Times New Roman" panose="02020603050405020304" pitchFamily="18" charset="0"/>
              </a:rPr>
              <a:t> is about to leave us.</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would you like people to say about you when your life is over?  Can you explain why?</a:t>
            </a:r>
          </a:p>
          <a:p>
            <a:r>
              <a:rPr lang="en-GB" sz="1000" dirty="0">
                <a:effectLst/>
                <a:latin typeface="Work Sans" pitchFamily="2" charset="0"/>
                <a:ea typeface="Calibri" panose="020F0502020204030204" pitchFamily="34" charset="0"/>
                <a:cs typeface="Times New Roman" panose="02020603050405020304" pitchFamily="18" charset="0"/>
              </a:rPr>
              <a:t>My friend Aisha who is so….. is about to leave us.</a:t>
            </a: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6" name="TextBox 5">
            <a:extLst>
              <a:ext uri="{FF2B5EF4-FFF2-40B4-BE49-F238E27FC236}">
                <a16:creationId xmlns:a16="http://schemas.microsoft.com/office/drawing/2014/main" id="{B698A468-323D-7B3D-05B4-594C6BABBBB2}"/>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76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you think is the most important thing anyone can achieve during their lifetime?</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10200"/>
            <a:ext cx="8336330" cy="3939540"/>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Independent learning: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Pupils to provide a written response to the question:</a:t>
            </a:r>
            <a:r>
              <a:rPr lang="en-GB" sz="1000" b="1" dirty="0">
                <a:effectLst/>
                <a:latin typeface="Work Sans" pitchFamily="2" charset="0"/>
                <a:ea typeface="Calibri" panose="020F0502020204030204" pitchFamily="34" charset="0"/>
                <a:cs typeface="Times New Roman" panose="02020603050405020304" pitchFamily="18" charset="0"/>
              </a:rPr>
              <a: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do you think is the most important thing anyone can achieve during their lifetime?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 </a:t>
            </a:r>
          </a:p>
          <a:p>
            <a:endParaRPr lang="en-GB" sz="1000" b="1" dirty="0">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Buddhists believe that the Buddha teaches that the most important things in life are:</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Being kind, being compassionate, being wise, striving to always be better, living peacefully, living a simple life, being enlightened.</a:t>
            </a:r>
          </a:p>
          <a:p>
            <a:r>
              <a:rPr lang="en-GB" sz="1000" dirty="0">
                <a:effectLst/>
                <a:latin typeface="Work Sans" pitchFamily="2" charset="0"/>
                <a:ea typeface="Calibri" panose="020F0502020204030204" pitchFamily="34" charset="0"/>
                <a:cs typeface="Times New Roman" panose="02020603050405020304" pitchFamily="18" charset="0"/>
              </a:rPr>
              <a:t> </a:t>
            </a:r>
          </a:p>
          <a:p>
            <a:endParaRPr lang="en-GB" sz="1000" dirty="0">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 groups of three:</a:t>
            </a:r>
            <a:r>
              <a:rPr lang="en-GB" sz="1000" dirty="0">
                <a:effectLst/>
                <a:latin typeface="Work Sans" pitchFamily="2" charset="0"/>
                <a:ea typeface="Calibri" panose="020F0502020204030204" pitchFamily="34" charset="0"/>
                <a:cs typeface="Times New Roman" panose="02020603050405020304" pitchFamily="18" charset="0"/>
              </a:rPr>
              <a:t>  Discuss</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Thinking through the lens of a Buddhist, how do you think they would answer the question:</a:t>
            </a:r>
            <a:r>
              <a:rPr lang="en-GB" sz="1000" b="1" dirty="0">
                <a:effectLst/>
                <a:latin typeface="Work Sans" pitchFamily="2" charset="0"/>
                <a:ea typeface="Calibri" panose="020F0502020204030204" pitchFamily="34" charset="0"/>
                <a:cs typeface="Times New Roman" panose="02020603050405020304" pitchFamily="18" charset="0"/>
              </a:rPr>
              <a: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do you think is the most important thing anyone can achieve during their lifetime?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If a Buddhist could only choose one of the qualities the Buddha refers to, which one do you think it would be and why?</a:t>
            </a:r>
          </a:p>
          <a:p>
            <a:r>
              <a:rPr lang="en-GB" sz="1000" dirty="0">
                <a:effectLst/>
                <a:latin typeface="Work Sans" pitchFamily="2"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6" name="TextBox 5">
            <a:extLst>
              <a:ext uri="{FF2B5EF4-FFF2-40B4-BE49-F238E27FC236}">
                <a16:creationId xmlns:a16="http://schemas.microsoft.com/office/drawing/2014/main" id="{B698A468-323D-7B3D-05B4-594C6BABBBB2}"/>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34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9763F9-065D-F02B-748E-38D0B01C42D4}"/>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6D484AA-8E37-A973-0BD0-50F9C09AADF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 you think is the most important thing anyone can achieve during their lifetime?</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8207190" cy="400110"/>
          </a:xfrm>
          <a:prstGeom prst="rect">
            <a:avLst/>
          </a:prstGeom>
          <a:noFill/>
        </p:spPr>
        <p:txBody>
          <a:bodyPr wrap="square">
            <a:spAutoFit/>
          </a:bodyPr>
          <a:lstStyle/>
          <a:p>
            <a:r>
              <a:rPr lang="en-GB" sz="1000">
                <a:effectLst/>
                <a:latin typeface="Work Sans" pitchFamily="2" charset="0"/>
                <a:ea typeface="Calibri" panose="020F0502020204030204" pitchFamily="34" charset="0"/>
                <a:cs typeface="Times New Roman" panose="02020603050405020304" pitchFamily="18" charset="0"/>
              </a:rPr>
              <a:t>The last days of the Buddha</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https://thebuddhistcentre.com/stories/schools/teachers/life-of-the-buddha/</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929853" cy="246542"/>
          </a:xfrm>
          <a:prstGeom prst="rect">
            <a:avLst/>
          </a:prstGeom>
          <a:noFill/>
        </p:spPr>
        <p:txBody>
          <a:bodyPr wrap="square">
            <a:spAutoFit/>
          </a:bodyPr>
          <a:lstStyle/>
          <a:p>
            <a:pPr marL="171450" lvl="0" indent="-171450">
              <a:lnSpc>
                <a:spcPct val="106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Be very mindful of pupils who have experienced someone dying or who may be grieving.</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DFC7B9-B359-9DF2-9330-4D09FAC19BFD}"/>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2578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a:solidFill>
                  <a:schemeClr val="bg1"/>
                </a:solidFill>
                <a:effectLst/>
                <a:latin typeface="Work Sans Light" pitchFamily="2" charset="0"/>
                <a:ea typeface="Calibri" panose="020F0502020204030204" pitchFamily="34" charset="0"/>
                <a:cs typeface="Calibri Light" panose="020F0302020204030204" pitchFamily="34" charset="0"/>
              </a:rPr>
              <a:t>What did the Buddha teach his followers about life?</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10200"/>
            <a:ext cx="8336330" cy="4247317"/>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 groups of 3: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Each group is given a talking tub. </a:t>
            </a:r>
            <a:r>
              <a:rPr lang="en-GB" sz="1000" b="1" dirty="0">
                <a:effectLst/>
                <a:latin typeface="Work Sans" pitchFamily="2" charset="0"/>
                <a:ea typeface="Calibri" panose="020F0502020204030204" pitchFamily="34" charset="0"/>
                <a:cs typeface="Times New Roman" panose="02020603050405020304" pitchFamily="18" charset="0"/>
              </a:rPr>
              <a:t>(See appendix lesson 6a)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Task 1:</a:t>
            </a:r>
            <a:r>
              <a:rPr lang="en-GB" sz="1000" dirty="0">
                <a:effectLst/>
                <a:latin typeface="Work Sans" pitchFamily="2" charset="0"/>
                <a:ea typeface="Calibri" panose="020F0502020204030204" pitchFamily="34" charset="0"/>
                <a:cs typeface="Times New Roman" panose="02020603050405020304" pitchFamily="18" charset="0"/>
              </a:rPr>
              <a:t>  (Model for pupils what you are expecting them to do.)</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Step 1:</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Pupils are given the opportunity to talk about each photo/word in the box.  What can they remember from the unit of learning?  Pupils are encouraged throughout to use religious vocabulary in their talk and conversation.</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Step 2:</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On strips of paper, Pupils write down what they believe the key knowledge associated with each picture/word is using appropriate religious vocabulary.</a:t>
            </a:r>
          </a:p>
          <a:p>
            <a:pPr marL="228600"/>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Step 3:</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On a different coloured strip of paper, pupils write down any links/connections they can make/see between the items.  </a:t>
            </a:r>
            <a:r>
              <a:rPr lang="en-GB" sz="1000" dirty="0" err="1">
                <a:effectLst/>
                <a:latin typeface="Work Sans" pitchFamily="2" charset="0"/>
                <a:ea typeface="Calibri" panose="020F0502020204030204" pitchFamily="34" charset="0"/>
                <a:cs typeface="Times New Roman" panose="02020603050405020304" pitchFamily="18" charset="0"/>
              </a:rPr>
              <a:t>Eg</a:t>
            </a:r>
            <a:r>
              <a:rPr lang="en-GB" sz="1000" dirty="0">
                <a:effectLst/>
                <a:latin typeface="Work Sans" pitchFamily="2" charset="0"/>
                <a:ea typeface="Calibri" panose="020F0502020204030204" pitchFamily="34" charset="0"/>
                <a:cs typeface="Times New Roman" panose="02020603050405020304" pitchFamily="18" charset="0"/>
              </a:rPr>
              <a:t>:  What is the link between the Buddha sitting under the tree and the word enlightenment?  What is the link between Prince Siddhartha and the palace?  What is link between the word Buddha and Prince Siddhartha?</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Step 4:</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On speech bubbles, pupils write down any questions they still have related to the big question?</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Throughout the activity, the teacher moves around the groups, taking note of what children are saying and addressing any misconceptions that may arise.  </a:t>
            </a:r>
          </a:p>
          <a:p>
            <a:endParaRPr lang="en-GB" sz="1000" dirty="0">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Task 2:</a:t>
            </a:r>
            <a:r>
              <a:rPr lang="en-GB" sz="1000" dirty="0">
                <a:effectLst/>
                <a:latin typeface="Work Sans" pitchFamily="2" charset="0"/>
                <a:ea typeface="Calibri" panose="020F0502020204030204" pitchFamily="34" charset="0"/>
                <a:cs typeface="Times New Roman" panose="02020603050405020304" pitchFamily="18" charset="0"/>
              </a:rPr>
              <a:t>  Pupils complete personal reflection sheet.  </a:t>
            </a:r>
            <a:r>
              <a:rPr lang="en-GB" sz="1000" b="1" dirty="0">
                <a:effectLst/>
                <a:latin typeface="Work Sans" pitchFamily="2" charset="0"/>
                <a:ea typeface="Calibri" panose="020F0502020204030204" pitchFamily="34" charset="0"/>
                <a:cs typeface="Times New Roman" panose="02020603050405020304" pitchFamily="18" charset="0"/>
              </a:rPr>
              <a:t>(See appendix lesson 6b)</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6" name="TextBox 5">
            <a:extLst>
              <a:ext uri="{FF2B5EF4-FFF2-40B4-BE49-F238E27FC236}">
                <a16:creationId xmlns:a16="http://schemas.microsoft.com/office/drawing/2014/main" id="{B698A468-323D-7B3D-05B4-594C6BABBBB2}"/>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37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E69F4-714E-AC8C-1119-2D69400639A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D8B8A28-D05B-EB7F-8F9E-027113FA8C2C}"/>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0595796-9F9E-5561-55F6-80431102C69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Who is Siddhartha and what did he discover?</a:t>
            </a: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20" name="TextBox 19">
            <a:extLst>
              <a:ext uri="{FF2B5EF4-FFF2-40B4-BE49-F238E27FC236}">
                <a16:creationId xmlns:a16="http://schemas.microsoft.com/office/drawing/2014/main" id="{7F0F295F-1945-027E-E498-9204783374FC}"/>
              </a:ext>
            </a:extLst>
          </p:cNvPr>
          <p:cNvSpPr txBox="1">
            <a:spLocks/>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8242126" cy="1015663"/>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the story of the </a:t>
            </a:r>
            <a:r>
              <a:rPr lang="en-GB" sz="1000" dirty="0" err="1">
                <a:effectLst/>
                <a:latin typeface="Work Sans" pitchFamily="2" charset="0"/>
                <a:ea typeface="Calibri" panose="020F0502020204030204" pitchFamily="34" charset="0"/>
                <a:cs typeface="Times New Roman" panose="02020603050405020304" pitchFamily="18" charset="0"/>
              </a:rPr>
              <a:t>Siddharta</a:t>
            </a:r>
            <a:r>
              <a:rPr lang="en-GB" sz="1000" dirty="0">
                <a:effectLst/>
                <a:latin typeface="Work Sans" pitchFamily="2" charset="0"/>
                <a:ea typeface="Calibri" panose="020F0502020204030204" pitchFamily="34" charset="0"/>
                <a:cs typeface="Times New Roman" panose="02020603050405020304" pitchFamily="18" charset="0"/>
              </a:rPr>
              <a: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exploring what the word suffering might mean.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to identify what signs of suffering there are in our world today.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to ask questions about what might cause suffering in our world and how we might overcome it.</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Suffering.</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27922" y="3791148"/>
            <a:ext cx="8270177" cy="2400657"/>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Inform pupils that they are going to be learning about another religion of the world.  Show them a picture of Buddha.</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 wonder who this might be?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notice about this person?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Tell me something about how this person might be feeling?</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questions do you have about this person?</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the big question for the unit:  </a:t>
            </a:r>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What did the Buddha teach his followers about life?</a:t>
            </a:r>
            <a:r>
              <a:rPr lang="en-GB" sz="1000" dirty="0">
                <a:solidFill>
                  <a:srgbClr val="55345A"/>
                </a:solidFill>
                <a:effectLst/>
                <a:latin typeface="Work Sans" pitchFamily="2" charset="0"/>
                <a:ea typeface="Calibri" panose="020F0502020204030204" pitchFamily="34" charset="0"/>
                <a:cs typeface="Calibri Light" panose="020F0302020204030204" pitchFamily="34" charset="0"/>
              </a:rPr>
              <a:t>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In order to answer this question, we need to first find out about who the Buddha was.</a:t>
            </a:r>
          </a:p>
        </p:txBody>
      </p:sp>
      <p:sp>
        <p:nvSpPr>
          <p:cNvPr id="24" name="TextBox 23">
            <a:extLst>
              <a:ext uri="{FF2B5EF4-FFF2-40B4-BE49-F238E27FC236}">
                <a16:creationId xmlns:a16="http://schemas.microsoft.com/office/drawing/2014/main" id="{7171E2D9-75BE-823A-B6B6-8090DBC306CD}"/>
              </a:ext>
            </a:extLst>
          </p:cNvPr>
          <p:cNvSpPr txBox="1">
            <a:spLocks/>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531DB0-810A-6FB4-CF46-874DA70E3CD9}"/>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105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E69F4-714E-AC8C-1119-2D69400639A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D8B8A28-D05B-EB7F-8F9E-027113FA8C2C}"/>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0595796-9F9E-5561-55F6-80431102C69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dirty="0">
                <a:solidFill>
                  <a:schemeClr val="bg1"/>
                </a:solidFill>
                <a:effectLst/>
                <a:latin typeface="Work Sans Light" pitchFamily="2" charset="0"/>
                <a:ea typeface="Calibri" panose="020F0502020204030204" pitchFamily="34" charset="0"/>
                <a:cs typeface="Calibri Light" panose="020F0302020204030204" pitchFamily="34" charset="0"/>
              </a:rPr>
              <a:t>What did the Buddha teach his followers about life?</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20" name="TextBox 19">
            <a:extLst>
              <a:ext uri="{FF2B5EF4-FFF2-40B4-BE49-F238E27FC236}">
                <a16:creationId xmlns:a16="http://schemas.microsoft.com/office/drawing/2014/main" id="{7F0F295F-1945-027E-E498-9204783374FC}"/>
              </a:ext>
            </a:extLst>
          </p:cNvPr>
          <p:cNvSpPr txBox="1">
            <a:spLocks/>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8242126" cy="1015663"/>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Recap on prior learning.</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Make connections.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Ask questions.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Express their own opinions and ideas.</a:t>
            </a:r>
          </a:p>
          <a:p>
            <a:pPr marL="228600"/>
            <a:r>
              <a:rPr lang="en-GB" sz="1000"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N/A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27922" y="3791148"/>
            <a:ext cx="8270177" cy="1049454"/>
          </a:xfrm>
          <a:prstGeom prst="rect">
            <a:avLst/>
          </a:prstGeom>
          <a:noFill/>
        </p:spPr>
        <p:txBody>
          <a:bodyPr wrap="square" lIns="91440" tIns="45720" rIns="91440" bIns="45720" rtlCol="0" anchor="t">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Assessment opportunity:</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Talking Tub:</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Return to the unit’s big question:  </a:t>
            </a:r>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What did the Buddha teach his followers about life?</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531DB0-810A-6FB4-CF46-874DA70E3CD9}"/>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089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9763F9-065D-F02B-748E-38D0B01C42D4}"/>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6D484AA-8E37-A973-0BD0-50F9C09AADF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GB" sz="2400">
                <a:solidFill>
                  <a:schemeClr val="bg1"/>
                </a:solidFill>
                <a:effectLst/>
                <a:latin typeface="Work Sans Light" pitchFamily="2" charset="0"/>
                <a:ea typeface="Calibri" panose="020F0502020204030204" pitchFamily="34" charset="0"/>
                <a:cs typeface="Calibri Light" panose="020F0302020204030204" pitchFamily="34" charset="0"/>
              </a:rPr>
              <a:t>What did the Buddha teach his followers about life?</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8207190" cy="400110"/>
          </a:xfrm>
          <a:prstGeom prst="rect">
            <a:avLst/>
          </a:prstGeom>
          <a:noFill/>
        </p:spPr>
        <p:txBody>
          <a:bodyPr wrap="square">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Talking tub</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Appendix lesson 6a and 6b</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929853" cy="246542"/>
          </a:xfrm>
          <a:prstGeom prst="rect">
            <a:avLst/>
          </a:prstGeom>
          <a:noFill/>
        </p:spPr>
        <p:txBody>
          <a:bodyPr wrap="square">
            <a:spAutoFit/>
          </a:bodyPr>
          <a:lstStyle/>
          <a:p>
            <a:pPr marL="171450" lvl="0" indent="-171450">
              <a:lnSpc>
                <a:spcPct val="106000"/>
              </a:lnSpc>
              <a:spcAft>
                <a:spcPts val="800"/>
              </a:spcAft>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Be very mindful of pupils who have experienced someone dying or who may be grieving.</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DFC7B9-B359-9DF2-9330-4D09FAC19BFD}"/>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08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38" y="3989296"/>
            <a:ext cx="7535917" cy="1369606"/>
          </a:xfrm>
          <a:prstGeom prst="rect">
            <a:avLst/>
          </a:prstGeom>
          <a:noFill/>
        </p:spPr>
        <p:txBody>
          <a:bodyPr wrap="square" rtlCol="0">
            <a:spAutoFit/>
          </a:bodyPr>
          <a:lstStyle/>
          <a:p>
            <a:pPr algn="ctr"/>
            <a:r>
              <a:rPr lang="en-GB" sz="1400" b="1" u="none" strike="noStrike" dirty="0">
                <a:solidFill>
                  <a:schemeClr val="bg1"/>
                </a:solidFill>
                <a:effectLst/>
                <a:latin typeface="Work Sans SemiBold" pitchFamily="2" charset="77"/>
              </a:rPr>
              <a:t>London Diocesan Board for Schools </a:t>
            </a:r>
          </a:p>
          <a:p>
            <a:pPr algn="ctr"/>
            <a:r>
              <a:rPr lang="en-GB" sz="1400" b="1" u="sng" dirty="0">
                <a:solidFill>
                  <a:schemeClr val="bg1"/>
                </a:solidFill>
                <a:latin typeface="Work Sans SemiBold" pitchFamily="2" charset="77"/>
              </a:rPr>
              <a:t>www.ldbs.co.uk</a:t>
            </a:r>
            <a:r>
              <a:rPr lang="en-GB" sz="1400" b="1" strike="noStrike" dirty="0">
                <a:solidFill>
                  <a:schemeClr val="bg1"/>
                </a:solidFill>
                <a:effectLst/>
                <a:latin typeface="Work Sans SemiBold" pitchFamily="2" charset="77"/>
              </a:rPr>
              <a:t>   </a:t>
            </a:r>
            <a:r>
              <a:rPr lang="en-GB" sz="1400" b="1" u="none" strike="noStrike" dirty="0">
                <a:solidFill>
                  <a:schemeClr val="bg1"/>
                </a:solidFill>
                <a:effectLst/>
                <a:latin typeface="Work Sans SemiBold" pitchFamily="2" charset="77"/>
              </a:rPr>
              <a:t>020 7932 1100</a:t>
            </a:r>
          </a:p>
          <a:p>
            <a:pPr algn="ctr"/>
            <a:br>
              <a:rPr lang="en-GB" sz="1100" dirty="0">
                <a:solidFill>
                  <a:schemeClr val="bg1"/>
                </a:solidFill>
                <a:latin typeface="Work Sans" pitchFamily="2" charset="77"/>
              </a:rPr>
            </a:br>
            <a:r>
              <a:rPr lang="en-GB" sz="1100" u="none" strike="noStrike" dirty="0">
                <a:solidFill>
                  <a:schemeClr val="bg1"/>
                </a:solidFill>
                <a:effectLst/>
                <a:latin typeface="Work Sans" pitchFamily="2" charset="77"/>
              </a:rPr>
              <a:t>London Diocesan Board for Schools is a Charitable Company Limited by Guarantee. </a:t>
            </a:r>
            <a:br>
              <a:rPr lang="en-GB" sz="1100" u="none" strike="noStrike" dirty="0">
                <a:solidFill>
                  <a:schemeClr val="bg1"/>
                </a:solidFill>
                <a:effectLst/>
                <a:latin typeface="Work Sans" pitchFamily="2" charset="77"/>
              </a:rPr>
            </a:br>
            <a:r>
              <a:rPr lang="en-GB" sz="1100" u="none" strike="noStrike" dirty="0">
                <a:solidFill>
                  <a:schemeClr val="bg1"/>
                </a:solidFill>
                <a:effectLst/>
                <a:latin typeface="Work Sans" pitchFamily="2" charset="77"/>
              </a:rPr>
              <a:t>Company Registration No 198131. Charity Registration No 313000. </a:t>
            </a:r>
            <a:br>
              <a:rPr lang="en-GB" sz="1100" u="none" strike="noStrike" dirty="0">
                <a:solidFill>
                  <a:schemeClr val="bg1"/>
                </a:solidFill>
                <a:effectLst/>
                <a:latin typeface="Work Sans" pitchFamily="2" charset="77"/>
              </a:rPr>
            </a:br>
            <a:endParaRPr lang="en-GB" sz="1100" u="none" strike="noStrike" dirty="0">
              <a:solidFill>
                <a:schemeClr val="bg1"/>
              </a:solidFill>
              <a:effectLst/>
              <a:latin typeface="Work Sans" pitchFamily="2" charset="77"/>
            </a:endParaRPr>
          </a:p>
          <a:p>
            <a:pPr algn="ctr"/>
            <a:r>
              <a:rPr lang="en-GB" sz="1100" u="none" strike="noStrike" dirty="0">
                <a:solidFill>
                  <a:schemeClr val="bg1"/>
                </a:solidFill>
                <a:effectLst/>
                <a:latin typeface="Work Sans" pitchFamily="2" charset="77"/>
              </a:rPr>
              <a:t>Registered Address: London Diocesan House, 36 </a:t>
            </a:r>
            <a:r>
              <a:rPr lang="en-GB" sz="1100" u="none" strike="noStrike" dirty="0" err="1">
                <a:solidFill>
                  <a:schemeClr val="bg1"/>
                </a:solidFill>
                <a:effectLst/>
                <a:latin typeface="Work Sans" pitchFamily="2" charset="77"/>
              </a:rPr>
              <a:t>Causton</a:t>
            </a:r>
            <a:r>
              <a:rPr lang="en-GB" sz="1100" u="none" strike="noStrike" dirty="0">
                <a:solidFill>
                  <a:schemeClr val="bg1"/>
                </a:solidFill>
                <a:effectLst/>
                <a:latin typeface="Work Sans" pitchFamily="2" charset="77"/>
              </a:rPr>
              <a:t>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36" y="1851181"/>
            <a:ext cx="1692119" cy="1692119"/>
          </a:xfrm>
          <a:prstGeom prst="rect">
            <a:avLst/>
          </a:prstGeom>
        </p:spPr>
      </p:pic>
      <p:sp>
        <p:nvSpPr>
          <p:cNvPr id="3" name="TextBox 2">
            <a:extLst>
              <a:ext uri="{FF2B5EF4-FFF2-40B4-BE49-F238E27FC236}">
                <a16:creationId xmlns:a16="http://schemas.microsoft.com/office/drawing/2014/main" id="{30ED1708-83EA-B651-DDCF-32733E15F28C}"/>
              </a:ext>
            </a:extLst>
          </p:cNvPr>
          <p:cNvSpPr txBox="1"/>
          <p:nvPr/>
        </p:nvSpPr>
        <p:spPr>
          <a:xfrm>
            <a:off x="1292772" y="5585231"/>
            <a:ext cx="9732580" cy="1384995"/>
          </a:xfrm>
          <a:prstGeom prst="rect">
            <a:avLst/>
          </a:prstGeom>
          <a:noFill/>
        </p:spPr>
        <p:txBody>
          <a:bodyPr wrap="square" lIns="91440" tIns="45720" rIns="91440" bIns="45720" rtlCol="0" anchor="t">
            <a:spAutoFit/>
          </a:bodyPr>
          <a:lstStyle/>
          <a:p>
            <a:pPr algn="ctr"/>
            <a:r>
              <a:rPr lang="en-GB" sz="1100" dirty="0">
                <a:solidFill>
                  <a:schemeClr val="bg1"/>
                </a:solidFill>
                <a:latin typeface="Work Sans"/>
                <a:ea typeface="+mn-lt"/>
                <a:cs typeface="+mn-lt"/>
              </a:rPr>
              <a:t>© Copyright London Diocesan Board for Schools 2023</a:t>
            </a:r>
            <a:endParaRPr lang="en-US" sz="1100">
              <a:solidFill>
                <a:schemeClr val="bg1"/>
              </a:solidFill>
              <a:latin typeface="Work Sans"/>
            </a:endParaRPr>
          </a:p>
          <a:p>
            <a:pPr algn="ctr"/>
            <a:r>
              <a:rPr lang="en-GB" sz="1100" dirty="0">
                <a:solidFill>
                  <a:schemeClr val="bg1"/>
                </a:solidFill>
                <a:latin typeface="Work Sans"/>
                <a:ea typeface="+mn-lt"/>
                <a:cs typeface="+mn-lt"/>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endParaRPr lang="en-GB" sz="1100">
              <a:solidFill>
                <a:schemeClr val="bg1"/>
              </a:solidFill>
            </a:endParaRPr>
          </a:p>
          <a:p>
            <a:pPr algn="ctr"/>
            <a:endParaRPr lang="en-GB" sz="1100" b="0" i="0" dirty="0">
              <a:solidFill>
                <a:schemeClr val="bg1"/>
              </a:solidFill>
              <a:effectLst/>
              <a:latin typeface="Work Sans"/>
            </a:endParaRPr>
          </a:p>
          <a:p>
            <a:endParaRPr lang="en-GB" dirty="0"/>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62E649B-84B6-4111-BEA8-D20D9F0698CA}"/>
              </a:ext>
            </a:extLst>
          </p:cNvPr>
          <p:cNvSpPr/>
          <p:nvPr/>
        </p:nvSpPr>
        <p:spPr>
          <a:xfrm>
            <a:off x="-7027" y="-5437"/>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644568" y="537259"/>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a:spLocks/>
          </p:cNvSpPr>
          <p:nvPr/>
        </p:nvSpPr>
        <p:spPr>
          <a:xfrm>
            <a:off x="7026" y="2764397"/>
            <a:ext cx="3022600" cy="4093601"/>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0AEFE5-3DBF-9131-B567-8823112FEDF7}"/>
              </a:ext>
            </a:extLst>
          </p:cNvPr>
          <p:cNvSpPr txBox="1">
            <a:spLocks/>
          </p:cNvSpPr>
          <p:nvPr/>
        </p:nvSpPr>
        <p:spPr>
          <a:xfrm>
            <a:off x="204610" y="2925779"/>
            <a:ext cx="2627432" cy="2400657"/>
          </a:xfrm>
          <a:prstGeom prst="rect">
            <a:avLst/>
          </a:prstGeom>
          <a:noFill/>
        </p:spPr>
        <p:txBody>
          <a:bodyPr wrap="square" lIns="91440" tIns="45720" rIns="91440" bIns="45720" rtlCol="0" anchor="t">
            <a:spAutoFit/>
          </a:bodyPr>
          <a:lstStyle/>
          <a:p>
            <a:r>
              <a:rPr lang="en-GB" sz="1000" b="1" dirty="0">
                <a:effectLst/>
                <a:latin typeface="Work Sans"/>
                <a:ea typeface="Calibri" panose="020F0502020204030204" pitchFamily="34" charset="0"/>
                <a:cs typeface="Calibri Light"/>
              </a:rPr>
              <a:t>Key website to refer to</a:t>
            </a:r>
            <a:r>
              <a:rPr lang="en-GB" sz="1000" b="1" dirty="0">
                <a:latin typeface="Work Sans"/>
                <a:ea typeface="Calibri" panose="020F0502020204030204" pitchFamily="34" charset="0"/>
                <a:cs typeface="Calibri Light"/>
              </a:rPr>
              <a:t>, to</a:t>
            </a:r>
            <a:r>
              <a:rPr lang="en-GB" sz="1000" b="1" dirty="0">
                <a:effectLst/>
                <a:latin typeface="Work Sans"/>
                <a:ea typeface="Calibri" panose="020F0502020204030204" pitchFamily="34" charset="0"/>
                <a:cs typeface="Calibri Light"/>
              </a:rPr>
              <a:t> support the teaching of this unit:</a:t>
            </a:r>
            <a:r>
              <a:rPr lang="en-GB" sz="1000" b="1" dirty="0">
                <a:latin typeface="Work Sans"/>
                <a:ea typeface="Calibri" panose="020F0502020204030204" pitchFamily="34" charset="0"/>
                <a:cs typeface="Calibri Light"/>
              </a:rPr>
              <a:t> </a:t>
            </a:r>
            <a:r>
              <a:rPr lang="en-GB" sz="1000" b="1" dirty="0">
                <a:effectLst/>
                <a:latin typeface="Work Sans"/>
                <a:ea typeface="Calibri" panose="020F0502020204030204" pitchFamily="34" charset="0"/>
                <a:cs typeface="Calibri Light"/>
              </a:rPr>
              <a:t> </a:t>
            </a:r>
            <a:r>
              <a:rPr lang="en-GB" sz="1000" u="sng" dirty="0">
                <a:solidFill>
                  <a:srgbClr val="0000FF"/>
                </a:solidFill>
                <a:effectLst/>
                <a:latin typeface="Work Sans"/>
                <a:ea typeface="Calibri" panose="020F0502020204030204" pitchFamily="34" charset="0"/>
                <a:cs typeface="Calibri Light"/>
                <a:hlinkClick r:id="rId3"/>
              </a:rPr>
              <a:t>https://thebuddhistcentre.com/stories/schools/teachers/life-of-the-buddha/</a:t>
            </a:r>
            <a:endParaRPr lang="en-GB" sz="1000" dirty="0">
              <a:effectLst/>
              <a:latin typeface="Work Sans"/>
              <a:ea typeface="Calibri" panose="020F0502020204030204" pitchFamily="34" charset="0"/>
              <a:cs typeface="Calibri Light"/>
            </a:endParaRPr>
          </a:p>
          <a:p>
            <a:endParaRPr lang="en-GB" sz="1000" b="1" dirty="0">
              <a:solidFill>
                <a:srgbClr val="FF0000"/>
              </a:solidFill>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Buddhism:</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https://www.bbc.co.uk/religion/religions/buddhism/ataglance/glance.shtml</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Four noble truths: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Calibri Light" panose="020F0302020204030204" pitchFamily="34" charset="0"/>
                <a:hlinkClick r:id="rId5"/>
              </a:rPr>
              <a:t>https://www.bbc.co.uk/religion/religions/buddhism/beliefs/fournobletruths_1.shtml</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92AC3291-1CF4-F00F-70BB-0694FF3EB714}"/>
              </a:ext>
            </a:extLst>
          </p:cNvPr>
          <p:cNvSpPr txBox="1">
            <a:spLocks/>
          </p:cNvSpPr>
          <p:nvPr/>
        </p:nvSpPr>
        <p:spPr>
          <a:xfrm>
            <a:off x="3227210" y="2880182"/>
            <a:ext cx="2817604" cy="461665"/>
          </a:xfrm>
          <a:prstGeom prst="rect">
            <a:avLst/>
          </a:prstGeom>
          <a:noFill/>
        </p:spPr>
        <p:txBody>
          <a:bodyPr wrap="square" rtlCol="0">
            <a:spAutoFit/>
          </a:bodyPr>
          <a:lstStyle/>
          <a:p>
            <a:r>
              <a:rPr lang="en-GB" sz="1000" b="1" dirty="0">
                <a:solidFill>
                  <a:srgbClr val="55345A"/>
                </a:solidFill>
                <a:latin typeface="Work Sans" pitchFamily="2" charset="0"/>
                <a:ea typeface="Calibri" panose="020F0502020204030204" pitchFamily="34" charset="0"/>
                <a:cs typeface="Times New Roman" panose="02020603050405020304" pitchFamily="18" charset="0"/>
              </a:rPr>
              <a:t>Type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any key information here…</a:t>
            </a:r>
          </a:p>
          <a:p>
            <a:r>
              <a:rPr lang="en-US" sz="1400" b="1" dirty="0">
                <a:solidFill>
                  <a:srgbClr val="55345A"/>
                </a:solidFill>
                <a:latin typeface="Work Sans SemiBold" pitchFamily="2" charset="77"/>
              </a:rPr>
              <a:t> </a:t>
            </a:r>
          </a:p>
        </p:txBody>
      </p:sp>
      <p:sp>
        <p:nvSpPr>
          <p:cNvPr id="10" name="TextBox 9">
            <a:extLst>
              <a:ext uri="{FF2B5EF4-FFF2-40B4-BE49-F238E27FC236}">
                <a16:creationId xmlns:a16="http://schemas.microsoft.com/office/drawing/2014/main" id="{9B712775-D687-2D7A-059D-24EFA3AD8A33}"/>
              </a:ext>
            </a:extLst>
          </p:cNvPr>
          <p:cNvSpPr txBox="1"/>
          <p:nvPr/>
        </p:nvSpPr>
        <p:spPr>
          <a:xfrm>
            <a:off x="204610" y="1154417"/>
            <a:ext cx="2495111" cy="1384995"/>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p>
          <a:p>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SOURCES OF WISDOM AND AUTHORITY</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QUESTIONS OF VALUES AND COMMITMENTS.</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A2B24D1-74FF-DFBC-5D63-B4EDD200FB70}"/>
              </a:ext>
            </a:extLst>
          </p:cNvPr>
          <p:cNvSpPr txBox="1"/>
          <p:nvPr/>
        </p:nvSpPr>
        <p:spPr>
          <a:xfrm>
            <a:off x="262553" y="344531"/>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THREE</a:t>
            </a:r>
          </a:p>
        </p:txBody>
      </p:sp>
      <p:pic>
        <p:nvPicPr>
          <p:cNvPr id="17" name="Picture 16">
            <a:extLst>
              <a:ext uri="{FF2B5EF4-FFF2-40B4-BE49-F238E27FC236}">
                <a16:creationId xmlns:a16="http://schemas.microsoft.com/office/drawing/2014/main" id="{5CDE97DD-49E6-108B-2378-BF5BEDAA3DF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262553" y="5569747"/>
            <a:ext cx="1601269" cy="1065653"/>
          </a:xfrm>
          <a:prstGeom prst="rect">
            <a:avLst/>
          </a:prstGeom>
          <a:noFill/>
          <a:ln>
            <a:noFill/>
          </a:ln>
        </p:spPr>
      </p:pic>
    </p:spTree>
    <p:extLst>
      <p:ext uri="{BB962C8B-B14F-4D97-AF65-F5344CB8AC3E}">
        <p14:creationId xmlns:p14="http://schemas.microsoft.com/office/powerpoint/2010/main" val="143300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Who is Siddhartha and what did he discover?</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10200"/>
            <a:ext cx="8159065" cy="4093428"/>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Who is Siddhartha and what did he discover when he left the palace?</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7030A0"/>
                </a:solidFill>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Times New Roman" panose="02020603050405020304" pitchFamily="18" charset="0"/>
              </a:rPr>
              <a:t>Key questions to ask before watching the video:</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Times New Roman" panose="02020603050405020304" pitchFamily="18" charset="0"/>
              </a:rPr>
              <a:t>What things do you think in life cause us to feel unhappy and to suffer?</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Times New Roman" panose="02020603050405020304" pitchFamily="18" charset="0"/>
              </a:rPr>
              <a:t>Do you think it is possible to avoid suffering?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Times New Roman" panose="02020603050405020304" pitchFamily="18" charset="0"/>
              </a:rPr>
              <a:t>Have you ever met someone you admire and want to be like?  What is it that you admire about them?</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a:r>
              <a:rPr lang="en-GB" sz="1000" b="1" kern="1200" dirty="0">
                <a:solidFill>
                  <a:srgbClr val="7030A0"/>
                </a:solidFill>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Watch</a:t>
            </a:r>
            <a:r>
              <a:rPr lang="en-GB" sz="1000" dirty="0">
                <a:effectLst/>
                <a:latin typeface="Work Sans" pitchFamily="2" charset="0"/>
                <a:ea typeface="Calibri" panose="020F0502020204030204" pitchFamily="34" charset="0"/>
                <a:cs typeface="Times New Roman" panose="02020603050405020304" pitchFamily="18" charset="0"/>
              </a:rPr>
              <a:t> the following video</a:t>
            </a:r>
          </a:p>
          <a:p>
            <a:r>
              <a:rPr lang="en-GB" sz="1000" dirty="0">
                <a:effectLst/>
                <a:latin typeface="Work Sans" pitchFamily="2" charset="0"/>
                <a:ea typeface="Calibri" panose="020F0502020204030204" pitchFamily="34" charset="0"/>
                <a:cs typeface="Times New Roman" panose="02020603050405020304" pitchFamily="18" charset="0"/>
              </a:rPr>
              <a:t>The boyhood of Siddhartha</a:t>
            </a: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https://thebuddhistcentre.com/stories/schools/teachers/life-of-the-buddha/</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things to draw out: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Siddhartha was born into a royal family two and a half thousand years ago in Northern India (now Nepal.)  The significance of the four sightings Siddhartha experienced and how this led him to change the way he lived his life.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Four sights:  An old man, a sick man, a dead man and a poor, holy man, meditating.  These sightings led him to wanting to become a truth-seeker, as he believed it would help him to find an answer to the problem of suffering in the world.</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Pause at appropriate points to check for understanding.</a:t>
            </a:r>
          </a:p>
          <a:p>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 to ask to check understanding: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Why did Siddhartha’s father, the king, keep Siddhartha locked in the palace?  What was he afraid of his son seeing and becoming?</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were the four sightings Siddhartha saw?  What did the Squire inform Siddhartha of? (Everyone gets sick, everyone gets old and eventually everyone dies.)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did the four sightings cause Siddhartha to want to become?</a:t>
            </a: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6" name="TextBox 5">
            <a:extLst>
              <a:ext uri="{FF2B5EF4-FFF2-40B4-BE49-F238E27FC236}">
                <a16:creationId xmlns:a16="http://schemas.microsoft.com/office/drawing/2014/main" id="{B698A468-323D-7B3D-05B4-594C6BABBBB2}"/>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680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Who is Siddhartha and what did he discover?</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10200"/>
            <a:ext cx="8159065" cy="3631763"/>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In groups of three:  </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Two key questions to explore: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If we went on a walk through our neighbourhood and through the streets of London today, what might we see that were signs of ‘suffering’?</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If we think globally, what sorts of suffering exists?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record their answers to the two questions on post it notes – one post it note for each suffering.  Are there some similarities to what they recorded for the local context in comparison to the global context?  What are the differences?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Groups need to keep their answers as they will be used in lesson 4.</a:t>
            </a:r>
          </a:p>
          <a:p>
            <a:r>
              <a:rPr lang="en-GB" sz="1000" b="1" dirty="0">
                <a:effectLst/>
                <a:latin typeface="Work Sans" pitchFamily="2" charset="0"/>
                <a:ea typeface="Calibri" panose="020F0502020204030204" pitchFamily="34" charset="0"/>
                <a:cs typeface="Times New Roman" panose="02020603050405020304" pitchFamily="18" charset="0"/>
              </a:rPr>
              <a:t> </a:t>
            </a:r>
          </a:p>
          <a:p>
            <a:endParaRPr lang="en-GB" sz="1000" b="1" dirty="0">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Circle time:</a:t>
            </a:r>
            <a:r>
              <a:rPr lang="en-GB" sz="1000" dirty="0">
                <a:effectLst/>
                <a:latin typeface="Work Sans" pitchFamily="2" charset="0"/>
                <a:ea typeface="Calibri" panose="020F0502020204030204" pitchFamily="34" charset="0"/>
                <a:cs typeface="Times New Roman" panose="02020603050405020304" pitchFamily="18" charset="0"/>
              </a:rPr>
              <a:t>  What do you think causes suffering in our community, city and world?  What do we think we can do to overcome suffering?</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Teacher to make a note of pupils’ responses in order to refer back to them in lesson 2.</a:t>
            </a: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6" name="TextBox 5">
            <a:extLst>
              <a:ext uri="{FF2B5EF4-FFF2-40B4-BE49-F238E27FC236}">
                <a16:creationId xmlns:a16="http://schemas.microsoft.com/office/drawing/2014/main" id="{B698A468-323D-7B3D-05B4-594C6BABBBB2}"/>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004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9763F9-065D-F02B-748E-38D0B01C42D4}"/>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6D484AA-8E37-A973-0BD0-50F9C09AADF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Who is Siddhartha and what did he discover?</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6857337" cy="400110"/>
          </a:xfrm>
          <a:prstGeom prst="rect">
            <a:avLst/>
          </a:prstGeom>
          <a:noFill/>
        </p:spPr>
        <p:txBody>
          <a:bodyPr wrap="square">
            <a:spAutoFit/>
          </a:bodyPr>
          <a:lstStyle/>
          <a:p>
            <a:r>
              <a:rPr lang="en-GB" sz="1000">
                <a:effectLst/>
                <a:latin typeface="Work Sans" pitchFamily="2" charset="0"/>
                <a:ea typeface="Calibri" panose="020F0502020204030204" pitchFamily="34" charset="0"/>
                <a:cs typeface="Times New Roman" panose="02020603050405020304" pitchFamily="18" charset="0"/>
              </a:rPr>
              <a:t>The boyhood of Siddhartha</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https://thebuddhistcentre.com/stories/schools/teachers/life-of-the-buddha/</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929853" cy="553998"/>
          </a:xfrm>
          <a:prstGeom prst="rect">
            <a:avLst/>
          </a:prstGeom>
          <a:noFill/>
        </p:spPr>
        <p:txBody>
          <a:bodyPr wrap="square">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very mindful of pupils who have experienced suffering in their own lives or who are very aware of what it means.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very mindful of pupils who have experienced serious illness or have lost loved ones because of them becoming seriously ill.</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DFC7B9-B359-9DF2-9330-4D09FAC19BFD}"/>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71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E69F4-714E-AC8C-1119-2D69400639A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D8B8A28-D05B-EB7F-8F9E-027113FA8C2C}"/>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0595796-9F9E-5561-55F6-80431102C692}"/>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&amp; 3: </a:t>
            </a: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What did the Buddha realise when he became enlightened?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20" name="TextBox 19">
            <a:extLst>
              <a:ext uri="{FF2B5EF4-FFF2-40B4-BE49-F238E27FC236}">
                <a16:creationId xmlns:a16="http://schemas.microsoft.com/office/drawing/2014/main" id="{7F0F295F-1945-027E-E498-9204783374FC}"/>
              </a:ext>
            </a:extLst>
          </p:cNvPr>
          <p:cNvSpPr txBox="1">
            <a:spLocks/>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p:cNvSpPr>
          <p:nvPr/>
        </p:nvSpPr>
        <p:spPr>
          <a:xfrm>
            <a:off x="3527922" y="2091131"/>
            <a:ext cx="8242126" cy="1015663"/>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Recall the story of Siddhartha.</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what the word Buddha means.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to understand what it means to be enlightened.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Being to express their own ideas and opinions.</a:t>
            </a:r>
          </a:p>
          <a:p>
            <a:pPr marL="342900" lvl="0" indent="-342900">
              <a:buFont typeface="Symbol" panose="05050102010706020507" pitchFamily="18" charset="2"/>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Suffering, Buddha, enlightenment.</a:t>
            </a: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27922" y="3791148"/>
            <a:ext cx="8270177" cy="3016210"/>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a:t>
            </a:r>
          </a:p>
          <a:p>
            <a:r>
              <a:rPr lang="en-GB" sz="1000" dirty="0">
                <a:effectLst/>
                <a:latin typeface="Work Sans" pitchFamily="2" charset="0"/>
                <a:ea typeface="Calibri" panose="020F0502020204030204" pitchFamily="34" charset="0"/>
                <a:cs typeface="Times New Roman" panose="02020603050405020304" pitchFamily="18" charset="0"/>
              </a:rPr>
              <a:t>What do the pupils remember – can they recall the four sightings?</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Four sightings:  An old man, a sick man, a dead man and a poor, holy man, meditating.  Having seen these things, he wanted to become a truth seeker as he believed it would help him to find an answer to the problem of suffering in the world.</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kern="1200" dirty="0">
                <a:solidFill>
                  <a:srgbClr val="55345A"/>
                </a:solidFill>
                <a:effectLst/>
                <a:latin typeface="Work Sans" pitchFamily="2" charset="0"/>
                <a:ea typeface="Times New Roman" panose="02020603050405020304" pitchFamily="18" charset="0"/>
                <a:cs typeface="Times New Roman" panose="02020603050405020304" pitchFamily="18" charset="0"/>
              </a:rPr>
              <a:t>What did the Buddha realise when he became enlightened?</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7030A0"/>
                </a:solidFill>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Times New Roman" panose="02020603050405020304" pitchFamily="18" charset="0"/>
              </a:rPr>
              <a:t>Key questions to ask before watching the video:</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effectLst/>
                <a:latin typeface="Work Sans" pitchFamily="2" charset="0"/>
                <a:ea typeface="Times New Roman" panose="02020603050405020304" pitchFamily="18" charset="0"/>
                <a:cs typeface="Times New Roman" panose="02020603050405020304" pitchFamily="18" charset="0"/>
              </a:rPr>
              <a:t>Have you ever had to make a big change in your life?  How did it make you feel?</a:t>
            </a:r>
          </a:p>
          <a:p>
            <a:pPr marL="171450" lvl="0" indent="-171450">
              <a:buFont typeface="Arial" panose="020B0604020202020204" pitchFamily="34" charset="0"/>
              <a:buChar char="•"/>
            </a:pPr>
            <a:endParaRPr lang="en-GB" sz="1000" kern="1200" dirty="0">
              <a:effectLst/>
              <a:latin typeface="Work Sans" pitchFamily="2" charset="0"/>
              <a:ea typeface="Times New Roman" panose="02020603050405020304" pitchFamily="18"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Watch</a:t>
            </a:r>
            <a:r>
              <a:rPr lang="en-GB" sz="1000" dirty="0">
                <a:effectLst/>
                <a:latin typeface="Work Sans" pitchFamily="2" charset="0"/>
                <a:ea typeface="Calibri" panose="020F0502020204030204" pitchFamily="34" charset="0"/>
                <a:cs typeface="Times New Roman" panose="02020603050405020304" pitchFamily="18" charset="0"/>
              </a:rPr>
              <a:t> the following two videos.</a:t>
            </a:r>
          </a:p>
          <a:p>
            <a:r>
              <a:rPr lang="en-GB" sz="1000" b="1" dirty="0">
                <a:effectLst/>
                <a:latin typeface="Work Sans" pitchFamily="2" charset="0"/>
                <a:ea typeface="Calibri" panose="020F0502020204030204" pitchFamily="34" charset="0"/>
                <a:cs typeface="Times New Roman" panose="02020603050405020304" pitchFamily="18" charset="0"/>
              </a:rPr>
              <a:t>Go forth and enlightenment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https://thebuddhistcentre.com/stories/schools/teachers/life-of-the-buddha/</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a:latin typeface="Work Sans"/>
                <a:ea typeface="Calibri" panose="020F0502020204030204" pitchFamily="34" charset="0"/>
                <a:cs typeface="Times New Roman"/>
              </a:rPr>
              <a:t>Intention</a:t>
            </a:r>
            <a:r>
              <a:rPr lang="en-GB" sz="1600" b="1">
                <a:effectLst/>
                <a:latin typeface="Work Sans"/>
                <a:ea typeface="Calibri" panose="020F0502020204030204" pitchFamily="34" charset="0"/>
                <a:cs typeface="Times New Roman"/>
              </a:rPr>
              <a:t>:</a:t>
            </a:r>
            <a:r>
              <a:rPr lang="en-GB" sz="1600">
                <a:latin typeface="Work Sans"/>
                <a:ea typeface="Calibri" panose="020F0502020204030204" pitchFamily="34" charset="0"/>
                <a:cs typeface="Times New Roman"/>
              </a:rPr>
              <a:t> </a:t>
            </a:r>
            <a:endParaRPr lang="en-GB" sz="16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cxnSp>
        <p:nvCxnSpPr>
          <p:cNvPr id="9" name="Straight Connector 8">
            <a:extLst>
              <a:ext uri="{FF2B5EF4-FFF2-40B4-BE49-F238E27FC236}">
                <a16:creationId xmlns:a16="http://schemas.microsoft.com/office/drawing/2014/main" id="{6576263B-7EFD-2F92-FA2E-AF9E5CCC89E3}"/>
              </a:ext>
            </a:extLst>
          </p:cNvPr>
          <p:cNvCxnSpPr>
            <a:cxnSpLocks/>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531DB0-810A-6FB4-CF46-874DA70E3CD9}"/>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19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&amp; 3: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What did the Buddha realise when he became enlightened?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10200"/>
            <a:ext cx="8336330" cy="4708981"/>
          </a:xfrm>
          <a:prstGeom prst="rect">
            <a:avLst/>
          </a:prstGeom>
          <a:noFill/>
        </p:spPr>
        <p:txBody>
          <a:bodyPr wrap="square" lIns="91440" tIns="45720" rIns="91440" bIns="45720" anchor="t">
            <a:spAutoFit/>
          </a:bodyPr>
          <a:lstStyle/>
          <a:p>
            <a:r>
              <a:rPr lang="en-GB" sz="1000" u="none" strike="noStrike" dirty="0">
                <a:solidFill>
                  <a:srgbClr val="0000FF"/>
                </a:solidFill>
                <a:effectLst/>
                <a:latin typeface="Work Sans" pitchFamily="2" charset="0"/>
                <a:ea typeface="Calibri" panose="020F0502020204030204" pitchFamily="34" charset="0"/>
                <a:cs typeface="Times New Roman" panose="02020603050405020304" pitchFamily="18" charset="0"/>
              </a:rPr>
              <a:t> </a:t>
            </a:r>
            <a:r>
              <a:rPr lang="en-GB" sz="1000" b="1" dirty="0">
                <a:effectLst/>
                <a:latin typeface="Work Sans" pitchFamily="2" charset="0"/>
                <a:ea typeface="Calibri" panose="020F0502020204030204" pitchFamily="34" charset="0"/>
                <a:cs typeface="Times New Roman" panose="02020603050405020304" pitchFamily="18" charset="0"/>
              </a:rPr>
              <a:t>Key things to draw out: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Siddhartha had to leave home in search for the truth.</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7 years Siddhartha lived as a wondering holy man learning from different teachers.  However, this did not help him to get to the answer of why there was suffering and sadness.</a:t>
            </a:r>
          </a:p>
          <a:p>
            <a:pPr marL="171450" indent="-171450">
              <a:spcAft>
                <a:spcPts val="200"/>
              </a:spcAft>
              <a:buFont typeface="Arial" panose="020B0604020202020204" pitchFamily="34" charset="0"/>
              <a:buChar char="•"/>
            </a:pPr>
            <a:r>
              <a:rPr lang="en-GB" sz="1000" dirty="0">
                <a:effectLst/>
                <a:latin typeface="Work Sans"/>
                <a:ea typeface="Calibri"/>
                <a:cs typeface="Times New Roman"/>
              </a:rPr>
              <a:t>He tried living an ascetic life, subjecting his body to great hardship. He would sit under the midday sun and reduced his eating to one grain of rice a day.</a:t>
            </a:r>
            <a:r>
              <a:rPr lang="en-GB" sz="1000" dirty="0">
                <a:latin typeface="Work Sans"/>
                <a:ea typeface="Calibri"/>
                <a:cs typeface="Times New Roman"/>
              </a:rPr>
              <a:t> </a:t>
            </a:r>
            <a:r>
              <a:rPr lang="en-GB" sz="1000" dirty="0">
                <a:effectLst/>
                <a:latin typeface="Work Sans"/>
                <a:ea typeface="Calibri"/>
                <a:cs typeface="Times New Roman"/>
              </a:rPr>
              <a:t> He grew very thin and though he become famous for this </a:t>
            </a:r>
            <a:r>
              <a:rPr lang="en-GB" sz="1000" dirty="0">
                <a:latin typeface="Work Sans"/>
                <a:ea typeface="Calibri"/>
                <a:cs typeface="Times New Roman"/>
              </a:rPr>
              <a:t>lifestyle </a:t>
            </a:r>
            <a:r>
              <a:rPr lang="en-GB" sz="1000" dirty="0">
                <a:effectLst/>
                <a:latin typeface="Work Sans"/>
                <a:ea typeface="Calibri"/>
                <a:cs typeface="Times New Roman"/>
              </a:rPr>
              <a:t>and had five followers, he was no nearer to finding the answer to his question – why so much suffering?</a:t>
            </a:r>
            <a:r>
              <a:rPr lang="en-GB" sz="1000" dirty="0">
                <a:latin typeface="Work Sans"/>
                <a:ea typeface="Calibri"/>
                <a:cs typeface="Times New Roman"/>
              </a:rPr>
              <a:t> </a:t>
            </a:r>
            <a:r>
              <a:rPr lang="en-GB" sz="1000" dirty="0">
                <a:effectLst/>
                <a:latin typeface="Work Sans"/>
                <a:ea typeface="Calibri"/>
                <a:cs typeface="Times New Roman"/>
              </a:rPr>
              <a:t> Siddhartha accepted that he had made a mistake and started to eat again.</a:t>
            </a:r>
            <a:r>
              <a:rPr lang="en-GB" sz="1000" dirty="0">
                <a:latin typeface="Work Sans"/>
                <a:ea typeface="Calibri"/>
                <a:cs typeface="Times New Roman"/>
              </a:rPr>
              <a:t> </a:t>
            </a:r>
            <a:r>
              <a:rPr lang="en-GB" sz="1000" dirty="0">
                <a:effectLst/>
                <a:latin typeface="Work Sans"/>
                <a:ea typeface="Calibri"/>
                <a:cs typeface="Times New Roman"/>
              </a:rPr>
              <a:t> He remembered that as a young boy whilst seating in the shade of a tree, he had become absorbed in meditation.</a:t>
            </a:r>
            <a:r>
              <a:rPr lang="en-GB" sz="1000" dirty="0">
                <a:latin typeface="Work Sans"/>
                <a:ea typeface="Calibri"/>
                <a:cs typeface="Times New Roman"/>
              </a:rPr>
              <a:t> </a:t>
            </a:r>
            <a:r>
              <a:rPr lang="en-GB" sz="1000" dirty="0">
                <a:effectLst/>
                <a:latin typeface="Work Sans"/>
                <a:ea typeface="Calibri"/>
                <a:cs typeface="Times New Roman"/>
              </a:rPr>
              <a:t> He decided to peruse the truth by practising mediation.</a:t>
            </a:r>
            <a:r>
              <a:rPr lang="en-GB" sz="1000" dirty="0">
                <a:latin typeface="Work Sans"/>
                <a:ea typeface="Calibri"/>
                <a:cs typeface="Times New Roman"/>
              </a:rPr>
              <a:t> </a:t>
            </a:r>
            <a:r>
              <a:rPr lang="en-GB" sz="1000" dirty="0">
                <a:effectLst/>
                <a:latin typeface="Work Sans"/>
                <a:ea typeface="Calibri"/>
                <a:cs typeface="Times New Roman"/>
              </a:rPr>
              <a:t> He chose a tree in a peaceful spot by a </a:t>
            </a:r>
            <a:r>
              <a:rPr lang="en-GB" sz="1000" dirty="0">
                <a:latin typeface="Work Sans"/>
                <a:ea typeface="Calibri"/>
                <a:cs typeface="Times New Roman"/>
              </a:rPr>
              <a:t>river</a:t>
            </a:r>
            <a:r>
              <a:rPr lang="en-GB" sz="1000" dirty="0">
                <a:effectLst/>
                <a:latin typeface="Work Sans"/>
                <a:ea typeface="Calibri"/>
                <a:cs typeface="Times New Roman"/>
              </a:rPr>
              <a:t> and sat to meditate, vowing that he would not rise again until he had found the truth.</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One morning, as the sun rose, a great change came over him.  He knew he had achieved his goal.  He was no longer an ordinary human being.  He felt totally free, peaceful, happy and kind.  He was enlightened.  He had become a Buddha - one who understands the way life really is – the awakened one.</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It is important to note that the Buddha is not God.  Buddhists do not believe in a personal God.</a:t>
            </a:r>
          </a:p>
          <a:p>
            <a:pPr marL="171450" lvl="0" indent="-171450">
              <a:spcAft>
                <a:spcPts val="2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In gaining enlightenment the Buddha understood that everything constantly changes; nothing stays the same or lasts for ever, nothing is permanent.  The Buddha saw that everything is interconnected.  Because nothing is fixed, it is possible to change things for the better.  </a:t>
            </a:r>
            <a:r>
              <a:rPr lang="en-GB" sz="1000" dirty="0" err="1">
                <a:effectLst/>
                <a:latin typeface="Work Sans" pitchFamily="2" charset="0"/>
                <a:ea typeface="Calibri" panose="020F0502020204030204" pitchFamily="34" charset="0"/>
                <a:cs typeface="Times New Roman" panose="02020603050405020304" pitchFamily="18" charset="0"/>
              </a:rPr>
              <a:t>Eg</a:t>
            </a:r>
            <a:r>
              <a:rPr lang="en-GB" sz="1000" dirty="0">
                <a:effectLst/>
                <a:latin typeface="Work Sans" pitchFamily="2" charset="0"/>
                <a:ea typeface="Calibri" panose="020F0502020204030204" pitchFamily="34" charset="0"/>
                <a:cs typeface="Times New Roman" panose="02020603050405020304" pitchFamily="18" charset="0"/>
              </a:rPr>
              <a:t> – a seed turns into a flower, if we exercise, we become fitter.  Buddhism says we can do the same with our hearts and minds.  By choosing how we act now, we create future happiness.</a:t>
            </a:r>
          </a:p>
          <a:p>
            <a:pPr lvl="0"/>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a:cs typeface="Times New Roman"/>
              </a:rPr>
              <a:t>The Buddha said he had seen that all things are dependent on </a:t>
            </a:r>
            <a:r>
              <a:rPr lang="en-GB" sz="1000" dirty="0">
                <a:latin typeface="Work Sans"/>
                <a:ea typeface="Calibri"/>
                <a:cs typeface="Times New Roman"/>
              </a:rPr>
              <a:t>other </a:t>
            </a:r>
            <a:r>
              <a:rPr lang="en-GB" sz="1000" dirty="0">
                <a:effectLst/>
                <a:latin typeface="Work Sans"/>
                <a:ea typeface="Calibri"/>
                <a:cs typeface="Times New Roman"/>
              </a:rPr>
              <a:t>things for their existence, and that all things are therefore interconnected.</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 pairs: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Task 1:  </a:t>
            </a:r>
            <a:r>
              <a:rPr lang="en-GB" sz="1000" dirty="0">
                <a:effectLst/>
                <a:latin typeface="Work Sans" pitchFamily="2" charset="0"/>
                <a:ea typeface="Calibri" panose="020F0502020204030204" pitchFamily="34" charset="0"/>
                <a:cs typeface="Times New Roman" panose="02020603050405020304" pitchFamily="18" charset="0"/>
              </a:rPr>
              <a:t>Brainstorm things that change.  Can you think of anything that is permanent?  Discuss your responses with another pair.  Do you both come to same conclusion about permanence?</a:t>
            </a:r>
          </a:p>
          <a:p>
            <a:r>
              <a:rPr lang="en-GB" sz="1000" b="1" dirty="0">
                <a:effectLst/>
                <a:latin typeface="Work Sans" pitchFamily="2" charset="0"/>
                <a:ea typeface="Calibri" panose="020F0502020204030204" pitchFamily="34" charset="0"/>
                <a:cs typeface="Times New Roman" panose="02020603050405020304" pitchFamily="18" charset="0"/>
              </a:rPr>
              <a:t>Model an example</a:t>
            </a:r>
            <a:r>
              <a:rPr lang="en-GB" sz="1000" dirty="0">
                <a:effectLst/>
                <a:latin typeface="Work Sans" pitchFamily="2" charset="0"/>
                <a:ea typeface="Calibri" panose="020F0502020204030204" pitchFamily="34" charset="0"/>
                <a:cs typeface="Times New Roman" panose="02020603050405020304" pitchFamily="18" charset="0"/>
              </a:rPr>
              <a:t> – e.g. – person, a seed.</a:t>
            </a: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6" name="TextBox 5">
            <a:extLst>
              <a:ext uri="{FF2B5EF4-FFF2-40B4-BE49-F238E27FC236}">
                <a16:creationId xmlns:a16="http://schemas.microsoft.com/office/drawing/2014/main" id="{B698A468-323D-7B3D-05B4-594C6BABBBB2}"/>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77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262F3-7116-19AD-1AD8-5CA8A291AA7A}"/>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9803D0-59D8-D58F-4AB0-F35CAB1F624D}"/>
              </a:ext>
            </a:extLst>
          </p:cNvPr>
          <p:cNvSpPr/>
          <p:nvPr/>
        </p:nvSpPr>
        <p:spPr>
          <a:xfrm>
            <a:off x="0" y="4884"/>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a:spLocks/>
          </p:cNvSpPr>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&amp; 3: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What did the Buddha realise when he became enlightened?</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p:cNvSpPr>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endParaRPr lang="en-US" sz="1400" b="1" dirty="0">
              <a:solidFill>
                <a:schemeClr val="bg1"/>
              </a:solidFill>
              <a:latin typeface="Work Sans SemiBold" pitchFamily="2" charset="77"/>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5" name="TextBox 4">
            <a:extLst>
              <a:ext uri="{FF2B5EF4-FFF2-40B4-BE49-F238E27FC236}">
                <a16:creationId xmlns:a16="http://schemas.microsoft.com/office/drawing/2014/main" id="{FA96F9E5-8D36-A8A5-C360-ABB1898E278E}"/>
              </a:ext>
            </a:extLst>
          </p:cNvPr>
          <p:cNvSpPr txBox="1">
            <a:spLocks/>
          </p:cNvSpPr>
          <p:nvPr/>
        </p:nvSpPr>
        <p:spPr>
          <a:xfrm>
            <a:off x="3680079" y="2100261"/>
            <a:ext cx="8159065" cy="4708981"/>
          </a:xfrm>
          <a:prstGeom prst="rect">
            <a:avLst/>
          </a:prstGeom>
          <a:noFill/>
        </p:spPr>
        <p:txBody>
          <a:bodyPr wrap="square">
            <a:spAutoFit/>
          </a:bodyPr>
          <a:lstStyle/>
          <a:p>
            <a:r>
              <a:rPr lang="en-GB" sz="1000" b="1" u="sng" dirty="0">
                <a:effectLst/>
                <a:latin typeface="Work Sans" pitchFamily="2" charset="0"/>
                <a:ea typeface="Calibri" panose="020F0502020204030204" pitchFamily="34" charset="0"/>
                <a:cs typeface="Times New Roman" panose="02020603050405020304" pitchFamily="18" charset="0"/>
              </a:rPr>
              <a:t>Lesson 3:  </a:t>
            </a:r>
            <a:r>
              <a:rPr lang="en-GB" sz="1000" dirty="0">
                <a:effectLst/>
                <a:latin typeface="Work Sans" pitchFamily="2" charset="0"/>
                <a:ea typeface="Calibri" panose="020F0502020204030204" pitchFamily="34" charset="0"/>
                <a:cs typeface="Times New Roman" panose="02020603050405020304" pitchFamily="18" charset="0"/>
              </a:rPr>
              <a:t>Recap the main teaching points from lesson 2 to ensure pupils have retained the knowledge.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Task 2a:  </a:t>
            </a:r>
            <a:r>
              <a:rPr lang="en-GB" sz="1000" dirty="0">
                <a:effectLst/>
                <a:latin typeface="Work Sans" pitchFamily="2" charset="0"/>
                <a:ea typeface="Calibri" panose="020F0502020204030204" pitchFamily="34" charset="0"/>
                <a:cs typeface="Times New Roman" panose="02020603050405020304" pitchFamily="18" charset="0"/>
              </a:rPr>
              <a:t>Look at the interdependence web for the chair.  How far can you extend it?  Can the chair still be built if one part of the web is broken?  </a:t>
            </a:r>
            <a:r>
              <a:rPr lang="en-GB" sz="1000" b="1" dirty="0">
                <a:effectLst/>
                <a:latin typeface="Work Sans" pitchFamily="2" charset="0"/>
                <a:ea typeface="Calibri" panose="020F0502020204030204" pitchFamily="34" charset="0"/>
                <a:cs typeface="Times New Roman" panose="02020603050405020304" pitchFamily="18" charset="0"/>
              </a:rPr>
              <a:t>(See appendix lesson 3)</a:t>
            </a:r>
            <a:endParaRPr lang="en-GB" sz="1000" b="1" dirty="0">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Task 2b:</a:t>
            </a:r>
            <a:r>
              <a:rPr lang="en-GB" sz="1000" dirty="0">
                <a:effectLst/>
                <a:latin typeface="Work Sans" pitchFamily="2" charset="0"/>
                <a:ea typeface="Calibri" panose="020F0502020204030204" pitchFamily="34" charset="0"/>
                <a:cs typeface="Times New Roman" panose="02020603050405020304" pitchFamily="18" charset="0"/>
              </a:rPr>
              <a:t>  Create an interdependence web for yourself.  What things are you connected to that help you to flourish?</a:t>
            </a:r>
          </a:p>
          <a:p>
            <a:r>
              <a:rPr lang="en-GB" sz="1000" b="1" dirty="0">
                <a:effectLst/>
                <a:latin typeface="Work Sans" pitchFamily="2" charset="0"/>
                <a:ea typeface="Calibri" panose="020F0502020204030204" pitchFamily="34" charset="0"/>
                <a:cs typeface="Times New Roman" panose="02020603050405020304" pitchFamily="18" charset="0"/>
              </a:rPr>
              <a:t>Model </a:t>
            </a:r>
            <a:r>
              <a:rPr lang="en-GB" sz="1000" dirty="0">
                <a:effectLst/>
                <a:latin typeface="Work Sans" pitchFamily="2" charset="0"/>
                <a:ea typeface="Calibri" panose="020F0502020204030204" pitchFamily="34" charset="0"/>
                <a:cs typeface="Times New Roman" panose="02020603050405020304" pitchFamily="18" charset="0"/>
              </a:rPr>
              <a:t>an example of this:  </a:t>
            </a:r>
            <a:r>
              <a:rPr lang="en-GB" sz="1000" b="1" dirty="0">
                <a:effectLst/>
                <a:latin typeface="Work Sans" pitchFamily="2" charset="0"/>
                <a:ea typeface="Calibri" panose="020F0502020204030204" pitchFamily="34" charset="0"/>
                <a:cs typeface="Times New Roman" panose="02020603050405020304" pitchFamily="18" charset="0"/>
              </a:rPr>
              <a:t>(See appendix lesson 3)</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r>
              <a:rPr lang="en-GB" sz="1000" dirty="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Will any of the links stay the same?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link, if it changed or disappeared, do you think you would find most difficult to accept?  Why?  Explain your answer. </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Model </a:t>
            </a:r>
            <a:r>
              <a:rPr lang="en-GB" sz="1000" dirty="0">
                <a:effectLst/>
                <a:latin typeface="Work Sans" pitchFamily="2" charset="0"/>
                <a:ea typeface="Calibri" panose="020F0502020204030204" pitchFamily="34" charset="0"/>
                <a:cs typeface="Times New Roman" panose="02020603050405020304" pitchFamily="18" charset="0"/>
              </a:rPr>
              <a:t>a high-quality answer to question 2.</a:t>
            </a:r>
          </a:p>
          <a:p>
            <a:r>
              <a:rPr lang="en-GB" sz="1000" dirty="0">
                <a:effectLst/>
                <a:latin typeface="Work Sans" pitchFamily="2" charset="0"/>
                <a:ea typeface="Calibri" panose="020F0502020204030204" pitchFamily="34" charset="0"/>
                <a:cs typeface="Times New Roman" panose="02020603050405020304" pitchFamily="18" charset="0"/>
              </a:rPr>
              <a:t>Pupils write a written response in their RE book for question 2.</a:t>
            </a:r>
          </a:p>
          <a:p>
            <a:endParaRPr lang="en-GB" sz="1000" dirty="0">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Siddhartha started off as a person just like us.  However, Buddhists believe that when he became </a:t>
            </a:r>
            <a:r>
              <a:rPr lang="en-GB" sz="1000" b="1" dirty="0">
                <a:effectLst/>
                <a:latin typeface="Work Sans" pitchFamily="2" charset="0"/>
                <a:ea typeface="Calibri" panose="020F0502020204030204" pitchFamily="34" charset="0"/>
                <a:cs typeface="Times New Roman" panose="02020603050405020304" pitchFamily="18" charset="0"/>
              </a:rPr>
              <a:t>enlightened,</a:t>
            </a:r>
            <a:r>
              <a:rPr lang="en-GB" sz="1000" dirty="0">
                <a:effectLst/>
                <a:latin typeface="Work Sans" pitchFamily="2" charset="0"/>
                <a:ea typeface="Calibri" panose="020F0502020204030204" pitchFamily="34" charset="0"/>
                <a:cs typeface="Times New Roman" panose="02020603050405020304" pitchFamily="18" charset="0"/>
              </a:rPr>
              <a:t> he became wise, compassionate, peaceful, kind and happy.  He believed it was possible for</a:t>
            </a:r>
            <a:r>
              <a:rPr lang="en-GB" sz="1000" b="1" dirty="0">
                <a:effectLst/>
                <a:latin typeface="Work Sans" pitchFamily="2" charset="0"/>
                <a:ea typeface="Calibri" panose="020F0502020204030204" pitchFamily="34" charset="0"/>
                <a:cs typeface="Times New Roman" panose="02020603050405020304" pitchFamily="18" charset="0"/>
              </a:rPr>
              <a:t> anyone</a:t>
            </a:r>
            <a:r>
              <a:rPr lang="en-GB" sz="1000" dirty="0">
                <a:effectLst/>
                <a:latin typeface="Work Sans" pitchFamily="2" charset="0"/>
                <a:ea typeface="Calibri" panose="020F0502020204030204" pitchFamily="34" charset="0"/>
                <a:cs typeface="Times New Roman" panose="02020603050405020304" pitchFamily="18" charset="0"/>
              </a:rPr>
              <a:t> to become </a:t>
            </a:r>
            <a:r>
              <a:rPr lang="en-GB" sz="1000" b="1" dirty="0">
                <a:effectLst/>
                <a:latin typeface="Work Sans" pitchFamily="2" charset="0"/>
                <a:ea typeface="Calibri" panose="020F0502020204030204" pitchFamily="34" charset="0"/>
                <a:cs typeface="Times New Roman" panose="02020603050405020304" pitchFamily="18" charset="0"/>
              </a:rPr>
              <a:t>enlightened</a:t>
            </a:r>
            <a:r>
              <a:rPr lang="en-GB" sz="1000" dirty="0">
                <a:effectLst/>
                <a:latin typeface="Work Sans" pitchFamily="2" charset="0"/>
                <a:ea typeface="Calibri" panose="020F0502020204030204" pitchFamily="34" charset="0"/>
                <a:cs typeface="Times New Roman" panose="02020603050405020304" pitchFamily="18" charset="0"/>
              </a:rPr>
              <a:t> and to </a:t>
            </a:r>
            <a:r>
              <a:rPr lang="en-GB" sz="1000" b="1" dirty="0">
                <a:effectLst/>
                <a:latin typeface="Work Sans" pitchFamily="2" charset="0"/>
                <a:ea typeface="Calibri" panose="020F0502020204030204" pitchFamily="34" charset="0"/>
                <a:cs typeface="Times New Roman" panose="02020603050405020304" pitchFamily="18" charset="0"/>
              </a:rPr>
              <a:t>change</a:t>
            </a:r>
            <a:r>
              <a:rPr lang="en-GB" sz="1000" dirty="0">
                <a:effectLst/>
                <a:latin typeface="Work Sans" pitchFamily="2" charset="0"/>
                <a:ea typeface="Calibri" panose="020F0502020204030204" pitchFamily="34" charset="0"/>
                <a:cs typeface="Times New Roman" panose="02020603050405020304" pitchFamily="18" charset="0"/>
              </a:rPr>
              <a:t> to become a </a:t>
            </a:r>
            <a:r>
              <a:rPr lang="en-GB" sz="1000" b="1" dirty="0">
                <a:effectLst/>
                <a:latin typeface="Work Sans" pitchFamily="2" charset="0"/>
                <a:ea typeface="Calibri" panose="020F0502020204030204" pitchFamily="34" charset="0"/>
                <a:cs typeface="Times New Roman" panose="02020603050405020304" pitchFamily="18" charset="0"/>
              </a:rPr>
              <a:t>better person.</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Do you </a:t>
            </a:r>
            <a:r>
              <a:rPr lang="en-GB" sz="1000" b="1" dirty="0">
                <a:effectLst/>
                <a:latin typeface="Work Sans" pitchFamily="2" charset="0"/>
                <a:ea typeface="Calibri" panose="020F0502020204030204" pitchFamily="34" charset="0"/>
                <a:cs typeface="Times New Roman" panose="02020603050405020304" pitchFamily="18" charset="0"/>
              </a:rPr>
              <a:t>agree</a:t>
            </a:r>
            <a:r>
              <a:rPr lang="en-GB" sz="1000" dirty="0">
                <a:effectLst/>
                <a:latin typeface="Work Sans" pitchFamily="2" charset="0"/>
                <a:ea typeface="Calibri" panose="020F0502020204030204" pitchFamily="34" charset="0"/>
                <a:cs typeface="Times New Roman" panose="02020603050405020304" pitchFamily="18" charset="0"/>
              </a:rPr>
              <a:t> or </a:t>
            </a:r>
            <a:r>
              <a:rPr lang="en-GB" sz="1000" b="1" dirty="0">
                <a:effectLst/>
                <a:latin typeface="Work Sans" pitchFamily="2" charset="0"/>
                <a:ea typeface="Calibri" panose="020F0502020204030204" pitchFamily="34" charset="0"/>
                <a:cs typeface="Times New Roman" panose="02020603050405020304" pitchFamily="18" charset="0"/>
              </a:rPr>
              <a:t>disagree</a:t>
            </a:r>
            <a:r>
              <a:rPr lang="en-GB" sz="1000" dirty="0">
                <a:effectLst/>
                <a:latin typeface="Work Sans" pitchFamily="2" charset="0"/>
                <a:ea typeface="Calibri" panose="020F0502020204030204" pitchFamily="34" charset="0"/>
                <a:cs typeface="Times New Roman" panose="02020603050405020304" pitchFamily="18" charset="0"/>
              </a:rPr>
              <a:t> with the above statement? </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Return to this week’s question:</a:t>
            </a:r>
            <a:r>
              <a:rPr lang="en-GB" sz="1000" dirty="0">
                <a:effectLst/>
                <a:latin typeface="Work Sans" pitchFamily="2" charset="0"/>
                <a:ea typeface="Calibri" panose="020F0502020204030204" pitchFamily="34" charset="0"/>
                <a:cs typeface="Times New Roman" panose="02020603050405020304" pitchFamily="18" charset="0"/>
              </a:rPr>
              <a:t>  </a:t>
            </a:r>
            <a:r>
              <a:rPr lang="en-GB" sz="1000" b="1" kern="1200" dirty="0">
                <a:solidFill>
                  <a:srgbClr val="55345A"/>
                </a:solidFill>
                <a:effectLst/>
                <a:latin typeface="Work Sans" pitchFamily="2" charset="0"/>
                <a:ea typeface="Times New Roman" panose="02020603050405020304" pitchFamily="18" charset="0"/>
                <a:cs typeface="Times New Roman" panose="02020603050405020304" pitchFamily="18" charset="0"/>
              </a:rPr>
              <a:t>What did the Buddha realise when he became enlightened?</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things to draw out: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Nothing is permanent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Things are always changing</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Things are interconnected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It is possible for anyone to become enlightened </a:t>
            </a: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8B86C7-2ECA-BDD2-4F9F-1C81BC797534}"/>
              </a:ext>
            </a:extLst>
          </p:cNvPr>
          <p:cNvSpPr txBox="1">
            <a:spLocks/>
          </p:cNvSpPr>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6" name="TextBox 5">
            <a:extLst>
              <a:ext uri="{FF2B5EF4-FFF2-40B4-BE49-F238E27FC236}">
                <a16:creationId xmlns:a16="http://schemas.microsoft.com/office/drawing/2014/main" id="{B698A468-323D-7B3D-05B4-594C6BABBBB2}"/>
              </a:ext>
            </a:extLst>
          </p:cNvPr>
          <p:cNvSpPr txBox="1"/>
          <p:nvPr/>
        </p:nvSpPr>
        <p:spPr>
          <a:xfrm>
            <a:off x="241569" y="838803"/>
            <a:ext cx="2417235" cy="954107"/>
          </a:xfrm>
          <a:prstGeom prst="rect">
            <a:avLst/>
          </a:prstGeom>
          <a:noFill/>
        </p:spPr>
        <p:txBody>
          <a:bodyPr wrap="square" rtlCol="0">
            <a:spAutoFit/>
          </a:bodyPr>
          <a:lstStyle/>
          <a:p>
            <a:r>
              <a:rPr lang="en-US" sz="1400" b="1" dirty="0">
                <a:solidFill>
                  <a:schemeClr val="bg1"/>
                </a:solidFill>
                <a:latin typeface="Work Sans SemiBold" pitchFamily="2" charset="0"/>
              </a:rPr>
              <a:t>CORE CONCEPT: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BELIEFS, TEACHINGS, WISDOM, AUTHORITY</a:t>
            </a:r>
            <a:r>
              <a:rPr lang="en-GB" sz="1400" dirty="0">
                <a:solidFill>
                  <a:schemeClr val="bg1"/>
                </a:solidFill>
                <a:latin typeface="Work Sans SemiBold" pitchFamily="2" charset="0"/>
                <a:ea typeface="Times New Roman" panose="02020603050405020304" pitchFamily="18" charset="0"/>
                <a:cs typeface="Times New Roman" panose="02020603050405020304" pitchFamily="18" charset="0"/>
              </a:rPr>
              <a:t>, </a:t>
            </a:r>
            <a:r>
              <a:rPr lang="en-GB" sz="1400" b="1"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601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 Syllabus KS1 Units of Learning Template" id="{98CEE82A-5173-4FD9-BBA4-6436A5BC2C87}" vid="{B0F57CC1-CDB5-4740-91E4-089262F02F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002952-BF1A-4647-891F-D25AF791F700}">
  <ds:schemaRefs>
    <ds:schemaRef ds:uri="http://schemas.microsoft.com/sharepoint/v3/contenttype/forms"/>
  </ds:schemaRefs>
</ds:datastoreItem>
</file>

<file path=customXml/itemProps2.xml><?xml version="1.0" encoding="utf-8"?>
<ds:datastoreItem xmlns:ds="http://schemas.openxmlformats.org/officeDocument/2006/customXml" ds:itemID="{2EA96AFF-7596-4B61-88D4-F46F4D45D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F33373-7D24-416B-BC0B-1695A7ECD33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2940bfc-e56c-4552-8076-1b7135828164"/>
    <ds:schemaRef ds:uri="http://purl.org/dc/terms/"/>
    <ds:schemaRef ds:uri="http://schemas.openxmlformats.org/package/2006/metadata/core-properties"/>
    <ds:schemaRef ds:uri="37c5c6fe-bc8e-4494-977e-45e76d6ce1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59</TotalTime>
  <Words>5279</Words>
  <Application>Microsoft Office PowerPoint</Application>
  <PresentationFormat>Widescreen</PresentationFormat>
  <Paragraphs>499</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lastModifiedBy>Leila Ingram-Smith</cp:lastModifiedBy>
  <cp:revision>17</cp:revision>
  <dcterms:created xsi:type="dcterms:W3CDTF">2023-08-14T10:24:49Z</dcterms:created>
  <dcterms:modified xsi:type="dcterms:W3CDTF">2023-12-20T09:46:15Z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MediaServiceImageTags">
    <vt:lpwstr/>
  </property>
</Properties>
</file>