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65" r:id="rId3"/>
    <p:sldId id="258" r:id="rId4"/>
    <p:sldId id="259" r:id="rId5"/>
    <p:sldId id="262" r:id="rId6"/>
    <p:sldId id="266" r:id="rId7"/>
    <p:sldId id="267" r:id="rId8"/>
    <p:sldId id="263" r:id="rId9"/>
    <p:sldId id="268" r:id="rId10"/>
    <p:sldId id="269" r:id="rId11"/>
    <p:sldId id="273" r:id="rId12"/>
    <p:sldId id="274" r:id="rId13"/>
    <p:sldId id="275" r:id="rId14"/>
    <p:sldId id="272" r:id="rId15"/>
    <p:sldId id="276" r:id="rId16"/>
    <p:sldId id="277" r:id="rId17"/>
    <p:sldId id="281" r:id="rId18"/>
    <p:sldId id="282" r:id="rId19"/>
    <p:sldId id="283" r:id="rId20"/>
    <p:sldId id="284" r:id="rId21"/>
    <p:sldId id="285" r:id="rId22"/>
    <p:sldId id="286" r:id="rId23"/>
    <p:sldId id="288" r:id="rId24"/>
    <p:sldId id="289" r:id="rId25"/>
    <p:sldId id="287" r:id="rId26"/>
    <p:sldId id="290" r:id="rId27"/>
    <p:sldId id="293" r:id="rId28"/>
    <p:sldId id="295" r:id="rId29"/>
    <p:sldId id="294" r:id="rId30"/>
    <p:sldId id="26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84"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F322D-3A52-4F00-BD0B-6EC3074BE30C}" type="datetimeFigureOut">
              <a:rPr lang="en-GB" smtClean="0"/>
              <a:t>14/08/2023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13D0F-DF03-4532-B44F-850FB7CA71A6}" type="slidenum">
              <a:rPr lang="en-GB" smtClean="0"/>
              <a:t>‹#›</a:t>
            </a:fld>
            <a:endParaRPr lang="en-GB"/>
          </a:p>
        </p:txBody>
      </p:sp>
    </p:spTree>
    <p:extLst>
      <p:ext uri="{BB962C8B-B14F-4D97-AF65-F5344CB8AC3E}">
        <p14:creationId xmlns:p14="http://schemas.microsoft.com/office/powerpoint/2010/main" val="47043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30</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8/14/2023</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8/14/2023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bbc.co.uk/bitesize/clips/zn6sb9q"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uk/bitesize/clips/z74wmp3"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uk/bitesize/clips/z74wmp3"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bbc.co.uk/bitesize/topics/zpdtsbk/articles/zjc2bd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religion/religions/islam/practices/fivepillars.shtml" TargetMode="External"/><Relationship Id="rId7" Type="http://schemas.openxmlformats.org/officeDocument/2006/relationships/hyperlink" Target="https://www.bbc.co.uk/religion/galleries/salah/"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bbc.co.uk/religion/religions/islam/practices/salat.shtml" TargetMode="External"/><Relationship Id="rId5" Type="http://schemas.openxmlformats.org/officeDocument/2006/relationships/hyperlink" Target="https://www.bbc.co.uk/religion/galleries/wudhu/" TargetMode="External"/><Relationship Id="rId4" Type="http://schemas.openxmlformats.org/officeDocument/2006/relationships/hyperlink" Target="https://www.bbc.co.uk/religion/religions/islam/practices/shahadah.shtml"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bbc.co.uk/bitesize/topics/zpdtsbk/articles/zjc2bd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bbc.co.uk/programmes/p02mwk0y"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bbc.co.uk/programmes/p02mwk0y"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www.bbc.co.uk/religion/religions/islam/holydays/eidulfitr.shtml" TargetMode="External"/><Relationship Id="rId3" Type="http://schemas.openxmlformats.org/officeDocument/2006/relationships/hyperlink" Target="https://www.bbc.co.uk/religion/religions/islam/practices/fivepillars.shtml" TargetMode="External"/><Relationship Id="rId7" Type="http://schemas.openxmlformats.org/officeDocument/2006/relationships/hyperlink" Target="https://www.bbc.co.uk/religion/religions/islam/practices/ramadan_1.s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bbc.co.uk/religion/religions/islam/practices/sawm.shtml" TargetMode="External"/><Relationship Id="rId5" Type="http://schemas.openxmlformats.org/officeDocument/2006/relationships/hyperlink" Target="https://www.bbc.co.uk/religion/religions/islam/practices/zakat.shtml" TargetMode="External"/><Relationship Id="rId10" Type="http://schemas.openxmlformats.org/officeDocument/2006/relationships/hyperlink" Target="https://www.bbc.co.uk/teach/inside-the-mosque-what-do-you-need-to-know/zr3f2sg" TargetMode="External"/><Relationship Id="rId4" Type="http://schemas.openxmlformats.org/officeDocument/2006/relationships/hyperlink" Target="https://www.bbc.co.uk/religion/religions/islam/practices/shahadah.shtml" TargetMode="External"/><Relationship Id="rId9" Type="http://schemas.openxmlformats.org/officeDocument/2006/relationships/hyperlink" Target="https://www.bbc.co.uk/religion/religions/islam/practices/hajj_1.shtml"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teach/class-clips-video/religious-education-ks2-my-life-my-religion-what-is-islam/zbmrwty"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bc.co.uk/teach/class-clips-video/religious-education-ks2-my-life-my-religion-what-is-islam/zbmrwty"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p:nvPr/>
        </p:nvSpPr>
        <p:spPr>
          <a:xfrm>
            <a:off x="6110053" y="5773711"/>
            <a:ext cx="6081947" cy="108428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77995" y="359209"/>
            <a:ext cx="8039647" cy="830997"/>
          </a:xfrm>
          <a:prstGeom prst="rect">
            <a:avLst/>
          </a:prstGeom>
          <a:noFill/>
        </p:spPr>
        <p:txBody>
          <a:bodyPr wrap="square" rtlCol="0">
            <a:spAutoFit/>
          </a:bodyPr>
          <a:lstStyle/>
          <a:p>
            <a:r>
              <a:rPr lang="en-US" sz="2400" dirty="0">
                <a:solidFill>
                  <a:schemeClr val="bg1"/>
                </a:solidFill>
                <a:latin typeface="Work Sans Light" pitchFamily="2" charset="77"/>
              </a:rPr>
              <a:t>Big Question: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How do the five pillars of Islam help a Muslim to show commitment to God (Allah)?</a:t>
            </a:r>
            <a:r>
              <a:rPr lang="en-GB" sz="2400" b="1"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 </a:t>
            </a:r>
            <a:endParaRPr lang="en-US" sz="2400" dirty="0">
              <a:solidFill>
                <a:schemeClr val="bg1"/>
              </a:solidFill>
              <a:latin typeface="Work Sans Light" pitchFamily="2" charset="77"/>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TWO</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799" y="1425379"/>
            <a:ext cx="2514336" cy="1384995"/>
          </a:xfrm>
          <a:prstGeom prst="rect">
            <a:avLst/>
          </a:prstGeom>
          <a:noFill/>
        </p:spPr>
        <p:txBody>
          <a:bodyPr wrap="square" rtlCol="0">
            <a:spAutoFit/>
          </a:bodyPr>
          <a:lstStyle/>
          <a:p>
            <a:r>
              <a:rPr lang="en-US" sz="1400" b="1" dirty="0">
                <a:solidFill>
                  <a:schemeClr val="bg1"/>
                </a:solidFill>
                <a:latin typeface="Work Sans SemiBold" pitchFamily="2" charset="77"/>
              </a:rPr>
              <a:t>CORE CONCEPT: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WAYS OF LIVING</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QUESTIONS OF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AND 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6110054" y="2754217"/>
            <a:ext cx="6088973" cy="3019494"/>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DE66AFA-E74B-2A5B-54A9-042DB2229AA7}"/>
              </a:ext>
            </a:extLst>
          </p:cNvPr>
          <p:cNvSpPr txBox="1"/>
          <p:nvPr/>
        </p:nvSpPr>
        <p:spPr>
          <a:xfrm>
            <a:off x="6284784" y="5966689"/>
            <a:ext cx="4981012" cy="707886"/>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p:nvPr/>
        </p:nvSpPr>
        <p:spPr>
          <a:xfrm>
            <a:off x="6284784" y="2894213"/>
            <a:ext cx="3031741" cy="2954976"/>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p>
          <a:p>
            <a:b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br>
            <a:r>
              <a:rPr lang="en-GB" sz="1000" b="1" kern="1200" dirty="0">
                <a:effectLst/>
                <a:latin typeface="Work Sans" pitchFamily="2" charset="0"/>
                <a:ea typeface="Times New Roman" panose="02020603050405020304" pitchFamily="18" charset="0"/>
                <a:cs typeface="Times New Roman" panose="02020603050405020304" pitchFamily="18" charset="0"/>
              </a:rPr>
              <a:t>Islam:</a:t>
            </a:r>
            <a:r>
              <a:rPr lang="en-GB" sz="1000" kern="1200" dirty="0">
                <a:effectLst/>
                <a:latin typeface="Work Sans" pitchFamily="2" charset="0"/>
                <a:ea typeface="Times New Roman" panose="02020603050405020304" pitchFamily="18" charset="0"/>
                <a:cs typeface="Times New Roman" panose="02020603050405020304" pitchFamily="18" charset="0"/>
              </a:rPr>
              <a:t>  </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An</a:t>
            </a:r>
            <a:r>
              <a:rPr lang="en-GB" sz="1000" b="1" dirty="0">
                <a:solidFill>
                  <a:srgbClr val="202124"/>
                </a:solidFill>
                <a:effectLst/>
                <a:latin typeface="Work Sans" pitchFamily="2" charset="0"/>
                <a:ea typeface="Calibri" panose="020F0502020204030204" pitchFamily="34" charset="0"/>
                <a:cs typeface="Arial" panose="020B0604020202020204" pitchFamily="34" charset="0"/>
              </a:rPr>
              <a:t> </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Arabic word meaning "submission" and in the religious context it means "submission to the will of God". </a:t>
            </a:r>
            <a:r>
              <a:rPr lang="en-GB" sz="1000" dirty="0">
                <a:solidFill>
                  <a:srgbClr val="000000"/>
                </a:solidFill>
                <a:effectLst/>
                <a:latin typeface="Work Sans" pitchFamily="2" charset="0"/>
                <a:ea typeface="Calibri" panose="020F0502020204030204" pitchFamily="34" charset="0"/>
                <a:cs typeface="Arial" panose="020B0604020202020204" pitchFamily="34" charset="0"/>
              </a:rPr>
              <a:t>Islam is </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derived from the Arabic word ‘</a:t>
            </a:r>
            <a:r>
              <a:rPr lang="en-GB" sz="1000" dirty="0" err="1">
                <a:solidFill>
                  <a:srgbClr val="202124"/>
                </a:solidFill>
                <a:effectLst/>
                <a:latin typeface="Work Sans" pitchFamily="2" charset="0"/>
                <a:ea typeface="Calibri" panose="020F0502020204030204" pitchFamily="34" charset="0"/>
                <a:cs typeface="Arial" panose="020B0604020202020204" pitchFamily="34" charset="0"/>
              </a:rPr>
              <a:t>sal'm</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 which literally means peace.</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effectLst/>
                <a:latin typeface="Work Sans" pitchFamily="2" charset="0"/>
                <a:ea typeface="Times New Roman" panose="02020603050405020304" pitchFamily="18" charset="0"/>
                <a:cs typeface="Times New Roman" panose="02020603050405020304" pitchFamily="18" charset="0"/>
              </a:rPr>
              <a:t>Muslim:</a:t>
            </a:r>
            <a:r>
              <a:rPr lang="en-GB" sz="1000" kern="1200" dirty="0">
                <a:effectLst/>
                <a:latin typeface="Work Sans" pitchFamily="2" charset="0"/>
                <a:ea typeface="Times New Roman" panose="02020603050405020304" pitchFamily="18" charset="0"/>
                <a:cs typeface="Times New Roman" panose="02020603050405020304" pitchFamily="18" charset="0"/>
              </a:rPr>
              <a:t>  </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A believer in the religion of Islam.  In Arabic, the word Muslim means ‘one who submits’ from the root </a:t>
            </a:r>
            <a:r>
              <a:rPr lang="en-GB" sz="1000" dirty="0">
                <a:solidFill>
                  <a:srgbClr val="000000"/>
                </a:solidFill>
                <a:effectLst/>
                <a:latin typeface="Work Sans" pitchFamily="2" charset="0"/>
                <a:ea typeface="Calibri" panose="020F0502020204030204" pitchFamily="34" charset="0"/>
                <a:cs typeface="Arial" panose="020B0604020202020204" pitchFamily="34" charset="0"/>
              </a:rPr>
              <a:t>word</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 </a:t>
            </a:r>
            <a:r>
              <a:rPr lang="en-GB" sz="1000" dirty="0" err="1">
                <a:solidFill>
                  <a:srgbClr val="202124"/>
                </a:solidFill>
                <a:effectLst/>
                <a:latin typeface="Work Sans" pitchFamily="2" charset="0"/>
                <a:ea typeface="Calibri" panose="020F0502020204030204" pitchFamily="34" charset="0"/>
                <a:cs typeface="Arial" panose="020B0604020202020204" pitchFamily="34" charset="0"/>
              </a:rPr>
              <a:t>aslama</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 ‘he resigned.’</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effectLst/>
                <a:latin typeface="Work Sans" pitchFamily="2" charset="0"/>
                <a:ea typeface="Times New Roman" panose="02020603050405020304" pitchFamily="18" charset="0"/>
                <a:cs typeface="Times New Roman" panose="02020603050405020304" pitchFamily="18" charset="0"/>
              </a:rPr>
              <a:t>Allah:</a:t>
            </a:r>
            <a:r>
              <a:rPr lang="en-GB" sz="1000" kern="1200" dirty="0">
                <a:effectLst/>
                <a:latin typeface="Work Sans" pitchFamily="2" charset="0"/>
                <a:ea typeface="Times New Roman" panose="02020603050405020304" pitchFamily="18" charset="0"/>
                <a:cs typeface="Times New Roman" panose="02020603050405020304" pitchFamily="18" charset="0"/>
              </a:rPr>
              <a:t>  Arabic word for God.</a:t>
            </a:r>
          </a:p>
          <a:p>
            <a:pPr>
              <a:lnSpc>
                <a:spcPct val="106000"/>
              </a:lnSpc>
            </a:pPr>
            <a:r>
              <a:rPr lang="en-GB" sz="1000" b="1" kern="1200" dirty="0">
                <a:effectLst/>
                <a:latin typeface="Work Sans" pitchFamily="2" charset="0"/>
                <a:ea typeface="Times New Roman" panose="02020603050405020304" pitchFamily="18" charset="0"/>
                <a:cs typeface="Times New Roman" panose="02020603050405020304" pitchFamily="18" charset="0"/>
              </a:rPr>
              <a:t>Prophet Muhammad</a:t>
            </a:r>
            <a:r>
              <a:rPr lang="en-GB" sz="1000" kern="1200" dirty="0">
                <a:effectLst/>
                <a:latin typeface="Work Sans" pitchFamily="2" charset="0"/>
                <a:ea typeface="Times New Roman" panose="02020603050405020304" pitchFamily="18" charset="0"/>
                <a:cs typeface="Times New Roman" panose="02020603050405020304" pitchFamily="18" charset="0"/>
              </a:rPr>
              <a:t> (</a:t>
            </a:r>
            <a:r>
              <a:rPr lang="en-GB" sz="1000" kern="1200" dirty="0" err="1">
                <a:effectLst/>
                <a:latin typeface="Work Sans" pitchFamily="2" charset="0"/>
                <a:ea typeface="Times New Roman" panose="02020603050405020304" pitchFamily="18" charset="0"/>
                <a:cs typeface="Times New Roman" panose="02020603050405020304" pitchFamily="18" charset="0"/>
              </a:rPr>
              <a:t>pbuh</a:t>
            </a:r>
            <a:r>
              <a:rPr lang="en-GB" sz="1000" kern="1200" dirty="0">
                <a:effectLst/>
                <a:latin typeface="Work Sans" pitchFamily="2" charset="0"/>
                <a:ea typeface="Times New Roman" panose="02020603050405020304" pitchFamily="18" charset="0"/>
                <a:cs typeface="Times New Roman" panose="02020603050405020304" pitchFamily="18" charset="0"/>
              </a:rPr>
              <a:t>):  The final prophet to reveal to humanity the final and complete revelation of the faith.</a:t>
            </a:r>
          </a:p>
          <a:p>
            <a:pPr>
              <a:lnSpc>
                <a:spcPct val="106000"/>
              </a:lnSpc>
            </a:pPr>
            <a:r>
              <a:rPr lang="en-GB" sz="1000" b="1" kern="1200" dirty="0">
                <a:effectLst/>
                <a:latin typeface="Work Sans" pitchFamily="2" charset="0"/>
                <a:ea typeface="Times New Roman" panose="02020603050405020304" pitchFamily="18" charset="0"/>
                <a:cs typeface="Times New Roman" panose="02020603050405020304" pitchFamily="18" charset="0"/>
              </a:rPr>
              <a:t>Qur’an:</a:t>
            </a:r>
            <a:r>
              <a:rPr lang="en-GB" sz="1000" kern="1200" dirty="0">
                <a:effectLst/>
                <a:latin typeface="Work Sans" pitchFamily="2" charset="0"/>
                <a:ea typeface="Times New Roman" panose="02020603050405020304" pitchFamily="18" charset="0"/>
                <a:cs typeface="Times New Roman" panose="02020603050405020304" pitchFamily="18" charset="0"/>
              </a:rPr>
              <a:t>  Holy book for Muslims.</a:t>
            </a:r>
            <a:r>
              <a:rPr lang="en-GB" sz="1000" dirty="0">
                <a:latin typeface="Work Sans" pitchFamily="2" charset="0"/>
                <a:ea typeface="Times New Roman" panose="02020603050405020304" pitchFamily="18" charset="0"/>
                <a:cs typeface="Times New Roman" panose="02020603050405020304" pitchFamily="18" charset="0"/>
              </a:rPr>
              <a:t> </a:t>
            </a:r>
          </a:p>
          <a:p>
            <a:pPr>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Wudu:</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Ritual washing before prayer.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lnSpc>
                <a:spcPct val="106000"/>
              </a:lnSpc>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208891" y="2894213"/>
            <a:ext cx="2618869" cy="3016210"/>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b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br>
            <a:endParaRPr lang="en-GB" sz="1000" b="1" dirty="0">
              <a:solidFill>
                <a:srgbClr val="55345A"/>
              </a:solidFill>
              <a:effectLst/>
              <a:latin typeface="Work Sans" pitchFamily="2" charset="0"/>
              <a:ea typeface="Calibri" panose="020F0502020204030204" pitchFamily="34" charset="0"/>
              <a:cs typeface="Calibri Light" panose="020F0302020204030204" pitchFamily="34"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understand what commitment means in Islam.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and remember there are five pillars in Islam – Religious duties that are required of every Muslim</a:t>
            </a:r>
          </a:p>
          <a:p>
            <a:pPr marL="4000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Shahadah – Call to faith, Salat – The role of prayer in a Muslim’s life, Sawm – Call to fasting, Zakat – Giving to charity, Hajj – The importance of</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pilgrimage.</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understand how a Muslim shows commitment to God (Allah) and draws closer to him through the</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five pillars.</a:t>
            </a:r>
          </a:p>
        </p:txBody>
      </p:sp>
      <p:sp>
        <p:nvSpPr>
          <p:cNvPr id="22" name="TextBox 21">
            <a:extLst>
              <a:ext uri="{FF2B5EF4-FFF2-40B4-BE49-F238E27FC236}">
                <a16:creationId xmlns:a16="http://schemas.microsoft.com/office/drawing/2014/main" id="{01A8AF2B-B012-DE6B-49EA-3445979E1B01}"/>
              </a:ext>
            </a:extLst>
          </p:cNvPr>
          <p:cNvSpPr txBox="1"/>
          <p:nvPr/>
        </p:nvSpPr>
        <p:spPr>
          <a:xfrm>
            <a:off x="3204356" y="2894213"/>
            <a:ext cx="2703831" cy="3785652"/>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b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b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living: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recall the five pillars.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ask and respond to questions about why Muslims follow the five pillars.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begin to describe some of the things that are the same and different for religious people and why they matter.  (GD)</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values and commitments: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say what is important to me and suggest reasons why.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begin to express my ideas and opinions and recognise that there could be more than one answer.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begin to make links with what is important to me and other people with the way they think and behave.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9316525" y="3140919"/>
            <a:ext cx="2666584" cy="2530244"/>
          </a:xfrm>
          <a:prstGeom prst="rect">
            <a:avLst/>
          </a:prstGeom>
          <a:noFill/>
        </p:spPr>
        <p:txBody>
          <a:bodyPr wrap="square" rtlCol="0">
            <a:spAutoFit/>
          </a:bodyPr>
          <a:lstStyle/>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The five pillars of Islam: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The Shahadah, Salat, Sawm, Zakat, Hajj.</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Ramadan:</a:t>
            </a:r>
            <a:r>
              <a:rPr lang="en-GB" sz="1000" dirty="0">
                <a:effectLst/>
                <a:latin typeface="Work Sans" pitchFamily="2" charset="0"/>
                <a:ea typeface="Times New Roman" panose="02020603050405020304" pitchFamily="18" charset="0"/>
                <a:cs typeface="Times New Roman" panose="02020603050405020304" pitchFamily="18" charset="0"/>
              </a:rPr>
              <a:t>  The Muslim month of fasting.</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Ka’bah</a:t>
            </a: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 cube-shaped structure in the centre of the grand mosque in Makkah.  The first house built for the worship of the One True God.</a:t>
            </a: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Makkah:</a:t>
            </a:r>
            <a:r>
              <a:rPr lang="en-GB" sz="1000" dirty="0">
                <a:effectLst/>
                <a:latin typeface="Work Sans" pitchFamily="2" charset="0"/>
                <a:ea typeface="Calibri" panose="020F0502020204030204" pitchFamily="34" charset="0"/>
                <a:cs typeface="Times New Roman" panose="02020603050405020304" pitchFamily="18" charset="0"/>
              </a:rPr>
              <a:t>  City where the Prophet Muhammad (</a:t>
            </a:r>
            <a:r>
              <a:rPr lang="en-GB" sz="1000" dirty="0" err="1">
                <a:effectLst/>
                <a:latin typeface="Work Sans" pitchFamily="2" charset="0"/>
                <a:ea typeface="Calibri" panose="020F0502020204030204" pitchFamily="34" charset="0"/>
                <a:cs typeface="Times New Roman" panose="02020603050405020304" pitchFamily="18" charset="0"/>
              </a:rPr>
              <a:t>pbuh</a:t>
            </a:r>
            <a:r>
              <a:rPr lang="en-GB" sz="1000" dirty="0">
                <a:effectLst/>
                <a:latin typeface="Work Sans" pitchFamily="2" charset="0"/>
                <a:ea typeface="Calibri" panose="020F0502020204030204" pitchFamily="34" charset="0"/>
                <a:cs typeface="Times New Roman" panose="02020603050405020304" pitchFamily="18" charset="0"/>
              </a:rPr>
              <a:t>)</a:t>
            </a:r>
            <a:r>
              <a:rPr lang="en-GB" sz="1000" i="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was born, and where the </a:t>
            </a:r>
            <a:r>
              <a:rPr lang="en-GB" sz="1000" dirty="0" err="1">
                <a:effectLst/>
                <a:latin typeface="Work Sans" pitchFamily="2" charset="0"/>
                <a:ea typeface="Calibri" panose="020F0502020204030204" pitchFamily="34" charset="0"/>
                <a:cs typeface="Times New Roman" panose="02020603050405020304" pitchFamily="18" charset="0"/>
              </a:rPr>
              <a:t>Ka’bah</a:t>
            </a:r>
            <a:r>
              <a:rPr lang="en-GB" sz="1000" dirty="0">
                <a:effectLst/>
                <a:latin typeface="Work Sans" pitchFamily="2" charset="0"/>
                <a:ea typeface="Calibri" panose="020F0502020204030204" pitchFamily="34" charset="0"/>
                <a:cs typeface="Times New Roman" panose="02020603050405020304" pitchFamily="18" charset="0"/>
              </a:rPr>
              <a:t> is located.</a:t>
            </a: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Prayer mat: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Mat used to pray on.</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Islamic compass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Provides direction. </a:t>
            </a:r>
            <a:endParaRPr lang="en-GB" sz="1000" dirty="0">
              <a:effectLst/>
              <a:latin typeface="Work Sans" pitchFamily="2" charset="0"/>
              <a:ea typeface="Calibri" panose="020F0502020204030204" pitchFamily="34" charset="0"/>
              <a:cs typeface="Times New Roman" panose="02020603050405020304" pitchFamily="18" charset="0"/>
            </a:endParaRPr>
          </a:p>
          <a:p>
            <a:pPr lvl="0">
              <a:lnSpc>
                <a:spcPct val="106000"/>
              </a:lnSpc>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Commitment:  </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Dedicating yourself to someone or something.</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77995" y="1385610"/>
            <a:ext cx="7988992" cy="1323439"/>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1: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does it mean to make a commitment? How might a Muslim show their commitment to their faith?</a:t>
            </a:r>
            <a:b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b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2: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does a Muslim show their commitment to God (Allah) through prayer and confession of faith? First &amp; second pillars of Islam: Shahadah, Salat.</a:t>
            </a:r>
            <a:b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b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3: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does giving to charity show a commitment to God (Allah)? The third pillar of Islam: Zakat.</a:t>
            </a:r>
            <a:b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b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4: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does fasting show commitment to God (Allah)? The fourth pillar of Islam: Sawm – fasting.</a:t>
            </a: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5: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does pilgrimage show a commitment to God (Allah)? The fifth pillar of Islam: Hajj.</a:t>
            </a:r>
            <a:b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b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Week 6: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How do the five pillars of Islam help a Muslim to show commitment to God (Allah)?</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247317"/>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that the first pillar of Islam is the Shahadah – the confession of faith.</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Watch</a:t>
            </a:r>
            <a:r>
              <a:rPr lang="en-GB" sz="1000" dirty="0">
                <a:effectLst/>
                <a:latin typeface="Work Sans" pitchFamily="2" charset="0"/>
                <a:ea typeface="Calibri" panose="020F0502020204030204" pitchFamily="34" charset="0"/>
                <a:cs typeface="Times New Roman" panose="02020603050405020304" pitchFamily="18" charset="0"/>
              </a:rPr>
              <a:t> the video clip that explains this:</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https://www.bbc.co.uk/bitesize/clips/zn6sb9q</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The confession of faith: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There is no god but the one God – Allah.</a:t>
            </a:r>
          </a:p>
          <a:p>
            <a:r>
              <a:rPr lang="en-GB" sz="1000" dirty="0">
                <a:effectLst/>
                <a:latin typeface="Work Sans" pitchFamily="2" charset="0"/>
                <a:ea typeface="Calibri" panose="020F0502020204030204" pitchFamily="34" charset="0"/>
                <a:cs typeface="Times New Roman" panose="02020603050405020304" pitchFamily="18" charset="0"/>
              </a:rPr>
              <a:t>Muhammad (</a:t>
            </a:r>
            <a:r>
              <a:rPr lang="en-GB" sz="1000" dirty="0" err="1">
                <a:effectLst/>
                <a:latin typeface="Work Sans" pitchFamily="2" charset="0"/>
                <a:ea typeface="Calibri" panose="020F0502020204030204" pitchFamily="34" charset="0"/>
                <a:cs typeface="Times New Roman" panose="02020603050405020304" pitchFamily="18" charset="0"/>
              </a:rPr>
              <a:t>pbuh</a:t>
            </a:r>
            <a:r>
              <a:rPr lang="en-GB" sz="1000" dirty="0">
                <a:effectLst/>
                <a:latin typeface="Work Sans" pitchFamily="2" charset="0"/>
                <a:ea typeface="Calibri" panose="020F0502020204030204" pitchFamily="34" charset="0"/>
                <a:cs typeface="Times New Roman" panose="02020603050405020304" pitchFamily="18" charset="0"/>
              </a:rPr>
              <a:t>) is the messenger of God.</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it is important for a Muslim to say this out aloud?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Salah:</a:t>
            </a:r>
            <a:r>
              <a:rPr lang="en-GB" sz="1000" dirty="0">
                <a:effectLst/>
                <a:latin typeface="Work Sans" pitchFamily="2" charset="0"/>
                <a:ea typeface="Calibri" panose="020F0502020204030204" pitchFamily="34" charset="0"/>
                <a:cs typeface="Times New Roman" panose="02020603050405020304" pitchFamily="18" charset="0"/>
              </a:rPr>
              <a:t>  Begin with odd one out:  Show pupils a number of objects and see if they can identify which one is the odd one out and explain why.</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Objects:</a:t>
            </a:r>
            <a:r>
              <a:rPr lang="en-GB" sz="1000" dirty="0">
                <a:effectLst/>
                <a:latin typeface="Work Sans" pitchFamily="2" charset="0"/>
                <a:ea typeface="Calibri" panose="020F0502020204030204" pitchFamily="34" charset="0"/>
                <a:cs typeface="Times New Roman" panose="02020603050405020304" pitchFamily="18" charset="0"/>
              </a:rPr>
              <a:t>  Prayer mat, compass, mosque, water. </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Silent conversation:  Model for pupils how this works.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Objects are placed on separate tables.  Pupils move around the class and write down on a large sheet of paper what they know about the object and how it links to prayer for a Muslim.  Pupils can also ask questions and answer other pupils’ questions if they know the answer.</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4" name="TextBox 3">
            <a:extLst>
              <a:ext uri="{FF2B5EF4-FFF2-40B4-BE49-F238E27FC236}">
                <a16:creationId xmlns:a16="http://schemas.microsoft.com/office/drawing/2014/main" id="{6D0A3DDA-58B7-5DB6-9D7E-8D11D05975F5}"/>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2a &amp; 2b: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 Muslim show their commitment to God (Allah) through prayer and confession of faith?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First &amp; second pillars of Islam: Shahadah, Salat.</a:t>
            </a:r>
            <a:endParaRPr lang="en-GB" sz="10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2172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3785652"/>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Differentiation:  </a:t>
            </a:r>
            <a:r>
              <a:rPr lang="en-GB" sz="1000" dirty="0">
                <a:effectLst/>
                <a:latin typeface="Work Sans" pitchFamily="2" charset="0"/>
                <a:ea typeface="Calibri" panose="020F0502020204030204" pitchFamily="34" charset="0"/>
                <a:cs typeface="Times New Roman" panose="02020603050405020304" pitchFamily="18" charset="0"/>
              </a:rPr>
              <a:t>Pupils are given facts about each item on separate pieces of card.  Pupils decide which fact links with which object.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Key points for pupils to understand: </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Muslim prayer can take place anywhere but at set times.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Muslims do not have to go to a mosque to pray.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People face the direction of Makkah which is the site of the </a:t>
            </a:r>
            <a:r>
              <a:rPr lang="en-GB" sz="1000" dirty="0" err="1">
                <a:effectLst/>
                <a:latin typeface="Work Sans" pitchFamily="2" charset="0"/>
                <a:ea typeface="Calibri" panose="020F0502020204030204" pitchFamily="34" charset="0"/>
                <a:cs typeface="Times New Roman" panose="02020603050405020304" pitchFamily="18" charset="0"/>
              </a:rPr>
              <a:t>Ka’bah</a:t>
            </a:r>
            <a:r>
              <a:rPr lang="en-GB" sz="1000" dirty="0">
                <a:effectLst/>
                <a:latin typeface="Work Sans" pitchFamily="2" charset="0"/>
                <a:ea typeface="Calibri" panose="020F0502020204030204" pitchFamily="34" charset="0"/>
                <a:cs typeface="Times New Roman" panose="02020603050405020304" pitchFamily="18" charset="0"/>
              </a:rPr>
              <a:t> (cube), the holiest site for Muslims.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Many Muslims will use a prayer mat because it marks out a clean place.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recommended that Muslims perform wudu before praying.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Men are encouraged to pray in congregation – go to the mosque.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Women do not have to pray in congregation.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Lunch time prayer on the Friday is the main prayer of the week for men.</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Focus</a:t>
            </a:r>
            <a:r>
              <a:rPr lang="en-GB" sz="1000" dirty="0">
                <a:effectLst/>
                <a:latin typeface="Work Sans" pitchFamily="2" charset="0"/>
                <a:ea typeface="Calibri" panose="020F0502020204030204" pitchFamily="34" charset="0"/>
                <a:cs typeface="Times New Roman" panose="02020603050405020304" pitchFamily="18" charset="0"/>
              </a:rPr>
              <a:t> on prayer in the mosque – this will build on from the prior unit of learning taught in Year 1.</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Begin by watching</a:t>
            </a:r>
            <a:r>
              <a:rPr lang="en-GB" sz="1000" dirty="0">
                <a:effectLst/>
                <a:latin typeface="Work Sans" pitchFamily="2" charset="0"/>
                <a:ea typeface="Calibri" panose="020F0502020204030204" pitchFamily="34" charset="0"/>
                <a:cs typeface="Times New Roman" panose="02020603050405020304" pitchFamily="18" charset="0"/>
              </a:rPr>
              <a:t> the video clip below – Friday prayer in a mosque.</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https://www.bbc.co.uk/bitesize/clips/z74wmp3</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the key features of a mosque and what happens in a mosque.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If possible, and only if you have permission from the Iman, use photos of the mosque you will be visiting for this teaching point.</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4" name="TextBox 3">
            <a:extLst>
              <a:ext uri="{FF2B5EF4-FFF2-40B4-BE49-F238E27FC236}">
                <a16:creationId xmlns:a16="http://schemas.microsoft.com/office/drawing/2014/main" id="{6D0A3DDA-58B7-5DB6-9D7E-8D11D05975F5}"/>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2a &amp; 2b: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 Muslim show their commitment to God (Allah) through prayer and confession of faith?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First &amp; second pillars of Islam: Shahadah, Salat.</a:t>
            </a:r>
            <a:endParaRPr lang="en-GB" sz="10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1990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393954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 groups of three, pupils write three questions they would like to ask when they visit the mosque.   If a visit is not possible, invite a practising Muslim to school to answer the questions and give pupils the experience of meeting a person from the faith community.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Model</a:t>
            </a:r>
            <a:r>
              <a:rPr lang="en-GB" sz="1000" dirty="0">
                <a:effectLst/>
                <a:latin typeface="Work Sans" pitchFamily="2" charset="0"/>
                <a:ea typeface="Calibri" panose="020F0502020204030204" pitchFamily="34" charset="0"/>
                <a:cs typeface="Times New Roman" panose="02020603050405020304" pitchFamily="18" charset="0"/>
              </a:rPr>
              <a:t> for pupils what a good question would be: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E.g.: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Does praying with others feel different to praying alone?</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being in a mosque to pray makes the prayer more significant?</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does hearing the Iman speak help you to pray?</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people only come to the mosque to pray?</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difference does prayer make to your daily life?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a Muslim, who prays five times a day, is drawn close to God (Allah) compared to a Muslim who doesn’t pray five times a day?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might praying five times a day affect a Muslim’s daily life?  When would it be easy to do /hard to do?</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4" name="TextBox 3">
            <a:extLst>
              <a:ext uri="{FF2B5EF4-FFF2-40B4-BE49-F238E27FC236}">
                <a16:creationId xmlns:a16="http://schemas.microsoft.com/office/drawing/2014/main" id="{6D0A3DDA-58B7-5DB6-9D7E-8D11D05975F5}"/>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2a &amp; 2b: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 Muslim show their commitment to God (Allah) through prayer and confession of faith?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First &amp; second pillars of Islam: Shahadah, Salat.</a:t>
            </a:r>
            <a:endParaRPr lang="en-GB" sz="10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264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708981"/>
          </a:xfrm>
          <a:prstGeom prst="rect">
            <a:avLst/>
          </a:prstGeom>
          <a:noFill/>
        </p:spPr>
        <p:txBody>
          <a:bodyPr wrap="square">
            <a:spAutoFit/>
          </a:bodyPr>
          <a:lstStyle/>
          <a:p>
            <a:r>
              <a:rPr lang="en-GB" sz="1000" b="1" u="sng" dirty="0">
                <a:effectLst/>
                <a:latin typeface="Work Sans" pitchFamily="2" charset="0"/>
                <a:ea typeface="Calibri" panose="020F0502020204030204" pitchFamily="34" charset="0"/>
                <a:cs typeface="Times New Roman" panose="02020603050405020304" pitchFamily="18" charset="0"/>
              </a:rPr>
              <a:t>Lesson 2b</a:t>
            </a:r>
            <a:endParaRPr lang="en-GB" sz="1000" u="sng" dirty="0">
              <a:effectLst/>
              <a:latin typeface="Work Sans" pitchFamily="2" charset="0"/>
              <a:ea typeface="Calibri" panose="020F0502020204030204" pitchFamily="34" charset="0"/>
              <a:cs typeface="Times New Roman" panose="02020603050405020304" pitchFamily="18" charset="0"/>
            </a:endParaRPr>
          </a:p>
          <a:p>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Things to consider when visiting a mosque:  </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Ensure pupils and adults are well prepared and know what will be expected of them when visiting a mosque:  Removal of shoes and women may be asked to cover their heads with a scarf.</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Ensure pupils and adults are very aware that they are visiting a sacred place that is very significant to a faith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Ensure you have visited the mosque before you take the pupils.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Meet the person who will be leading the tour and brief them on what you are expecting and hoping to gain from the visit.  Inform the person leading the tour of how the learning fits into the unit of learning.  Where possible see if the person would be willing to show the pupils the process of wudu and the prayer actions.  Do not ask pupils to participate in any acts of worship during the visit.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Provide the person leading the tour with a selection of questions the pupils have created in advance of the visit.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During the visit: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Allow time for pupils to explore the key features of the mosque.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Ensure pupils do not draw pictures of humans or living things when in the mosque.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Allow time for pupils to be silent in the mosque and to think about what cannot be seen.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peace, the atmosphere, thoughtfulness, the presence of Allah.  What other words might the pupils use to describe the things that cannot be seen?</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Follow up back at school:</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Return to the pupils’ questions.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we now know that we didn’t know before?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words did you come up with to describe the things we could not see in the mosque?  Allow time for pupils to expand and reflect on these further.</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4" name="TextBox 3">
            <a:extLst>
              <a:ext uri="{FF2B5EF4-FFF2-40B4-BE49-F238E27FC236}">
                <a16:creationId xmlns:a16="http://schemas.microsoft.com/office/drawing/2014/main" id="{6D0A3DDA-58B7-5DB6-9D7E-8D11D05975F5}"/>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2a &amp; 2b: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 Muslim show their commitment to God (Allah) through prayer and confession of faith?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First &amp; second pillars of Islam: Shahadah, Salat.</a:t>
            </a:r>
            <a:endParaRPr lang="en-GB" sz="10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9039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553998"/>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Friday prayers: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https://www.bbc.co.uk/bitesize/clips/z74wmp3</a:t>
            </a:r>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The name of a mosque to visit – if you have a local mosque then visit this one.</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7191" cy="1225272"/>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Ensure pupils and adults are fully aware of what will be expected of them and the protocol when they visit the mosque.</a:t>
            </a: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Ensure pupils and adults are fully aware that they are visiting a sacred place that has real significance for a faith community.</a:t>
            </a: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Ensure pupils do not draw any images of God, the prophet Muhammad (pbuh) or any living things.</a:t>
            </a: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Ensure, as the teacher, you visit the mosque prior to the visit and meet with the person leading the tour.</a:t>
            </a:r>
          </a:p>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Ensure you fully brief the person as to what you wish the pupils to learn from the visit and provide them with the pupils’ questions in advance.</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09FCCF4-2551-9CEA-03E6-042FE409226F}"/>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2a &amp; 2b: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 Muslim show their commitment to God (Allah) through prayer and confession of faith?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First &amp; second pillars of Islam: Shahadah, Salat.</a:t>
            </a:r>
            <a:endParaRPr lang="en-GB" sz="10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9669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giving to charity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third pillar of Islam: Zakat.</a:t>
            </a: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1" y="2091131"/>
            <a:ext cx="6674285"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Zakat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that giving for a Muslim shows commitment to God (Allah).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what it means to give and why this is important for everyone.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Say what is important to them and begin to express their ideas and opinions.</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Zakat, charity.</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38214" y="3791148"/>
            <a:ext cx="8356986" cy="2708434"/>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Muslim prayer can take place anywhere but at set times.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Muslims do not have to go to a mosque to pray.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People face the direction of Makkah which is the site of the </a:t>
            </a:r>
            <a:r>
              <a:rPr lang="en-GB" sz="1000" dirty="0" err="1">
                <a:effectLst/>
                <a:latin typeface="Work Sans" pitchFamily="2" charset="0"/>
                <a:ea typeface="Calibri" panose="020F0502020204030204" pitchFamily="34" charset="0"/>
                <a:cs typeface="Times New Roman" panose="02020603050405020304" pitchFamily="18" charset="0"/>
              </a:rPr>
              <a:t>Ka’bah</a:t>
            </a:r>
            <a:r>
              <a:rPr lang="en-GB" sz="1000" dirty="0">
                <a:effectLst/>
                <a:latin typeface="Work Sans" pitchFamily="2" charset="0"/>
                <a:ea typeface="Calibri" panose="020F0502020204030204" pitchFamily="34" charset="0"/>
                <a:cs typeface="Times New Roman" panose="02020603050405020304" pitchFamily="18" charset="0"/>
              </a:rPr>
              <a:t> (cube), the holiest site for Muslims.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Many Muslims will use a prayer mat because it marks out a clean place.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recommended that Muslims perform wudu before praying.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Men are encouraged to pray in congregation – go to the mosque.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Women do not have to pray in congregation.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Lunch time prayer on the Friday is the main prayer of the week for men.</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does giving to charity show a commitment to God (Allah)?</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459A1DC-5DE6-5AAB-9AD2-7A579891A441}"/>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5DF7B5-4188-AB0B-9BB5-C5614F083222}"/>
              </a:ext>
            </a:extLst>
          </p:cNvPr>
          <p:cNvSpPr txBox="1"/>
          <p:nvPr/>
        </p:nvSpPr>
        <p:spPr>
          <a:xfrm>
            <a:off x="10561793" y="1914868"/>
            <a:ext cx="1458413" cy="1008931"/>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Time will need to be allocated to carry out their acts of charity.</a:t>
            </a:r>
          </a:p>
        </p:txBody>
      </p:sp>
    </p:spTree>
    <p:extLst>
      <p:ext uri="{BB962C8B-B14F-4D97-AF65-F5344CB8AC3E}">
        <p14:creationId xmlns:p14="http://schemas.microsoft.com/office/powerpoint/2010/main" val="3921301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think giving is important?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 what ways do you give to others?</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pupils</a:t>
            </a:r>
            <a:r>
              <a:rPr lang="en-GB" sz="1000" dirty="0">
                <a:effectLst/>
                <a:latin typeface="Work Sans" pitchFamily="2" charset="0"/>
                <a:ea typeface="Calibri" panose="020F0502020204030204" pitchFamily="34" charset="0"/>
                <a:cs typeface="Times New Roman" panose="02020603050405020304" pitchFamily="18" charset="0"/>
              </a:rPr>
              <a:t> to the third pillar of Islam – Zakat.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Discussion task:  (See appendix lesson 3.)</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 </a:t>
            </a:r>
            <a:r>
              <a:rPr lang="en-GB" sz="1000" dirty="0">
                <a:effectLst/>
                <a:latin typeface="Work Sans" pitchFamily="2" charset="0"/>
                <a:ea typeface="Calibri" panose="020F0502020204030204" pitchFamily="34" charset="0"/>
                <a:cs typeface="Times New Roman" panose="02020603050405020304" pitchFamily="18" charset="0"/>
              </a:rPr>
              <a:t>to pupils</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that we can give in many different ways – money, time, friendship, service, our commitment etc.</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Working as a whole class or in groups of five.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decide what act of charity they would like to do and for whom.  It may involve raising money and giving to charity but it may also involve giving in another way – time, acts of service, acts of kindness.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Teachers</a:t>
            </a:r>
            <a:r>
              <a:rPr lang="en-GB" sz="1000" dirty="0">
                <a:effectLst/>
                <a:latin typeface="Work Sans" pitchFamily="2" charset="0"/>
                <a:ea typeface="Calibri" panose="020F0502020204030204" pitchFamily="34" charset="0"/>
                <a:cs typeface="Times New Roman" panose="02020603050405020304" pitchFamily="18" charset="0"/>
              </a:rPr>
              <a:t> provide pupils with a bank of ideas/possibilities and things to consider.</a:t>
            </a:r>
          </a:p>
          <a:p>
            <a:r>
              <a:rPr lang="en-GB" sz="1000" b="1" dirty="0">
                <a:effectLst/>
                <a:latin typeface="Work Sans" pitchFamily="2" charset="0"/>
                <a:ea typeface="Calibri" panose="020F0502020204030204" pitchFamily="34" charset="0"/>
                <a:cs typeface="Times New Roman" panose="02020603050405020304" pitchFamily="18" charset="0"/>
              </a:rPr>
              <a:t>Things to consider: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could this charity work be an expression of the school’s vision?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Could the charity work link in with the courageous advocacy work the school might be involved in?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Does the school have a global link and if so, what could the children do in relation to this?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Could the charity work involve reaching out to members of the community?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 putting on a concert for a care home.  (This could be done virtually or in person).  Sending a gift parcel (pupils to decide what goes in the parcel – </a:t>
            </a:r>
            <a:r>
              <a:rPr lang="en-GB" sz="1000" dirty="0" err="1">
                <a:effectLst/>
                <a:latin typeface="Work Sans" pitchFamily="2" charset="0"/>
                <a:ea typeface="Calibri" panose="020F0502020204030204" pitchFamily="34" charset="0"/>
                <a:cs typeface="Times New Roman" panose="02020603050405020304" pitchFamily="18" charset="0"/>
              </a:rPr>
              <a:t>ie</a:t>
            </a:r>
            <a:r>
              <a:rPr lang="en-GB" sz="1000" dirty="0">
                <a:effectLst/>
                <a:latin typeface="Work Sans" pitchFamily="2" charset="0"/>
                <a:ea typeface="Calibri" panose="020F0502020204030204" pitchFamily="34" charset="0"/>
                <a:cs typeface="Times New Roman" panose="02020603050405020304" pitchFamily="18" charset="0"/>
              </a:rPr>
              <a:t> cards/pieces of artwork/bookmarks with messages of friendship on them, a film that could be shown of pupils singing etc to members of a care home.  Visiting a care home.  Putting on a tea party for the elderly in the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Could the pupils be involved in acts of service for the school community for a week?  </a:t>
            </a:r>
            <a:r>
              <a:rPr lang="en-GB" sz="1000" dirty="0" err="1">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helping keep the grounds clean.  Be involved in recycling for the week, helping in the dining room, being a reading buddy one afternoon in the reception class.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 preparing your event, what have you learnt about giving to others and about yourself?</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giving money for a Muslim, shows commitment to God  (Allah)?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a Muslim, who doesn’t or who isn’t able to give money to charity, is less committed?</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3" name="TextBox 2">
            <a:extLst>
              <a:ext uri="{FF2B5EF4-FFF2-40B4-BE49-F238E27FC236}">
                <a16:creationId xmlns:a16="http://schemas.microsoft.com/office/drawing/2014/main" id="{C37A76F9-49CA-7783-6DD5-37C6C8B01E29}"/>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giving to charity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third pillar of Islam: Zakat.</a:t>
            </a:r>
          </a:p>
        </p:txBody>
      </p:sp>
    </p:spTree>
    <p:extLst>
      <p:ext uri="{BB962C8B-B14F-4D97-AF65-F5344CB8AC3E}">
        <p14:creationId xmlns:p14="http://schemas.microsoft.com/office/powerpoint/2010/main" val="3894162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246221"/>
          </a:xfrm>
          <a:prstGeom prst="rect">
            <a:avLst/>
          </a:prstGeom>
          <a:noFill/>
        </p:spPr>
        <p:txBody>
          <a:bodyPr wrap="square">
            <a:spAutoFit/>
          </a:bodyPr>
          <a:lstStyle/>
          <a:p>
            <a:r>
              <a:rPr lang="en-GB" sz="1000">
                <a:effectLst/>
                <a:latin typeface="Work Sans" pitchFamily="2" charset="0"/>
                <a:ea typeface="Calibri" panose="020F0502020204030204" pitchFamily="34" charset="0"/>
                <a:cs typeface="Times New Roman" panose="02020603050405020304" pitchFamily="18" charset="0"/>
              </a:rPr>
              <a:t>Appendix lesson 3.</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7191" cy="409664"/>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whose families may have been supported by charities and therefore it is important that the topic of giving is handled sensitively.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AC5654-3AA5-EA99-0CC8-16CE7843CE42}"/>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giving to charity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third pillar of Islam: Zakat.</a:t>
            </a:r>
          </a:p>
        </p:txBody>
      </p:sp>
    </p:spTree>
    <p:extLst>
      <p:ext uri="{BB962C8B-B14F-4D97-AF65-F5344CB8AC3E}">
        <p14:creationId xmlns:p14="http://schemas.microsoft.com/office/powerpoint/2010/main" val="3510069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fasting show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fourth pillar of Islam: Sawm – fasting. </a:t>
            </a: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1" y="2091131"/>
            <a:ext cx="8277207"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Sawm is (fasting).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why Muslims fast.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how fasting, for a Muslim, shows commitment to God (Allah).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Say what is important to them and begin to express their ideas and opinions.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make links with what is important to them and how they might think and behave.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Sawm, fasting.</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38214" y="3791148"/>
            <a:ext cx="8356986" cy="2708434"/>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Zakat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how giving for a Muslim shows commitment to God (Allah).</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does fasting show commitment to God (Allah)?</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Begin </a:t>
            </a:r>
            <a:r>
              <a:rPr lang="en-GB" sz="1000" dirty="0">
                <a:effectLst/>
                <a:latin typeface="Work Sans" pitchFamily="2" charset="0"/>
                <a:ea typeface="Calibri" panose="020F0502020204030204" pitchFamily="34" charset="0"/>
                <a:cs typeface="Times New Roman" panose="02020603050405020304" pitchFamily="18" charset="0"/>
              </a:rPr>
              <a:t>by showing the video clip.</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https://www.bbc.co.uk/bitesize/topics/zpdtsbk/articles/zjc2bdm</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Check for understanding by recapping key knowledge explained in the clip.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9552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Key points for pupils to understand: </a:t>
            </a:r>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Qur’an was revealed during the month of Ramadan.  Fasting shows that, as a Muslim, they are living in a way that God intended them to live which includes remembering those who go hungry.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Whole class task:  (See appendix lesson 4a)</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Independent task:</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and whom would you want to think about and remember if you were fasting?   Can you explain why?</a:t>
            </a:r>
          </a:p>
          <a:p>
            <a:r>
              <a:rPr lang="en-GB" sz="1000" dirty="0">
                <a:effectLst/>
                <a:latin typeface="Work Sans" pitchFamily="2" charset="0"/>
                <a:ea typeface="Calibri" panose="020F0502020204030204" pitchFamily="34" charset="0"/>
                <a:cs typeface="Times New Roman" panose="02020603050405020304" pitchFamily="18" charset="0"/>
              </a:rPr>
              <a:t>Pupils to write about what or whom they would want to remember while fasting. </a:t>
            </a:r>
          </a:p>
          <a:p>
            <a:r>
              <a:rPr lang="en-GB" sz="1000" dirty="0">
                <a:effectLst/>
                <a:latin typeface="Work Sans" pitchFamily="2" charset="0"/>
                <a:ea typeface="Calibri" panose="020F0502020204030204" pitchFamily="34" charset="0"/>
                <a:cs typeface="Times New Roman" panose="02020603050405020304" pitchFamily="18" charset="0"/>
              </a:rPr>
              <a:t>Teacher to </a:t>
            </a:r>
            <a:r>
              <a:rPr lang="en-GB" sz="1000" b="1" dirty="0">
                <a:effectLst/>
                <a:latin typeface="Work Sans" pitchFamily="2" charset="0"/>
                <a:ea typeface="Calibri" panose="020F0502020204030204" pitchFamily="34" charset="0"/>
                <a:cs typeface="Times New Roman" panose="02020603050405020304" pitchFamily="18" charset="0"/>
              </a:rPr>
              <a:t>model </a:t>
            </a:r>
            <a:r>
              <a:rPr lang="en-GB" sz="1000" dirty="0">
                <a:effectLst/>
                <a:latin typeface="Work Sans" pitchFamily="2" charset="0"/>
                <a:ea typeface="Calibri" panose="020F0502020204030204" pitchFamily="34" charset="0"/>
                <a:cs typeface="Times New Roman" panose="02020603050405020304" pitchFamily="18" charset="0"/>
              </a:rPr>
              <a:t>a high-quality answer.</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effectLst/>
                <a:latin typeface="Work Sans" pitchFamily="2" charset="0"/>
                <a:ea typeface="Calibri" panose="020F0502020204030204" pitchFamily="34" charset="0"/>
                <a:cs typeface="Times New Roman" panose="02020603050405020304" pitchFamily="18" charset="0"/>
              </a:rPr>
              <a:t>Option 2:</a:t>
            </a:r>
            <a:r>
              <a:rPr lang="en-GB" sz="1000" u="sng"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Complete </a:t>
            </a:r>
            <a:r>
              <a:rPr lang="en-GB" sz="1000" b="1" dirty="0">
                <a:effectLst/>
                <a:latin typeface="Work Sans" pitchFamily="2" charset="0"/>
                <a:ea typeface="Calibri" panose="020F0502020204030204" pitchFamily="34" charset="0"/>
                <a:cs typeface="Times New Roman" panose="02020603050405020304" pitchFamily="18" charset="0"/>
              </a:rPr>
              <a:t>appendix lesson 4b.</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Both options might be used, and pupils directed accordingly.</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Teacher to share a range of statements for some of the reasons why Muslims fast during Ramadan.  </a:t>
            </a:r>
            <a:r>
              <a:rPr lang="en-GB" sz="1000" b="1" dirty="0">
                <a:effectLst/>
                <a:latin typeface="Work Sans" pitchFamily="2" charset="0"/>
                <a:ea typeface="Calibri" panose="020F0502020204030204" pitchFamily="34" charset="0"/>
                <a:cs typeface="Times New Roman" panose="02020603050405020304" pitchFamily="18" charset="0"/>
              </a:rPr>
              <a:t>(See appendix lesson 4c.)</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you had to choose two statements as the most important ones which ones would they be and why?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a Muslim who doesn’t fast is less committed? </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4" name="TextBox 3">
            <a:extLst>
              <a:ext uri="{FF2B5EF4-FFF2-40B4-BE49-F238E27FC236}">
                <a16:creationId xmlns:a16="http://schemas.microsoft.com/office/drawing/2014/main" id="{740FF57F-34DA-D654-2579-EC07BB3CD958}"/>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fasting show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fourth pillar of Islam: Sawm – fasting. </a:t>
            </a:r>
          </a:p>
        </p:txBody>
      </p:sp>
    </p:spTree>
    <p:extLst>
      <p:ext uri="{BB962C8B-B14F-4D97-AF65-F5344CB8AC3E}">
        <p14:creationId xmlns:p14="http://schemas.microsoft.com/office/powerpoint/2010/main" val="393864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6095999" y="2764571"/>
            <a:ext cx="3022600"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022600"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5" y="1072901"/>
            <a:ext cx="6627904" cy="1477328"/>
          </a:xfrm>
          <a:prstGeom prst="rect">
            <a:avLst/>
          </a:prstGeom>
          <a:noFill/>
        </p:spPr>
        <p:txBody>
          <a:bodyPr wrap="square">
            <a:spAutoFit/>
          </a:bodyPr>
          <a:lstStyle/>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Five pillars of Islam:</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https://www.bbc.co.uk/religion/religions/islam/practices/fivepillars.shtml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Shahadah:</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Muslims have a profession of faith which expresses two simple but central beliefs that makes a person a Muslim:</a:t>
            </a:r>
          </a:p>
          <a:p>
            <a:pPr marL="171450" lvl="0" indent="-171450">
              <a:buFont typeface="Arial" panose="020B0604020202020204" pitchFamily="34" charset="0"/>
              <a:buChar char="•"/>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There is no god but God (Allah)</a:t>
            </a:r>
          </a:p>
          <a:p>
            <a:pPr marL="171450" lvl="0" indent="-171450">
              <a:buFont typeface="Arial" panose="020B0604020202020204" pitchFamily="34" charset="0"/>
              <a:buChar char="•"/>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Muhammad (</a:t>
            </a:r>
            <a:r>
              <a:rPr lang="en-GB" sz="1000" dirty="0" err="1">
                <a:solidFill>
                  <a:schemeClr val="bg1"/>
                </a:solidFill>
                <a:effectLst/>
                <a:latin typeface="Work Sans" pitchFamily="2" charset="0"/>
                <a:ea typeface="Calibri" panose="020F0502020204030204" pitchFamily="34" charset="0"/>
                <a:cs typeface="Times New Roman" panose="02020603050405020304" pitchFamily="18" charset="0"/>
              </a:rPr>
              <a:t>pbuh</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is the prophet of God (Allah)</a:t>
            </a:r>
          </a:p>
          <a:p>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https://www.bbc.co.uk/religion/religions/islam/practices/shahadah.shtml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35117" y="2933881"/>
            <a:ext cx="2767109" cy="3323987"/>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Salat:  (Prayer five times a day)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b="1" dirty="0" err="1">
                <a:effectLst/>
                <a:latin typeface="Work Sans" pitchFamily="2" charset="0"/>
                <a:ea typeface="Calibri" panose="020F0502020204030204" pitchFamily="34" charset="0"/>
                <a:cs typeface="Times New Roman" panose="02020603050405020304" pitchFamily="18" charset="0"/>
              </a:rPr>
              <a:t>Fajr</a:t>
            </a:r>
            <a:r>
              <a:rPr lang="en-GB" sz="1000" b="1" dirty="0">
                <a:effectLst/>
                <a:latin typeface="Work Sans" pitchFamily="2" charset="0"/>
                <a:ea typeface="Calibri" panose="020F0502020204030204" pitchFamily="34" charset="0"/>
                <a:cs typeface="Times New Roman" panose="02020603050405020304" pitchFamily="18" charset="0"/>
              </a:rPr>
              <a:t>:</a:t>
            </a:r>
            <a:r>
              <a:rPr lang="en-GB" sz="1000" dirty="0">
                <a:effectLst/>
                <a:latin typeface="Work Sans" pitchFamily="2" charset="0"/>
                <a:ea typeface="Calibri" panose="020F0502020204030204" pitchFamily="34" charset="0"/>
                <a:cs typeface="Times New Roman" panose="02020603050405020304" pitchFamily="18" charset="0"/>
              </a:rPr>
              <a:t> near dawn </a:t>
            </a:r>
          </a:p>
          <a:p>
            <a:pPr marL="171450" indent="-171450">
              <a:buFont typeface="Arial" panose="020B0604020202020204" pitchFamily="34" charset="0"/>
              <a:buChar char="•"/>
            </a:pPr>
            <a:r>
              <a:rPr lang="en-GB" sz="1000" b="1" dirty="0" err="1">
                <a:effectLst/>
                <a:latin typeface="Work Sans" pitchFamily="2" charset="0"/>
                <a:ea typeface="Calibri" panose="020F0502020204030204" pitchFamily="34" charset="0"/>
                <a:cs typeface="Times New Roman" panose="02020603050405020304" pitchFamily="18" charset="0"/>
              </a:rPr>
              <a:t>Dhuhr</a:t>
            </a:r>
            <a:r>
              <a:rPr lang="en-GB" sz="1000" b="1" dirty="0">
                <a:effectLst/>
                <a:latin typeface="Work Sans" pitchFamily="2" charset="0"/>
                <a:ea typeface="Calibri" panose="020F0502020204030204" pitchFamily="34" charset="0"/>
                <a:cs typeface="Times New Roman" panose="02020603050405020304" pitchFamily="18" charset="0"/>
              </a:rPr>
              <a:t> or Zuhr</a:t>
            </a:r>
            <a:r>
              <a:rPr lang="en-GB" sz="1000" dirty="0">
                <a:effectLst/>
                <a:latin typeface="Work Sans" pitchFamily="2" charset="0"/>
                <a:ea typeface="Calibri" panose="020F0502020204030204" pitchFamily="34" charset="0"/>
                <a:cs typeface="Times New Roman" panose="02020603050405020304" pitchFamily="18" charset="0"/>
              </a:rPr>
              <a:t> – after midday </a:t>
            </a:r>
          </a:p>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Asr </a:t>
            </a:r>
            <a:r>
              <a:rPr lang="en-GB" sz="1000" dirty="0">
                <a:effectLst/>
                <a:latin typeface="Work Sans" pitchFamily="2" charset="0"/>
                <a:ea typeface="Calibri" panose="020F0502020204030204" pitchFamily="34" charset="0"/>
                <a:cs typeface="Times New Roman" panose="02020603050405020304" pitchFamily="18" charset="0"/>
              </a:rPr>
              <a:t>– in the afternoon</a:t>
            </a:r>
          </a:p>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Maghrib</a:t>
            </a:r>
            <a:r>
              <a:rPr lang="en-GB" sz="1000" dirty="0">
                <a:effectLst/>
                <a:latin typeface="Work Sans" pitchFamily="2" charset="0"/>
                <a:ea typeface="Calibri" panose="020F0502020204030204" pitchFamily="34" charset="0"/>
                <a:cs typeface="Times New Roman" panose="02020603050405020304" pitchFamily="18" charset="0"/>
              </a:rPr>
              <a:t> – just after sunset</a:t>
            </a:r>
          </a:p>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Isha</a:t>
            </a:r>
            <a:r>
              <a:rPr lang="en-GB" sz="1000" dirty="0">
                <a:effectLst/>
                <a:latin typeface="Work Sans" pitchFamily="2" charset="0"/>
                <a:ea typeface="Calibri" panose="020F0502020204030204" pitchFamily="34" charset="0"/>
                <a:cs typeface="Times New Roman" panose="02020603050405020304" pitchFamily="18" charset="0"/>
              </a:rPr>
              <a:t> – around nightfall</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Purpose of prayer:</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communicate with God - reminds Muslims to give thanks for God’s blessing and that submission to God takes precedence over all other concerns.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Men are encouraged to pray in congregation – go to the mosque.  Women do not have to pray in congregation.  Lunch time prayer on the Friday is the main prayer of the week for men.</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157717" y="2959702"/>
            <a:ext cx="2810189" cy="2246769"/>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Wudu</a:t>
            </a:r>
            <a:r>
              <a:rPr lang="en-GB" sz="1000" dirty="0">
                <a:effectLst/>
                <a:latin typeface="Work Sans" pitchFamily="2" charset="0"/>
                <a:ea typeface="Calibri" panose="020F0502020204030204" pitchFamily="34" charset="0"/>
                <a:cs typeface="Times New Roman" panose="02020603050405020304" pitchFamily="18" charset="0"/>
              </a:rPr>
              <a:t> does not need to be performed before every prayer but is recommended; however, it must be performed before prayer if any of the following has taken place: after going to the toilet, passing wind, bleeding heavily, contact with excrement, vomiting, falling asleep and taking intoxicating substances.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Wudu process: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5"/>
              </a:rPr>
              <a:t>https://www.bbc.co.uk/religion/galleries/wudhu/</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265451" y="2933881"/>
            <a:ext cx="2683696" cy="3631763"/>
          </a:xfrm>
          <a:prstGeom prst="rect">
            <a:avLst/>
          </a:prstGeom>
          <a:noFill/>
        </p:spPr>
        <p:txBody>
          <a:bodyPr wrap="square" rtlCol="0">
            <a:spAutoFit/>
          </a:bodyPr>
          <a:lstStyle/>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Hands</a:t>
            </a:r>
            <a:r>
              <a:rPr lang="en-GB" sz="1000" dirty="0">
                <a:effectLst/>
                <a:latin typeface="Work Sans" pitchFamily="2" charset="0"/>
                <a:ea typeface="Calibri" panose="020F0502020204030204" pitchFamily="34" charset="0"/>
                <a:cs typeface="Times New Roman" panose="02020603050405020304" pitchFamily="18" charset="0"/>
              </a:rPr>
              <a:t> – 3 times – always start in the name of God.</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Mouth </a:t>
            </a:r>
            <a:r>
              <a:rPr lang="en-GB" sz="1000" dirty="0">
                <a:effectLst/>
                <a:latin typeface="Work Sans" pitchFamily="2" charset="0"/>
                <a:ea typeface="Calibri" panose="020F0502020204030204" pitchFamily="34" charset="0"/>
                <a:cs typeface="Times New Roman" panose="02020603050405020304" pitchFamily="18" charset="0"/>
              </a:rPr>
              <a:t>is cleaned 3 times. </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Nose </a:t>
            </a:r>
            <a:r>
              <a:rPr lang="en-GB" sz="1000" dirty="0">
                <a:effectLst/>
                <a:latin typeface="Work Sans" pitchFamily="2" charset="0"/>
                <a:ea typeface="Calibri" panose="020F0502020204030204" pitchFamily="34" charset="0"/>
                <a:cs typeface="Times New Roman" panose="02020603050405020304" pitchFamily="18" charset="0"/>
              </a:rPr>
              <a:t>– water is breathed in gently through the nose 3 times.</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Face</a:t>
            </a:r>
            <a:r>
              <a:rPr lang="en-GB" sz="1000" dirty="0">
                <a:effectLst/>
                <a:latin typeface="Work Sans" pitchFamily="2" charset="0"/>
                <a:ea typeface="Calibri" panose="020F0502020204030204" pitchFamily="34" charset="0"/>
                <a:cs typeface="Times New Roman" panose="02020603050405020304" pitchFamily="18" charset="0"/>
              </a:rPr>
              <a:t> – the whole of the face must be washed at least once and is often done 3 times.</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Right arm</a:t>
            </a:r>
            <a:r>
              <a:rPr lang="en-GB" sz="1000" dirty="0">
                <a:effectLst/>
                <a:latin typeface="Work Sans" pitchFamily="2" charset="0"/>
                <a:ea typeface="Calibri" panose="020F0502020204030204" pitchFamily="34" charset="0"/>
                <a:cs typeface="Times New Roman" panose="02020603050405020304" pitchFamily="18" charset="0"/>
              </a:rPr>
              <a:t> – the arm is washed right up until the elbow and is done 3 times.</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Left arm</a:t>
            </a:r>
            <a:r>
              <a:rPr lang="en-GB" sz="1000" dirty="0">
                <a:effectLst/>
                <a:latin typeface="Work Sans" pitchFamily="2" charset="0"/>
                <a:ea typeface="Calibri" panose="020F0502020204030204" pitchFamily="34" charset="0"/>
                <a:cs typeface="Times New Roman" panose="02020603050405020304" pitchFamily="18" charset="0"/>
              </a:rPr>
              <a:t> – same as the right.</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Hair</a:t>
            </a:r>
            <a:r>
              <a:rPr lang="en-GB" sz="1000" dirty="0">
                <a:effectLst/>
                <a:latin typeface="Work Sans" pitchFamily="2" charset="0"/>
                <a:ea typeface="Calibri" panose="020F0502020204030204" pitchFamily="34" charset="0"/>
                <a:cs typeface="Times New Roman" panose="02020603050405020304" pitchFamily="18" charset="0"/>
              </a:rPr>
              <a:t> – water is passed through the air – this is done only once but is compulsory.</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Ears</a:t>
            </a:r>
            <a:r>
              <a:rPr lang="en-GB" sz="1000" dirty="0">
                <a:effectLst/>
                <a:latin typeface="Work Sans" pitchFamily="2" charset="0"/>
                <a:ea typeface="Calibri" panose="020F0502020204030204" pitchFamily="34" charset="0"/>
                <a:cs typeface="Times New Roman" panose="02020603050405020304" pitchFamily="18" charset="0"/>
              </a:rPr>
              <a:t> – the back and inside of the ears are wiped.</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Right foot</a:t>
            </a:r>
            <a:r>
              <a:rPr lang="en-GB" sz="1000" dirty="0">
                <a:effectLst/>
                <a:latin typeface="Work Sans" pitchFamily="2" charset="0"/>
                <a:ea typeface="Calibri" panose="020F0502020204030204" pitchFamily="34" charset="0"/>
                <a:cs typeface="Times New Roman" panose="02020603050405020304" pitchFamily="18" charset="0"/>
              </a:rPr>
              <a:t> – washed up to ankle – 3 times – compulsory.</a:t>
            </a:r>
          </a:p>
          <a:p>
            <a:pPr marL="171450" lvl="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Left foot</a:t>
            </a:r>
            <a:r>
              <a:rPr lang="en-GB" sz="1000" dirty="0">
                <a:effectLst/>
                <a:latin typeface="Work Sans" pitchFamily="2" charset="0"/>
                <a:ea typeface="Calibri" panose="020F0502020204030204" pitchFamily="34" charset="0"/>
                <a:cs typeface="Times New Roman" panose="02020603050405020304" pitchFamily="18" charset="0"/>
              </a:rPr>
              <a:t> – washed up to ankle – 3 times.</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6"/>
              </a:rPr>
              <a:t>https://www.bbc.co.uk/religion/religions/islam/practices/salat.shtml</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9246692" y="2935448"/>
            <a:ext cx="2810191" cy="378565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Pattern of prayer:</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7"/>
              </a:rPr>
              <a:t>https://www.bbc.co.uk/religion/galleries/salah/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4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Takbir </a:t>
            </a:r>
            <a:r>
              <a:rPr lang="en-GB" sz="1000" dirty="0">
                <a:effectLst/>
                <a:latin typeface="Work Sans" pitchFamily="2" charset="0"/>
                <a:ea typeface="Calibri" panose="020F0502020204030204" pitchFamily="34" charset="0"/>
                <a:cs typeface="Times New Roman" panose="02020603050405020304" pitchFamily="18" charset="0"/>
              </a:rPr>
              <a:t>–</a:t>
            </a:r>
            <a:r>
              <a:rPr lang="en-GB" sz="1000" b="1" dirty="0">
                <a:effectLst/>
                <a:latin typeface="Work Sans" pitchFamily="2" charset="0"/>
                <a:ea typeface="Calibri" panose="020F0502020204030204" pitchFamily="34" charset="0"/>
                <a:cs typeface="Times New Roman" panose="02020603050405020304" pitchFamily="18" charset="0"/>
              </a:rPr>
              <a:t>preparing for prayer.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400"/>
              </a:spcAft>
              <a:buFont typeface="Arial" panose="020B0604020202020204" pitchFamily="34" charset="0"/>
              <a:buChar char="•"/>
            </a:pPr>
            <a:r>
              <a:rPr lang="en-GB" sz="1000" b="1" dirty="0" err="1">
                <a:effectLst/>
                <a:latin typeface="Work Sans" pitchFamily="2" charset="0"/>
                <a:ea typeface="Calibri" panose="020F0502020204030204" pitchFamily="34" charset="0"/>
                <a:cs typeface="Times New Roman" panose="02020603050405020304" pitchFamily="18" charset="0"/>
              </a:rPr>
              <a:t>Qioyaam</a:t>
            </a:r>
            <a:r>
              <a:rPr lang="en-GB" sz="1000" dirty="0">
                <a:effectLst/>
                <a:latin typeface="Work Sans" pitchFamily="2" charset="0"/>
                <a:ea typeface="Calibri" panose="020F0502020204030204" pitchFamily="34" charset="0"/>
                <a:cs typeface="Times New Roman" panose="02020603050405020304" pitchFamily="18" charset="0"/>
              </a:rPr>
              <a:t> – </a:t>
            </a:r>
            <a:r>
              <a:rPr lang="en-GB" sz="1000" b="1" dirty="0">
                <a:effectLst/>
                <a:latin typeface="Work Sans" pitchFamily="2" charset="0"/>
                <a:ea typeface="Calibri" panose="020F0502020204030204" pitchFamily="34" charset="0"/>
                <a:cs typeface="Times New Roman" panose="02020603050405020304" pitchFamily="18" charset="0"/>
              </a:rPr>
              <a:t>Seeking God’s protection</a:t>
            </a:r>
            <a:r>
              <a:rPr lang="en-GB" sz="1000" dirty="0">
                <a:effectLst/>
                <a:latin typeface="Work Sans" pitchFamily="2" charset="0"/>
                <a:ea typeface="Calibri" panose="020F0502020204030204" pitchFamily="34" charset="0"/>
                <a:cs typeface="Times New Roman" panose="02020603050405020304" pitchFamily="18" charset="0"/>
              </a:rPr>
              <a:t> </a:t>
            </a:r>
          </a:p>
          <a:p>
            <a:pPr marL="171450" indent="-171450">
              <a:spcAft>
                <a:spcPts val="400"/>
              </a:spcAft>
              <a:buFont typeface="Arial" panose="020B0604020202020204" pitchFamily="34" charset="0"/>
              <a:buChar char="•"/>
            </a:pPr>
            <a:r>
              <a:rPr lang="en-GB" sz="1000" b="1" dirty="0" err="1">
                <a:effectLst/>
                <a:latin typeface="Work Sans" pitchFamily="2" charset="0"/>
                <a:ea typeface="Calibri" panose="020F0502020204030204" pitchFamily="34" charset="0"/>
                <a:cs typeface="Times New Roman" panose="02020603050405020304" pitchFamily="18" charset="0"/>
              </a:rPr>
              <a:t>Ruku</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 means to bow - Muslims say – glory be to God the most great, 3 times.</a:t>
            </a:r>
          </a:p>
          <a:p>
            <a:pPr marL="171450" indent="-171450">
              <a:spcAft>
                <a:spcPts val="4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Brief </a:t>
            </a:r>
            <a:r>
              <a:rPr lang="en-GB" sz="1000" b="1" dirty="0" err="1">
                <a:effectLst/>
                <a:latin typeface="Work Sans" pitchFamily="2" charset="0"/>
                <a:ea typeface="Calibri" panose="020F0502020204030204" pitchFamily="34" charset="0"/>
                <a:cs typeface="Times New Roman" panose="02020603050405020304" pitchFamily="18" charset="0"/>
              </a:rPr>
              <a:t>qiyaam</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Acknowledging God’s greatness.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400"/>
              </a:spcAft>
              <a:buFont typeface="Arial" panose="020B0604020202020204" pitchFamily="34" charset="0"/>
              <a:buChar char="•"/>
            </a:pPr>
            <a:r>
              <a:rPr lang="en-GB" sz="1000" b="1" dirty="0" err="1">
                <a:effectLst/>
                <a:latin typeface="Work Sans" pitchFamily="2" charset="0"/>
                <a:ea typeface="Calibri" panose="020F0502020204030204" pitchFamily="34" charset="0"/>
                <a:cs typeface="Times New Roman" panose="02020603050405020304" pitchFamily="18" charset="0"/>
              </a:rPr>
              <a:t>Sujad</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t>
            </a:r>
            <a:r>
              <a:rPr lang="en-GB" sz="1000" b="1" dirty="0">
                <a:effectLst/>
                <a:latin typeface="Work Sans" pitchFamily="2" charset="0"/>
                <a:ea typeface="Calibri" panose="020F0502020204030204" pitchFamily="34" charset="0"/>
                <a:cs typeface="Times New Roman" panose="02020603050405020304" pitchFamily="18" charset="0"/>
              </a:rPr>
              <a:t>Acknowledging God’s greatness.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4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Brief sitting</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Time of silence</a:t>
            </a:r>
            <a:r>
              <a:rPr lang="en-GB" sz="1000" dirty="0">
                <a:effectLst/>
                <a:latin typeface="Work Sans" pitchFamily="2" charset="0"/>
                <a:ea typeface="Calibri" panose="020F0502020204030204" pitchFamily="34" charset="0"/>
                <a:cs typeface="Times New Roman" panose="02020603050405020304" pitchFamily="18" charset="0"/>
              </a:rPr>
              <a:t>.</a:t>
            </a:r>
          </a:p>
          <a:p>
            <a:pPr marL="171450" indent="-171450">
              <a:spcAft>
                <a:spcPts val="400"/>
              </a:spcAft>
              <a:buFont typeface="Arial" panose="020B0604020202020204" pitchFamily="34" charset="0"/>
              <a:buChar char="•"/>
            </a:pPr>
            <a:r>
              <a:rPr lang="en-GB" sz="1000" b="1" dirty="0" err="1">
                <a:effectLst/>
                <a:latin typeface="Work Sans" pitchFamily="2" charset="0"/>
                <a:ea typeface="Calibri" panose="020F0502020204030204" pitchFamily="34" charset="0"/>
                <a:cs typeface="Times New Roman" panose="02020603050405020304" pitchFamily="18" charset="0"/>
              </a:rPr>
              <a:t>Sujad</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 same as before</a:t>
            </a:r>
          </a:p>
          <a:p>
            <a:pPr marL="171450" indent="-171450">
              <a:spcAft>
                <a:spcPts val="400"/>
              </a:spcAft>
              <a:buFont typeface="Arial" panose="020B0604020202020204" pitchFamily="34" charset="0"/>
              <a:buChar char="•"/>
            </a:pPr>
            <a:r>
              <a:rPr lang="en-GB" sz="1000" b="1" dirty="0" err="1">
                <a:effectLst/>
                <a:latin typeface="Work Sans" pitchFamily="2" charset="0"/>
                <a:ea typeface="Calibri" panose="020F0502020204030204" pitchFamily="34" charset="0"/>
                <a:cs typeface="Times New Roman" panose="02020603050405020304" pitchFamily="18" charset="0"/>
              </a:rPr>
              <a:t>Tashahhud</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t>
            </a:r>
            <a:r>
              <a:rPr lang="en-GB" sz="1000" b="1" dirty="0">
                <a:effectLst/>
                <a:latin typeface="Work Sans" pitchFamily="2" charset="0"/>
                <a:ea typeface="Calibri" panose="020F0502020204030204" pitchFamily="34" charset="0"/>
                <a:cs typeface="Times New Roman" panose="02020603050405020304" pitchFamily="18" charset="0"/>
              </a:rPr>
              <a:t>Asking for peace and forgiveness.</a:t>
            </a:r>
          </a:p>
          <a:p>
            <a:pPr>
              <a:spcAft>
                <a:spcPts val="200"/>
              </a:spcAft>
            </a:pPr>
            <a:endParaRPr lang="en-GB" sz="1000" b="1" dirty="0">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b="1"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latin typeface="Work Sans" pitchFamily="2" charset="0"/>
                <a:ea typeface="Calibri" panose="020F0502020204030204" pitchFamily="34" charset="0"/>
                <a:cs typeface="Times New Roman" panose="02020603050405020304" pitchFamily="18" charset="0"/>
              </a:rPr>
              <a:t>See next slide for more patterns of prayer…</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1384995"/>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WAYS OF LIVING</a:t>
            </a:r>
            <a:endParaRPr lang="en-GB"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QUESTIONS OF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AND COMMITMENTS</a:t>
            </a:r>
            <a:endParaRPr lang="en-GB"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404435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707886"/>
          </a:xfrm>
          <a:prstGeom prst="rect">
            <a:avLst/>
          </a:prstGeom>
          <a:noFill/>
        </p:spPr>
        <p:txBody>
          <a:bodyPr wrap="square">
            <a:spAutoFit/>
          </a:bodyPr>
          <a:lstStyle/>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What happens during Ramadan:</a:t>
            </a:r>
            <a:r>
              <a:rPr lang="en-GB" sz="1000" dirty="0">
                <a:latin typeface="Work Sans" pitchFamily="2" charset="0"/>
                <a:ea typeface="Calibri" panose="020F0502020204030204" pitchFamily="34" charset="0"/>
                <a:cs typeface="Times New Roman" panose="02020603050405020304" pitchFamily="18" charset="0"/>
              </a:rPr>
              <a:t> </a:t>
            </a: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https://www.bbc.co.uk/bitesize/topics/zpdtsbk/articles/zjc2bdm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Arial" panose="020B0604020202020204" pitchFamily="34" charset="0"/>
              </a:rPr>
              <a:t>Appendix lesson 4a.</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Arial" panose="020B0604020202020204" pitchFamily="34" charset="0"/>
              </a:rPr>
              <a:t>Appendix lesson 4b.</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Appendix lesson 4c.</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7191" cy="246542"/>
          </a:xfrm>
          <a:prstGeom prst="rect">
            <a:avLst/>
          </a:prstGeom>
          <a:noFill/>
        </p:spPr>
        <p:txBody>
          <a:bodyPr wrap="square">
            <a:spAutoFit/>
          </a:bodyPr>
          <a:lstStyle/>
          <a:p>
            <a:pPr lvl="0">
              <a:lnSpc>
                <a:spcPct val="106000"/>
              </a:lnSpc>
            </a:pPr>
            <a:r>
              <a:rPr lang="en-GB" sz="1000" dirty="0">
                <a:latin typeface="Work Sans" pitchFamily="2" charset="0"/>
                <a:ea typeface="Calibri" panose="020F0502020204030204" pitchFamily="34" charset="0"/>
                <a:cs typeface="Times New Roman" panose="02020603050405020304" pitchFamily="18" charset="0"/>
              </a:rPr>
              <a:t>Type sensitivities…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C5C2C3E-4BBE-7279-1E20-E609C4EE8288}"/>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fasting show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fourth pillar of Islam: Sawm – fasting. </a:t>
            </a:r>
          </a:p>
        </p:txBody>
      </p:sp>
    </p:spTree>
    <p:extLst>
      <p:ext uri="{BB962C8B-B14F-4D97-AF65-F5344CB8AC3E}">
        <p14:creationId xmlns:p14="http://schemas.microsoft.com/office/powerpoint/2010/main" val="2766366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pilgrimage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fifth pillar of Islam: Hajj. </a:t>
            </a: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1" y="2091131"/>
            <a:ext cx="8277207"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Hajj is and why it is important for a Muslim to go on pilgrimage.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how going on pilgrimage for a Muslim shows commitment to God (Allah).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Say what is important to them and begin to express their ideas and opinions.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make links with what is important to them and how they might think and behave.</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Hajj, pilgrimage.</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38214" y="3791148"/>
            <a:ext cx="8356986"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Sawm is (fasting).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why Muslims fast.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how fasting, for a Muslim shows commitment to God (Allah).</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does pilgrimage show a commitment to God (Allah)?  The fifth pillar of Islam: Hajj.</a:t>
            </a:r>
          </a:p>
          <a:p>
            <a:endParaRPr lang="en-GB" sz="1000" b="1" dirty="0">
              <a:solidFill>
                <a:srgbClr val="55345A"/>
              </a:solidFill>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Hove you ever been on a special journey?  When, where, why, with whom?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made the journey special and why was it an important journey for you?</a:t>
            </a:r>
          </a:p>
          <a:p>
            <a:r>
              <a:rPr lang="en-GB" sz="1000" dirty="0">
                <a:effectLst/>
                <a:latin typeface="Work Sans" pitchFamily="2" charset="0"/>
                <a:ea typeface="Calibri" panose="020F0502020204030204" pitchFamily="34" charset="0"/>
                <a:cs typeface="Times New Roman" panose="02020603050405020304" pitchFamily="18" charset="0"/>
              </a:rPr>
              <a:t>Pupils are given the opportunity to share their experiences.</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9620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939814"/>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Open a mystery suitcase.  </a:t>
            </a:r>
            <a:r>
              <a:rPr lang="en-GB" sz="1000" dirty="0">
                <a:effectLst/>
                <a:latin typeface="Work Sans" pitchFamily="2" charset="0"/>
                <a:ea typeface="Calibri" panose="020F0502020204030204" pitchFamily="34" charset="0"/>
                <a:cs typeface="Times New Roman" panose="02020603050405020304" pitchFamily="18" charset="0"/>
              </a:rPr>
              <a:t>Inside it are the items needed for Hajj:  </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Hajj robes</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Map of Makkah</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Qur’an</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Small stones</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Spring wate</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Umbrella</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Picture of the Grand Mosque in Makkah.</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Reveal each item one at a time.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 wonder why you would need these items for a journey?</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to watch the video clip:  Hajj</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https://www.bbc.co.uk/programmes/p02mwk0y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Pause </a:t>
            </a:r>
            <a:r>
              <a:rPr lang="en-GB" sz="1000" dirty="0">
                <a:effectLst/>
                <a:latin typeface="Work Sans" pitchFamily="2" charset="0"/>
                <a:ea typeface="Calibri" panose="020F0502020204030204" pitchFamily="34" charset="0"/>
                <a:cs typeface="Times New Roman" panose="02020603050405020304" pitchFamily="18" charset="0"/>
              </a:rPr>
              <a:t>the clip at various points to recap and check understanding:</a:t>
            </a:r>
          </a:p>
          <a:p>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00.46 – recap</a:t>
            </a:r>
          </a:p>
          <a:p>
            <a:pPr marL="171450" lvl="0" indent="-171450">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02.22 – recap the importance of the</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t>
            </a:r>
            <a:r>
              <a:rPr lang="en-GB" sz="1000"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ka’bah</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circling the </a:t>
            </a:r>
            <a:r>
              <a:rPr lang="en-GB" sz="1000"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ka’bah</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seven times and what this signifies for Muslims. </a:t>
            </a: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03.22 – recap the walking between Safa and Marwa as a reminder of the story of Hagar, the wife of the prophet Ibrahim, who was left with her son behind in the desert and was looking for water to give it to her son, running between the two sites.  She ran between the two mountains seven times.  Eventually Allah sent the Angel Jibril to their aid and a spring of water appeared from the ground.  The well was named Zamzam.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04.46 - recap the significance of the visit to Mount of Arafat.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At the end, reflect on what Sara’s final thoughts are.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3" name="TextBox 2">
            <a:extLst>
              <a:ext uri="{FF2B5EF4-FFF2-40B4-BE49-F238E27FC236}">
                <a16:creationId xmlns:a16="http://schemas.microsoft.com/office/drawing/2014/main" id="{7DF37D96-9BBA-01D8-560A-275F4D85B7E5}"/>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pilgrimage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fifth pillar of Islam: Hajj. </a:t>
            </a:r>
          </a:p>
        </p:txBody>
      </p:sp>
    </p:spTree>
    <p:extLst>
      <p:ext uri="{BB962C8B-B14F-4D97-AF65-F5344CB8AC3E}">
        <p14:creationId xmlns:p14="http://schemas.microsoft.com/office/powerpoint/2010/main" val="4216630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3118803"/>
          </a:xfrm>
          <a:prstGeom prst="rect">
            <a:avLst/>
          </a:prstGeom>
          <a:noFill/>
        </p:spPr>
        <p:txBody>
          <a:bodyPr wrap="square">
            <a:spAutoFit/>
          </a:bodyPr>
          <a:lstStyle/>
          <a:p>
            <a:pPr>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choose three things, out of a selection of things, to explain why they are important to a Muslim when they go on Hajj.</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The selection to include the following: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Special clothes – two large pieces of white towelling</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Stones</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Water</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Mount Safa and Marwa</a:t>
            </a:r>
          </a:p>
          <a:p>
            <a:pPr marL="171450" indent="-171450">
              <a:buFont typeface="Arial" panose="020B0604020202020204" pitchFamily="34" charset="0"/>
              <a:buChar char="•"/>
            </a:pPr>
            <a:r>
              <a:rPr lang="en-GB" sz="1000" dirty="0" err="1">
                <a:effectLst/>
                <a:latin typeface="Work Sans" pitchFamily="2" charset="0"/>
                <a:ea typeface="Calibri" panose="020F0502020204030204" pitchFamily="34" charset="0"/>
                <a:cs typeface="Times New Roman" panose="02020603050405020304" pitchFamily="18" charset="0"/>
              </a:rPr>
              <a:t>Ka’bah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Mount of Arafat</a:t>
            </a:r>
          </a:p>
          <a:p>
            <a:r>
              <a:rPr lang="en-GB" sz="1000" b="1" dirty="0">
                <a:effectLst/>
                <a:latin typeface="Work Sans" pitchFamily="2" charset="0"/>
                <a:ea typeface="Times New Roman" panose="02020603050405020304" pitchFamily="18" charset="0"/>
                <a:cs typeface="Helvetica" panose="020B0604020202020204" pitchFamily="34"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Helvetica" panose="020B0604020202020204" pitchFamily="34" charset="0"/>
              </a:rPr>
              <a:t>Pupils are given three thought bubbles:</a:t>
            </a:r>
            <a:r>
              <a:rPr lang="en-GB" sz="1000" dirty="0">
                <a:effectLst/>
                <a:latin typeface="Work Sans" pitchFamily="2" charset="0"/>
                <a:ea typeface="Times New Roman" panose="02020603050405020304" pitchFamily="18"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Helvetica" panose="020B0604020202020204" pitchFamily="34"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Helvetica" panose="020B0604020202020204" pitchFamily="34" charset="0"/>
              </a:rPr>
              <a:t>How do you think Muslims feel when they are on Hajj?  Can you explain why they be thinking this?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Helvetica" panose="020B0604020202020204" pitchFamily="34" charset="0"/>
              </a:rPr>
              <a:t>Pupils record their answers in the speech bubbles.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3" name="TextBox 2">
            <a:extLst>
              <a:ext uri="{FF2B5EF4-FFF2-40B4-BE49-F238E27FC236}">
                <a16:creationId xmlns:a16="http://schemas.microsoft.com/office/drawing/2014/main" id="{7DF37D96-9BBA-01D8-560A-275F4D85B7E5}"/>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pilgrimage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fifth pillar of Islam: Hajj. </a:t>
            </a:r>
          </a:p>
        </p:txBody>
      </p:sp>
    </p:spTree>
    <p:extLst>
      <p:ext uri="{BB962C8B-B14F-4D97-AF65-F5344CB8AC3E}">
        <p14:creationId xmlns:p14="http://schemas.microsoft.com/office/powerpoint/2010/main" val="1662565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093428"/>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Display words and pictures.</a:t>
            </a:r>
            <a:r>
              <a:rPr lang="en-GB" sz="1000" dirty="0">
                <a:effectLst/>
                <a:latin typeface="Work Sans" pitchFamily="2" charset="0"/>
                <a:ea typeface="Calibri" panose="020F0502020204030204" pitchFamily="34" charset="0"/>
                <a:cs typeface="Times New Roman" panose="02020603050405020304" pitchFamily="18" charset="0"/>
              </a:rPr>
              <a:t>  In pairs, pupils have to connect the two together.  This activity will re-enforce knowledge taught and elicit what has been learnt.</a:t>
            </a:r>
          </a:p>
          <a:p>
            <a:r>
              <a:rPr lang="en-GB" sz="1000" dirty="0">
                <a:effectLst/>
                <a:latin typeface="Work Sans" pitchFamily="2" charset="0"/>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Picture of two large pieces of white towelling link with the word </a:t>
            </a:r>
            <a:r>
              <a:rPr lang="en-GB" sz="1000" b="1" dirty="0">
                <a:effectLst/>
                <a:latin typeface="Work Sans" pitchFamily="2" charset="0"/>
                <a:ea typeface="Calibri" panose="020F0502020204030204" pitchFamily="34" charset="0"/>
                <a:cs typeface="Times New Roman" panose="02020603050405020304" pitchFamily="18" charset="0"/>
              </a:rPr>
              <a:t>equality.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Picture of stones – linked with the word </a:t>
            </a:r>
            <a:r>
              <a:rPr lang="en-GB" sz="1000" b="1" dirty="0">
                <a:effectLst/>
                <a:latin typeface="Work Sans" pitchFamily="2" charset="0"/>
                <a:ea typeface="Calibri" panose="020F0502020204030204" pitchFamily="34" charset="0"/>
                <a:cs typeface="Times New Roman" panose="02020603050405020304" pitchFamily="18" charset="0"/>
              </a:rPr>
              <a:t>temptation.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Picture of Mount </a:t>
            </a:r>
            <a:r>
              <a:rPr lang="en-GB" sz="1000" dirty="0" err="1">
                <a:effectLst/>
                <a:latin typeface="Work Sans" pitchFamily="2" charset="0"/>
                <a:ea typeface="Calibri" panose="020F0502020204030204" pitchFamily="34" charset="0"/>
                <a:cs typeface="Times New Roman" panose="02020603050405020304" pitchFamily="18" charset="0"/>
              </a:rPr>
              <a:t>Arfat</a:t>
            </a:r>
            <a:r>
              <a:rPr lang="en-GB" sz="1000" dirty="0">
                <a:effectLst/>
                <a:latin typeface="Work Sans" pitchFamily="2" charset="0"/>
                <a:ea typeface="Calibri" panose="020F0502020204030204" pitchFamily="34" charset="0"/>
                <a:cs typeface="Times New Roman" panose="02020603050405020304" pitchFamily="18" charset="0"/>
              </a:rPr>
              <a:t> -linked with the word </a:t>
            </a:r>
            <a:r>
              <a:rPr lang="en-GB" sz="1000" b="1" dirty="0">
                <a:effectLst/>
                <a:latin typeface="Work Sans" pitchFamily="2" charset="0"/>
                <a:ea typeface="Calibri" panose="020F0502020204030204" pitchFamily="34" charset="0"/>
                <a:cs typeface="Times New Roman" panose="02020603050405020304" pitchFamily="18" charset="0"/>
              </a:rPr>
              <a:t>forgiveness.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Picture of the </a:t>
            </a:r>
            <a:r>
              <a:rPr lang="en-GB" sz="1000" dirty="0" err="1">
                <a:effectLst/>
                <a:latin typeface="Work Sans" pitchFamily="2" charset="0"/>
                <a:ea typeface="Calibri" panose="020F0502020204030204" pitchFamily="34" charset="0"/>
                <a:cs typeface="Times New Roman" panose="02020603050405020304" pitchFamily="18" charset="0"/>
              </a:rPr>
              <a:t>Ka’bah</a:t>
            </a:r>
            <a:r>
              <a:rPr lang="en-GB" sz="1000" dirty="0">
                <a:effectLst/>
                <a:latin typeface="Work Sans" pitchFamily="2" charset="0"/>
                <a:ea typeface="Calibri" panose="020F0502020204030204" pitchFamily="34" charset="0"/>
                <a:cs typeface="Times New Roman" panose="02020603050405020304" pitchFamily="18" charset="0"/>
              </a:rPr>
              <a:t> – linked with the words – </a:t>
            </a:r>
            <a:r>
              <a:rPr lang="en-GB" sz="1000" b="1" dirty="0">
                <a:effectLst/>
                <a:latin typeface="Work Sans" pitchFamily="2" charset="0"/>
                <a:ea typeface="Calibri" panose="020F0502020204030204" pitchFamily="34" charset="0"/>
                <a:cs typeface="Times New Roman" panose="02020603050405020304" pitchFamily="18" charset="0"/>
              </a:rPr>
              <a:t>circling seven times to symbolise their belief in and worship of the one true God (Allah).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Picture of Mount Safa and Mount Marwa linked with the words </a:t>
            </a:r>
            <a:r>
              <a:rPr lang="en-GB" sz="1000" b="1" dirty="0">
                <a:effectLst/>
                <a:latin typeface="Work Sans" pitchFamily="2" charset="0"/>
                <a:ea typeface="Calibri" panose="020F0502020204030204" pitchFamily="34" charset="0"/>
                <a:cs typeface="Times New Roman" panose="02020603050405020304" pitchFamily="18" charset="0"/>
              </a:rPr>
              <a:t>God provides.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Picture of people on Hajj linked with the words – </a:t>
            </a:r>
            <a:r>
              <a:rPr lang="en-GB" sz="1000" b="1" dirty="0">
                <a:effectLst/>
                <a:latin typeface="Work Sans" pitchFamily="2" charset="0"/>
                <a:ea typeface="Calibri" panose="020F0502020204030204" pitchFamily="34" charset="0"/>
                <a:cs typeface="Times New Roman" panose="02020603050405020304" pitchFamily="18" charset="0"/>
              </a:rPr>
              <a:t>Fifth pillar of Islam</a:t>
            </a: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going on Hajj shows commitment to God (Allah)?</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Visualisation:</a:t>
            </a:r>
            <a:r>
              <a:rPr lang="en-GB" sz="1000" dirty="0">
                <a:effectLst/>
                <a:latin typeface="Work Sans" pitchFamily="2" charset="0"/>
                <a:ea typeface="Calibri" panose="020F0502020204030204" pitchFamily="34" charset="0"/>
                <a:cs typeface="Times New Roman" panose="02020603050405020304" pitchFamily="18" charset="0"/>
              </a:rPr>
              <a:t>  Return to the special place you thought about at the beginning of the lesson.  Who are you with, what can you see, smell, hear, touch?  How does it make you feel being in that special place?  Is there anything you would like to say to the people you are with/to God?  Have one more look, before you say goodbye to your special place and return to the classroom.</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3" name="TextBox 2">
            <a:extLst>
              <a:ext uri="{FF2B5EF4-FFF2-40B4-BE49-F238E27FC236}">
                <a16:creationId xmlns:a16="http://schemas.microsoft.com/office/drawing/2014/main" id="{7DF37D96-9BBA-01D8-560A-275F4D85B7E5}"/>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pilgrimage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fifth pillar of Islam: Hajj. </a:t>
            </a:r>
          </a:p>
        </p:txBody>
      </p:sp>
    </p:spTree>
    <p:extLst>
      <p:ext uri="{BB962C8B-B14F-4D97-AF65-F5344CB8AC3E}">
        <p14:creationId xmlns:p14="http://schemas.microsoft.com/office/powerpoint/2010/main" val="3055054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400110"/>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Hajj:</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https://www.bbc.co.uk/programmes/p02mwk0y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7191" cy="246542"/>
          </a:xfrm>
          <a:prstGeom prst="rect">
            <a:avLst/>
          </a:prstGeom>
          <a:noFill/>
        </p:spPr>
        <p:txBody>
          <a:bodyPr wrap="square">
            <a:spAutoFit/>
          </a:bodyPr>
          <a:lstStyle/>
          <a:p>
            <a:pPr lvl="0">
              <a:lnSpc>
                <a:spcPct val="106000"/>
              </a:lnSpc>
            </a:pPr>
            <a:r>
              <a:rPr lang="en-GB" sz="1000">
                <a:effectLst/>
                <a:latin typeface="Work Sans" pitchFamily="2" charset="0"/>
                <a:ea typeface="Calibri" panose="020F0502020204030204" pitchFamily="34" charset="0"/>
                <a:cs typeface="Arial" panose="020B0604020202020204" pitchFamily="34" charset="0"/>
              </a:rPr>
              <a:t>Be mindful, when leading the visualisation, of pupils who may find this difficult to partipcate in due to personal circumstances.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BD8B1C8-FC8E-98C9-029F-004F0B28D6FD}"/>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pilgrimage show a commitment to God (Allah)?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The fifth pillar of Islam: Hajj. </a:t>
            </a:r>
          </a:p>
        </p:txBody>
      </p:sp>
    </p:spTree>
    <p:extLst>
      <p:ext uri="{BB962C8B-B14F-4D97-AF65-F5344CB8AC3E}">
        <p14:creationId xmlns:p14="http://schemas.microsoft.com/office/powerpoint/2010/main" val="2408204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 the five pillars of Islam help a Muslim to show commitment to God (Allah)?</a:t>
            </a:r>
            <a:endPar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1" y="2091131"/>
            <a:ext cx="8277207"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Recap on knowledge learnt in previous lessons.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Say what is important to them and begin to express their ideas and opinions.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make links with what is important to them and how they might think and behave.</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All key vocabulary explored in previous lessons.</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38214" y="3791148"/>
            <a:ext cx="8356986" cy="3016210"/>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 the five pillars of Islam help a Muslim to demonstrate their faith and draw closer to God (Allah)?</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have we learnt about the different practices a Muslim will do to show their commitment? </a:t>
            </a:r>
          </a:p>
          <a:p>
            <a:r>
              <a:rPr lang="en-GB" sz="1000" b="1"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Working in groups of three.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Pupils are given a number of cards which they have to sort under each pillar.  </a:t>
            </a:r>
            <a:r>
              <a:rPr lang="en-GB" sz="1000" b="1" dirty="0">
                <a:effectLst/>
                <a:latin typeface="Work Sans" pitchFamily="2" charset="0"/>
                <a:ea typeface="Calibri" panose="020F0502020204030204" pitchFamily="34" charset="0"/>
                <a:cs typeface="Times New Roman" panose="02020603050405020304" pitchFamily="18" charset="0"/>
              </a:rPr>
              <a:t>(See appendix lesson 6.)</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Each group is given five blank cards for them to add any further information they may have about any one of the pillars.</a:t>
            </a: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Pupils then have to choose the two cards they find most interesting or think are the most important and place them at the top of the pile under each pillar.</a:t>
            </a: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Teacher moves around the room, listening to the conversation and checking the knowledge.</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D45937-0439-F186-4A27-8D4E49110109}"/>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9E3AE3F-A21B-3206-C1B7-77A9CB99933F}"/>
              </a:ext>
            </a:extLst>
          </p:cNvPr>
          <p:cNvSpPr txBox="1"/>
          <p:nvPr/>
        </p:nvSpPr>
        <p:spPr>
          <a:xfrm>
            <a:off x="10561793" y="1860922"/>
            <a:ext cx="1458413" cy="1440844"/>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Allow </a:t>
            </a:r>
            <a:r>
              <a:rPr lang="en-GB" sz="1000" b="1" dirty="0">
                <a:effectLst/>
                <a:latin typeface="Work Sans" pitchFamily="2" charset="0"/>
                <a:ea typeface="Calibri" panose="020F0502020204030204" pitchFamily="34" charset="0"/>
                <a:cs typeface="Times New Roman" panose="02020603050405020304" pitchFamily="18" charset="0"/>
              </a:rPr>
              <a:t>1.5 hours</a:t>
            </a:r>
            <a:r>
              <a:rPr lang="en-GB" sz="1000" dirty="0">
                <a:effectLst/>
                <a:latin typeface="Work Sans" pitchFamily="2" charset="0"/>
                <a:ea typeface="Calibri" panose="020F0502020204030204" pitchFamily="34" charset="0"/>
                <a:cs typeface="Times New Roman" panose="02020603050405020304" pitchFamily="18" charset="0"/>
              </a:rPr>
              <a:t> for this lesson. You may wish to teach this lesson in two parts.</a:t>
            </a: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pic>
        <p:nvPicPr>
          <p:cNvPr id="7" name="Graphic 6" descr="Clock outline">
            <a:extLst>
              <a:ext uri="{FF2B5EF4-FFF2-40B4-BE49-F238E27FC236}">
                <a16:creationId xmlns:a16="http://schemas.microsoft.com/office/drawing/2014/main" id="{8AA7CB6D-F0A0-29EE-8416-EDA5A22301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33971" y="2852445"/>
            <a:ext cx="714055" cy="714055"/>
          </a:xfrm>
          <a:prstGeom prst="rect">
            <a:avLst/>
          </a:prstGeom>
        </p:spPr>
      </p:pic>
    </p:spTree>
    <p:extLst>
      <p:ext uri="{BB962C8B-B14F-4D97-AF65-F5344CB8AC3E}">
        <p14:creationId xmlns:p14="http://schemas.microsoft.com/office/powerpoint/2010/main" val="2067490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how for Muslims,</a:t>
            </a:r>
            <a:r>
              <a:rPr lang="en-GB" sz="1000" dirty="0">
                <a:effectLst/>
                <a:latin typeface="Work Sans" pitchFamily="2" charset="0"/>
                <a:ea typeface="Calibri" panose="020F0502020204030204" pitchFamily="34" charset="0"/>
                <a:cs typeface="Times New Roman" panose="02020603050405020304" pitchFamily="18" charset="0"/>
              </a:rPr>
              <a:t> the five pillars provide a way of living.  Each pillar helps a Muslim show their commitment to God.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important do you think each pillar is for a Muslim in showing their commitment to God (Allah)?</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stand on a continuum line to show how important they think each pillar is, from a Muslim’s perspective, in showing commitment to God (Allah).  (Critical thinking task.)</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Teacher calls out one pillar at a time.  In response to the above question, pupils decide where on the line they wish to stand.  The teacher selects pupils to share their reasons for their choice of position.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Words and numbers on the line: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10 = extremely important</a:t>
            </a:r>
          </a:p>
          <a:p>
            <a:r>
              <a:rPr lang="en-GB" sz="1000" dirty="0">
                <a:effectLst/>
                <a:latin typeface="Work Sans" pitchFamily="2" charset="0"/>
                <a:ea typeface="Calibri" panose="020F0502020204030204" pitchFamily="34" charset="0"/>
                <a:cs typeface="Times New Roman" panose="02020603050405020304" pitchFamily="18" charset="0"/>
              </a:rPr>
              <a:t>8 = very important</a:t>
            </a:r>
          </a:p>
          <a:p>
            <a:r>
              <a:rPr lang="en-GB" sz="1000" dirty="0">
                <a:effectLst/>
                <a:latin typeface="Work Sans" pitchFamily="2" charset="0"/>
                <a:ea typeface="Calibri" panose="020F0502020204030204" pitchFamily="34" charset="0"/>
                <a:cs typeface="Times New Roman" panose="02020603050405020304" pitchFamily="18" charset="0"/>
              </a:rPr>
              <a:t>5 = important  </a:t>
            </a:r>
          </a:p>
          <a:p>
            <a:r>
              <a:rPr lang="en-GB" sz="1000" dirty="0">
                <a:effectLst/>
                <a:latin typeface="Work Sans" pitchFamily="2" charset="0"/>
                <a:ea typeface="Calibri" panose="020F0502020204030204" pitchFamily="34" charset="0"/>
                <a:cs typeface="Times New Roman" panose="02020603050405020304" pitchFamily="18" charset="0"/>
              </a:rPr>
              <a:t>1 = not important at all</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It is important to emphasise at the end of the activity that for Muslims, all the pillars are of equal significance and for many, they see it as their duty as a Muslim to do their best to follow the five pillars.  You may wisht to invite a Muslim visitor to the class to help lead this session.</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Independent task:</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return to the idea of commitment.  Revisit the meaning of the word.</a:t>
            </a:r>
          </a:p>
          <a:p>
            <a:r>
              <a:rPr lang="en-GB" sz="1000" dirty="0">
                <a:effectLst/>
                <a:latin typeface="Work Sans" pitchFamily="2" charset="0"/>
                <a:ea typeface="Calibri" panose="020F0502020204030204" pitchFamily="34" charset="0"/>
                <a:cs typeface="Times New Roman" panose="02020603050405020304" pitchFamily="18" charset="0"/>
              </a:rPr>
              <a:t>Pupils are given five pieces of card in the shape of a brick.</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five things are you committed to that will help you to live your life well and give you strength and purpose?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write their five things on their bricks.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3" name="TextBox 2">
            <a:extLst>
              <a:ext uri="{FF2B5EF4-FFF2-40B4-BE49-F238E27FC236}">
                <a16:creationId xmlns:a16="http://schemas.microsoft.com/office/drawing/2014/main" id="{7DF37D96-9BBA-01D8-560A-275F4D85B7E5}"/>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 the five pillars of Islam help a Muslim to show commitment to God (Allah)?</a:t>
            </a:r>
            <a:endPar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0127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2862322"/>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Place the five pillars on the carpet: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Shahadah – Belief</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Salat – Prayer</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Sawm – Fasting </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Zakat – Giving</a:t>
            </a: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Hajj – Pilgrimage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Also place down the word ‘other’.</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place their bricks next to the pillar they think it is closet to or next to the word ‘other.’</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Reflect together as a class the similarities and differences between how a Muslim shows commitment to God – their way of life and how the pupils show commitment to their way of life.  What do they notice?</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3" name="TextBox 2">
            <a:extLst>
              <a:ext uri="{FF2B5EF4-FFF2-40B4-BE49-F238E27FC236}">
                <a16:creationId xmlns:a16="http://schemas.microsoft.com/office/drawing/2014/main" id="{7DF37D96-9BBA-01D8-560A-275F4D85B7E5}"/>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 the five pillars of Islam help a Muslim to show commitment to God (Allah)?</a:t>
            </a:r>
            <a:endPar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12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246221"/>
          </a:xfrm>
          <a:prstGeom prst="rect">
            <a:avLst/>
          </a:prstGeom>
          <a:noFill/>
        </p:spPr>
        <p:txBody>
          <a:bodyPr wrap="square">
            <a:spAutoFit/>
          </a:bodyPr>
          <a:lstStyle/>
          <a:p>
            <a:r>
              <a:rPr lang="en-GB" sz="1000">
                <a:effectLst/>
                <a:latin typeface="Work Sans" pitchFamily="2" charset="0"/>
                <a:ea typeface="Calibri" panose="020F0502020204030204" pitchFamily="34" charset="0"/>
                <a:cs typeface="Times New Roman" panose="02020603050405020304" pitchFamily="18" charset="0"/>
              </a:rPr>
              <a:t>Appendix lesson 6.</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7191" cy="246542"/>
          </a:xfrm>
          <a:prstGeom prst="rect">
            <a:avLst/>
          </a:prstGeom>
          <a:noFill/>
        </p:spPr>
        <p:txBody>
          <a:bodyPr wrap="square">
            <a:spAutoFit/>
          </a:bodyPr>
          <a:lstStyle/>
          <a:p>
            <a:pPr lvl="0">
              <a:lnSpc>
                <a:spcPct val="106000"/>
              </a:lnSpc>
            </a:pPr>
            <a:r>
              <a:rPr lang="en-GB" sz="1000">
                <a:effectLst/>
                <a:latin typeface="Work Sans" pitchFamily="2" charset="0"/>
                <a:ea typeface="Calibri" panose="020F0502020204030204" pitchFamily="34" charset="0"/>
                <a:cs typeface="Times New Roman" panose="02020603050405020304" pitchFamily="18" charset="0"/>
              </a:rPr>
              <a:t>Be mindful of practising Muslims in the class during the critical thinking task.</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BD8B1C8-FC8E-98C9-029F-004F0B28D6FD}"/>
              </a:ext>
            </a:extLst>
          </p:cNvPr>
          <p:cNvSpPr txBox="1"/>
          <p:nvPr/>
        </p:nvSpPr>
        <p:spPr>
          <a:xfrm>
            <a:off x="2408601" y="408389"/>
            <a:ext cx="8039647" cy="860428"/>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do the five pillars of Islam help a Muslim to show commitment to God (Allah)?</a:t>
            </a:r>
            <a:endPar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281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6095999" y="2764571"/>
            <a:ext cx="3022600"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022600"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5" y="1072901"/>
            <a:ext cx="6627904" cy="1477328"/>
          </a:xfrm>
          <a:prstGeom prst="rect">
            <a:avLst/>
          </a:prstGeom>
          <a:noFill/>
        </p:spPr>
        <p:txBody>
          <a:bodyPr wrap="square">
            <a:spAutoFit/>
          </a:bodyPr>
          <a:lstStyle/>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Five pillars of Islam:</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https://www.bbc.co.uk/religion/religions/islam/practices/fivepillars.shtml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Shahadah:</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a:t>
            </a:r>
          </a:p>
          <a:p>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Muslims have a profession of faith which expresses two simple but central beliefs that makes a person a Muslim:</a:t>
            </a:r>
          </a:p>
          <a:p>
            <a:pPr marL="171450" lvl="0" indent="-171450">
              <a:buFont typeface="Arial" panose="020B0604020202020204" pitchFamily="34" charset="0"/>
              <a:buChar char="•"/>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There is no god but God (Allah)</a:t>
            </a:r>
          </a:p>
          <a:p>
            <a:pPr marL="171450" lvl="0" indent="-171450">
              <a:buFont typeface="Arial" panose="020B0604020202020204" pitchFamily="34" charset="0"/>
              <a:buChar char="•"/>
            </a:pP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Muhammad (</a:t>
            </a:r>
            <a:r>
              <a:rPr lang="en-GB" sz="1000" dirty="0" err="1">
                <a:solidFill>
                  <a:schemeClr val="bg1"/>
                </a:solidFill>
                <a:effectLst/>
                <a:latin typeface="Work Sans" pitchFamily="2" charset="0"/>
                <a:ea typeface="Calibri" panose="020F0502020204030204" pitchFamily="34" charset="0"/>
                <a:cs typeface="Times New Roman" panose="02020603050405020304" pitchFamily="18" charset="0"/>
              </a:rPr>
              <a:t>pbuh</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 is the prophet of God (Allah)</a:t>
            </a:r>
          </a:p>
          <a:p>
            <a:r>
              <a:rPr lang="en-GB" sz="1000" b="1" u="sng" dirty="0">
                <a:solidFill>
                  <a:schemeClr val="bg1"/>
                </a:solidFill>
                <a:effectLst/>
                <a:latin typeface="Work Sans" pitchFamily="2"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https://www.bbc.co.uk/religion/religions/islam/practices/shahadah.shtml</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35117" y="2933881"/>
            <a:ext cx="2767109" cy="2811026"/>
          </a:xfrm>
          <a:prstGeom prst="rect">
            <a:avLst/>
          </a:prstGeom>
          <a:noFill/>
        </p:spPr>
        <p:txBody>
          <a:bodyPr wrap="square" rtlCol="0">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Pattern of prayer continued:</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endParaRPr lang="en-GB" sz="1000" b="1"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2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Peace to the right</a:t>
            </a:r>
            <a:r>
              <a:rPr lang="en-GB" sz="1000" dirty="0">
                <a:effectLst/>
                <a:latin typeface="Work Sans" pitchFamily="2" charset="0"/>
                <a:ea typeface="Calibri" panose="020F0502020204030204" pitchFamily="34" charset="0"/>
                <a:cs typeface="Times New Roman" panose="02020603050405020304" pitchFamily="18" charset="0"/>
              </a:rPr>
              <a:t> – the prayer ends by Muslims first turning to the right saying ‘Peace be upon you, and the mercy and blessings of Allah.’  This is said to the Angels who Muslims believe accompany each human being to</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record their actions.  </a:t>
            </a:r>
            <a:r>
              <a:rPr lang="en-GB" sz="1000" b="1" dirty="0">
                <a:effectLst/>
                <a:latin typeface="Work Sans" pitchFamily="2" charset="0"/>
                <a:ea typeface="Calibri" panose="020F0502020204030204" pitchFamily="34" charset="0"/>
                <a:cs typeface="Times New Roman" panose="02020603050405020304" pitchFamily="18" charset="0"/>
              </a:rPr>
              <a:t>Asking for peace.</a:t>
            </a:r>
          </a:p>
          <a:p>
            <a:pPr marL="17145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spcAft>
                <a:spcPts val="200"/>
              </a:spcAft>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Peace to the left</a:t>
            </a:r>
            <a:r>
              <a:rPr lang="en-GB" sz="1000" dirty="0">
                <a:effectLst/>
                <a:latin typeface="Work Sans" pitchFamily="2" charset="0"/>
                <a:ea typeface="Calibri" panose="020F0502020204030204" pitchFamily="34" charset="0"/>
                <a:cs typeface="Times New Roman" panose="02020603050405020304" pitchFamily="18" charset="0"/>
              </a:rPr>
              <a:t> – the same is repeated – Muslims believe the Angel on the right side records all good actions and thoughts while the one on the left records all bad actions.   </a:t>
            </a:r>
            <a:r>
              <a:rPr lang="en-GB" sz="1000" b="1" dirty="0">
                <a:effectLst/>
                <a:latin typeface="Work Sans" pitchFamily="2" charset="0"/>
                <a:ea typeface="Calibri" panose="020F0502020204030204" pitchFamily="34" charset="0"/>
                <a:cs typeface="Times New Roman" panose="02020603050405020304" pitchFamily="18" charset="0"/>
              </a:rPr>
              <a:t>Asking for peace.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157717" y="2959702"/>
            <a:ext cx="2810189" cy="3272691"/>
          </a:xfrm>
          <a:prstGeom prst="rect">
            <a:avLst/>
          </a:prstGeom>
          <a:noFill/>
        </p:spPr>
        <p:txBody>
          <a:bodyPr wrap="square" rtlCol="0">
            <a:spAutoFit/>
          </a:bodyPr>
          <a:lstStyle/>
          <a:p>
            <a:pPr>
              <a:spcAft>
                <a:spcPts val="400"/>
              </a:spcAft>
            </a:pPr>
            <a:r>
              <a:rPr lang="en-GB" sz="1000" b="1" dirty="0">
                <a:solidFill>
                  <a:srgbClr val="000000"/>
                </a:solidFill>
                <a:effectLst/>
                <a:latin typeface="Work Sans" pitchFamily="2" charset="0"/>
                <a:ea typeface="Times New Roman" panose="02020603050405020304" pitchFamily="18" charset="0"/>
                <a:cs typeface="Helvetica" panose="020B0604020202020204" pitchFamily="34" charset="0"/>
              </a:rPr>
              <a:t>Zakat:  (charitable giving)</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u="sng" dirty="0">
                <a:solidFill>
                  <a:srgbClr val="000000"/>
                </a:solidFill>
                <a:effectLst/>
                <a:latin typeface="Work Sans" pitchFamily="2" charset="0"/>
                <a:ea typeface="Times New Roman" panose="02020603050405020304" pitchFamily="18" charset="0"/>
                <a:cs typeface="Helvetica" panose="020B0604020202020204" pitchFamily="34" charset="0"/>
                <a:hlinkClick r:id="rId5"/>
              </a:rPr>
              <a:t>https://www.bbc.co.uk/religion/religions/islam/practices/zakat.shtml</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Swam - Fasting during the month of Ramadan</a:t>
            </a: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6"/>
              </a:rPr>
              <a:t>https://www.bbc.co.uk/religion/religions/islam/practices/sawm.shtml</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Times New Roman" panose="02020603050405020304" pitchFamily="18"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solidFill>
                  <a:srgbClr val="000000"/>
                </a:solidFill>
                <a:effectLst/>
                <a:latin typeface="Work Sans" pitchFamily="2" charset="0"/>
                <a:ea typeface="Times New Roman" panose="02020603050405020304" pitchFamily="18" charset="0"/>
                <a:cs typeface="Helvetica" panose="020B0604020202020204" pitchFamily="34" charset="0"/>
              </a:rPr>
              <a:t>Ramadan: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u="sng" dirty="0">
                <a:solidFill>
                  <a:srgbClr val="000000"/>
                </a:solidFill>
                <a:effectLst/>
                <a:latin typeface="Work Sans" pitchFamily="2" charset="0"/>
                <a:ea typeface="Times New Roman" panose="02020603050405020304" pitchFamily="18" charset="0"/>
                <a:cs typeface="Helvetica" panose="020B0604020202020204" pitchFamily="34" charset="0"/>
                <a:hlinkClick r:id="rId7"/>
              </a:rPr>
              <a:t>https://www.bbc.co.uk/religion/religions/islam/practices/ramadan_1.shtml</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Times New Roman" panose="02020603050405020304" pitchFamily="18"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solidFill>
                  <a:srgbClr val="000000"/>
                </a:solidFill>
                <a:effectLst/>
                <a:latin typeface="Work Sans" pitchFamily="2" charset="0"/>
                <a:ea typeface="Times New Roman" panose="02020603050405020304" pitchFamily="18" charset="0"/>
                <a:cs typeface="Helvetica" panose="020B0604020202020204" pitchFamily="34" charset="0"/>
              </a:rPr>
              <a:t>Eid </a:t>
            </a:r>
            <a:r>
              <a:rPr lang="en-GB" sz="1000" b="1" dirty="0" err="1">
                <a:solidFill>
                  <a:srgbClr val="000000"/>
                </a:solidFill>
                <a:effectLst/>
                <a:latin typeface="Work Sans" pitchFamily="2" charset="0"/>
                <a:ea typeface="Times New Roman" panose="02020603050405020304" pitchFamily="18" charset="0"/>
                <a:cs typeface="Helvetica" panose="020B0604020202020204" pitchFamily="34" charset="0"/>
              </a:rPr>
              <a:t>ul</a:t>
            </a:r>
            <a:r>
              <a:rPr lang="en-GB" sz="1000" b="1" dirty="0">
                <a:solidFill>
                  <a:srgbClr val="000000"/>
                </a:solidFill>
                <a:effectLst/>
                <a:latin typeface="Work Sans" pitchFamily="2" charset="0"/>
                <a:ea typeface="Times New Roman" panose="02020603050405020304" pitchFamily="18" charset="0"/>
                <a:cs typeface="Helvetica" panose="020B0604020202020204" pitchFamily="34" charset="0"/>
              </a:rPr>
              <a:t>-Fitr:</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8"/>
              </a:rPr>
              <a:t>https://www.bbc.co.uk/religion/religions/islam/holydays/eidulfitr.shtml</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17" name="TextBox 16">
            <a:extLst>
              <a:ext uri="{FF2B5EF4-FFF2-40B4-BE49-F238E27FC236}">
                <a16:creationId xmlns:a16="http://schemas.microsoft.com/office/drawing/2014/main" id="{23B5305D-902E-62CF-B4D2-C7F416A299A9}"/>
              </a:ext>
            </a:extLst>
          </p:cNvPr>
          <p:cNvSpPr txBox="1"/>
          <p:nvPr/>
        </p:nvSpPr>
        <p:spPr>
          <a:xfrm>
            <a:off x="6265451" y="2933881"/>
            <a:ext cx="2683696" cy="1990288"/>
          </a:xfrm>
          <a:prstGeom prst="rect">
            <a:avLst/>
          </a:prstGeom>
          <a:noFill/>
        </p:spPr>
        <p:txBody>
          <a:bodyPr wrap="square" rtlCol="0">
            <a:spAutoFit/>
          </a:bodyPr>
          <a:lstStyle/>
          <a:p>
            <a:pPr>
              <a:spcAft>
                <a:spcPts val="400"/>
              </a:spcAft>
            </a:pPr>
            <a:r>
              <a:rPr lang="en-GB" sz="1000" b="1" dirty="0">
                <a:effectLst/>
                <a:latin typeface="Work Sans" pitchFamily="2" charset="0"/>
                <a:ea typeface="Times New Roman" panose="02020603050405020304" pitchFamily="18" charset="0"/>
                <a:cs typeface="Helvetica" panose="020B0604020202020204" pitchFamily="34" charset="0"/>
              </a:rPr>
              <a:t>Pilgrimage to Hajj</a:t>
            </a:r>
            <a:r>
              <a:rPr lang="en-GB" sz="1000" dirty="0">
                <a:effectLst/>
                <a:latin typeface="Work Sans" pitchFamily="2" charset="0"/>
                <a:ea typeface="Calibri" panose="020F0502020204030204" pitchFamily="34" charset="0"/>
                <a:cs typeface="Times New Roman" panose="02020603050405020304" pitchFamily="18" charset="0"/>
              </a:rPr>
              <a:t>:</a:t>
            </a:r>
          </a:p>
          <a:p>
            <a:pPr>
              <a:spcAft>
                <a:spcPts val="400"/>
              </a:spcAft>
            </a:pPr>
            <a:r>
              <a:rPr lang="en-GB" sz="1000" b="1" u="sng" dirty="0">
                <a:solidFill>
                  <a:srgbClr val="0000FF"/>
                </a:solidFill>
                <a:effectLst/>
                <a:latin typeface="Work Sans" pitchFamily="2" charset="0"/>
                <a:ea typeface="Times New Roman" panose="02020603050405020304" pitchFamily="18" charset="0"/>
                <a:cs typeface="Helvetica" panose="020B0604020202020204" pitchFamily="34" charset="0"/>
                <a:hlinkClick r:id="rId9"/>
              </a:rPr>
              <a:t>https://www.bbc.co.uk/religion/religions/islam/practices/hajj_1.shtml</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features of a mosque:  </a:t>
            </a:r>
            <a:r>
              <a:rPr lang="en-GB" sz="1000" dirty="0">
                <a:effectLst/>
                <a:latin typeface="Work Sans" pitchFamily="2" charset="0"/>
                <a:ea typeface="Calibri" panose="020F0502020204030204" pitchFamily="34" charset="0"/>
                <a:cs typeface="Times New Roman" panose="02020603050405020304" pitchFamily="18" charset="0"/>
              </a:rPr>
              <a:t>The link below will give you the necessary information required and can be used for lesson 2.</a:t>
            </a:r>
          </a:p>
          <a:p>
            <a:pPr>
              <a:spcAft>
                <a:spcPts val="400"/>
              </a:spcAft>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10"/>
              </a:rPr>
              <a:t>https://www.bbc.co.uk/teach/inside-the-mosque-what-do-you-need-to-know/zr3f2sg</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9246692" y="2935448"/>
            <a:ext cx="2810191" cy="246221"/>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Times New Roman" panose="02020603050405020304" pitchFamily="18" charset="0"/>
              </a:rPr>
              <a:t>Type any notes here…</a:t>
            </a: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1384995"/>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WAYS OF LIVING</a:t>
            </a:r>
            <a:endParaRPr lang="en-GB"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QUESTIONS OF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AND COMMITMENTS</a:t>
            </a:r>
            <a:endParaRPr lang="en-GB"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400" b="1" dirty="0">
              <a:solidFill>
                <a:schemeClr val="bg1"/>
              </a:solidFill>
              <a:latin typeface="Work Sans SemiBold" pitchFamily="2" charset="77"/>
            </a:endParaRPr>
          </a:p>
        </p:txBody>
      </p:sp>
    </p:spTree>
    <p:extLst>
      <p:ext uri="{BB962C8B-B14F-4D97-AF65-F5344CB8AC3E}">
        <p14:creationId xmlns:p14="http://schemas.microsoft.com/office/powerpoint/2010/main" val="1433004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42" y="3738007"/>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00329"/>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make a commitment?  How might a Muslim show their commitment to their faith?</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commitment means and be able to give an example of what someone might do to show commitment to something or someone.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names of the five pillars of Islam and what they stand for.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Say what is important to them and begin to express their ideas and opinions.</a:t>
            </a:r>
          </a:p>
          <a:p>
            <a:pPr marL="4000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The Shahadah, Salat, Sawm, Zakat, Hajj, commitment.</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38214" y="3791148"/>
            <a:ext cx="8356986" cy="3016210"/>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Sorting activity:  </a:t>
            </a:r>
            <a:r>
              <a:rPr lang="en-GB" sz="1000" dirty="0">
                <a:effectLst/>
                <a:latin typeface="Work Sans" pitchFamily="2" charset="0"/>
                <a:ea typeface="Calibri" panose="020F0502020204030204" pitchFamily="34" charset="0"/>
                <a:cs typeface="Times New Roman" panose="02020603050405020304" pitchFamily="18" charset="0"/>
              </a:rPr>
              <a:t>Divide a number of statements into 2 categories:  requires commitment and doesn’t require commitment, either as a class or in small groups.</a:t>
            </a:r>
          </a:p>
          <a:p>
            <a:r>
              <a:rPr lang="en-GB" sz="1000" b="1" dirty="0">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Training to be a sportsperson, learning a new skill, someone visiting a sick relative once every week, planning a holiday with friends, going out with friends, going to a place of worship every week, praying etc.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Elicit the following:</a:t>
            </a:r>
            <a:r>
              <a:rPr lang="en-GB" sz="1000" dirty="0">
                <a:effectLst/>
                <a:latin typeface="Work Sans" pitchFamily="2" charset="0"/>
                <a:ea typeface="Calibri" panose="020F0502020204030204" pitchFamily="34" charset="0"/>
                <a:cs typeface="Times New Roman" panose="02020603050405020304" pitchFamily="18" charset="0"/>
              </a:rPr>
              <a:t>  To show commitment you need to do something on a regular basis and by demonstrating loyalty, hard work and belief in what you are doing.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  </a:t>
            </a:r>
            <a:r>
              <a:rPr lang="en-GB" sz="1000" dirty="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it mean to make a commitment?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might a believer show commitment to their faith?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might a Muslim show their commitment to their faith?  (Initial assessment to establish what the pupils can recall from their prior learning on Islam in Year 1 – essential knowledge that should have been retained:  Importance of prayer, how a baby is welcomed into the world – the importance of having the </a:t>
            </a:r>
            <a:r>
              <a:rPr lang="en-GB" sz="1000" dirty="0" err="1">
                <a:effectLst/>
                <a:latin typeface="Work Sans" pitchFamily="2" charset="0"/>
                <a:ea typeface="Calibri" panose="020F0502020204030204" pitchFamily="34" charset="0"/>
                <a:cs typeface="Times New Roman" panose="02020603050405020304" pitchFamily="18" charset="0"/>
              </a:rPr>
              <a:t>adhaan</a:t>
            </a:r>
            <a:r>
              <a:rPr lang="en-GB" sz="1000" dirty="0">
                <a:effectLst/>
                <a:latin typeface="Work Sans" pitchFamily="2" charset="0"/>
                <a:ea typeface="Calibri" panose="020F0502020204030204" pitchFamily="34" charset="0"/>
                <a:cs typeface="Times New Roman" panose="02020603050405020304" pitchFamily="18" charset="0"/>
              </a:rPr>
              <a:t> whispered into the right ear.  Reading the Qur’an  - the holy book -the word of God.</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05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make a commitment?  How might a Muslim show their commitment to their faith?</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3477875"/>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it mean to make a commitment?  How might a Muslim show their commitment to their faith?</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Introduce the children to the five pillars of Islam: </a:t>
            </a:r>
            <a:r>
              <a:rPr lang="en-GB" sz="1000" dirty="0">
                <a:effectLst/>
                <a:latin typeface="Work Sans" pitchFamily="2" charset="0"/>
                <a:ea typeface="Calibri" panose="020F0502020204030204" pitchFamily="34" charset="0"/>
                <a:cs typeface="Times New Roman" panose="02020603050405020304" pitchFamily="18" charset="0"/>
              </a:rPr>
              <a:t>Shahadah, Salat, Zakat, </a:t>
            </a:r>
            <a:r>
              <a:rPr lang="en-GB" sz="1000" dirty="0" err="1">
                <a:effectLst/>
                <a:latin typeface="Work Sans" pitchFamily="2" charset="0"/>
                <a:ea typeface="Calibri" panose="020F0502020204030204" pitchFamily="34" charset="0"/>
                <a:cs typeface="Times New Roman" panose="02020603050405020304" pitchFamily="18" charset="0"/>
              </a:rPr>
              <a:t>Sawam</a:t>
            </a:r>
            <a:r>
              <a:rPr lang="en-GB" sz="1000" dirty="0">
                <a:effectLst/>
                <a:latin typeface="Work Sans" pitchFamily="2" charset="0"/>
                <a:ea typeface="Calibri" panose="020F0502020204030204" pitchFamily="34" charset="0"/>
                <a:cs typeface="Times New Roman" panose="02020603050405020304" pitchFamily="18" charset="0"/>
              </a:rPr>
              <a:t>, Hajj – at this point it is making pupils aware that there are five religious duties expected of every Muslim.</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Watch </a:t>
            </a:r>
            <a:r>
              <a:rPr lang="en-GB" sz="1000" dirty="0">
                <a:effectLst/>
                <a:latin typeface="Work Sans" pitchFamily="2" charset="0"/>
                <a:ea typeface="Calibri" panose="020F0502020204030204" pitchFamily="34" charset="0"/>
                <a:cs typeface="Times New Roman" panose="02020603050405020304" pitchFamily="18" charset="0"/>
              </a:rPr>
              <a:t>the clip below to help understand the five pillars of Islam.</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https://www.bbc.co.uk/teach/class-clips-video/religious-education-ks2-my-life-my-religion-what-is-islam/zbmrwty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Check for understanding once the video has been watched.</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Sara believe the five pillars help her to do?</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Display</a:t>
            </a:r>
            <a:r>
              <a:rPr lang="en-GB" sz="1000" dirty="0">
                <a:effectLst/>
                <a:latin typeface="Work Sans" pitchFamily="2" charset="0"/>
                <a:ea typeface="Calibri" panose="020F0502020204030204" pitchFamily="34" charset="0"/>
                <a:cs typeface="Times New Roman" panose="02020603050405020304" pitchFamily="18" charset="0"/>
              </a:rPr>
              <a:t> the five pillars as actual pillars of a building.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they are called pillars?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are the pillars that ‘hold you up,’ that guide you in life and help you grow and develop in a positive way?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Record pupils’ responses.</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67024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make a commitment?  How might a Muslim show their commitment to their faith?</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Pupils decide on something they are committed to: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Suggestions: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Their faith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Being part of a sports team/club/music group/ school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Belonging to the school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Belonging to their family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Living a full and positive life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decide on the five ingredients they think would help them demonstrate their commitment to the thing they have chosen.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For Muslim pupils to consider the following question if they would like to:  What does each pillar mean to you and how does it help you to live well and express your faith as a Muslim?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Provide </a:t>
            </a:r>
            <a:r>
              <a:rPr lang="en-GB" sz="1000" dirty="0">
                <a:effectLst/>
                <a:latin typeface="Work Sans" pitchFamily="2" charset="0"/>
                <a:ea typeface="Calibri" panose="020F0502020204030204" pitchFamily="34" charset="0"/>
                <a:cs typeface="Times New Roman" panose="02020603050405020304" pitchFamily="18" charset="0"/>
              </a:rPr>
              <a:t>pupils with a model.</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Member of a sports team:</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 will attend training every week.</a:t>
            </a:r>
          </a:p>
          <a:p>
            <a:r>
              <a:rPr lang="en-GB" sz="1000" dirty="0">
                <a:effectLst/>
                <a:latin typeface="Work Sans" pitchFamily="2" charset="0"/>
                <a:ea typeface="Calibri" panose="020F0502020204030204" pitchFamily="34" charset="0"/>
                <a:cs typeface="Times New Roman" panose="02020603050405020304" pitchFamily="18" charset="0"/>
              </a:rPr>
              <a:t>I will always try my best</a:t>
            </a:r>
          </a:p>
          <a:p>
            <a:r>
              <a:rPr lang="en-GB" sz="1000" dirty="0">
                <a:effectLst/>
                <a:latin typeface="Work Sans" pitchFamily="2" charset="0"/>
                <a:ea typeface="Calibri" panose="020F0502020204030204" pitchFamily="34" charset="0"/>
                <a:cs typeface="Times New Roman" panose="02020603050405020304" pitchFamily="18" charset="0"/>
              </a:rPr>
              <a:t>I will practise the skills every day</a:t>
            </a:r>
          </a:p>
          <a:p>
            <a:r>
              <a:rPr lang="en-GB" sz="1000" dirty="0">
                <a:effectLst/>
                <a:latin typeface="Work Sans" pitchFamily="2" charset="0"/>
                <a:ea typeface="Calibri" panose="020F0502020204030204" pitchFamily="34" charset="0"/>
                <a:cs typeface="Times New Roman" panose="02020603050405020304" pitchFamily="18" charset="0"/>
              </a:rPr>
              <a:t>I will eat healthily</a:t>
            </a:r>
          </a:p>
          <a:p>
            <a:r>
              <a:rPr lang="en-GB" sz="1000" dirty="0">
                <a:effectLst/>
                <a:latin typeface="Work Sans" pitchFamily="2" charset="0"/>
                <a:ea typeface="Calibri" panose="020F0502020204030204" pitchFamily="34" charset="0"/>
                <a:cs typeface="Times New Roman" panose="02020603050405020304" pitchFamily="18" charset="0"/>
              </a:rPr>
              <a:t>I will be kind and caring towards my team members</a:t>
            </a:r>
          </a:p>
          <a:p>
            <a:endParaRPr lang="en-GB" sz="1000" dirty="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See more on next slide…</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129799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make a commitment?  How might a Muslim show their commitment to their faith?</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207189"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Member of the Christian faith: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 will love my neighbour</a:t>
            </a:r>
          </a:p>
          <a:p>
            <a:r>
              <a:rPr lang="en-GB" sz="1000" dirty="0">
                <a:effectLst/>
                <a:latin typeface="Work Sans" pitchFamily="2" charset="0"/>
                <a:ea typeface="Calibri" panose="020F0502020204030204" pitchFamily="34" charset="0"/>
                <a:cs typeface="Times New Roman" panose="02020603050405020304" pitchFamily="18" charset="0"/>
              </a:rPr>
              <a:t>I will pray every day</a:t>
            </a:r>
          </a:p>
          <a:p>
            <a:r>
              <a:rPr lang="en-GB" sz="1000" dirty="0">
                <a:effectLst/>
                <a:latin typeface="Work Sans" pitchFamily="2" charset="0"/>
                <a:ea typeface="Calibri" panose="020F0502020204030204" pitchFamily="34" charset="0"/>
                <a:cs typeface="Times New Roman" panose="02020603050405020304" pitchFamily="18" charset="0"/>
              </a:rPr>
              <a:t>I will go to church</a:t>
            </a:r>
          </a:p>
          <a:p>
            <a:r>
              <a:rPr lang="en-GB" sz="1000" dirty="0">
                <a:effectLst/>
                <a:latin typeface="Work Sans" pitchFamily="2" charset="0"/>
                <a:ea typeface="Calibri" panose="020F0502020204030204" pitchFamily="34" charset="0"/>
                <a:cs typeface="Times New Roman" panose="02020603050405020304" pitchFamily="18" charset="0"/>
              </a:rPr>
              <a:t>I will give some of my pocket money to charity</a:t>
            </a:r>
          </a:p>
          <a:p>
            <a:r>
              <a:rPr lang="en-GB" sz="1000" dirty="0">
                <a:effectLst/>
                <a:latin typeface="Work Sans" pitchFamily="2" charset="0"/>
                <a:ea typeface="Calibri" panose="020F0502020204030204" pitchFamily="34" charset="0"/>
                <a:cs typeface="Times New Roman" panose="02020603050405020304" pitchFamily="18" charset="0"/>
              </a:rPr>
              <a:t>I will learn the stories of the Bible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Belonging to my family: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 will show kindness and love towards my family</a:t>
            </a:r>
          </a:p>
          <a:p>
            <a:r>
              <a:rPr lang="en-GB" sz="1000" dirty="0">
                <a:effectLst/>
                <a:latin typeface="Work Sans" pitchFamily="2" charset="0"/>
                <a:ea typeface="Calibri" panose="020F0502020204030204" pitchFamily="34" charset="0"/>
                <a:cs typeface="Times New Roman" panose="02020603050405020304" pitchFamily="18" charset="0"/>
              </a:rPr>
              <a:t>I will share what I have with others</a:t>
            </a:r>
          </a:p>
          <a:p>
            <a:r>
              <a:rPr lang="en-GB" sz="1000" dirty="0">
                <a:effectLst/>
                <a:latin typeface="Work Sans" pitchFamily="2" charset="0"/>
                <a:ea typeface="Calibri" panose="020F0502020204030204" pitchFamily="34" charset="0"/>
                <a:cs typeface="Times New Roman" panose="02020603050405020304" pitchFamily="18" charset="0"/>
              </a:rPr>
              <a:t>I will look out for family members who need my help</a:t>
            </a:r>
          </a:p>
          <a:p>
            <a:r>
              <a:rPr lang="en-GB" sz="1000" dirty="0">
                <a:effectLst/>
                <a:latin typeface="Work Sans" pitchFamily="2" charset="0"/>
                <a:ea typeface="Calibri" panose="020F0502020204030204" pitchFamily="34" charset="0"/>
                <a:cs typeface="Times New Roman" panose="02020603050405020304" pitchFamily="18" charset="0"/>
              </a:rPr>
              <a:t>I will show respect to my parents and carers</a:t>
            </a:r>
          </a:p>
          <a:p>
            <a:r>
              <a:rPr lang="en-GB" sz="1000" dirty="0">
                <a:effectLst/>
                <a:latin typeface="Work Sans" pitchFamily="2" charset="0"/>
                <a:ea typeface="Calibri" panose="020F0502020204030204" pitchFamily="34" charset="0"/>
                <a:cs typeface="Times New Roman" panose="02020603050405020304" pitchFamily="18" charset="0"/>
              </a:rPr>
              <a:t>I will aim to always do my best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Living a full and positive life: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kind and loving to everyone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look out for others who are in need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Share what I have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Give thanks for what I have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Respect and take care of the environment</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Revisit the religious vocabulary for the lesson – the names of the five pillars.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things have you put on your list that are similar and different to the five pillars?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Is it always easy to live by your five ingredients?  When might it be difficult?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it is easy for a Muslim to practise the five pillars?  When might it be difficult?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a Muslim who doesn’t follow the five pillars of Islam is less committed?</a:t>
            </a:r>
          </a:p>
        </p:txBody>
      </p:sp>
      <p:sp>
        <p:nvSpPr>
          <p:cNvPr id="9" name="TextBox 8">
            <a:extLst>
              <a:ext uri="{FF2B5EF4-FFF2-40B4-BE49-F238E27FC236}">
                <a16:creationId xmlns:a16="http://schemas.microsoft.com/office/drawing/2014/main" id="{82CEC210-64FE-8C49-2C0E-5336DBB92CF6}"/>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30475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it mean to make a commitment?  How might a Muslim show their commitment to their faith?</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513474"/>
          </a:xfrm>
          <a:prstGeom prst="rect">
            <a:avLst/>
          </a:prstGeom>
          <a:noFill/>
        </p:spPr>
        <p:txBody>
          <a:bodyPr wrap="square">
            <a:spAutoFit/>
          </a:bodyPr>
          <a:lstStyle/>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The five pillars: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https://www.bbc.co.uk/teach/class-clips-video/religious-education-ks2-my-life-my-religion-what-is-islam/zbmrwty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7191" cy="553998"/>
          </a:xfrm>
          <a:prstGeom prst="rect">
            <a:avLst/>
          </a:prstGeom>
          <a:noFill/>
        </p:spPr>
        <p:txBody>
          <a:bodyPr wrap="square">
            <a:spAutoFit/>
          </a:bodyPr>
          <a:lstStyle/>
          <a:p>
            <a:pPr marL="285750" lvl="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for whom the concept of commitment is difficult to understand or for those who may have experienced trauma.</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find it hard to feel a sense of belonging.</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1255600"/>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2a &amp; 2b: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does a Muslim show their commitment to God (Allah) through prayer and confession of faith? </a:t>
            </a:r>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First &amp; second pillars of Islam: Shahadah, Salat.</a:t>
            </a:r>
            <a:endParaRPr lang="en-GB" sz="1000" b="1"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LIVING,</a:t>
            </a:r>
            <a:r>
              <a:rPr lang="en-GB"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VALUES, </a:t>
            </a:r>
          </a:p>
          <a:p>
            <a:r>
              <a:rPr lang="en-GB" sz="1400" kern="1200" dirty="0">
                <a:solidFill>
                  <a:schemeClr val="bg1"/>
                </a:solidFill>
                <a:effectLst/>
                <a:latin typeface="Work Sans SemiBold" pitchFamily="2" charset="0"/>
                <a:ea typeface="Times New Roman" panose="02020603050405020304" pitchFamily="18" charset="0"/>
                <a:cs typeface="Times New Roman" panose="02020603050405020304" pitchFamily="18" charset="0"/>
              </a:rPr>
              <a:t>COMMITMENTS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1" y="2091131"/>
            <a:ext cx="6674285" cy="1477328"/>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and understand the importance and significance of the first and second pillars of Islam in helping Muslims to show commitment to God (Allah).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how a Muslim prays.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the key features of a mosque are.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the mosque is important to many Muslims.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Ask questions.</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  Shahadah, salat, mosque, wudu, Makkah, </a:t>
            </a:r>
            <a:r>
              <a:rPr lang="en-GB" sz="1000" dirty="0" err="1">
                <a:effectLst/>
                <a:latin typeface="Work Sans" pitchFamily="2" charset="0"/>
                <a:ea typeface="Calibri" panose="020F0502020204030204" pitchFamily="34" charset="0"/>
                <a:cs typeface="Times New Roman" panose="02020603050405020304" pitchFamily="18" charset="0"/>
              </a:rPr>
              <a:t>ka’bah</a:t>
            </a:r>
            <a:r>
              <a:rPr lang="en-GB" sz="1000" dirty="0">
                <a:effectLst/>
                <a:latin typeface="Work Sans" pitchFamily="2" charset="0"/>
                <a:ea typeface="Calibri" panose="020F0502020204030204" pitchFamily="34" charset="0"/>
                <a:cs typeface="Times New Roman" panose="02020603050405020304" pitchFamily="18" charset="0"/>
              </a:rPr>
              <a:t>, prayer mat, Islamic compass.</a:t>
            </a:r>
          </a:p>
        </p:txBody>
      </p:sp>
      <p:sp>
        <p:nvSpPr>
          <p:cNvPr id="23" name="TextBox 22">
            <a:extLst>
              <a:ext uri="{FF2B5EF4-FFF2-40B4-BE49-F238E27FC236}">
                <a16:creationId xmlns:a16="http://schemas.microsoft.com/office/drawing/2014/main" id="{5356ED5B-34B2-601E-8F6A-6C3A1612E59E}"/>
              </a:ext>
            </a:extLst>
          </p:cNvPr>
          <p:cNvSpPr txBox="1"/>
          <p:nvPr/>
        </p:nvSpPr>
        <p:spPr>
          <a:xfrm>
            <a:off x="3538214" y="3791148"/>
            <a:ext cx="8356986"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commitment means and be able to give an example of what someone might do to show commitment to something or someone.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Recall the names of the five pillars of Islam and know what they are.</a:t>
            </a:r>
          </a:p>
          <a:p>
            <a:r>
              <a:rPr lang="en-GB" sz="1000" dirty="0">
                <a:effectLst/>
                <a:latin typeface="Work Sans" pitchFamily="2" charset="0"/>
                <a:ea typeface="Calibri" panose="020F0502020204030204" pitchFamily="34" charset="0"/>
                <a:cs typeface="Times New Roman" panose="02020603050405020304" pitchFamily="18" charset="0"/>
              </a:rPr>
              <a:t>Show pupils pictures of Muslims praying – remember to ensure the pictures are diverse and offer a global dimension to the faith.</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already know about Muslim prayer?  (Pupils should be building on prior knowledge from the unit of learning taught in Year 1.)</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does a Muslim show their commitment to God (Allah) through prayer and confession of faith?</a:t>
            </a:r>
            <a:r>
              <a:rPr lang="en-GB" sz="1000" dirty="0">
                <a:solidFill>
                  <a:srgbClr val="55345A"/>
                </a:solidFill>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(First &amp; second pillars of Islam: Shahada, Salat).</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459A1DC-5DE6-5AAB-9AD2-7A579891A441}"/>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45DF7B5-4188-AB0B-9BB5-C5614F083222}"/>
              </a:ext>
            </a:extLst>
          </p:cNvPr>
          <p:cNvSpPr txBox="1"/>
          <p:nvPr/>
        </p:nvSpPr>
        <p:spPr>
          <a:xfrm>
            <a:off x="10561793" y="1914868"/>
            <a:ext cx="1458413" cy="1173591"/>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This lesson needs to be followed up with a visit to the local mosque.  </a:t>
            </a:r>
            <a:r>
              <a:rPr lang="en-GB" sz="1000" b="1" dirty="0">
                <a:effectLst/>
                <a:latin typeface="Work Sans" pitchFamily="2" charset="0"/>
                <a:ea typeface="Calibri" panose="020F0502020204030204" pitchFamily="34" charset="0"/>
                <a:cs typeface="Times New Roman" panose="02020603050405020304" pitchFamily="18" charset="0"/>
              </a:rPr>
              <a:t>Lesson 2b.</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4341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6" ma:contentTypeDescription="Create a new document." ma:contentTypeScope="" ma:versionID="4140d98b5e72ec949c32c2c289918fb9">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91e60c445ca9e904630b9d9ce2925bd6"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AFA99B-73F7-417F-A623-5CE585C286B2}"/>
</file>

<file path=customXml/itemProps2.xml><?xml version="1.0" encoding="utf-8"?>
<ds:datastoreItem xmlns:ds="http://schemas.openxmlformats.org/officeDocument/2006/customXml" ds:itemID="{19BA27A6-C197-455C-945C-433C67ECA59D}"/>
</file>

<file path=customXml/itemProps3.xml><?xml version="1.0" encoding="utf-8"?>
<ds:datastoreItem xmlns:ds="http://schemas.openxmlformats.org/officeDocument/2006/customXml" ds:itemID="{F4B52702-7960-45F0-8A2F-2CF3E9FB72BD}"/>
</file>

<file path=docProps/app.xml><?xml version="1.0" encoding="utf-8"?>
<Properties xmlns="http://schemas.openxmlformats.org/officeDocument/2006/extended-properties" xmlns:vt="http://schemas.openxmlformats.org/officeDocument/2006/docPropsVTypes">
  <TotalTime>65</TotalTime>
  <Words>8381</Words>
  <Application>Microsoft Office PowerPoint</Application>
  <PresentationFormat>Widescreen</PresentationFormat>
  <Paragraphs>871</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5</cp:revision>
  <dcterms:created xsi:type="dcterms:W3CDTF">2023-08-14T09:18:10Z</dcterms:created>
  <dcterms:modified xsi:type="dcterms:W3CDTF">2023-08-14T10:23:31Z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ies>
</file>