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58" r:id="rId6"/>
    <p:sldId id="259" r:id="rId7"/>
    <p:sldId id="260" r:id="rId8"/>
    <p:sldId id="263" r:id="rId9"/>
    <p:sldId id="261" r:id="rId10"/>
    <p:sldId id="264" r:id="rId11"/>
    <p:sldId id="265" r:id="rId12"/>
    <p:sldId id="266" r:id="rId13"/>
    <p:sldId id="268" r:id="rId14"/>
    <p:sldId id="267" r:id="rId15"/>
    <p:sldId id="269" r:id="rId16"/>
    <p:sldId id="270" r:id="rId17"/>
    <p:sldId id="271" r:id="rId18"/>
    <p:sldId id="273" r:id="rId19"/>
    <p:sldId id="274" r:id="rId20"/>
    <p:sldId id="275" r:id="rId21"/>
    <p:sldId id="276" r:id="rId22"/>
    <p:sldId id="278" r:id="rId23"/>
    <p:sldId id="279" r:id="rId24"/>
    <p:sldId id="280" r:id="rId25"/>
    <p:sldId id="281" r:id="rId26"/>
    <p:sldId id="283" r:id="rId27"/>
    <p:sldId id="282"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2DC64-2F7E-6C06-5D7A-B764F774C8D4}" v="34" dt="2024-02-04T22:46:37.591"/>
    <p1510:client id="{F5C7C1E8-A9D2-3BB0-27AB-0CB372600AE0}" v="16" dt="2024-02-05T20:21:40.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horne" userId="S::mary.thorne@london.anglican.org::a5b5e5da-c416-47bf-aff9-8cca5d278713" providerId="AD" clId="Web-{7112DC64-2F7E-6C06-5D7A-B764F774C8D4}"/>
    <pc:docChg chg="modSld">
      <pc:chgData name="Mary Thorne" userId="S::mary.thorne@london.anglican.org::a5b5e5da-c416-47bf-aff9-8cca5d278713" providerId="AD" clId="Web-{7112DC64-2F7E-6C06-5D7A-B764F774C8D4}" dt="2024-02-04T22:46:37.575" v="16" actId="20577"/>
      <pc:docMkLst>
        <pc:docMk/>
      </pc:docMkLst>
      <pc:sldChg chg="modSp">
        <pc:chgData name="Mary Thorne" userId="S::mary.thorne@london.anglican.org::a5b5e5da-c416-47bf-aff9-8cca5d278713" providerId="AD" clId="Web-{7112DC64-2F7E-6C06-5D7A-B764F774C8D4}" dt="2024-02-04T22:46:37.575" v="16" actId="20577"/>
        <pc:sldMkLst>
          <pc:docMk/>
          <pc:sldMk cId="433903180" sldId="280"/>
        </pc:sldMkLst>
        <pc:spChg chg="mod">
          <ac:chgData name="Mary Thorne" userId="S::mary.thorne@london.anglican.org::a5b5e5da-c416-47bf-aff9-8cca5d278713" providerId="AD" clId="Web-{7112DC64-2F7E-6C06-5D7A-B764F774C8D4}" dt="2024-02-04T22:46:37.575" v="16" actId="20577"/>
          <ac:spMkLst>
            <pc:docMk/>
            <pc:sldMk cId="433903180" sldId="280"/>
            <ac:spMk id="5" creationId="{FA96F9E5-8D36-A8A5-C360-ABB1898E278E}"/>
          </ac:spMkLst>
        </pc:spChg>
      </pc:sldChg>
    </pc:docChg>
  </pc:docChgLst>
  <pc:docChgLst>
    <pc:chgData name="Mary Thorne" userId="S::mary.thorne@london.anglican.org::a5b5e5da-c416-47bf-aff9-8cca5d278713" providerId="AD" clId="Web-{F5C7C1E8-A9D2-3BB0-27AB-0CB372600AE0}"/>
    <pc:docChg chg="modSld">
      <pc:chgData name="Mary Thorne" userId="S::mary.thorne@london.anglican.org::a5b5e5da-c416-47bf-aff9-8cca5d278713" providerId="AD" clId="Web-{F5C7C1E8-A9D2-3BB0-27AB-0CB372600AE0}" dt="2024-02-05T20:21:40.247" v="7" actId="20577"/>
      <pc:docMkLst>
        <pc:docMk/>
      </pc:docMkLst>
      <pc:sldChg chg="modSp">
        <pc:chgData name="Mary Thorne" userId="S::mary.thorne@london.anglican.org::a5b5e5da-c416-47bf-aff9-8cca5d278713" providerId="AD" clId="Web-{F5C7C1E8-A9D2-3BB0-27AB-0CB372600AE0}" dt="2024-02-05T20:21:40.247" v="7" actId="20577"/>
        <pc:sldMkLst>
          <pc:docMk/>
          <pc:sldMk cId="3167676374" sldId="281"/>
        </pc:sldMkLst>
        <pc:spChg chg="mod">
          <ac:chgData name="Mary Thorne" userId="S::mary.thorne@london.anglican.org::a5b5e5da-c416-47bf-aff9-8cca5d278713" providerId="AD" clId="Web-{F5C7C1E8-A9D2-3BB0-27AB-0CB372600AE0}" dt="2024-02-05T20:21:40.247" v="7" actId="20577"/>
          <ac:spMkLst>
            <pc:docMk/>
            <pc:sldMk cId="3167676374" sldId="281"/>
            <ac:spMk id="5" creationId="{FA96F9E5-8D36-A8A5-C360-ABB1898E278E}"/>
          </ac:spMkLst>
        </pc:spChg>
      </pc:sldChg>
    </pc:docChg>
  </pc:docChgLst>
  <pc:docChgLst>
    <pc:chgData name="Mary Thorne" userId="S::mary.thorne@london.anglican.org::a5b5e5da-c416-47bf-aff9-8cca5d278713" providerId="AD" clId="Web-{5E65B410-3E5A-491C-80EA-B1E0D7CB1B14}"/>
    <pc:docChg chg="modSld">
      <pc:chgData name="Mary Thorne" userId="S::mary.thorne@london.anglican.org::a5b5e5da-c416-47bf-aff9-8cca5d278713" providerId="AD" clId="Web-{5E65B410-3E5A-491C-80EA-B1E0D7CB1B14}" dt="2023-08-30T13:57:52.761" v="1" actId="20577"/>
      <pc:docMkLst>
        <pc:docMk/>
      </pc:docMkLst>
      <pc:sldChg chg="modSp">
        <pc:chgData name="Mary Thorne" userId="S::mary.thorne@london.anglican.org::a5b5e5da-c416-47bf-aff9-8cca5d278713" providerId="AD" clId="Web-{5E65B410-3E5A-491C-80EA-B1E0D7CB1B14}" dt="2023-08-30T13:57:52.761" v="1" actId="20577"/>
        <pc:sldMkLst>
          <pc:docMk/>
          <pc:sldMk cId="4221055981" sldId="259"/>
        </pc:sldMkLst>
        <pc:spChg chg="mod">
          <ac:chgData name="Mary Thorne" userId="S::mary.thorne@london.anglican.org::a5b5e5da-c416-47bf-aff9-8cca5d278713" providerId="AD" clId="Web-{5E65B410-3E5A-491C-80EA-B1E0D7CB1B14}" dt="2023-08-30T13:57:52.761" v="1" actId="20577"/>
          <ac:spMkLst>
            <pc:docMk/>
            <pc:sldMk cId="4221055981" sldId="259"/>
            <ac:spMk id="22" creationId="{DCADF510-8CFF-BEDA-98C7-AAE125765A82}"/>
          </ac:spMkLst>
        </pc:spChg>
      </pc:sldChg>
    </pc:docChg>
  </pc:docChgLst>
  <pc:docChgLst>
    <pc:chgData name="Mary Thorne" userId="S::mary.thorne@london.anglican.org::a5b5e5da-c416-47bf-aff9-8cca5d278713" providerId="AD" clId="Web-{5278FD50-6075-43E4-9672-B7212288E174}"/>
    <pc:docChg chg="modSld">
      <pc:chgData name="Mary Thorne" userId="S::mary.thorne@london.anglican.org::a5b5e5da-c416-47bf-aff9-8cca5d278713" providerId="AD" clId="Web-{5278FD50-6075-43E4-9672-B7212288E174}" dt="2023-09-30T07:48:34.402" v="2" actId="20577"/>
      <pc:docMkLst>
        <pc:docMk/>
      </pc:docMkLst>
      <pc:sldChg chg="modSp">
        <pc:chgData name="Mary Thorne" userId="S::mary.thorne@london.anglican.org::a5b5e5da-c416-47bf-aff9-8cca5d278713" providerId="AD" clId="Web-{5278FD50-6075-43E4-9672-B7212288E174}" dt="2023-09-30T07:48:34.402" v="2" actId="20577"/>
        <pc:sldMkLst>
          <pc:docMk/>
          <pc:sldMk cId="2228328827" sldId="268"/>
        </pc:sldMkLst>
        <pc:spChg chg="mod">
          <ac:chgData name="Mary Thorne" userId="S::mary.thorne@london.anglican.org::a5b5e5da-c416-47bf-aff9-8cca5d278713" providerId="AD" clId="Web-{5278FD50-6075-43E4-9672-B7212288E174}" dt="2023-09-30T07:48:34.402" v="2" actId="20577"/>
          <ac:spMkLst>
            <pc:docMk/>
            <pc:sldMk cId="2228328827" sldId="268"/>
            <ac:spMk id="5" creationId="{FA96F9E5-8D36-A8A5-C360-ABB1898E278E}"/>
          </ac:spMkLst>
        </pc:spChg>
      </pc:sldChg>
    </pc:docChg>
  </pc:docChgLst>
  <pc:docChgLst>
    <pc:chgData name="Mary Thorne" userId="S::mary.thorne@london.anglican.org::a5b5e5da-c416-47bf-aff9-8cca5d278713" providerId="AD" clId="Web-{348524D8-25BA-4766-9875-2B78DA9938A4}"/>
    <pc:docChg chg="delSld">
      <pc:chgData name="Mary Thorne" userId="S::mary.thorne@london.anglican.org::a5b5e5da-c416-47bf-aff9-8cca5d278713" providerId="AD" clId="Web-{348524D8-25BA-4766-9875-2B78DA9938A4}" dt="2023-09-25T20:33:25.056" v="0"/>
      <pc:docMkLst>
        <pc:docMk/>
      </pc:docMkLst>
      <pc:sldChg chg="del">
        <pc:chgData name="Mary Thorne" userId="S::mary.thorne@london.anglican.org::a5b5e5da-c416-47bf-aff9-8cca5d278713" providerId="AD" clId="Web-{348524D8-25BA-4766-9875-2B78DA9938A4}" dt="2023-09-25T20:33:25.056" v="0"/>
        <pc:sldMkLst>
          <pc:docMk/>
          <pc:sldMk cId="3121774455" sldId="272"/>
        </pc:sldMkLst>
      </pc:sldChg>
    </pc:docChg>
  </pc:docChgLst>
  <pc:docChgLst>
    <pc:chgData name="Leila Ingram-Smith" userId="abf53238-41da-4e01-a2dc-9d152a2d4646" providerId="ADAL" clId="{DEE7E7EF-FE77-480D-B9A9-E2F640EAA27A}"/>
    <pc:docChg chg="modSld">
      <pc:chgData name="Leila Ingram-Smith" userId="abf53238-41da-4e01-a2dc-9d152a2d4646" providerId="ADAL" clId="{DEE7E7EF-FE77-480D-B9A9-E2F640EAA27A}" dt="2023-09-01T09:54:35.353" v="4" actId="1076"/>
      <pc:docMkLst>
        <pc:docMk/>
      </pc:docMkLst>
      <pc:sldChg chg="modSp mod">
        <pc:chgData name="Leila Ingram-Smith" userId="abf53238-41da-4e01-a2dc-9d152a2d4646" providerId="ADAL" clId="{DEE7E7EF-FE77-480D-B9A9-E2F640EAA27A}" dt="2023-09-01T09:54:35.353" v="4" actId="1076"/>
        <pc:sldMkLst>
          <pc:docMk/>
          <pc:sldMk cId="1433004572" sldId="258"/>
        </pc:sldMkLst>
        <pc:picChg chg="mod">
          <ac:chgData name="Leila Ingram-Smith" userId="abf53238-41da-4e01-a2dc-9d152a2d4646" providerId="ADAL" clId="{DEE7E7EF-FE77-480D-B9A9-E2F640EAA27A}" dt="2023-09-01T09:54:35.353" v="4" actId="1076"/>
          <ac:picMkLst>
            <pc:docMk/>
            <pc:sldMk cId="1433004572" sldId="258"/>
            <ac:picMk id="10" creationId="{B825FBD8-886A-7BCC-0461-20AC346152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D71CC-3F46-4DB7-9BF3-310B9D7A6915}"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37006-5B56-41A0-A803-4613E6CCA531}" type="slidenum">
              <a:rPr lang="en-GB" smtClean="0"/>
              <a:t>‹#›</a:t>
            </a:fld>
            <a:endParaRPr lang="en-GB"/>
          </a:p>
        </p:txBody>
      </p:sp>
    </p:spTree>
    <p:extLst>
      <p:ext uri="{BB962C8B-B14F-4D97-AF65-F5344CB8AC3E}">
        <p14:creationId xmlns:p14="http://schemas.microsoft.com/office/powerpoint/2010/main" val="38702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4EC0D-FE89-3D4A-871C-B7CDF984FBF3}" type="slidenum">
              <a:rPr lang="en-US" smtClean="0"/>
              <a:t>25</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2/5/2024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2/5/2024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request.org.uk/teachers/teaching-resources/infant-baptism-2/"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hysJSb38mCQ" TargetMode="External"/><Relationship Id="rId4" Type="http://schemas.openxmlformats.org/officeDocument/2006/relationships/hyperlink" Target="https://request.org.uk/life/rites-of-passage/believers-baptis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hyperlink" Target="https://request.org.uk/life/rites-of-passage/confirmation-vide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9QRSYkGjCTM" TargetMode="External"/><Relationship Id="rId4" Type="http://schemas.openxmlformats.org/officeDocument/2006/relationships/hyperlink" Target="https://www.youtube.com/watch?v=nXqKkTcLtq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quest.org.uk/life/rites-of-passage/confirmation-vide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9QRSYkGjCTM" TargetMode="External"/><Relationship Id="rId4" Type="http://schemas.openxmlformats.org/officeDocument/2006/relationships/hyperlink" Target="https://www.youtube.com/watch?v=nXqKkTcLtq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request.org.uk/life/rites-of-passage/marriag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vrvWqSiA3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request.org.uk/issues/family-and-relationships/marriage-divor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request.org.uk/life/rites-of-passage/marriag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request.org.uk/issues/family-and-relationships/marriage-divorce/" TargetMode="External"/><Relationship Id="rId4" Type="http://schemas.openxmlformats.org/officeDocument/2006/relationships/hyperlink" Target="https://www.youtube.com/watch?v=cvrvWqSiA3A"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religion/religions/christianity/ritesrituals/confirmation_1.shtml" TargetMode="External"/><Relationship Id="rId3" Type="http://schemas.openxmlformats.org/officeDocument/2006/relationships/hyperlink" Target="https://request.org.uk/resource/?resource_search_phrase=baptism" TargetMode="External"/><Relationship Id="rId7" Type="http://schemas.openxmlformats.org/officeDocument/2006/relationships/hyperlink" Target="https://www.bbc.co.uk/bitesize/guides/zjrr2sg/revision/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bbc.co.uk/bitesize/guides/zjrr2sg/revision/7" TargetMode="External"/><Relationship Id="rId11" Type="http://schemas.openxmlformats.org/officeDocument/2006/relationships/image" Target="../media/image2.jpeg"/><Relationship Id="rId5" Type="http://schemas.openxmlformats.org/officeDocument/2006/relationships/hyperlink" Target="https://request.org.uk/resource/life/rites-of-passage/what-happens-in-believers-baptism/" TargetMode="External"/><Relationship Id="rId10" Type="http://schemas.openxmlformats.org/officeDocument/2006/relationships/hyperlink" Target="https://request.org.uk/resource/life/rites-of-passage/what-happens-at-a-christian-funeral/" TargetMode="External"/><Relationship Id="rId4" Type="http://schemas.openxmlformats.org/officeDocument/2006/relationships/hyperlink" Target="https://request.org.uk/resource/life/rites-of-passage/what-happens-during-a-christening-service/" TargetMode="External"/><Relationship Id="rId9" Type="http://schemas.openxmlformats.org/officeDocument/2006/relationships/hyperlink" Target="https://www.bbc.co.uk/religion/religions/christianity/ritesrituals/weddings_1.shtml#h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244836676"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request.org.uk/life/beliefs/funeral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244836676"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request.org.uk/life/beliefs/funeral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quest.org.uk/teachers/teaching-resources/life-resources/life-big-question/rites-of-passage-introductio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request.org.uk/teachers/teaching-resources/life-resources/life-big-question/rites-of-passage-introductio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request.org.uk/teachers/teaching-resources/infant-baptism-2/"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hysJSb38mCQ" TargetMode="External"/><Relationship Id="rId4" Type="http://schemas.openxmlformats.org/officeDocument/2006/relationships/hyperlink" Target="https://request.org.uk/life/rites-of-passage/believers-bapt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a:spLocks/>
          </p:cNvSpPr>
          <p:nvPr/>
        </p:nvSpPr>
        <p:spPr>
          <a:xfrm>
            <a:off x="6531120" y="2754216"/>
            <a:ext cx="5660879" cy="267874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52668" y="279247"/>
            <a:ext cx="8039647" cy="1200329"/>
          </a:xfrm>
          <a:prstGeom prst="rect">
            <a:avLst/>
          </a:prstGeom>
          <a:noFill/>
        </p:spPr>
        <p:txBody>
          <a:bodyPr wrap="square" rtlCol="0">
            <a:spAutoFit/>
          </a:bodyPr>
          <a:lstStyle/>
          <a:p>
            <a:r>
              <a:rPr lang="en-US" sz="2400">
                <a:solidFill>
                  <a:schemeClr val="bg1"/>
                </a:solidFill>
                <a:latin typeface="Work Sans Light" pitchFamily="2" charset="0"/>
              </a:rPr>
              <a:t>Big Question:</a:t>
            </a:r>
          </a:p>
          <a:p>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What might the journey of life and death look like from a Christian perspective?</a:t>
            </a:r>
            <a:endParaRPr lang="en-US" sz="240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1488566"/>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2870" y="2754217"/>
            <a:ext cx="3081976"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E66AFA-E74B-2A5B-54A9-042DB2229AA7}"/>
              </a:ext>
            </a:extLst>
          </p:cNvPr>
          <p:cNvSpPr txBox="1">
            <a:spLocks/>
          </p:cNvSpPr>
          <p:nvPr/>
        </p:nvSpPr>
        <p:spPr>
          <a:xfrm>
            <a:off x="6592380" y="5594742"/>
            <a:ext cx="5394376" cy="1015663"/>
          </a:xfrm>
          <a:prstGeom prst="rect">
            <a:avLst/>
          </a:prstGeom>
          <a:noFill/>
        </p:spPr>
        <p:txBody>
          <a:bodyPr wrap="square" rtlCol="0">
            <a:spAutoFit/>
          </a:bodyPr>
          <a:lstStyle/>
          <a:p>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Be mindful of pupils for whom identifying milestones in their own life may bring to the surface difficult and painful memories.</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Be mindful of pupils who may have experienced a recent death or for whom talking about death and loss is difficult.</a:t>
            </a:r>
          </a:p>
        </p:txBody>
      </p:sp>
      <p:sp>
        <p:nvSpPr>
          <p:cNvPr id="20" name="TextBox 19">
            <a:extLst>
              <a:ext uri="{FF2B5EF4-FFF2-40B4-BE49-F238E27FC236}">
                <a16:creationId xmlns:a16="http://schemas.microsoft.com/office/drawing/2014/main" id="{FCBEA29B-1814-54FD-DF6E-C7E229BB1571}"/>
              </a:ext>
            </a:extLst>
          </p:cNvPr>
          <p:cNvSpPr txBox="1">
            <a:spLocks/>
          </p:cNvSpPr>
          <p:nvPr/>
        </p:nvSpPr>
        <p:spPr>
          <a:xfrm>
            <a:off x="6592380" y="2819501"/>
            <a:ext cx="2715877" cy="2313454"/>
          </a:xfrm>
          <a:prstGeom prst="rect">
            <a:avLst/>
          </a:prstGeom>
          <a:noFill/>
        </p:spPr>
        <p:txBody>
          <a:bodyPr wrap="square" lIns="91440" tIns="45720" rIns="91440" bIns="45720" rtlCol="0" anchor="t">
            <a:spAutoFit/>
          </a:bodyPr>
          <a:lstStyle/>
          <a:p>
            <a:r>
              <a:rPr lang="en-GB" sz="1100" b="1">
                <a:solidFill>
                  <a:srgbClr val="2D80A5"/>
                </a:solidFill>
                <a:effectLst/>
                <a:latin typeface="Work Sans"/>
                <a:ea typeface="Calibri" panose="020F0502020204030204" pitchFamily="34" charset="0"/>
                <a:cs typeface="Times New Roman"/>
              </a:rPr>
              <a:t>Religious vocabulary:</a:t>
            </a:r>
            <a:br>
              <a:rPr lang="en-GB" sz="1000" b="1">
                <a:effectLst/>
                <a:latin typeface="Work Sans" pitchFamily="2" charset="0"/>
                <a:ea typeface="Calibri" panose="020F0502020204030204" pitchFamily="34" charset="0"/>
                <a:cs typeface="Times New Roman" panose="02020603050405020304" pitchFamily="18" charset="0"/>
              </a:rPr>
            </a:b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i="1">
                <a:effectLst/>
                <a:latin typeface="Work Sans" pitchFamily="2" charset="0"/>
                <a:ea typeface="Calibri" panose="020F0502020204030204" pitchFamily="34" charset="0"/>
                <a:cs typeface="Times New Roman" panose="02020603050405020304" pitchFamily="18" charset="0"/>
              </a:rPr>
              <a:t>Definitions to be found in the section entitled – Background knowledge for teachers.</a:t>
            </a:r>
          </a:p>
          <a:p>
            <a:pPr>
              <a:spcAft>
                <a:spcPts val="400"/>
              </a:spcAft>
            </a:pP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Rite of Passage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Sacrament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Baptism</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Confirmation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Marriage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Eternal life</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a:spLocks/>
          </p:cNvSpPr>
          <p:nvPr/>
        </p:nvSpPr>
        <p:spPr>
          <a:xfrm>
            <a:off x="101885" y="2819501"/>
            <a:ext cx="2835672" cy="2246769"/>
          </a:xfrm>
          <a:prstGeom prst="rect">
            <a:avLst/>
          </a:prstGeom>
          <a:noFill/>
        </p:spPr>
        <p:txBody>
          <a:bodyPr wrap="square" lIns="91440" tIns="45720" rIns="91440" bIns="45720" rtlCol="0" anchor="t">
            <a:spAutoFit/>
          </a:bodyPr>
          <a:lstStyle/>
          <a:p>
            <a:r>
              <a:rPr lang="en-GB" sz="1000" b="1">
                <a:solidFill>
                  <a:srgbClr val="2D80A5"/>
                </a:solidFill>
                <a:effectLst/>
                <a:latin typeface="Work Sans" pitchFamily="2" charset="0"/>
                <a:ea typeface="Calibri" panose="020F0502020204030204" pitchFamily="34" charset="0"/>
                <a:cs typeface="Calibri Light"/>
              </a:rPr>
              <a:t>What a child needs to know and remember by the end of the unit:</a:t>
            </a:r>
            <a:br>
              <a:rPr lang="en-GB" sz="1000" b="1">
                <a:effectLst/>
                <a:latin typeface="Work Sans" pitchFamily="2" charset="0"/>
                <a:ea typeface="Calibri" panose="020F0502020204030204" pitchFamily="34" charset="0"/>
                <a:cs typeface="Calibri Light" panose="020F0302020204030204" pitchFamily="34" charset="0"/>
              </a:rPr>
            </a:b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To know and remember what a rite of passage is within the Christian Faith.</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To know and understand what a sacrament is.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To understand the meaning of baptism and confirmation as sacraments of initiation.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To know and remember what marriage means for a believer.</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To understand how the sacraments are significant to a believer’s life.</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a:spLocks/>
          </p:cNvSpPr>
          <p:nvPr/>
        </p:nvSpPr>
        <p:spPr>
          <a:xfrm>
            <a:off x="3185711" y="2819871"/>
            <a:ext cx="3238805" cy="4078039"/>
          </a:xfrm>
          <a:prstGeom prst="rect">
            <a:avLst/>
          </a:prstGeom>
          <a:noFill/>
        </p:spPr>
        <p:txBody>
          <a:bodyPr wrap="square" lIns="91440" tIns="45720" rIns="91440" bIns="45720" rtlCol="0" anchor="t">
            <a:spAutoFit/>
          </a:bodyPr>
          <a:lstStyle/>
          <a:p>
            <a:r>
              <a:rPr lang="en-GB" sz="1000" b="1">
                <a:solidFill>
                  <a:srgbClr val="2D80A5"/>
                </a:solidFill>
                <a:effectLst/>
                <a:latin typeface="Work Sans" pitchFamily="2" charset="0"/>
                <a:ea typeface="Calibri" panose="020F0502020204030204" pitchFamily="34" charset="0"/>
                <a:cs typeface="Calibri Light"/>
              </a:rPr>
              <a:t>What a child should be able to do</a:t>
            </a:r>
            <a:r>
              <a:rPr lang="en-GB" sz="1000" b="1">
                <a:solidFill>
                  <a:srgbClr val="2D80A5"/>
                </a:solidFill>
                <a:latin typeface="Work Sans" pitchFamily="2" charset="0"/>
                <a:ea typeface="Calibri" panose="020F0502020204030204" pitchFamily="34" charset="0"/>
                <a:cs typeface="Calibri Light"/>
              </a:rPr>
              <a:t> </a:t>
            </a:r>
            <a:r>
              <a:rPr lang="en-GB" sz="1000" b="1">
                <a:solidFill>
                  <a:srgbClr val="2D80A5"/>
                </a:solidFill>
                <a:latin typeface="Work Sans" pitchFamily="2" charset="0"/>
                <a:ea typeface="+mn-lt"/>
                <a:cs typeface="+mn-lt"/>
              </a:rPr>
              <a:t>(Assessment)</a:t>
            </a:r>
            <a:r>
              <a:rPr lang="en-GB" sz="1000" b="1">
                <a:solidFill>
                  <a:srgbClr val="2D80A5"/>
                </a:solidFill>
                <a:latin typeface="Work Sans" pitchFamily="2" charset="0"/>
                <a:ea typeface="Calibri" panose="020F0502020204030204" pitchFamily="34" charset="0"/>
                <a:cs typeface="Calibri Light"/>
              </a:rPr>
              <a:t>: </a:t>
            </a:r>
            <a:r>
              <a:rPr lang="en-GB" sz="1000" b="1">
                <a:solidFill>
                  <a:srgbClr val="2D80A5"/>
                </a:solidFill>
                <a:effectLst/>
                <a:latin typeface="Work Sans" pitchFamily="2" charset="0"/>
                <a:ea typeface="Calibri" panose="020F0502020204030204" pitchFamily="34" charset="0"/>
                <a:cs typeface="Calibri Light"/>
              </a:rPr>
              <a:t> </a:t>
            </a:r>
            <a:br>
              <a:rPr lang="en-GB" sz="1000" b="1">
                <a:effectLst/>
                <a:latin typeface="Work Sans" pitchFamily="2" charset="0"/>
                <a:ea typeface="Calibri" panose="020F0502020204030204" pitchFamily="34" charset="0"/>
                <a:cs typeface="Calibri Light" panose="020F0302020204030204" pitchFamily="34" charset="0"/>
              </a:rPr>
            </a:br>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Beliefs, teachings and sources of wisdom and authority: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suggest reasons why people choose to mark certain milestones in life.  (WT)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describe, connect and explain how the sacraments and associated rituals mark important points in life.  (Exp)</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present a coherent picture as to why the sacraments of initiation and belief and rituals around death are important and significant to a believer’s life.  (GD)</a:t>
            </a:r>
          </a:p>
          <a:p>
            <a:pPr marL="171450" lvl="0" indent="-171450">
              <a:buFont typeface="Arial" panose="020B0604020202020204" pitchFamily="34" charset="0"/>
              <a:buChar char="•"/>
            </a:pPr>
            <a:endParaRPr lang="en-GB" sz="900">
              <a:effectLst/>
              <a:latin typeface="Work Sans" pitchFamily="2" charset="0"/>
              <a:ea typeface="Calibri" panose="020F0502020204030204" pitchFamily="34" charset="0"/>
              <a:cs typeface="Times New Roman" panose="02020603050405020304" pitchFamily="18" charset="0"/>
            </a:endParaRPr>
          </a:p>
          <a:p>
            <a:r>
              <a:rPr lang="en-GB" sz="1000" b="1" kern="1200">
                <a:solidFill>
                  <a:srgbClr val="000000"/>
                </a:solidFill>
                <a:effectLst/>
                <a:latin typeface="Work Sans" pitchFamily="2" charset="0"/>
                <a:ea typeface="Times New Roman" panose="02020603050405020304" pitchFamily="18" charset="0"/>
                <a:cs typeface="Times New Roman" panose="02020603050405020304" pitchFamily="18" charset="0"/>
              </a:rPr>
              <a:t>Questions of meaning, purpose and truth:</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present what I think gives life meaning.  (WT)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express my own and others’ views on questions about what it is that gives life meaning and purpose.  (Exp)</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solidFill>
                  <a:srgbClr val="000000"/>
                </a:solidFill>
                <a:effectLst/>
                <a:latin typeface="Work Sans" pitchFamily="2" charset="0"/>
                <a:ea typeface="Times New Roman" panose="02020603050405020304" pitchFamily="18" charset="0"/>
                <a:cs typeface="Times New Roman" panose="02020603050405020304" pitchFamily="18" charset="0"/>
              </a:rPr>
              <a:t>I can give a personal view with reasons and examples of what value the sacraments of initiation and religious views about marriage and death might have for understanding questions about the meaning and purpose of life.  (GD)</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a:spLocks/>
          </p:cNvSpPr>
          <p:nvPr/>
        </p:nvSpPr>
        <p:spPr>
          <a:xfrm>
            <a:off x="2452668" y="1524840"/>
            <a:ext cx="7988992" cy="1015663"/>
          </a:xfrm>
          <a:prstGeom prst="rect">
            <a:avLst/>
          </a:prstGeom>
          <a:noFill/>
        </p:spPr>
        <p:txBody>
          <a:bodyPr wrap="square" rtlCol="0">
            <a:spAutoFit/>
          </a:bodyPr>
          <a:lstStyle/>
          <a:p>
            <a:r>
              <a:rPr lang="en-GB" sz="1000" b="1">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1:</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  How is life like a journey?  </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2:</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  How is the sacrament of baptism significant to a believer’s life?</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3:</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  How is the sacrament of confirmation significant to a believer’s life?</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4:</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  What does marriage mean for a believer?</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5 and 6:</a:t>
            </a:r>
            <a: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t>  What do Christians believe happens after we die?</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is the sacrament of baptism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3488134"/>
          </a:xfrm>
          <a:prstGeom prst="rect">
            <a:avLst/>
          </a:prstGeom>
          <a:noFill/>
        </p:spPr>
        <p:txBody>
          <a:bodyPr wrap="square" lIns="91440" tIns="45720" rIns="91440" bIns="45720" anchor="t">
            <a:spAutoFit/>
          </a:bodyPr>
          <a:lstStyle/>
          <a:p>
            <a:pPr>
              <a:lnSpc>
                <a:spcPct val="115000"/>
              </a:lnSpc>
              <a:spcAft>
                <a:spcPts val="1000"/>
              </a:spcAft>
            </a:pPr>
            <a:r>
              <a:rPr lang="en-GB" sz="1000" b="1">
                <a:effectLst/>
                <a:latin typeface="Work Sans" pitchFamily="2" charset="0"/>
                <a:ea typeface="Calibri" panose="020F0502020204030204" pitchFamily="34" charset="0"/>
                <a:cs typeface="Times New Roman" panose="02020603050405020304" pitchFamily="18" charset="0"/>
              </a:rPr>
              <a:t>Key questions to record answers to:</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was John’s message?</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does John ask the people to do?</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Who is John preparing the way for?</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was different about Jesus’ baptism – why do you think Jesus was baptised?</a:t>
            </a:r>
          </a:p>
          <a:p>
            <a:pPr marL="171450" lvl="0" indent="-171450">
              <a:lnSpc>
                <a:spcPct val="106000"/>
              </a:lnSpc>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Are you left with any questions?</a:t>
            </a:r>
          </a:p>
          <a:p>
            <a:pPr>
              <a:lnSpc>
                <a:spcPct val="115000"/>
              </a:lnSpc>
              <a:spcAft>
                <a:spcPts val="1000"/>
              </a:spcAft>
            </a:pPr>
            <a:r>
              <a:rPr lang="en-GB" sz="1000" b="1">
                <a:effectLst/>
                <a:latin typeface="Work Sans" pitchFamily="2" charset="0"/>
                <a:ea typeface="Calibri" panose="020F0502020204030204" pitchFamily="34" charset="0"/>
                <a:cs typeface="Times New Roman" panose="02020603050405020304" pitchFamily="18" charset="0"/>
              </a:rPr>
              <a:t>Pupils </a:t>
            </a:r>
            <a:r>
              <a:rPr lang="en-GB" sz="1000">
                <a:effectLst/>
                <a:latin typeface="Work Sans" pitchFamily="2" charset="0"/>
                <a:ea typeface="Calibri" panose="020F0502020204030204" pitchFamily="34" charset="0"/>
                <a:cs typeface="Times New Roman" panose="02020603050405020304" pitchFamily="18" charset="0"/>
              </a:rPr>
              <a:t>share their answers with another pair.  How are the accounts similar and different?</a:t>
            </a:r>
          </a:p>
          <a:p>
            <a:r>
              <a:rPr lang="en-GB" sz="1000" b="1">
                <a:effectLst/>
                <a:latin typeface="Work Sans"/>
                <a:ea typeface="Calibri"/>
                <a:cs typeface="Times New Roman"/>
              </a:rPr>
              <a:t>Teacher subject knowledge:</a:t>
            </a:r>
            <a:r>
              <a:rPr lang="en-GB" sz="1000" b="1">
                <a:latin typeface="Work Sans"/>
                <a:ea typeface="Calibri"/>
                <a:cs typeface="Times New Roman"/>
              </a:rPr>
              <a:t> </a:t>
            </a:r>
            <a:r>
              <a:rPr lang="en-GB" sz="1000" b="1">
                <a:effectLst/>
                <a:latin typeface="Work Sans"/>
                <a:ea typeface="Calibri"/>
                <a:cs typeface="Times New Roman"/>
              </a:rPr>
              <a:t> </a:t>
            </a:r>
            <a:r>
              <a:rPr lang="en-GB" sz="1000" b="1">
                <a:solidFill>
                  <a:srgbClr val="55345A"/>
                </a:solidFill>
                <a:effectLst/>
                <a:latin typeface="Work Sans"/>
                <a:ea typeface="Calibri"/>
                <a:cs typeface="Times New Roman"/>
              </a:rPr>
              <a:t>Key Gospel messages:</a:t>
            </a:r>
            <a:r>
              <a:rPr lang="en-GB" sz="1000">
                <a:solidFill>
                  <a:srgbClr val="55345A"/>
                </a:solidFill>
                <a:latin typeface="Work Sans"/>
                <a:ea typeface="Calibri"/>
                <a:cs typeface="Times New Roman"/>
              </a:rPr>
              <a:t> </a:t>
            </a:r>
            <a:r>
              <a:rPr lang="en-GB" sz="1000">
                <a:solidFill>
                  <a:srgbClr val="55345A"/>
                </a:solidFill>
                <a:effectLst/>
                <a:latin typeface="Work Sans"/>
                <a:ea typeface="Calibri"/>
                <a:cs typeface="Times New Roman"/>
              </a:rPr>
              <a:t> John the Baptist (Jesus’ cousin) comes to prepare the way – he asks people to repent, he tells people that he has come to prepare the way but there will be one that follows him who will baptise with the Holy Spirit.</a:t>
            </a:r>
            <a:r>
              <a:rPr lang="en-GB" sz="1000">
                <a:solidFill>
                  <a:srgbClr val="55345A"/>
                </a:solidFill>
                <a:latin typeface="Work Sans"/>
                <a:ea typeface="Calibri"/>
                <a:cs typeface="Times New Roman"/>
              </a:rPr>
              <a:t> </a:t>
            </a:r>
            <a:r>
              <a:rPr lang="en-GB" sz="1000">
                <a:solidFill>
                  <a:srgbClr val="55345A"/>
                </a:solidFill>
                <a:effectLst/>
                <a:latin typeface="Work Sans"/>
                <a:ea typeface="Calibri"/>
                <a:cs typeface="Times New Roman"/>
              </a:rPr>
              <a:t> Jesus comes, John baptises him, the Heavens open up and a dove appears, a voice says: “This is my beloved son in whom I am well pleased.”</a:t>
            </a:r>
            <a:r>
              <a:rPr lang="en-GB" sz="1000">
                <a:solidFill>
                  <a:srgbClr val="55345A"/>
                </a:solidFill>
                <a:latin typeface="Work Sans"/>
                <a:ea typeface="Calibri"/>
                <a:cs typeface="Times New Roman"/>
              </a:rPr>
              <a:t> </a:t>
            </a:r>
            <a:r>
              <a:rPr lang="en-GB" sz="1000">
                <a:solidFill>
                  <a:srgbClr val="55345A"/>
                </a:solidFill>
                <a:effectLst/>
                <a:latin typeface="Work Sans"/>
                <a:ea typeface="Calibri"/>
                <a:cs typeface="Times New Roman"/>
              </a:rPr>
              <a:t> Once baptised, Jesus begins his earthly ministry.</a:t>
            </a:r>
          </a:p>
          <a:p>
            <a:endParaRPr lang="en-GB" sz="10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b="1">
                <a:effectLst/>
                <a:latin typeface="Work Sans" pitchFamily="2" charset="0"/>
                <a:ea typeface="Times New Roman" panose="02020603050405020304" pitchFamily="18" charset="0"/>
                <a:cs typeface="Times New Roman" panose="02020603050405020304" pitchFamily="18" charset="0"/>
              </a:rPr>
              <a:t>Plenary:  (Reflect and express)</a:t>
            </a:r>
          </a:p>
          <a:p>
            <a:pPr>
              <a:lnSpc>
                <a:spcPct val="115000"/>
              </a:lnSpc>
              <a:spcAft>
                <a:spcPts val="1000"/>
              </a:spcAft>
            </a:pPr>
            <a:r>
              <a:rPr lang="en-GB" sz="1000" b="1">
                <a:effectLst/>
                <a:latin typeface="Work Sans" pitchFamily="2" charset="0"/>
                <a:ea typeface="Calibri" panose="020F0502020204030204" pitchFamily="34" charset="0"/>
                <a:cs typeface="Times New Roman" panose="02020603050405020304" pitchFamily="18" charset="0"/>
              </a:rPr>
              <a:t>Key question:</a:t>
            </a:r>
            <a:r>
              <a:rPr lang="en-GB" sz="1000">
                <a:effectLst/>
                <a:latin typeface="Work Sans" pitchFamily="2" charset="0"/>
                <a:ea typeface="Calibri" panose="020F0502020204030204" pitchFamily="34" charset="0"/>
                <a:cs typeface="Times New Roman" panose="02020603050405020304" pitchFamily="18" charset="0"/>
              </a:rPr>
              <a:t>  Circle time</a:t>
            </a:r>
          </a:p>
          <a:p>
            <a:r>
              <a:rPr lang="en-GB" sz="1000">
                <a:effectLst/>
                <a:latin typeface="Work Sans"/>
                <a:ea typeface="Calibri"/>
                <a:cs typeface="Times New Roman"/>
              </a:rPr>
              <a:t>Baptism is the start of a spiritual journey – with all its ups and downs.</a:t>
            </a:r>
            <a:r>
              <a:rPr lang="en-GB" sz="1000">
                <a:latin typeface="Work Sans"/>
                <a:ea typeface="Calibri"/>
                <a:cs typeface="Times New Roman"/>
              </a:rPr>
              <a:t> </a:t>
            </a:r>
            <a:r>
              <a:rPr lang="en-GB" sz="1000">
                <a:effectLst/>
                <a:latin typeface="Work Sans"/>
                <a:ea typeface="Calibri"/>
                <a:cs typeface="Times New Roman"/>
              </a:rPr>
              <a:t> Can you reflect on a time when you have felt that life’s journey so far has felt a little rough and when it has felt pleasant and smooth?</a:t>
            </a:r>
            <a:r>
              <a:rPr lang="en-GB" sz="1000">
                <a:latin typeface="Work Sans"/>
                <a:ea typeface="Calibri"/>
                <a:cs typeface="Times New Roman"/>
              </a:rPr>
              <a:t>  What</a:t>
            </a:r>
            <a:r>
              <a:rPr lang="en-GB" sz="1000">
                <a:effectLst/>
                <a:latin typeface="Work Sans"/>
                <a:ea typeface="Calibri"/>
                <a:cs typeface="Times New Roman"/>
              </a:rPr>
              <a:t> has been of support to you in those times of struggle?</a:t>
            </a:r>
            <a:r>
              <a:rPr lang="en-GB" sz="1000">
                <a:latin typeface="Work Sans"/>
                <a:ea typeface="Calibri"/>
                <a:cs typeface="Times New Roman"/>
              </a:rPr>
              <a:t> </a:t>
            </a:r>
            <a:r>
              <a:rPr lang="en-GB" sz="1000">
                <a:effectLst/>
                <a:latin typeface="Work Sans"/>
                <a:ea typeface="Calibri"/>
                <a:cs typeface="Times New Roman"/>
              </a:rPr>
              <a:t> Has being a member of a faith community helped/contributed to those moments in time.</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22832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is the sacrament of baptism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888785" cy="656590"/>
          </a:xfrm>
          <a:prstGeom prst="rect">
            <a:avLst/>
          </a:prstGeom>
          <a:noFill/>
        </p:spPr>
        <p:txBody>
          <a:bodyPr wrap="square">
            <a:spAutoFit/>
          </a:bodyPr>
          <a:lstStyle/>
          <a:p>
            <a:pPr>
              <a:spcAft>
                <a:spcPts val="400"/>
              </a:spcAft>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https://request.org.uk/teachers/teaching-resources/infant-baptism-2/</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https://request.org.uk/life/rites-of-passage/believers-baptism/</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https://www.youtube.com/watch?v=hysJSb38mCQ</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09" y="3200844"/>
            <a:ext cx="55431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mindful of pupils for whom belonging is not easy.</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Tree>
    <p:extLst>
      <p:ext uri="{BB962C8B-B14F-4D97-AF65-F5344CB8AC3E}">
        <p14:creationId xmlns:p14="http://schemas.microsoft.com/office/powerpoint/2010/main" val="80000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3C81F7-9707-581A-27E0-339B2F5E831C}"/>
              </a:ext>
            </a:extLst>
          </p:cNvPr>
          <p:cNvSpPr/>
          <p:nvPr/>
        </p:nvSpPr>
        <p:spPr>
          <a:xfrm>
            <a:off x="0" y="3668305"/>
            <a:ext cx="3383279" cy="318969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9629E9-4DC2-3058-733D-97118D91A07C}"/>
              </a:ext>
            </a:extLst>
          </p:cNvPr>
          <p:cNvSpPr/>
          <p:nvPr/>
        </p:nvSpPr>
        <p:spPr>
          <a:xfrm>
            <a:off x="-1" y="1817310"/>
            <a:ext cx="3383279" cy="185099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the sacrament of confirmation significant to a believer’s life?</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047979"/>
          </a:xfrm>
          <a:prstGeom prst="rect">
            <a:avLst/>
          </a:prstGeom>
          <a:noFill/>
        </p:spPr>
        <p:txBody>
          <a:bodyPr wrap="square" rtlCol="0">
            <a:spAutoFit/>
          </a:bodyPr>
          <a:lstStyle/>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and understand what the sacrament of confirmation is and what it means.</a:t>
            </a:r>
          </a:p>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Ask questions and explore what difference being confirmed makes to a believer’s life.</a:t>
            </a:r>
          </a:p>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Express their own views and opinions.</a:t>
            </a: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Sacrament, confirmation.</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1" y="3900264"/>
            <a:ext cx="8337589" cy="3016210"/>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Part 1:</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on previous week’s learning.</a:t>
            </a: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is a rite of passage?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is a sacrament?</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is Baptism?</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is the difference between infant and a believer’s baptism?</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is being baptised significant to a believer’s life?</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How is the sacrament of confirmation significant to a believer’s life?</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At what age do you think someone is old enough to take a personal responsibility for their own faith?</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5" name="Rectangle 4">
            <a:extLst>
              <a:ext uri="{FF2B5EF4-FFF2-40B4-BE49-F238E27FC236}">
                <a16:creationId xmlns:a16="http://schemas.microsoft.com/office/drawing/2014/main" id="{5F822E4F-993F-9001-1A95-10F0D10AFDB5}"/>
              </a:ext>
            </a:extLst>
          </p:cNvPr>
          <p:cNvSpPr/>
          <p:nvPr/>
        </p:nvSpPr>
        <p:spPr>
          <a:xfrm>
            <a:off x="10382000" y="1806563"/>
            <a:ext cx="1818000" cy="181730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62A59A-9A8A-2DA5-CA3A-7B4107C68E4B}"/>
              </a:ext>
            </a:extLst>
          </p:cNvPr>
          <p:cNvSpPr txBox="1"/>
          <p:nvPr/>
        </p:nvSpPr>
        <p:spPr>
          <a:xfrm>
            <a:off x="10561793" y="1860922"/>
            <a:ext cx="1458413" cy="1440844"/>
          </a:xfrm>
          <a:prstGeom prst="rect">
            <a:avLst/>
          </a:prstGeom>
          <a:noFill/>
        </p:spPr>
        <p:txBody>
          <a:bodyPr wrap="square">
            <a:spAutoFit/>
          </a:bodyPr>
          <a:lstStyle/>
          <a:p>
            <a:pPr>
              <a:lnSpc>
                <a:spcPct val="107000"/>
              </a:lnSpc>
              <a:spcAft>
                <a:spcPts val="800"/>
              </a:spcAft>
            </a:pP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Allow 1.5 hours for this lesson. You may wish to teach this lesson in two parts.</a:t>
            </a:r>
          </a:p>
          <a:p>
            <a:pPr>
              <a:lnSpc>
                <a:spcPct val="107000"/>
              </a:lnSpc>
              <a:spcAft>
                <a:spcPts val="800"/>
              </a:spcAft>
            </a:pPr>
            <a:endParaRPr lang="en-GB" sz="1000">
              <a:effectLst/>
              <a:latin typeface="Work Sans" pitchFamily="2" charset="0"/>
              <a:ea typeface="Calibri" panose="020F0502020204030204" pitchFamily="34" charset="0"/>
              <a:cs typeface="Times New Roman" panose="02020603050405020304" pitchFamily="18" charset="0"/>
            </a:endParaRPr>
          </a:p>
        </p:txBody>
      </p:sp>
      <p:pic>
        <p:nvPicPr>
          <p:cNvPr id="9" name="Graphic 8" descr="Clock outline">
            <a:extLst>
              <a:ext uri="{FF2B5EF4-FFF2-40B4-BE49-F238E27FC236}">
                <a16:creationId xmlns:a16="http://schemas.microsoft.com/office/drawing/2014/main" id="{5D821AFE-EC85-98F6-210D-5D4C34F35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3971" y="2852445"/>
            <a:ext cx="714055" cy="714055"/>
          </a:xfrm>
          <a:prstGeom prst="rect">
            <a:avLst/>
          </a:prstGeom>
        </p:spPr>
      </p:pic>
    </p:spTree>
    <p:extLst>
      <p:ext uri="{BB962C8B-B14F-4D97-AF65-F5344CB8AC3E}">
        <p14:creationId xmlns:p14="http://schemas.microsoft.com/office/powerpoint/2010/main" val="267768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the sacrament of confirmation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6059" y="2059589"/>
            <a:ext cx="8439141" cy="455509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Introduce the sacrament of confirmation.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Pupils receive input on what the sacrament of confirmation is :  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Watch the clip:</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Short clip that shows the part in the confirmation service where the Bishop lays his/her hands on the candidate’s head.</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https://request.org.uk/life/rites-of-passage/confirmation-video/</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none" strike="noStrike">
                <a:solidFill>
                  <a:srgbClr val="0000FF"/>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To note:  </a:t>
            </a:r>
            <a:r>
              <a:rPr lang="en-GB" sz="1000">
                <a:effectLst/>
                <a:latin typeface="Work Sans" pitchFamily="2" charset="0"/>
                <a:ea typeface="Calibri" panose="020F0502020204030204" pitchFamily="34" charset="0"/>
                <a:cs typeface="Times New Roman" panose="02020603050405020304" pitchFamily="18" charset="0"/>
              </a:rPr>
              <a:t>The clip below explains confirmation from a catholic perspective.   The explanation is in line with what the Church of England would say.  The only difference being, only Bishops confirm in the Church of England.</a:t>
            </a:r>
          </a:p>
          <a:p>
            <a:r>
              <a:rPr lang="en-GB" sz="1000" b="1" u="none" strike="noStrike">
                <a:solidFill>
                  <a:srgbClr val="0000FF"/>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https://www.youtube.com/watch?v=nXqKkTcLtqs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Share </a:t>
            </a:r>
            <a:r>
              <a:rPr lang="en-GB" sz="1000">
                <a:effectLst/>
                <a:latin typeface="Work Sans" pitchFamily="2" charset="0"/>
                <a:ea typeface="Calibri" panose="020F0502020204030204" pitchFamily="34" charset="0"/>
                <a:cs typeface="Times New Roman" panose="02020603050405020304" pitchFamily="18" charset="0"/>
              </a:rPr>
              <a:t>with pupils two Biblical texts from the book of Acts</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  Acts 8:  14 – 17 and Acts 19:  1 – 6.</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that the Biblical texts are examples of what the early church did also to prepare people for continued ministry and sharing of the Gospel.</a:t>
            </a:r>
          </a:p>
          <a:p>
            <a:r>
              <a:rPr lang="en-GB" sz="1000" b="1">
                <a:effectLst/>
                <a:latin typeface="Work Sans" pitchFamily="2" charset="0"/>
                <a:ea typeface="Calibri" panose="020F0502020204030204" pitchFamily="34" charset="0"/>
                <a:cs typeface="Times New Roman" panose="02020603050405020304" pitchFamily="18" charset="0"/>
              </a:rPr>
              <a:t>Watch the clip:</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Young people talk about their faith and why they were confirmed</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https://www.youtube.com/watch?v=9QRSYkGjCTM</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In groups of three, pupils prepare questions to ask someone who has been confirmed.  Pupils to be encouraged to think of questions that will explore the impact confirmation has had and has on someone’s life.</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5628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the sacrament of confirmation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3554819"/>
          </a:xfrm>
          <a:prstGeom prst="rect">
            <a:avLst/>
          </a:prstGeom>
          <a:noFill/>
        </p:spPr>
        <p:txBody>
          <a:bodyPr wrap="square">
            <a:spAutoFit/>
          </a:bodyPr>
          <a:lstStyle/>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Part 2:</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Pupils to interview a confirmed member of the Church of England:</a:t>
            </a:r>
            <a:r>
              <a:rPr lang="en-GB" sz="1000">
                <a:effectLst/>
                <a:latin typeface="Work Sans" pitchFamily="2" charset="0"/>
                <a:ea typeface="Calibri" panose="020F0502020204030204" pitchFamily="34" charset="0"/>
                <a:cs typeface="Times New Roman" panose="02020603050405020304" pitchFamily="18" charset="0"/>
              </a:rPr>
              <a:t>  E.g. – a member from the church, a staff member, a child/teenager.</a:t>
            </a: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Following</a:t>
            </a:r>
            <a:r>
              <a:rPr lang="en-GB" sz="1000">
                <a:effectLst/>
                <a:latin typeface="Work Sans" pitchFamily="2" charset="0"/>
                <a:ea typeface="Calibri" panose="020F0502020204030204" pitchFamily="34" charset="0"/>
                <a:cs typeface="Times New Roman" panose="02020603050405020304" pitchFamily="18" charset="0"/>
              </a:rPr>
              <a:t> the interview, pupils are asked to write a reflective piece addressing the following points:</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is confirmation?</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confirmation has impacted on the life of a believer.</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have they learnt from hearing someone talk about being confirmed?</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have they been left thinking about?</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Have they gone through a similar initiation ceremony and how has it impacted on their life?  If not, is there anything in their life that for them is equivalent in terms of the impact it has had on their life/has given their life meaning and purpose.</a:t>
            </a: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Return to the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How is the sacrament of confirmation significant to a believer’s life?</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3622410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the sacrament of confirmation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888785" cy="553998"/>
          </a:xfrm>
          <a:prstGeom prst="rect">
            <a:avLst/>
          </a:prstGeom>
          <a:noFill/>
        </p:spPr>
        <p:txBody>
          <a:bodyPr wrap="square">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happens at a confirmation service.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https://request.org.uk/life/rites-of-passage/confirmation-video/</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confirmation means.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https://www.youtube.com/watch?v=nXqKkTcLtqs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Young people talk about their faith and why they were confirmed.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https://www.youtube.com/watch?v=9QRSYkGjCTM</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09" y="3200844"/>
            <a:ext cx="55431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Tree>
    <p:extLst>
      <p:ext uri="{BB962C8B-B14F-4D97-AF65-F5344CB8AC3E}">
        <p14:creationId xmlns:p14="http://schemas.microsoft.com/office/powerpoint/2010/main" val="260335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3C81F7-9707-581A-27E0-339B2F5E831C}"/>
              </a:ext>
            </a:extLst>
          </p:cNvPr>
          <p:cNvSpPr/>
          <p:nvPr/>
        </p:nvSpPr>
        <p:spPr>
          <a:xfrm>
            <a:off x="0" y="3668305"/>
            <a:ext cx="3383279" cy="318969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9629E9-4DC2-3058-733D-97118D91A07C}"/>
              </a:ext>
            </a:extLst>
          </p:cNvPr>
          <p:cNvSpPr/>
          <p:nvPr/>
        </p:nvSpPr>
        <p:spPr>
          <a:xfrm>
            <a:off x="-1" y="1817310"/>
            <a:ext cx="3383279" cy="185099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does marriage mean for a believer?</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047979"/>
          </a:xfrm>
          <a:prstGeom prst="rect">
            <a:avLst/>
          </a:prstGeom>
          <a:noFill/>
        </p:spPr>
        <p:txBody>
          <a:bodyPr wrap="square" rtlCol="0">
            <a:spAutoFit/>
          </a:bodyPr>
          <a:lstStyle/>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Understand the meaning of a Christian marriage.</a:t>
            </a:r>
          </a:p>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the difference between a Christian and secular marriage.</a:t>
            </a:r>
          </a:p>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Express their own views and opinions.</a:t>
            </a:r>
          </a:p>
          <a:p>
            <a:r>
              <a:rPr lang="en-GB" sz="1000" b="1">
                <a:effectLst/>
                <a:latin typeface="Work Sans" pitchFamily="2" charset="0"/>
                <a:ea typeface="Calibri" panose="020F0502020204030204" pitchFamily="34" charset="0"/>
                <a:cs typeface="Times New Roman" panose="02020603050405020304" pitchFamily="18" charset="0"/>
              </a:rPr>
              <a:t>Key religious vocabulary:  </a:t>
            </a:r>
            <a:r>
              <a:rPr lang="en-GB" sz="1000">
                <a:effectLst/>
                <a:latin typeface="Work Sans" pitchFamily="2" charset="0"/>
                <a:ea typeface="Calibri" panose="020F0502020204030204" pitchFamily="34" charset="0"/>
                <a:cs typeface="Times New Roman" panose="02020603050405020304" pitchFamily="18" charset="0"/>
              </a:rPr>
              <a:t>Sacrament, marriage, vows. </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5973" y="3900264"/>
            <a:ext cx="8337589" cy="2298065"/>
          </a:xfrm>
          <a:prstGeom prst="rect">
            <a:avLst/>
          </a:prstGeom>
          <a:noFill/>
        </p:spPr>
        <p:txBody>
          <a:bodyPr wrap="square" rtlCol="0">
            <a:spAutoFit/>
          </a:bodyPr>
          <a:lstStyle/>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on previous week’s learning.</a:t>
            </a:r>
          </a:p>
          <a:p>
            <a:pPr marL="228600">
              <a:spcAft>
                <a:spcPts val="4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confirmation is and what it means</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How confirmation impacts on a believer’s life</a:t>
            </a:r>
          </a:p>
          <a:p>
            <a:pPr>
              <a:spcAft>
                <a:spcPts val="4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p>
          <a:p>
            <a:pPr>
              <a:spcAft>
                <a:spcPts val="400"/>
              </a:spcAft>
            </a:pP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kern="1200">
                <a:solidFill>
                  <a:srgbClr val="55345A"/>
                </a:solidFill>
                <a:effectLst/>
                <a:latin typeface="Work Sans" pitchFamily="2" charset="0"/>
                <a:ea typeface="Times New Roman" panose="02020603050405020304" pitchFamily="18" charset="0"/>
                <a:cs typeface="Times New Roman" panose="02020603050405020304" pitchFamily="18" charset="0"/>
              </a:rPr>
              <a:t>What does marriage mean for a believer?</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391526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does marriage mean for a believer?</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6059" y="2059589"/>
            <a:ext cx="8439141" cy="4862870"/>
          </a:xfrm>
          <a:prstGeom prst="rect">
            <a:avLst/>
          </a:prstGeom>
          <a:noFill/>
        </p:spPr>
        <p:txBody>
          <a:bodyPr wrap="square">
            <a:spAutoFit/>
          </a:bodyPr>
          <a:lstStyle/>
          <a:p>
            <a:r>
              <a:rPr lang="en-GB" sz="1000" b="1">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In small groups, discuss the following:</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Agree/disagree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Marriage is a life time commitment.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It is God that joins people together.</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Vows are made in the presence of God.</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Vows are made in the presence of a community of people.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Marriage is between a man and a woman.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Marriage is available to everyone.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Marriage is not a life time commitment.</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What is your understanding of a Christian marriage?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In small groups, pupils brainstorm all they think they know about Christian marriage.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what the Church’s understanding of a Christian marriage is.  </a:t>
            </a:r>
            <a:r>
              <a:rPr lang="en-GB" sz="1000" b="1">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Watch the clip:</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http://request.org.uk/life/rites-of-passage/marriage/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questions to consider when watching: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are the key elements that make up the marriage service?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Who are the legal parts of the service?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makes this marriage distinctively Christian?</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187618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does marriage mean for a believer?</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6059" y="1908896"/>
            <a:ext cx="8261212" cy="4862870"/>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Watch the clip:</a:t>
            </a:r>
            <a:r>
              <a:rPr lang="en-GB" sz="1000">
                <a:effectLst/>
                <a:latin typeface="Work Sans" pitchFamily="2" charset="0"/>
                <a:ea typeface="Calibri" panose="020F0502020204030204" pitchFamily="34" charset="0"/>
                <a:cs typeface="Times New Roman" panose="02020603050405020304" pitchFamily="18" charset="0"/>
              </a:rPr>
              <a:t>  Civil wedding</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https://www.youtube.com/watch?v=cvrvWqSiA3A</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questions to consider when watching: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Did you notice any similarities with the Christian marriage?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differences did you notice?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makes this marriage distinctively secular?</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Is it ever ok to end a marriage?  Is your response different depending on whether it is a Christian or secular marriage?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Is it ok to end a Christian marriage that God has joined together?</a:t>
            </a:r>
          </a:p>
          <a:p>
            <a:r>
              <a:rPr lang="en-GB" sz="1000">
                <a:effectLst/>
                <a:latin typeface="Work Sans" pitchFamily="2" charset="0"/>
                <a:ea typeface="Calibri" panose="020F0502020204030204" pitchFamily="34" charset="0"/>
                <a:cs typeface="Times New Roman" panose="02020603050405020304" pitchFamily="18" charset="0"/>
              </a:rPr>
              <a:t>Pupils to share their views and opinions.</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 What does the Church say about divorce?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Watch this clip:  </a:t>
            </a:r>
            <a:r>
              <a:rPr lang="en-GB" sz="1000">
                <a:effectLst/>
                <a:latin typeface="Work Sans" pitchFamily="2" charset="0"/>
                <a:ea typeface="Calibri" panose="020F0502020204030204" pitchFamily="34" charset="0"/>
                <a:cs typeface="Times New Roman" panose="02020603050405020304" pitchFamily="18" charset="0"/>
              </a:rPr>
              <a:t>A Christian couple talking about re-marrying.</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http://request.org.uk/issues/family-and-relationships/marriage-divorce/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Invite </a:t>
            </a:r>
            <a:r>
              <a:rPr lang="en-GB" sz="1000">
                <a:effectLst/>
                <a:latin typeface="Work Sans" pitchFamily="2" charset="0"/>
                <a:ea typeface="Times New Roman" panose="02020603050405020304" pitchFamily="18" charset="0"/>
                <a:cs typeface="Times New Roman" panose="02020603050405020304" pitchFamily="18" charset="0"/>
              </a:rPr>
              <a:t>two married couples to come and talk to the class about what their marriage ceremony meant to them, (one couple having had a Christian marriage and the other couple having had a secular marriage) sharing particularly with the pupils, the promises they made and whether they remain significant today.</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Task 1:</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In pairs or small groups, pupils write a list of guidelines they would give to a married couple preparing for marriage.</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Task 2:</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In pairs or small groups, pupils come up with the top 5 qualities they would want in a partner with reasons for their choice.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Return to the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b="1" kern="1200">
                <a:solidFill>
                  <a:srgbClr val="55345A"/>
                </a:solidFill>
                <a:effectLst/>
                <a:latin typeface="Work Sans" pitchFamily="2" charset="0"/>
                <a:ea typeface="Times New Roman" panose="02020603050405020304" pitchFamily="18" charset="0"/>
                <a:cs typeface="Times New Roman" panose="02020603050405020304" pitchFamily="18" charset="0"/>
              </a:rPr>
              <a:t>What does marriage mean for a believer?</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415763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does marriage mean for a believer?</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09" y="1961851"/>
            <a:ext cx="7888785" cy="656590"/>
          </a:xfrm>
          <a:prstGeom prst="rect">
            <a:avLst/>
          </a:prstGeom>
          <a:noFill/>
        </p:spPr>
        <p:txBody>
          <a:bodyPr wrap="square">
            <a:spAutoFit/>
          </a:bodyPr>
          <a:lstStyle/>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A Christian marriage service.</a:t>
            </a:r>
            <a:r>
              <a:rPr lang="en-GB" sz="1000" b="1">
                <a:latin typeface="Work Sans" pitchFamily="2" charset="0"/>
                <a:ea typeface="Calibri" panose="020F0502020204030204" pitchFamily="34" charset="0"/>
                <a:cs typeface="Times New Roman" panose="02020603050405020304" pitchFamily="18" charset="0"/>
              </a:rPr>
              <a:t>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http://request.org.uk/life/rites-of-passage/marriage/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A civil wedding.</a:t>
            </a:r>
            <a:r>
              <a:rPr lang="en-GB" sz="1000" b="1">
                <a:latin typeface="Work Sans" pitchFamily="2" charset="0"/>
                <a:ea typeface="Calibri" panose="020F0502020204030204" pitchFamily="34" charset="0"/>
                <a:cs typeface="Times New Roman" panose="02020603050405020304" pitchFamily="18" charset="0"/>
              </a:rPr>
              <a:t>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https://www.youtube.com/watch?v=cvrvWqSiA3A</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a:effectLst/>
                <a:latin typeface="Work Sans" pitchFamily="2" charset="0"/>
                <a:ea typeface="Calibri" panose="020F0502020204030204" pitchFamily="34" charset="0"/>
                <a:cs typeface="Times New Roman" panose="02020603050405020304" pitchFamily="18" charset="0"/>
              </a:rPr>
              <a:t>Remarrying and divorce</a:t>
            </a:r>
            <a:r>
              <a:rPr lang="en-GB" sz="1000" b="1">
                <a:latin typeface="Work Sans" pitchFamily="2" charset="0"/>
                <a:ea typeface="Calibri" panose="020F0502020204030204" pitchFamily="34" charset="0"/>
                <a:cs typeface="Times New Roman" panose="02020603050405020304" pitchFamily="18" charset="0"/>
              </a:rPr>
              <a:t>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http://request.org.uk/issues/family-and-relationships/marriage-divorce/</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09" y="3200844"/>
            <a:ext cx="7322256"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mindful of pupils who may have been or are being affected by parents splitting up.</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Tree>
    <p:extLst>
      <p:ext uri="{BB962C8B-B14F-4D97-AF65-F5344CB8AC3E}">
        <p14:creationId xmlns:p14="http://schemas.microsoft.com/office/powerpoint/2010/main" val="257779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p:nvPr/>
        </p:nvSpPr>
        <p:spPr>
          <a:xfrm>
            <a:off x="6095999" y="2754216"/>
            <a:ext cx="3015572" cy="4103784"/>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A38805-44A2-E0F9-4FA4-8AB48157935A}"/>
              </a:ext>
            </a:extLst>
          </p:cNvPr>
          <p:cNvSpPr txBox="1"/>
          <p:nvPr/>
        </p:nvSpPr>
        <p:spPr>
          <a:xfrm>
            <a:off x="2411313" y="1167579"/>
            <a:ext cx="6701623" cy="1477328"/>
          </a:xfrm>
          <a:prstGeom prst="rect">
            <a:avLst/>
          </a:prstGeom>
          <a:noFill/>
        </p:spPr>
        <p:txBody>
          <a:bodyPr wrap="square">
            <a:spAutoFit/>
          </a:bodyPr>
          <a:lstStyle/>
          <a:p>
            <a:r>
              <a:rPr lang="en-GB" sz="1000" b="1">
                <a:solidFill>
                  <a:schemeClr val="bg1"/>
                </a:solidFill>
                <a:effectLst/>
                <a:latin typeface="Work Sans" pitchFamily="2" charset="0"/>
                <a:ea typeface="Calibri" panose="020F0502020204030204" pitchFamily="34" charset="0"/>
                <a:cs typeface="Calibri Light" panose="020F0302020204030204" pitchFamily="34" charset="0"/>
              </a:rPr>
              <a:t>Definitions:</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a:solidFill>
                  <a:schemeClr val="bg1"/>
                </a:solidFill>
                <a:effectLst/>
                <a:latin typeface="Work Sans" pitchFamily="2" charset="0"/>
                <a:ea typeface="Calibri" panose="020F0502020204030204" pitchFamily="34" charset="0"/>
                <a:cs typeface="Times New Roman" panose="02020603050405020304" pitchFamily="18" charset="0"/>
              </a:rPr>
              <a:t>Rite of passage:</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 a ceremony or event marking an important stage in someone’s life.</a:t>
            </a:r>
          </a:p>
          <a:p>
            <a:pPr marL="171450" lvl="0" indent="-171450">
              <a:buFont typeface="Arial" panose="020B0604020202020204" pitchFamily="34" charset="0"/>
              <a:buChar char="•"/>
            </a:pPr>
            <a:r>
              <a:rPr lang="en-GB" sz="1000" b="1">
                <a:solidFill>
                  <a:schemeClr val="bg1"/>
                </a:solidFill>
                <a:effectLst/>
                <a:latin typeface="Work Sans" pitchFamily="2" charset="0"/>
                <a:ea typeface="Calibri" panose="020F0502020204030204" pitchFamily="34" charset="0"/>
                <a:cs typeface="Times New Roman" panose="02020603050405020304" pitchFamily="18" charset="0"/>
              </a:rPr>
              <a:t>Sacrament: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An outward and visible sign of something that is inward and spiritual.  Another definition - a visible sign of God’s invisible grace.</a:t>
            </a:r>
          </a:p>
          <a:p>
            <a:pPr marL="171450" lvl="0" indent="-171450">
              <a:buFont typeface="Arial" panose="020B0604020202020204" pitchFamily="34" charset="0"/>
              <a:buChar char="•"/>
            </a:pPr>
            <a:r>
              <a:rPr lang="en-GB" sz="1000" b="1">
                <a:solidFill>
                  <a:schemeClr val="bg1"/>
                </a:solidFill>
                <a:effectLst/>
                <a:latin typeface="Work Sans" pitchFamily="2" charset="0"/>
                <a:ea typeface="Calibri" panose="020F0502020204030204" pitchFamily="34" charset="0"/>
                <a:cs typeface="Times New Roman" panose="02020603050405020304" pitchFamily="18" charset="0"/>
              </a:rPr>
              <a:t>Eternal life: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Life that doesn’t end.  The teaching of Jesus refers to eternal life as something that begins here on earth and continues after death.  The resurrection of Jesus points towards eternal life.  For many Christians, this provides them with solid evidence that death is not the end.  Christians also believe that Jesus</a:t>
            </a:r>
            <a:r>
              <a:rPr lang="en-GB" sz="1000" b="1">
                <a:solidFill>
                  <a:schemeClr val="bg1"/>
                </a:solidFill>
                <a:effectLst/>
                <a:latin typeface="Work Sans" pitchFamily="2" charset="0"/>
                <a:ea typeface="Calibri" panose="020F0502020204030204" pitchFamily="34" charset="0"/>
                <a:cs typeface="Times New Roman" panose="02020603050405020304" pitchFamily="18" charset="0"/>
              </a:rPr>
              <a:t>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came to restore humanity to a relationship with God the Father who himself is eternal.   </a:t>
            </a:r>
          </a:p>
        </p:txBody>
      </p:sp>
      <p:sp>
        <p:nvSpPr>
          <p:cNvPr id="7" name="TextBox 6">
            <a:extLst>
              <a:ext uri="{FF2B5EF4-FFF2-40B4-BE49-F238E27FC236}">
                <a16:creationId xmlns:a16="http://schemas.microsoft.com/office/drawing/2014/main" id="{9A0AEFE5-3DBF-9131-B567-8823112FEDF7}"/>
              </a:ext>
            </a:extLst>
          </p:cNvPr>
          <p:cNvSpPr txBox="1"/>
          <p:nvPr/>
        </p:nvSpPr>
        <p:spPr>
          <a:xfrm>
            <a:off x="120959" y="2896553"/>
            <a:ext cx="2450868" cy="3631763"/>
          </a:xfrm>
          <a:prstGeom prst="rect">
            <a:avLst/>
          </a:prstGeom>
          <a:noFill/>
        </p:spPr>
        <p:txBody>
          <a:bodyPr wrap="square" rtlCol="0">
            <a:spAutoFit/>
          </a:bodyPr>
          <a:lstStyle/>
          <a:p>
            <a:r>
              <a:rPr lang="en-GB" sz="1000">
                <a:effectLst/>
                <a:latin typeface="Work Sans" pitchFamily="2" charset="0"/>
                <a:ea typeface="Calibri" panose="020F0502020204030204" pitchFamily="34" charset="0"/>
                <a:cs typeface="Times New Roman" panose="02020603050405020304" pitchFamily="18" charset="0"/>
              </a:rPr>
              <a:t>Baptism: </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https://request.org.uk/resource/?resource_search_phrase=baptism</a:t>
            </a:r>
            <a:endParaRPr lang="en-GB" sz="1000" u="sng">
              <a:solidFill>
                <a:srgbClr val="0000FF"/>
              </a:solidFill>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During the infant baptism ceremony:</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https://request.org.uk/resource/life/rites-of-passage/what-happens-during-a-christening-service/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Believers’ Baptism:</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https://request.org.uk/resource/life/rites-of-passage/what-happens-in-believers-baptism/</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John the Baptist:  </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6"/>
              </a:rPr>
              <a:t>https://www.bbc.co.uk/bitesize/guides/zjrr2sg/revision/7</a:t>
            </a:r>
            <a:endParaRPr lang="en-GB" sz="1000" u="sng">
              <a:solidFill>
                <a:srgbClr val="0000FF"/>
              </a:solidFill>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kern="1800">
                <a:solidFill>
                  <a:srgbClr val="231F20"/>
                </a:solidFill>
                <a:effectLst/>
                <a:latin typeface="Work Sans" pitchFamily="2" charset="0"/>
                <a:ea typeface="Times New Roman" panose="02020603050405020304" pitchFamily="18" charset="0"/>
                <a:cs typeface="Arial" panose="020B0604020202020204" pitchFamily="34" charset="0"/>
              </a:rPr>
              <a:t>Jesus’ baptism (Mark 1: 9–13)</a:t>
            </a:r>
            <a:r>
              <a:rPr lang="en-GB" sz="1000">
                <a:effectLst/>
                <a:latin typeface="Work Sans" pitchFamily="2" charset="0"/>
                <a:ea typeface="Calibri" panose="020F0502020204030204" pitchFamily="34" charset="0"/>
                <a:cs typeface="Times New Roman" panose="02020603050405020304" pitchFamily="18" charset="0"/>
              </a:rPr>
              <a:t> </a:t>
            </a:r>
          </a:p>
          <a:p>
            <a:r>
              <a:rPr lang="en-GB" sz="1000" u="sng" kern="1800">
                <a:solidFill>
                  <a:srgbClr val="0000FF"/>
                </a:solidFill>
                <a:effectLst/>
                <a:latin typeface="Work Sans" pitchFamily="2" charset="0"/>
                <a:ea typeface="Times New Roman" panose="02020603050405020304" pitchFamily="18" charset="0"/>
                <a:cs typeface="Arial" panose="020B0604020202020204" pitchFamily="34" charset="0"/>
                <a:hlinkClick r:id="rId7"/>
              </a:rPr>
              <a:t>https://www.bbc.co.uk/bitesize/guides/zjrr2sg/revision/8</a:t>
            </a:r>
            <a:endParaRPr lang="en-GB" sz="1000" u="sng" kern="1800">
              <a:solidFill>
                <a:srgbClr val="0000FF"/>
              </a:solidFill>
              <a:effectLst/>
              <a:latin typeface="Work Sans" pitchFamily="2"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234BF8CE-A60D-ACB9-1163-2B49A1B009B8}"/>
              </a:ext>
            </a:extLst>
          </p:cNvPr>
          <p:cNvSpPr txBox="1"/>
          <p:nvPr/>
        </p:nvSpPr>
        <p:spPr>
          <a:xfrm>
            <a:off x="3213220" y="2896553"/>
            <a:ext cx="2502933" cy="3477875"/>
          </a:xfrm>
          <a:prstGeom prst="rect">
            <a:avLst/>
          </a:prstGeom>
          <a:noFill/>
        </p:spPr>
        <p:txBody>
          <a:bodyPr wrap="square" rtlCol="0">
            <a:spAutoFit/>
          </a:bodyPr>
          <a:lstStyle/>
          <a:p>
            <a:r>
              <a:rPr lang="en-GB" sz="1000">
                <a:effectLst/>
                <a:latin typeface="Work Sans" pitchFamily="2" charset="0"/>
                <a:ea typeface="Calibri" panose="020F0502020204030204" pitchFamily="34" charset="0"/>
                <a:cs typeface="Times New Roman" panose="02020603050405020304" pitchFamily="18" charset="0"/>
              </a:rPr>
              <a:t>Confirmation:   </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8"/>
              </a:rPr>
              <a:t>https://www.bbc.co.uk/religion/religions/christianity/ritesrituals/confirmation_1.shtml</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Christian Marriage:</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9"/>
              </a:rPr>
              <a:t>https://www.bbc.co.uk/religion/religions/christianity/ritesrituals/weddings_1.shtml#h1</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To note: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The House of Bishops state that the Christian understanding and doctrine of marriage is that it is a lifelong union between one man and one woman.  The Church therefore is not able to marry same sex couples.  This is different to the law of the land which allows for same sex couples to get married.</a:t>
            </a:r>
          </a:p>
        </p:txBody>
      </p:sp>
      <p:sp>
        <p:nvSpPr>
          <p:cNvPr id="17" name="TextBox 16">
            <a:extLst>
              <a:ext uri="{FF2B5EF4-FFF2-40B4-BE49-F238E27FC236}">
                <a16:creationId xmlns:a16="http://schemas.microsoft.com/office/drawing/2014/main" id="{23B5305D-902E-62CF-B4D2-C7F416A299A9}"/>
              </a:ext>
            </a:extLst>
          </p:cNvPr>
          <p:cNvSpPr txBox="1"/>
          <p:nvPr/>
        </p:nvSpPr>
        <p:spPr>
          <a:xfrm>
            <a:off x="6295084" y="2896553"/>
            <a:ext cx="2683696" cy="2605842"/>
          </a:xfrm>
          <a:prstGeom prst="rect">
            <a:avLst/>
          </a:prstGeom>
          <a:noFill/>
        </p:spPr>
        <p:txBody>
          <a:bodyPr wrap="square" rtlCol="0">
            <a:spAutoFit/>
          </a:bodyPr>
          <a:lstStyle/>
          <a:p>
            <a:pPr>
              <a:spcBef>
                <a:spcPts val="50"/>
              </a:spcBef>
            </a:pPr>
            <a:r>
              <a:rPr lang="en-GB" sz="1000" b="1">
                <a:effectLst/>
                <a:latin typeface="Work Sans" pitchFamily="2" charset="0"/>
                <a:ea typeface="Calibri" panose="020F0502020204030204" pitchFamily="34" charset="0"/>
                <a:cs typeface="Times New Roman" panose="02020603050405020304" pitchFamily="18" charset="0"/>
              </a:rPr>
              <a:t>A Christian understanding of what happens after death:</a:t>
            </a:r>
            <a:endParaRPr lang="en-GB" sz="1000">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Bef>
                <a:spcPts val="50"/>
              </a:spcBef>
              <a:spcAft>
                <a:spcPts val="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There are varying views within the Christian community as to what happens at the point of death.  </a:t>
            </a:r>
          </a:p>
          <a:p>
            <a:pPr marL="171450" lvl="0" indent="-171450">
              <a:spcBef>
                <a:spcPts val="50"/>
              </a:spcBef>
              <a:spcAft>
                <a:spcPts val="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In the New Testament Jesus teaches about eternal life.  It is clear from His teachings that eternal life is something that begins here on earth and continues after death.</a:t>
            </a:r>
          </a:p>
          <a:p>
            <a:pPr marL="171450" lvl="0" indent="-171450">
              <a:spcBef>
                <a:spcPts val="50"/>
              </a:spcBef>
              <a:spcAft>
                <a:spcPts val="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The resurrection of Jesus points towards eternal life.  For many Christians, this provides them with solid evidence that death is not the end.</a:t>
            </a:r>
          </a:p>
        </p:txBody>
      </p:sp>
      <p:sp>
        <p:nvSpPr>
          <p:cNvPr id="18" name="TextBox 17">
            <a:extLst>
              <a:ext uri="{FF2B5EF4-FFF2-40B4-BE49-F238E27FC236}">
                <a16:creationId xmlns:a16="http://schemas.microsoft.com/office/drawing/2014/main" id="{0A809312-3312-B251-1FDE-16D0AD1F8CC8}"/>
              </a:ext>
            </a:extLst>
          </p:cNvPr>
          <p:cNvSpPr txBox="1"/>
          <p:nvPr/>
        </p:nvSpPr>
        <p:spPr>
          <a:xfrm>
            <a:off x="9310656" y="3358218"/>
            <a:ext cx="2660242" cy="2862322"/>
          </a:xfrm>
          <a:prstGeom prst="rect">
            <a:avLst/>
          </a:prstGeom>
          <a:noFill/>
        </p:spPr>
        <p:txBody>
          <a:bodyPr wrap="square" rtlCol="0">
            <a:spAutoFit/>
          </a:bodyPr>
          <a:lstStyle/>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Christians also believe that Jesus</a:t>
            </a:r>
            <a:r>
              <a:rPr lang="en-GB" sz="1000" b="1">
                <a:effectLst/>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came to restore humanity to a relationship with God the Father who himself is eternal.   At Christian funerals,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John 3:16</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is read out as a promise and a reminder that death is not the end but through Jesus’ death and resurrection there is a promise of eternal life:</a:t>
            </a:r>
            <a:r>
              <a:rPr lang="en-GB" sz="1000" i="1">
                <a:effectLst/>
                <a:latin typeface="Work Sans" pitchFamily="2" charset="0"/>
                <a:ea typeface="Calibri" panose="020F0502020204030204" pitchFamily="34" charset="0"/>
                <a:cs typeface="Times New Roman" panose="02020603050405020304" pitchFamily="18" charset="0"/>
              </a:rPr>
              <a:t> </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“For God so loved the world that he gave his one and only Son, that whoever believes in him shall not perish but have eternal life.”</a:t>
            </a:r>
          </a:p>
          <a:p>
            <a:endParaRPr lang="en-GB" sz="1000" b="1">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A Christian funeral:</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10"/>
              </a:rPr>
              <a:t>https://request.org.uk/resource/life/rites-of-passage/what-happens-at-a-christian-funeral/</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8CF7713-7724-6A42-8C8D-C0F798F13F2B}"/>
              </a:ext>
            </a:extLst>
          </p:cNvPr>
          <p:cNvSpPr txBox="1"/>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F51FD9F3-0A01-9319-85FF-5D485FC5A550}"/>
              </a:ext>
            </a:extLst>
          </p:cNvPr>
          <p:cNvSpPr txBox="1"/>
          <p:nvPr/>
        </p:nvSpPr>
        <p:spPr>
          <a:xfrm>
            <a:off x="296800" y="1488566"/>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9" name="TextBox 8">
            <a:extLst>
              <a:ext uri="{FF2B5EF4-FFF2-40B4-BE49-F238E27FC236}">
                <a16:creationId xmlns:a16="http://schemas.microsoft.com/office/drawing/2014/main" id="{795B8B94-2965-20D5-9828-011028C5A794}"/>
              </a:ext>
            </a:extLst>
          </p:cNvPr>
          <p:cNvSpPr txBox="1">
            <a:spLocks/>
          </p:cNvSpPr>
          <p:nvPr/>
        </p:nvSpPr>
        <p:spPr>
          <a:xfrm>
            <a:off x="2410889" y="373310"/>
            <a:ext cx="8039647" cy="461665"/>
          </a:xfrm>
          <a:prstGeom prst="rect">
            <a:avLst/>
          </a:prstGeom>
          <a:noFill/>
        </p:spPr>
        <p:txBody>
          <a:bodyPr wrap="square" rtlCol="0">
            <a:spAutoFit/>
          </a:bodyPr>
          <a:lstStyle/>
          <a:p>
            <a:r>
              <a:rPr lang="en-US" sz="2400">
                <a:solidFill>
                  <a:schemeClr val="bg1"/>
                </a:solidFill>
                <a:latin typeface="Work Sans Light" pitchFamily="2" charset="77"/>
              </a:rPr>
              <a:t>Background knowledge for teachers</a:t>
            </a:r>
          </a:p>
        </p:txBody>
      </p:sp>
      <p:pic>
        <p:nvPicPr>
          <p:cNvPr id="10" name="Picture 9">
            <a:extLst>
              <a:ext uri="{FF2B5EF4-FFF2-40B4-BE49-F238E27FC236}">
                <a16:creationId xmlns:a16="http://schemas.microsoft.com/office/drawing/2014/main" id="{B825FBD8-886A-7BCC-0461-20AC3461529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510464" y="5502395"/>
            <a:ext cx="1727526" cy="1151683"/>
          </a:xfrm>
          <a:prstGeom prst="rect">
            <a:avLst/>
          </a:prstGeom>
        </p:spPr>
      </p:pic>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3C81F7-9707-581A-27E0-339B2F5E831C}"/>
              </a:ext>
            </a:extLst>
          </p:cNvPr>
          <p:cNvSpPr/>
          <p:nvPr/>
        </p:nvSpPr>
        <p:spPr>
          <a:xfrm>
            <a:off x="0" y="3668305"/>
            <a:ext cx="3383279" cy="318969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9629E9-4DC2-3058-733D-97118D91A07C}"/>
              </a:ext>
            </a:extLst>
          </p:cNvPr>
          <p:cNvSpPr/>
          <p:nvPr/>
        </p:nvSpPr>
        <p:spPr>
          <a:xfrm>
            <a:off x="-1" y="1817310"/>
            <a:ext cx="3383279" cy="185099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and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Christians believe happens after we die?</a:t>
            </a: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047979"/>
          </a:xfrm>
          <a:prstGeom prst="rect">
            <a:avLst/>
          </a:prstGeom>
          <a:noFill/>
        </p:spPr>
        <p:txBody>
          <a:bodyPr wrap="square" rtlCol="0">
            <a:spAutoFit/>
          </a:bodyPr>
          <a:lstStyle/>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Understand what a Christian’s understanding of eternal life is.</a:t>
            </a:r>
          </a:p>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what a Christian funeral consists of.</a:t>
            </a:r>
          </a:p>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Reflect on what they believe and think happens after death.</a:t>
            </a: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Eternal life.</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5973" y="3848458"/>
            <a:ext cx="8337589" cy="286232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Part 1:</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on previous week’s learning.</a:t>
            </a: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the difference between a Christian and secular marriage.</a:t>
            </a:r>
          </a:p>
          <a:p>
            <a:pPr marL="171450" lvl="0" indent="-171450">
              <a:buFont typeface="Arial" panose="020B0604020202020204" pitchFamily="34" charset="0"/>
              <a:buChar char="•"/>
            </a:pPr>
            <a:r>
              <a:rPr lang="en-GB" sz="1000" kern="1200">
                <a:effectLst/>
                <a:latin typeface="Work Sans" pitchFamily="2" charset="0"/>
                <a:ea typeface="Times New Roman" panose="02020603050405020304" pitchFamily="18" charset="0"/>
                <a:cs typeface="Times New Roman" panose="02020603050405020304" pitchFamily="18" charset="0"/>
              </a:rPr>
              <a:t>To know what a Christian marriage means for a believer.</a:t>
            </a:r>
            <a:endParaRPr lang="en-GB" sz="1000">
              <a:effectLst/>
              <a:latin typeface="Work Sans" pitchFamily="2" charset="0"/>
              <a:ea typeface="Calibri" panose="020F0502020204030204" pitchFamily="34" charset="0"/>
              <a:cs typeface="Times New Roman" panose="02020603050405020304" pitchFamily="18" charset="0"/>
            </a:endParaRPr>
          </a:p>
          <a:p>
            <a:pPr marL="228600"/>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a:effectLst/>
                <a:latin typeface="Work Sans" pitchFamily="2" charset="0"/>
                <a:ea typeface="Calibri" panose="020F0502020204030204" pitchFamily="34" charset="0"/>
                <a:cs typeface="Times New Roman" panose="02020603050405020304" pitchFamily="18" charset="0"/>
              </a:rPr>
              <a:t>What do Christians believe happens after we die?</a:t>
            </a: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happens when someone dies?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Do you think at the point of death, the same thing happens to everyone?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Christians say happens after death?</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Do you think death is the end, or is there something yet to come?</a:t>
            </a: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5" name="Rectangle 4">
            <a:extLst>
              <a:ext uri="{FF2B5EF4-FFF2-40B4-BE49-F238E27FC236}">
                <a16:creationId xmlns:a16="http://schemas.microsoft.com/office/drawing/2014/main" id="{E23FD82F-90EE-0970-7B5A-840429357489}"/>
              </a:ext>
            </a:extLst>
          </p:cNvPr>
          <p:cNvSpPr/>
          <p:nvPr/>
        </p:nvSpPr>
        <p:spPr>
          <a:xfrm>
            <a:off x="10382000" y="1806563"/>
            <a:ext cx="1818000" cy="181730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AFD735-A5D8-1913-7E2B-7FD70E4D8EDB}"/>
              </a:ext>
            </a:extLst>
          </p:cNvPr>
          <p:cNvSpPr txBox="1"/>
          <p:nvPr/>
        </p:nvSpPr>
        <p:spPr>
          <a:xfrm>
            <a:off x="10382001" y="1860922"/>
            <a:ext cx="1810000" cy="1235659"/>
          </a:xfrm>
          <a:prstGeom prst="rect">
            <a:avLst/>
          </a:prstGeom>
          <a:noFill/>
        </p:spPr>
        <p:txBody>
          <a:bodyPr wrap="square">
            <a:spAutoFit/>
          </a:bodyPr>
          <a:lstStyle/>
          <a:p>
            <a:pPr>
              <a:lnSpc>
                <a:spcPct val="107000"/>
              </a:lnSpc>
            </a:pP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a:t>
            </a:r>
          </a:p>
          <a:p>
            <a:pPr>
              <a:lnSpc>
                <a:spcPct val="107000"/>
              </a:lnSpc>
            </a:pPr>
            <a:r>
              <a:rPr lang="en-GB" sz="1000">
                <a:effectLst/>
                <a:latin typeface="Work Sans" pitchFamily="2" charset="0"/>
                <a:ea typeface="Calibri" panose="020F0502020204030204" pitchFamily="34" charset="0"/>
                <a:cs typeface="Times New Roman" panose="02020603050405020304" pitchFamily="18" charset="0"/>
              </a:rPr>
              <a:t>Allow 3 hours for this lesson to ensure high quality outcome.  It could be linked with an art or English lesson.</a:t>
            </a:r>
          </a:p>
          <a:p>
            <a:pPr>
              <a:lnSpc>
                <a:spcPct val="107000"/>
              </a:lnSpc>
              <a:spcAft>
                <a:spcPts val="800"/>
              </a:spcAft>
            </a:pPr>
            <a:endParaRPr lang="en-GB" sz="1000">
              <a:effectLst/>
              <a:latin typeface="Work Sans" pitchFamily="2" charset="0"/>
              <a:ea typeface="Calibri" panose="020F0502020204030204" pitchFamily="34" charset="0"/>
              <a:cs typeface="Times New Roman" panose="02020603050405020304" pitchFamily="18" charset="0"/>
            </a:endParaRPr>
          </a:p>
        </p:txBody>
      </p:sp>
      <p:pic>
        <p:nvPicPr>
          <p:cNvPr id="9" name="Graphic 8" descr="Clock outline">
            <a:extLst>
              <a:ext uri="{FF2B5EF4-FFF2-40B4-BE49-F238E27FC236}">
                <a16:creationId xmlns:a16="http://schemas.microsoft.com/office/drawing/2014/main" id="{B9891FEC-2C71-6BDC-3BF5-A76B888564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9973" y="2885701"/>
            <a:ext cx="714055" cy="714055"/>
          </a:xfrm>
          <a:prstGeom prst="rect">
            <a:avLst/>
          </a:prstGeom>
        </p:spPr>
      </p:pic>
    </p:spTree>
    <p:extLst>
      <p:ext uri="{BB962C8B-B14F-4D97-AF65-F5344CB8AC3E}">
        <p14:creationId xmlns:p14="http://schemas.microsoft.com/office/powerpoint/2010/main" val="209297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and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Christians believe happens after we die?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6059" y="2059589"/>
            <a:ext cx="8439141" cy="4555093"/>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Watch the clip:</a:t>
            </a:r>
            <a:endParaRPr lang="en-GB" sz="1000" dirty="0">
              <a:effectLst/>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Water bugs and dragon flies - </a:t>
            </a:r>
            <a:r>
              <a:rPr lang="en-GB" sz="1000" u="sng" dirty="0">
                <a:solidFill>
                  <a:srgbClr val="0000FF"/>
                </a:solidFill>
                <a:effectLst/>
                <a:latin typeface="Work Sans"/>
                <a:ea typeface="Calibri" panose="020F0502020204030204" pitchFamily="34" charset="0"/>
                <a:cs typeface="Times New Roman"/>
                <a:hlinkClick r:id="rId3"/>
              </a:rPr>
              <a:t>https://vimeo.com/244836676</a:t>
            </a:r>
            <a:endParaRPr lang="en-GB" sz="1000" dirty="0">
              <a:effectLst/>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a:t>
            </a:r>
            <a:r>
              <a:rPr lang="en-GB" sz="1000" b="1" dirty="0">
                <a:effectLst/>
                <a:latin typeface="Work Sans"/>
                <a:ea typeface="Calibri" panose="020F0502020204030204" pitchFamily="34" charset="0"/>
                <a:cs typeface="Times New Roman"/>
              </a:rPr>
              <a:t>To note: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Other videos telling the same story are available.)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Discuss the clip:</a:t>
            </a:r>
            <a:endParaRPr lang="en-GB" sz="1000" dirty="0">
              <a:effectLst/>
              <a:latin typeface="Work Sans"/>
              <a:ea typeface="Calibri" panose="020F0502020204030204" pitchFamily="34" charset="0"/>
              <a:cs typeface="Times New Roman"/>
            </a:endParaRPr>
          </a:p>
          <a:p>
            <a:r>
              <a:rPr lang="en-GB" sz="1000" b="1" dirty="0">
                <a:effectLst/>
                <a:latin typeface="Work Sans"/>
                <a:ea typeface="Calibri" panose="020F0502020204030204" pitchFamily="34" charset="0"/>
                <a:cs typeface="Times New Roman"/>
              </a:rPr>
              <a:t>Key questions:</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How might this clip link to what Christians believe happens after death?</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What does this clip tell us about life after death?</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What questions does it leave you with?</a:t>
            </a:r>
          </a:p>
          <a:p>
            <a:pPr marL="228600"/>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Explain </a:t>
            </a:r>
            <a:r>
              <a:rPr lang="en-GB" sz="1000" dirty="0">
                <a:effectLst/>
                <a:latin typeface="Work Sans"/>
                <a:ea typeface="Calibri" panose="020F0502020204030204" pitchFamily="34" charset="0"/>
                <a:cs typeface="Times New Roman"/>
              </a:rPr>
              <a:t>to pupils a Christian understanding of what happens after death.</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Refer to background knowledge for teachers.</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Watch the clip:</a:t>
            </a:r>
            <a:endParaRPr lang="en-GB" sz="1000" dirty="0">
              <a:effectLst/>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To help understand what life after death means for a Christian.</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Watch until 1.49. - </a:t>
            </a:r>
            <a:r>
              <a:rPr lang="en-GB" sz="1000" u="sng" dirty="0">
                <a:solidFill>
                  <a:srgbClr val="0000FF"/>
                </a:solidFill>
                <a:effectLst/>
                <a:latin typeface="Work Sans"/>
                <a:ea typeface="Calibri" panose="020F0502020204030204" pitchFamily="34" charset="0"/>
                <a:cs typeface="Times New Roman"/>
                <a:hlinkClick r:id="rId4"/>
              </a:rPr>
              <a:t>http://request.org.uk/life/beliefs/funerals/</a:t>
            </a:r>
            <a:endParaRPr lang="en-GB" sz="1000" dirty="0">
              <a:effectLst/>
              <a:latin typeface="Work Sans"/>
              <a:ea typeface="Calibri" panose="020F0502020204030204" pitchFamily="34" charset="0"/>
              <a:cs typeface="Times New Roman"/>
            </a:endParaRPr>
          </a:p>
          <a:p>
            <a:r>
              <a:rPr lang="en-GB" sz="1000" b="1" dirty="0">
                <a:effectLst/>
                <a:latin typeface="Work Sans"/>
                <a:ea typeface="Calibri" panose="020F0502020204030204" pitchFamily="34" charset="0"/>
                <a:cs typeface="Times New Roman"/>
              </a:rPr>
              <a:t>Key point to note: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Christians refer to life after death as eternal life - life that begins on earth and continues after death.</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What does the Bible say about eternal life?</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Biblical text analysis:</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a:t>
            </a:r>
            <a:r>
              <a:rPr lang="en-GB" sz="1000" b="1" dirty="0">
                <a:solidFill>
                  <a:srgbClr val="55345A"/>
                </a:solidFill>
                <a:effectLst/>
                <a:latin typeface="Work Sans"/>
                <a:ea typeface="Times New Roman" panose="02020603050405020304" pitchFamily="18" charset="0"/>
                <a:cs typeface="Times New Roman"/>
              </a:rPr>
              <a:t>Mathew 19:</a:t>
            </a:r>
            <a:r>
              <a:rPr lang="en-GB" sz="1000" b="1" dirty="0">
                <a:solidFill>
                  <a:srgbClr val="55345A"/>
                </a:solidFill>
                <a:latin typeface="Work Sans"/>
                <a:ea typeface="Times New Roman" panose="02020603050405020304" pitchFamily="18" charset="0"/>
                <a:cs typeface="Times New Roman"/>
              </a:rPr>
              <a:t> </a:t>
            </a:r>
            <a:r>
              <a:rPr lang="en-GB" sz="1000" b="1" dirty="0">
                <a:solidFill>
                  <a:srgbClr val="55345A"/>
                </a:solidFill>
                <a:effectLst/>
                <a:latin typeface="Work Sans"/>
                <a:ea typeface="Times New Roman" panose="02020603050405020304" pitchFamily="18" charset="0"/>
                <a:cs typeface="Times New Roman"/>
              </a:rPr>
              <a:t> 16 – 30</a:t>
            </a:r>
            <a:endParaRPr lang="en-GB" sz="1000" dirty="0">
              <a:solidFill>
                <a:srgbClr val="55345A"/>
              </a:solidFill>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Key questions:</a:t>
            </a:r>
            <a:r>
              <a:rPr lang="en-GB" sz="1000"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Within the text:</a:t>
            </a:r>
            <a:r>
              <a:rPr lang="en-GB" sz="1000" b="1" dirty="0">
                <a:latin typeface="Work Sans"/>
                <a:ea typeface="Times New Roman" panose="02020603050405020304" pitchFamily="18" charset="0"/>
                <a:cs typeface="Times New Roman"/>
              </a:rPr>
              <a:t>  </a:t>
            </a:r>
            <a:endParaRPr lang="en-GB" sz="1000" b="1" dirty="0">
              <a:effectLst/>
              <a:latin typeface="Work Sans" pitchFamily="2"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What does the text mean?</a:t>
            </a:r>
            <a:r>
              <a:rPr lang="en-GB" sz="1000" dirty="0">
                <a:latin typeface="Work Sans"/>
                <a:ea typeface="Times New Roman" panose="02020603050405020304" pitchFamily="18" charset="0"/>
                <a:cs typeface="Times New Roman"/>
              </a:rPr>
              <a:t>  </a:t>
            </a:r>
            <a:endParaRPr lang="en-GB" sz="1000" dirty="0">
              <a:effectLst/>
              <a:latin typeface="Work Sans" pitchFamily="2"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Are there any words that need explaining?</a:t>
            </a:r>
            <a:r>
              <a:rPr lang="en-GB" sz="1000" dirty="0">
                <a:latin typeface="Work Sans"/>
                <a:ea typeface="Times New Roman" panose="02020603050405020304" pitchFamily="18" charset="0"/>
                <a:cs typeface="Times New Roman"/>
              </a:rPr>
              <a:t>  </a:t>
            </a:r>
            <a:endParaRPr lang="en-GB" sz="1000" dirty="0">
              <a:effectLst/>
              <a:latin typeface="Work Sans" pitchFamily="2" charset="0"/>
              <a:ea typeface="Times New Roman" panose="02020603050405020304" pitchFamily="18" charset="0"/>
              <a:cs typeface="Times New Roman" panose="02020603050405020304" pitchFamily="18" charset="0"/>
            </a:endParaRPr>
          </a:p>
          <a:p>
            <a:endParaRPr lang="en-GB" sz="1000">
              <a:effectLst/>
              <a:latin typeface="Work Sans" pitchFamily="2" charset="0"/>
              <a:ea typeface="Times New Roman" panose="02020603050405020304" pitchFamily="18"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Discipline:</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dirty="0">
                <a:latin typeface="Work Sans"/>
                <a:ea typeface="Times New Roman" panose="02020603050405020304" pitchFamily="18" charset="0"/>
                <a:cs typeface="Times New Roman"/>
              </a:rPr>
              <a:t>Theology</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What is the question the rich young man asks Jesus?</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What is Jesus’ response to the rich man?</a:t>
            </a:r>
            <a:endParaRPr lang="en-GB" sz="1000" dirty="0">
              <a:effectLst/>
              <a:latin typeface="Work Sans"/>
              <a:ea typeface="Calibri" panose="020F0502020204030204" pitchFamily="34" charset="0"/>
              <a:cs typeface="Times New Roman"/>
            </a:endParaRPr>
          </a:p>
          <a:p>
            <a:pPr marL="17145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Why do you think Jesus said:</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“It is hard for a rich man to enter the Kingdom of Heaven.”?</a:t>
            </a:r>
            <a:endParaRPr lang="en-GB" sz="1000" dirty="0">
              <a:effectLst/>
              <a:latin typeface="Work Sans"/>
              <a:ea typeface="Calibri" panose="020F0502020204030204" pitchFamily="34" charset="0"/>
              <a:cs typeface="Times New Roman"/>
            </a:endParaRPr>
          </a:p>
          <a:p>
            <a:pPr marL="17145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Why do you think Jesus said:</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“But many who are first will be last, and many who are last will be first.”?</a:t>
            </a:r>
            <a:endParaRPr lang="en-GB" sz="1000" dirty="0">
              <a:effectLst/>
              <a:latin typeface="Work Sans"/>
              <a:ea typeface="Calibri" panose="020F0502020204030204" pitchFamily="34" charset="0"/>
              <a:cs typeface="Times New Roman"/>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43390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and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Christians believe happens after we die?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6059" y="1938713"/>
            <a:ext cx="8261212" cy="4708981"/>
          </a:xfrm>
          <a:prstGeom prst="rect">
            <a:avLst/>
          </a:prstGeom>
          <a:noFill/>
        </p:spPr>
        <p:txBody>
          <a:bodyPr wrap="square" lIns="91440" tIns="45720" rIns="91440" bIns="45720" anchor="t">
            <a:spAutoFit/>
          </a:bodyPr>
          <a:lstStyle/>
          <a:p>
            <a:r>
              <a:rPr lang="en-GB" sz="1000" b="1" dirty="0">
                <a:effectLst/>
                <a:latin typeface="Work Sans"/>
                <a:ea typeface="Times New Roman" panose="02020603050405020304" pitchFamily="18" charset="0"/>
                <a:cs typeface="Times New Roman"/>
              </a:rPr>
              <a:t>Biblical text analysis:</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a:t>
            </a:r>
            <a:r>
              <a:rPr lang="en-GB" sz="1000" b="1" dirty="0">
                <a:solidFill>
                  <a:srgbClr val="55345A"/>
                </a:solidFill>
                <a:effectLst/>
                <a:latin typeface="Work Sans"/>
                <a:ea typeface="Times New Roman" panose="02020603050405020304" pitchFamily="18" charset="0"/>
                <a:cs typeface="Times New Roman"/>
              </a:rPr>
              <a:t>Luke 10:</a:t>
            </a:r>
            <a:r>
              <a:rPr lang="en-GB" sz="1000" b="1" dirty="0">
                <a:solidFill>
                  <a:srgbClr val="55345A"/>
                </a:solidFill>
                <a:latin typeface="Work Sans"/>
                <a:ea typeface="Times New Roman" panose="02020603050405020304" pitchFamily="18" charset="0"/>
                <a:cs typeface="Times New Roman"/>
              </a:rPr>
              <a:t> </a:t>
            </a:r>
            <a:r>
              <a:rPr lang="en-GB" sz="1000" b="1" dirty="0">
                <a:solidFill>
                  <a:srgbClr val="55345A"/>
                </a:solidFill>
                <a:effectLst/>
                <a:latin typeface="Work Sans"/>
                <a:ea typeface="Times New Roman" panose="02020603050405020304" pitchFamily="18" charset="0"/>
                <a:cs typeface="Times New Roman"/>
              </a:rPr>
              <a:t> 25- 37</a:t>
            </a:r>
            <a:r>
              <a:rPr lang="en-GB" sz="1000" b="1" dirty="0">
                <a:solidFill>
                  <a:srgbClr val="55345A"/>
                </a:solidFill>
                <a:latin typeface="Work Sans"/>
                <a:ea typeface="Times New Roman" panose="02020603050405020304" pitchFamily="18" charset="0"/>
                <a:cs typeface="Times New Roman"/>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a:ea typeface="Times New Roman" panose="02020603050405020304" pitchFamily="18" charset="0"/>
                <a:cs typeface="Times New Roman"/>
              </a:rPr>
              <a:t>Within the text:</a:t>
            </a:r>
            <a:r>
              <a:rPr lang="en-GB" sz="1000" b="1">
                <a:latin typeface="Work Sans"/>
                <a:ea typeface="Times New Roman" panose="02020603050405020304" pitchFamily="18" charset="0"/>
                <a:cs typeface="Times New Roman"/>
              </a:rPr>
              <a:t> </a:t>
            </a:r>
            <a:r>
              <a:rPr lang="en-GB" sz="1000" b="1">
                <a:effectLst/>
                <a:latin typeface="Work Sans"/>
                <a:ea typeface="Times New Roman" panose="02020603050405020304" pitchFamily="18" charset="0"/>
                <a:cs typeface="Times New Roman"/>
              </a:rPr>
              <a:t> What does the text mean?</a:t>
            </a:r>
            <a:r>
              <a:rPr lang="en-GB" sz="1000">
                <a:latin typeface="Work Sans"/>
                <a:ea typeface="Times New Roman" panose="02020603050405020304" pitchFamily="18" charset="0"/>
                <a:cs typeface="Times New Roman"/>
              </a:rPr>
              <a:t> </a:t>
            </a:r>
            <a:r>
              <a:rPr lang="en-GB" sz="1000">
                <a:effectLst/>
                <a:latin typeface="Work Sans"/>
                <a:ea typeface="Times New Roman" panose="02020603050405020304" pitchFamily="18" charset="0"/>
                <a:cs typeface="Times New Roman"/>
              </a:rPr>
              <a:t> Are there any words that need explaining?</a:t>
            </a:r>
            <a:r>
              <a:rPr lang="en-GB" sz="1000">
                <a:latin typeface="Work Sans"/>
                <a:ea typeface="Times New Roman" panose="02020603050405020304" pitchFamily="18" charset="0"/>
                <a:cs typeface="Times New Roman"/>
              </a:rPr>
              <a:t> </a:t>
            </a:r>
            <a:r>
              <a:rPr lang="en-GB" sz="1000">
                <a:effectLst/>
                <a:latin typeface="Work Sans"/>
                <a:ea typeface="Times New Roman" panose="02020603050405020304" pitchFamily="18" charset="0"/>
                <a:cs typeface="Times New Roman"/>
              </a:rPr>
              <a:t> </a:t>
            </a:r>
            <a:r>
              <a:rPr lang="en-GB" sz="1000" b="1">
                <a:effectLst/>
                <a:latin typeface="Work Sans"/>
                <a:ea typeface="Times New Roman" panose="02020603050405020304" pitchFamily="18" charset="0"/>
                <a:cs typeface="Times New Roman"/>
              </a:rPr>
              <a:t>Discipline:</a:t>
            </a:r>
            <a:r>
              <a:rPr lang="en-GB" sz="1000">
                <a:latin typeface="Work Sans"/>
                <a:ea typeface="Times New Roman" panose="02020603050405020304" pitchFamily="18" charset="0"/>
                <a:cs typeface="Times New Roman"/>
              </a:rPr>
              <a:t> </a:t>
            </a:r>
            <a:r>
              <a:rPr lang="en-GB" sz="1000">
                <a:effectLst/>
                <a:latin typeface="Work Sans"/>
                <a:ea typeface="Times New Roman" panose="02020603050405020304" pitchFamily="18" charset="0"/>
                <a:cs typeface="Times New Roman"/>
              </a:rPr>
              <a:t> </a:t>
            </a:r>
            <a:r>
              <a:rPr lang="en-GB" sz="1000">
                <a:latin typeface="Work Sans"/>
                <a:ea typeface="Times New Roman" panose="02020603050405020304" pitchFamily="18" charset="0"/>
                <a:cs typeface="Times New Roman"/>
              </a:rPr>
              <a:t>Theology</a:t>
            </a:r>
            <a:endParaRPr lang="en-GB" sz="100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What is the question the ‘expert’ of the Law asks Jesus?</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What is Jesus’ response to this question?</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How does Jesus’ respond to the expert’s next question “Who is my neighbour?”</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In front of the text:</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This is concerned with the relationship between the text and the reader.</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Discipline:</a:t>
            </a:r>
            <a:r>
              <a:rPr lang="en-GB" sz="1000">
                <a:latin typeface="Work Sans"/>
                <a:ea typeface="Times New Roman" panose="02020603050405020304" pitchFamily="18" charset="0"/>
                <a:cs typeface="Times New Roman"/>
              </a:rPr>
              <a:t>   Theology</a:t>
            </a:r>
            <a:endParaRPr lang="en-GB" sz="1000" dirty="0">
              <a:latin typeface="Work Sans"/>
              <a:ea typeface="Times New Roman" panose="02020603050405020304" pitchFamily="18" charset="0"/>
              <a:cs typeface="Times New Roman"/>
            </a:endParaRPr>
          </a:p>
          <a:p>
            <a:pPr marL="171450" indent="-171450">
              <a:buFont typeface="Arial"/>
              <a:buChar char="•"/>
            </a:pPr>
            <a:r>
              <a:rPr lang="en-GB" sz="1000" dirty="0">
                <a:latin typeface="Work Sans"/>
                <a:ea typeface="Times New Roman" panose="02020603050405020304" pitchFamily="18" charset="0"/>
                <a:cs typeface="Times New Roman"/>
              </a:rPr>
              <a:t>What</a:t>
            </a:r>
            <a:r>
              <a:rPr lang="en-GB" sz="1000" dirty="0">
                <a:effectLst/>
                <a:latin typeface="Work Sans"/>
                <a:ea typeface="Times New Roman" panose="02020603050405020304" pitchFamily="18" charset="0"/>
                <a:cs typeface="Times New Roman"/>
              </a:rPr>
              <a:t> is your understanding of eternal life from having read these two texts?</a:t>
            </a:r>
            <a:endParaRPr lang="en-GB" sz="1000">
              <a:effectLst/>
              <a:latin typeface="Work Sans"/>
              <a:ea typeface="Calibri" panose="020F0502020204030204" pitchFamily="34" charset="0"/>
              <a:cs typeface="Times New Roman"/>
            </a:endParaRPr>
          </a:p>
          <a:p>
            <a:endParaRPr lang="en-GB" sz="1000">
              <a:effectLst/>
              <a:latin typeface="Work Sans" pitchFamily="2" charset="0"/>
              <a:ea typeface="Times New Roman" panose="02020603050405020304" pitchFamily="18" charset="0"/>
              <a:cs typeface="Times New Roman" panose="02020603050405020304" pitchFamily="18" charset="0"/>
            </a:endParaRPr>
          </a:p>
          <a:p>
            <a:endParaRPr lang="en-GB" sz="1000">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Part 2:</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Key question:</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Times New Roman" panose="02020603050405020304" pitchFamily="18" charset="0"/>
                <a:cs typeface="Times New Roman"/>
              </a:rPr>
              <a:t>How does the Christian community respond to death?</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Explain</a:t>
            </a:r>
            <a:r>
              <a:rPr lang="en-GB" sz="1000" dirty="0">
                <a:effectLst/>
                <a:latin typeface="Work Sans"/>
                <a:ea typeface="Times New Roman" panose="02020603050405020304" pitchFamily="18" charset="0"/>
                <a:cs typeface="Times New Roman"/>
              </a:rPr>
              <a:t> what a Christian funeral looks like and how it helps the grieving process.</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b="1" dirty="0">
                <a:effectLst/>
                <a:latin typeface="Work Sans"/>
                <a:ea typeface="Calibri" panose="020F0502020204030204" pitchFamily="34" charset="0"/>
                <a:cs typeface="Times New Roman"/>
              </a:rPr>
              <a:t>Refer to background knowledge for teachers.</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If heaven exists, what do you think it looks like?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Refer</a:t>
            </a:r>
            <a:r>
              <a:rPr lang="en-GB" sz="1000" dirty="0">
                <a:effectLst/>
                <a:latin typeface="Work Sans"/>
                <a:ea typeface="Calibri" panose="020F0502020204030204" pitchFamily="34" charset="0"/>
                <a:cs typeface="Times New Roman"/>
              </a:rPr>
              <a:t> to the words of the Bible taken from</a:t>
            </a:r>
            <a:r>
              <a:rPr lang="en-GB" sz="1000" b="1" dirty="0">
                <a:solidFill>
                  <a:srgbClr val="7030A0"/>
                </a:solidFill>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1 Corinthians 2:9: “No eye has seen, no ear has heard, no mind has conceived what God has prepared for those who love him.”</a:t>
            </a:r>
            <a:r>
              <a:rPr lang="en-GB" sz="1000" dirty="0">
                <a:solidFill>
                  <a:srgbClr val="7030A0"/>
                </a:solidFill>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Compare this to the dragonfly which is unable to return to tell the others.</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Main activity:</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(Evaluate and communicate)</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Allow an hour for this outcome.</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Life after death – personal reflection</a:t>
            </a:r>
            <a:endParaRPr lang="en-GB" sz="1000" dirty="0">
              <a:effectLst/>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Pupils to express their own views and opinions as to what they believe happens after death/images of heaven.</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316767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and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Christians believe happens after we die?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888" y="2016530"/>
            <a:ext cx="8261212" cy="4555093"/>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Pupils decide how they wish to depict this </a:t>
            </a:r>
            <a:r>
              <a:rPr lang="en-GB" sz="1000" b="1" err="1">
                <a:effectLst/>
                <a:latin typeface="Work Sans" pitchFamily="2" charset="0"/>
                <a:ea typeface="Calibri" panose="020F0502020204030204" pitchFamily="34" charset="0"/>
                <a:cs typeface="Times New Roman" panose="02020603050405020304" pitchFamily="18" charset="0"/>
              </a:rPr>
              <a:t>ie</a:t>
            </a:r>
            <a:r>
              <a:rPr lang="en-GB" sz="1000" b="1">
                <a:effectLst/>
                <a:latin typeface="Work Sans" pitchFamily="2" charset="0"/>
                <a:ea typeface="Calibri" panose="020F0502020204030204" pitchFamily="34" charset="0"/>
                <a:cs typeface="Times New Roman" panose="02020603050405020304" pitchFamily="18" charset="0"/>
              </a:rPr>
              <a:t> – concrete/abstract</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Share with pupils’ - poems and paintings that try to describe what happens after death.</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Pupils choose a medium that best suits them:</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Art – water colours/pastels.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Poetry/letter either describing what happens after death or from the view point that they have died and they are writing back to describe what they have discovered.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Song.</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Descriptive piece of writing.</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Pupils work is set up as an exhibition for parents/other classes to come a see.  Pupils stand by their work ready to answer any questions people may wish to ask them.</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Return to the question of the unit:  </a:t>
            </a:r>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What might the journey of life and death look like from a Christian perspective?</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solidFill>
                  <a:srgbClr val="7030A0"/>
                </a:solidFill>
                <a:effectLst/>
                <a:latin typeface="Work Sans" pitchFamily="2" charset="0"/>
                <a:ea typeface="Calibri" panose="020F0502020204030204" pitchFamily="34" charset="0"/>
                <a:cs typeface="Calibri Light" panose="020F0302020204030204" pitchFamily="34"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Calibri Light" panose="020F0302020204030204" pitchFamily="34"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What have you learnt most from this unit?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What questions do you still have?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Return to your own life journey timeline:  Circle time: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What milestones have brought you the most joy so far?</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What milestones have you found most difficult?</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What milestones are you most looking forward to and why?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What milestones do you think will be challenging and you are not looking forward to?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Who and what do you think will support and guide you most as you continue on life’s journey?</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402930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and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Christians believe happens after we die?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09" y="1961851"/>
            <a:ext cx="7888785" cy="784830"/>
          </a:xfrm>
          <a:prstGeom prst="rect">
            <a:avLst/>
          </a:prstGeom>
          <a:noFill/>
        </p:spPr>
        <p:txBody>
          <a:bodyPr wrap="square">
            <a:spAutoFit/>
          </a:bodyPr>
          <a:lstStyle/>
          <a:p>
            <a:pPr marL="17145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Water bugs and dragon flies.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https://vimeo.com/244836676</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a:effectLst/>
                <a:latin typeface="Work Sans" pitchFamily="2" charset="0"/>
                <a:ea typeface="Calibri" panose="020F0502020204030204" pitchFamily="34" charset="0"/>
                <a:cs typeface="Times New Roman" panose="02020603050405020304" pitchFamily="18" charset="0"/>
              </a:rPr>
              <a:t>(To note:  Other videos telling the same story are available.)</a:t>
            </a:r>
          </a:p>
          <a:p>
            <a:pPr>
              <a:spcAft>
                <a:spcPts val="200"/>
              </a:spcAft>
            </a:pP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 Christian understanding of what happens after death.</a:t>
            </a:r>
            <a:r>
              <a:rPr lang="en-GB" sz="1000">
                <a:latin typeface="Work Sans" pitchFamily="2" charset="0"/>
                <a:ea typeface="Calibri" panose="020F0502020204030204" pitchFamily="34" charset="0"/>
                <a:cs typeface="Times New Roman" panose="02020603050405020304" pitchFamily="18" charset="0"/>
              </a:rPr>
              <a:t>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http://request.org.uk/life/beliefs/funerals/</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09" y="3200844"/>
            <a:ext cx="7322256" cy="513474"/>
          </a:xfrm>
          <a:prstGeom prst="rect">
            <a:avLst/>
          </a:prstGeom>
          <a:noFill/>
        </p:spPr>
        <p:txBody>
          <a:bodyPr wrap="square">
            <a:spAutoFit/>
          </a:bodyPr>
          <a:lstStyle/>
          <a:p>
            <a:pPr marL="171450" lvl="0" indent="-171450">
              <a:lnSpc>
                <a:spcPct val="107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mindful of pupils who may have experienced grief or a recent death.</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mindful of pupils for whom life’s journey so far has been difficult.</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Tree>
    <p:extLst>
      <p:ext uri="{BB962C8B-B14F-4D97-AF65-F5344CB8AC3E}">
        <p14:creationId xmlns:p14="http://schemas.microsoft.com/office/powerpoint/2010/main" val="3584594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a:solidFill>
                  <a:schemeClr val="bg1"/>
                </a:solidFill>
                <a:effectLst/>
                <a:latin typeface="Work Sans SemiBold" pitchFamily="2" charset="77"/>
              </a:rPr>
              <a:t>London Diocesan Board for Schools </a:t>
            </a:r>
          </a:p>
          <a:p>
            <a:pPr algn="ctr"/>
            <a:r>
              <a:rPr lang="en-GB" sz="1400" b="1" u="sng">
                <a:solidFill>
                  <a:schemeClr val="bg1"/>
                </a:solidFill>
                <a:latin typeface="Work Sans SemiBold" pitchFamily="2" charset="77"/>
              </a:rPr>
              <a:t>www.ldbs.co.uk</a:t>
            </a:r>
            <a:r>
              <a:rPr lang="en-GB" sz="1400" b="1" strike="noStrike">
                <a:solidFill>
                  <a:schemeClr val="bg1"/>
                </a:solidFill>
                <a:effectLst/>
                <a:latin typeface="Work Sans SemiBold" pitchFamily="2" charset="77"/>
              </a:rPr>
              <a:t>   </a:t>
            </a:r>
            <a:r>
              <a:rPr lang="en-GB" sz="1400" b="1" u="none" strike="noStrike">
                <a:solidFill>
                  <a:schemeClr val="bg1"/>
                </a:solidFill>
                <a:effectLst/>
                <a:latin typeface="Work Sans SemiBold" pitchFamily="2" charset="77"/>
              </a:rPr>
              <a:t>020 7932 1100</a:t>
            </a:r>
          </a:p>
          <a:p>
            <a:pPr algn="ctr"/>
            <a:br>
              <a:rPr lang="en-GB" sz="1100">
                <a:solidFill>
                  <a:schemeClr val="bg1"/>
                </a:solidFill>
                <a:latin typeface="Work Sans" pitchFamily="2" charset="77"/>
              </a:rPr>
            </a:br>
            <a:r>
              <a:rPr lang="en-GB" sz="1100" u="none" strike="noStrike">
                <a:solidFill>
                  <a:schemeClr val="bg1"/>
                </a:solidFill>
                <a:effectLst/>
                <a:latin typeface="Work Sans" pitchFamily="2" charset="77"/>
              </a:rPr>
              <a:t>London Diocesan Board for Schools is a Charitable Company Limited by Guarantee. </a:t>
            </a:r>
            <a:br>
              <a:rPr lang="en-GB" sz="1100" u="none" strike="noStrike">
                <a:solidFill>
                  <a:schemeClr val="bg1"/>
                </a:solidFill>
                <a:effectLst/>
                <a:latin typeface="Work Sans" pitchFamily="2" charset="77"/>
              </a:rPr>
            </a:br>
            <a:r>
              <a:rPr lang="en-GB" sz="1100" u="none" strike="noStrike">
                <a:solidFill>
                  <a:schemeClr val="bg1"/>
                </a:solidFill>
                <a:effectLst/>
                <a:latin typeface="Work Sans" pitchFamily="2" charset="77"/>
              </a:rPr>
              <a:t>Company Registration No 198131. Charity Registration No 313000. </a:t>
            </a:r>
            <a:br>
              <a:rPr lang="en-GB" sz="1100" u="none" strike="noStrike">
                <a:solidFill>
                  <a:schemeClr val="bg1"/>
                </a:solidFill>
                <a:effectLst/>
                <a:latin typeface="Work Sans" pitchFamily="2" charset="77"/>
              </a:rPr>
            </a:br>
            <a:endParaRPr lang="en-GB" sz="1100" u="none" strike="noStrike">
              <a:solidFill>
                <a:schemeClr val="bg1"/>
              </a:solidFill>
              <a:effectLst/>
              <a:latin typeface="Work Sans" pitchFamily="2" charset="77"/>
            </a:endParaRPr>
          </a:p>
          <a:p>
            <a:pPr algn="ctr"/>
            <a:r>
              <a:rPr lang="en-GB" sz="1100" u="none" strike="noStrike">
                <a:solidFill>
                  <a:schemeClr val="bg1"/>
                </a:solidFill>
                <a:effectLst/>
                <a:latin typeface="Work Sans" pitchFamily="2" charset="77"/>
              </a:rPr>
              <a:t>Registered Address: London Diocesan House, 36 </a:t>
            </a:r>
            <a:r>
              <a:rPr lang="en-GB" sz="1100" u="none" strike="noStrike" err="1">
                <a:solidFill>
                  <a:schemeClr val="bg1"/>
                </a:solidFill>
                <a:effectLst/>
                <a:latin typeface="Work Sans" pitchFamily="2" charset="77"/>
              </a:rPr>
              <a:t>Causton</a:t>
            </a:r>
            <a:r>
              <a:rPr lang="en-GB" sz="1100" u="none" strike="noStrike">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a:solidFill>
                <a:schemeClr val="bg1"/>
              </a:solidFill>
              <a:effectLst/>
              <a:latin typeface="Work Sans"/>
            </a:endParaRPr>
          </a:p>
          <a:p>
            <a:endParaRPr lang="en-GB"/>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3C81F7-9707-581A-27E0-339B2F5E831C}"/>
              </a:ext>
            </a:extLst>
          </p:cNvPr>
          <p:cNvSpPr/>
          <p:nvPr/>
        </p:nvSpPr>
        <p:spPr>
          <a:xfrm>
            <a:off x="0" y="3668305"/>
            <a:ext cx="3383279" cy="318969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9629E9-4DC2-3058-733D-97118D91A07C}"/>
              </a:ext>
            </a:extLst>
          </p:cNvPr>
          <p:cNvSpPr/>
          <p:nvPr/>
        </p:nvSpPr>
        <p:spPr>
          <a:xfrm>
            <a:off x="-1" y="1817310"/>
            <a:ext cx="3383279" cy="185099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life like a journey?</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477328"/>
          </a:xfrm>
          <a:prstGeom prst="rect">
            <a:avLst/>
          </a:prstGeom>
          <a:noFill/>
        </p:spPr>
        <p:txBody>
          <a:bodyPr wrap="square" lIns="91440" tIns="45720" rIns="91440" bIns="45720" rtlCol="0" anchor="t">
            <a:spAutoFit/>
          </a:bodyPr>
          <a:lstStyle/>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what a milestone is.</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Explore what a person’s life journey might look like?</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able to identify milestones that are universal to all humans.</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that some milestones are religious and others are secular.</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Reflect on their own significant milestones so far.</a:t>
            </a:r>
          </a:p>
          <a:p>
            <a:pPr>
              <a:spcAft>
                <a:spcPts val="400"/>
              </a:spcAft>
            </a:pPr>
            <a:endParaRPr lang="en-GB" sz="1000" b="1">
              <a:latin typeface="Work Sans"/>
              <a:ea typeface="Calibri" panose="020F0502020204030204" pitchFamily="34" charset="0"/>
              <a:cs typeface="Times New Roman"/>
            </a:endParaRPr>
          </a:p>
          <a:p>
            <a:pPr>
              <a:spcAft>
                <a:spcPts val="400"/>
              </a:spcAft>
            </a:pPr>
            <a:r>
              <a:rPr lang="en-GB" sz="1000" b="1">
                <a:effectLst/>
                <a:latin typeface="Work Sans"/>
                <a:ea typeface="Calibri" panose="020F0502020204030204" pitchFamily="34" charset="0"/>
                <a:cs typeface="Times New Roman"/>
              </a:rPr>
              <a:t>Key religious vocabulary:</a:t>
            </a:r>
            <a:r>
              <a:rPr lang="en-GB" sz="1000">
                <a:latin typeface="Work Sans"/>
                <a:ea typeface="Calibri" panose="020F0502020204030204" pitchFamily="34" charset="0"/>
                <a:cs typeface="Times New Roman"/>
              </a:rPr>
              <a:t> </a:t>
            </a:r>
            <a:r>
              <a:rPr lang="en-GB" sz="1000">
                <a:effectLst/>
                <a:latin typeface="Work Sans"/>
                <a:ea typeface="Calibri" panose="020F0502020204030204" pitchFamily="34" charset="0"/>
                <a:cs typeface="Times New Roman"/>
              </a:rPr>
              <a:t> N/A</a:t>
            </a:r>
            <a:endParaRPr lang="en-GB" sz="1000">
              <a:latin typeface="Work Sans"/>
              <a:cs typeface="Times New Roman"/>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337589" cy="2811026"/>
          </a:xfrm>
          <a:prstGeom prst="rect">
            <a:avLst/>
          </a:prstGeom>
          <a:noFill/>
        </p:spPr>
        <p:txBody>
          <a:bodyPr wrap="square" rtlCol="0">
            <a:spAutoFit/>
          </a:bodyPr>
          <a:lstStyle/>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Key questions: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does the word ‘journey’ mean to you?</a:t>
            </a: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does the word ‘milestone’ mean to you?</a:t>
            </a:r>
          </a:p>
          <a:p>
            <a:pPr>
              <a:spcAft>
                <a:spcPts val="4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that a milestone is a significant event or stage in a person’s life.</a:t>
            </a:r>
          </a:p>
          <a:p>
            <a:pPr>
              <a:spcAft>
                <a:spcPts val="4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400"/>
              </a:spcAft>
            </a:pPr>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could these milestones be in a person’s life?  (Birth, baptism, confirmation, marriage, ordination, transition from child to teenager to adulthood, birthdays, new beginnings:  school, university, achievements/significant moments in a person’s life (academic achievement, getting a job, birth of a sibling or their own child, death of a parent, moving to a new house.)</a:t>
            </a:r>
          </a:p>
          <a:p>
            <a:pPr>
              <a:spcAft>
                <a:spcPts val="4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400"/>
              </a:spcAft>
            </a:pPr>
            <a:r>
              <a:rPr lang="en-GB" sz="1000">
                <a:effectLst/>
                <a:latin typeface="Work Sans" pitchFamily="2" charset="0"/>
                <a:ea typeface="Calibri" panose="020F0502020204030204" pitchFamily="34" charset="0"/>
                <a:cs typeface="Times New Roman" panose="02020603050405020304" pitchFamily="18" charset="0"/>
              </a:rPr>
              <a:t>Pupils to make a list of what these milestones could be.</a:t>
            </a: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42210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life like a journey?</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090863"/>
          </a:xfrm>
          <a:prstGeom prst="rect">
            <a:avLst/>
          </a:prstGeom>
          <a:noFill/>
        </p:spPr>
        <p:txBody>
          <a:bodyPr wrap="square">
            <a:spAutoFit/>
          </a:bodyPr>
          <a:lstStyle/>
          <a:p>
            <a:pPr>
              <a:lnSpc>
                <a:spcPct val="115000"/>
              </a:lnSpc>
              <a:spcAft>
                <a:spcPts val="1000"/>
              </a:spcAft>
            </a:pPr>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Calibri" panose="020F0502020204030204" pitchFamily="34"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Are the milestones the same for all people or do some of them differ and if they do differ, why might that be?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Are there religious milestones that people go through as well as secular?</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Task:  Map out a ‘life journey’ timeline identifying the milestone for the following people.  </a:t>
            </a:r>
            <a:r>
              <a:rPr lang="en-GB" sz="1000">
                <a:effectLst/>
                <a:latin typeface="Work Sans" pitchFamily="2" charset="0"/>
                <a:ea typeface="Calibri" panose="020F0502020204030204" pitchFamily="34" charset="0"/>
                <a:cs typeface="Times New Roman" panose="02020603050405020304" pitchFamily="18" charset="0"/>
              </a:rPr>
              <a:t>(</a:t>
            </a: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Use the examples below or create ones of your own that offer diversity and will provide similarities and difference for pupils to compare and contrast.)</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Teacher to</a:t>
            </a:r>
            <a:r>
              <a:rPr lang="en-GB" sz="1000" b="1">
                <a:effectLst/>
                <a:latin typeface="Work Sans" pitchFamily="2" charset="0"/>
                <a:ea typeface="Calibri" panose="020F0502020204030204" pitchFamily="34" charset="0"/>
                <a:cs typeface="Times New Roman" panose="02020603050405020304" pitchFamily="18" charset="0"/>
              </a:rPr>
              <a:t> model </a:t>
            </a:r>
            <a:r>
              <a:rPr lang="en-GB" sz="1000">
                <a:effectLst/>
                <a:latin typeface="Work Sans" pitchFamily="2" charset="0"/>
                <a:ea typeface="Calibri" panose="020F0502020204030204" pitchFamily="34" charset="0"/>
                <a:cs typeface="Times New Roman" panose="02020603050405020304" pitchFamily="18" charset="0"/>
              </a:rPr>
              <a:t>for pupils what a life journey timeline might look like for someone.</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Abigail: </a:t>
            </a:r>
            <a:r>
              <a:rPr lang="en-GB" sz="1000">
                <a:effectLst/>
                <a:latin typeface="Work Sans" pitchFamily="2" charset="0"/>
                <a:ea typeface="Calibri" panose="020F0502020204030204" pitchFamily="34" charset="0"/>
                <a:cs typeface="Times New Roman" panose="02020603050405020304" pitchFamily="18" charset="0"/>
              </a:rPr>
              <a:t> A Christian woman living in London.  Her parents were born in the Caribbean.  She is a train driver and is married with two children.</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Peter:  </a:t>
            </a:r>
            <a:r>
              <a:rPr lang="en-GB" sz="1000">
                <a:effectLst/>
                <a:latin typeface="Work Sans" pitchFamily="2" charset="0"/>
                <a:ea typeface="Calibri" panose="020F0502020204030204" pitchFamily="34" charset="0"/>
                <a:cs typeface="Times New Roman" panose="02020603050405020304" pitchFamily="18" charset="0"/>
              </a:rPr>
              <a:t>He was brought up by practising Christians.  As an adult he does not believe in God.  He works as a doctor.  He has a life time partner called John.  They have one child and have been together for twenty years.</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Jessica:  </a:t>
            </a:r>
            <a:r>
              <a:rPr lang="en-GB" sz="1000">
                <a:effectLst/>
                <a:latin typeface="Work Sans" pitchFamily="2" charset="0"/>
                <a:ea typeface="Calibri" panose="020F0502020204030204" pitchFamily="34" charset="0"/>
                <a:cs typeface="Times New Roman" panose="02020603050405020304" pitchFamily="18" charset="0"/>
              </a:rPr>
              <a:t>Brought up in a secular environment.  Her parents were from no faith background.  Jessica became a Christian when she went to university at 18.  Jessica is a priest.  She is not married.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Life journey timeline: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Religious: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Secular:</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397680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life like a journey?</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247317"/>
          </a:xfrm>
          <a:prstGeom prst="rect">
            <a:avLst/>
          </a:prstGeom>
          <a:noFill/>
        </p:spPr>
        <p:txBody>
          <a:bodyPr wrap="square">
            <a:spAutoFit/>
          </a:bodyPr>
          <a:lstStyle/>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things are similar and different when you look at all three people’s life journey timeline?</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has influenced their milestones?</a:t>
            </a: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Pupils map out their own life journey timeline up until now and then what they view as possible milestones they may go through or would like to go through.</a:t>
            </a:r>
          </a:p>
          <a:p>
            <a:pPr>
              <a:spcAft>
                <a:spcPts val="600"/>
              </a:spcAft>
            </a:pPr>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a:effectLst/>
                <a:latin typeface="Work Sans" pitchFamily="2" charset="0"/>
                <a:ea typeface="Calibri" panose="020F0502020204030204" pitchFamily="34" charset="0"/>
                <a:cs typeface="Times New Roman" panose="02020603050405020304" pitchFamily="18" charset="0"/>
              </a:rPr>
              <a:t>Key question:</a:t>
            </a:r>
            <a:r>
              <a:rPr lang="en-GB" sz="1000">
                <a:effectLst/>
                <a:latin typeface="Work Sans" pitchFamily="2" charset="0"/>
                <a:ea typeface="Calibri" panose="020F0502020204030204" pitchFamily="34" charset="0"/>
                <a:cs typeface="Times New Roman" panose="02020603050405020304" pitchFamily="18" charset="0"/>
              </a:rPr>
              <a:t>  Circle time</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are the things that most influence a person’s life journey?</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Are we always in control of our own life’s journey?</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Life is like a journey – agree or disagree.</a:t>
            </a:r>
          </a:p>
          <a:p>
            <a:pPr marL="171450" lvl="0" indent="-171450">
              <a:spcAft>
                <a:spcPts val="6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gives your life meaning?</a:t>
            </a: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a:effectLst/>
                <a:latin typeface="Work Sans" pitchFamily="2" charset="0"/>
                <a:ea typeface="Calibri" panose="020F0502020204030204" pitchFamily="34" charset="0"/>
                <a:cs typeface="Times New Roman" panose="02020603050405020304" pitchFamily="18" charset="0"/>
              </a:rPr>
              <a:t>Setting the scene for the following lessons:  Rites of passage in the Christian Faith:  </a:t>
            </a: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https://request.org.uk/teachers/teaching-resources/life-resources/life-big-question/rites-of-passage-introduction/</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90998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is life like a journey?</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888785" cy="256930"/>
          </a:xfrm>
          <a:prstGeom prst="rect">
            <a:avLst/>
          </a:prstGeom>
          <a:noFill/>
        </p:spPr>
        <p:txBody>
          <a:bodyPr wrap="square">
            <a:spAutoFit/>
          </a:bodyPr>
          <a:lstStyle/>
          <a:p>
            <a:pPr>
              <a:lnSpc>
                <a:spcPct val="115000"/>
              </a:lnSpc>
              <a:spcAft>
                <a:spcPts val="1000"/>
              </a:spcAft>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https://request.org.uk/teachers/teaching-resources/life-</a:t>
            </a:r>
            <a:r>
              <a:rPr lang="en-GB" sz="1000">
                <a:solidFill>
                  <a:srgbClr val="0070C0"/>
                </a:solidFill>
                <a:effectLst/>
                <a:latin typeface="Work Sans" pitchFamily="2" charset="0"/>
                <a:ea typeface="Calibri" panose="020F0502020204030204" pitchFamily="34" charset="0"/>
                <a:cs typeface="Times New Roman" panose="02020603050405020304" pitchFamily="18" charset="0"/>
                <a:hlinkClick r:id="rId3"/>
              </a:rPr>
              <a:t>resources/life-big-question/rites-of-passage-introduction/</a:t>
            </a:r>
            <a:r>
              <a:rPr lang="en-GB" sz="1000">
                <a:solidFill>
                  <a:srgbClr val="0070C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55431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mindful of pupils who may have experienced trauma in their life.</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Tree>
    <p:extLst>
      <p:ext uri="{BB962C8B-B14F-4D97-AF65-F5344CB8AC3E}">
        <p14:creationId xmlns:p14="http://schemas.microsoft.com/office/powerpoint/2010/main" val="248571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03C81F7-9707-581A-27E0-339B2F5E831C}"/>
              </a:ext>
            </a:extLst>
          </p:cNvPr>
          <p:cNvSpPr/>
          <p:nvPr/>
        </p:nvSpPr>
        <p:spPr>
          <a:xfrm>
            <a:off x="0" y="3668305"/>
            <a:ext cx="3383279" cy="318969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9629E9-4DC2-3058-733D-97118D91A07C}"/>
              </a:ext>
            </a:extLst>
          </p:cNvPr>
          <p:cNvSpPr/>
          <p:nvPr/>
        </p:nvSpPr>
        <p:spPr>
          <a:xfrm>
            <a:off x="-1" y="1817310"/>
            <a:ext cx="3383279" cy="185099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is the sacrament of baptism significant to a believer’s life?</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190069"/>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what a rite of passage is?</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what a sacrament is and what it means.</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what baptism means and the difference between an infant and a believer’s baptism?</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Know why being baptised is significant to a believer’s life?</a:t>
            </a:r>
          </a:p>
          <a:p>
            <a:pPr marL="228600">
              <a:lnSpc>
                <a:spcPct val="106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Sacrament, rite of passage.</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1" y="3900264"/>
            <a:ext cx="8337589" cy="2400657"/>
          </a:xfrm>
          <a:prstGeom prst="rect">
            <a:avLst/>
          </a:prstGeom>
          <a:noFill/>
        </p:spPr>
        <p:txBody>
          <a:bodyPr wrap="square" rtlCol="0">
            <a:spAutoFit/>
          </a:bodyPr>
          <a:lstStyle/>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on previous week’s learning.</a:t>
            </a:r>
          </a:p>
          <a:p>
            <a:pPr marL="228600">
              <a:spcAft>
                <a:spcPts val="200"/>
              </a:spcAft>
            </a:pPr>
            <a:r>
              <a:rPr lang="en-GB" sz="1000">
                <a:effectLst/>
                <a:latin typeface="Work Sans" pitchFamily="2" charset="0"/>
                <a:ea typeface="Calibri" panose="020F0502020204030204" pitchFamily="34" charset="0"/>
                <a:cs typeface="Times New Roman" panose="02020603050405020304" pitchFamily="18" charset="0"/>
              </a:rPr>
              <a:t> </a:t>
            </a: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what a milestone is.</a:t>
            </a: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be able to identify milestones that are universal to all humans.</a:t>
            </a: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that some milestones are religious and others are secular.</a:t>
            </a: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To know that key things influence some of the milestones people experience.</a:t>
            </a: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p>
          <a:p>
            <a:pPr>
              <a:spcAft>
                <a:spcPts val="200"/>
              </a:spcAft>
            </a:pPr>
            <a:endParaRPr lang="en-GB" sz="100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How is the sacrament of Baptism significant to a believer’s life?</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27991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is the sacrament of baptism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456059" y="2059589"/>
            <a:ext cx="8439141" cy="3785652"/>
          </a:xfrm>
          <a:prstGeom prst="rect">
            <a:avLst/>
          </a:prstGeom>
          <a:noFill/>
        </p:spPr>
        <p:txBody>
          <a:bodyPr wrap="square">
            <a:spAutoFit/>
          </a:bodyPr>
          <a:lstStyle/>
          <a:p>
            <a:r>
              <a:rPr lang="en-GB" sz="1000" b="1" kern="1200">
                <a:effectLst/>
                <a:latin typeface="Work Sans" pitchFamily="2" charset="0"/>
                <a:ea typeface="Times New Roman" panose="02020603050405020304" pitchFamily="18"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effectLst/>
                <a:latin typeface="Work Sans" pitchFamily="2" charset="0"/>
                <a:ea typeface="Times New Roman" panose="02020603050405020304" pitchFamily="18" charset="0"/>
                <a:cs typeface="Times New Roman" panose="02020603050405020304" pitchFamily="18" charset="0"/>
              </a:rPr>
              <a:t>How would you describe the word ‘belonging?’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effectLst/>
                <a:latin typeface="Work Sans" pitchFamily="2" charset="0"/>
                <a:ea typeface="Times New Roman" panose="02020603050405020304" pitchFamily="18" charset="0"/>
                <a:cs typeface="Times New Roman" panose="02020603050405020304" pitchFamily="18" charset="0"/>
              </a:rPr>
              <a:t>Why do you think people like to feel they belong to a group?</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a:effectLst/>
                <a:latin typeface="Work Sans" pitchFamily="2" charset="0"/>
                <a:ea typeface="Times New Roman" panose="02020603050405020304" pitchFamily="18" charset="0"/>
                <a:cs typeface="Times New Roman" panose="02020603050405020304" pitchFamily="18" charset="0"/>
              </a:rPr>
              <a:t>What do you belong to and do you remember how you were welcomed into that group?  How did it make you feel?</a:t>
            </a:r>
            <a:endParaRPr lang="en-GB" sz="1000">
              <a:effectLst/>
              <a:latin typeface="Work Sans" pitchFamily="2" charset="0"/>
              <a:ea typeface="Calibri" panose="020F0502020204030204" pitchFamily="34" charset="0"/>
              <a:cs typeface="Times New Roman" panose="02020603050405020304" pitchFamily="18" charset="0"/>
            </a:endParaRPr>
          </a:p>
          <a:p>
            <a:pPr marL="228600"/>
            <a:r>
              <a:rPr lang="en-GB" sz="100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that belonging to some groups involves a rite of passage.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do you some people choose to participate in a ceremony to mark a milestone and others do not?</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Rite of passage:</a:t>
            </a:r>
            <a:r>
              <a:rPr lang="en-GB" sz="1000">
                <a:effectLst/>
                <a:latin typeface="Work Sans" pitchFamily="2" charset="0"/>
                <a:ea typeface="Calibri" panose="020F0502020204030204" pitchFamily="34" charset="0"/>
                <a:cs typeface="Times New Roman" panose="02020603050405020304" pitchFamily="18" charset="0"/>
              </a:rPr>
              <a:t>  a ceremony or event marking an important stage in someone’s life.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that Baptism is seen as a rite of passage as well as being referred to as a sacrament.</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that there are seven sacraments of the Church.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Three</a:t>
            </a:r>
            <a:r>
              <a:rPr lang="en-GB" sz="1000">
                <a:effectLst/>
                <a:latin typeface="Work Sans" pitchFamily="2" charset="0"/>
                <a:ea typeface="Calibri" panose="020F0502020204030204" pitchFamily="34" charset="0"/>
                <a:cs typeface="Times New Roman" panose="02020603050405020304" pitchFamily="18" charset="0"/>
              </a:rPr>
              <a:t> of these are sacraments of initiation. They are:  Baptism, confirmation and the Eucharist.  The other four sacraments are reconciliation, anointing of the sick, marriage, holy orders (ordination)</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Meaning of sacrament:</a:t>
            </a:r>
            <a:r>
              <a:rPr lang="en-GB" sz="1000">
                <a:effectLst/>
                <a:latin typeface="Work Sans" pitchFamily="2" charset="0"/>
                <a:ea typeface="Calibri" panose="020F0502020204030204" pitchFamily="34" charset="0"/>
                <a:cs typeface="Times New Roman" panose="02020603050405020304" pitchFamily="18" charset="0"/>
              </a:rPr>
              <a:t>  An outward and visible sign of something that is inward and spiritual.  Another definition - a visible sign of God’s invisible grace.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Pupils receive input on what a Baptism:  Refer to background knowledge for teachers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56981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is the sacrament of baptism significant to a believer’s life?</a:t>
            </a:r>
            <a:endParaRPr lang="en-US" sz="240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0"/>
              </a:rPr>
              <a:t>CORE CONCEPT: </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RITES OF PASSAGE</a:t>
            </a:r>
          </a:p>
          <a:p>
            <a:r>
              <a:rPr lang="en-GB" sz="1400">
                <a:solidFill>
                  <a:schemeClr val="bg1"/>
                </a:solidFill>
                <a:effectLst/>
                <a:latin typeface="Work Sans SemiBold" pitchFamily="2" charset="0"/>
                <a:ea typeface="Calibri" panose="020F0502020204030204" pitchFamily="34" charset="0"/>
                <a:cs typeface="Times New Roman" panose="02020603050405020304" pitchFamily="18" charset="0"/>
              </a:rPr>
              <a:t>SACRAMENT</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708981"/>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Option 1:</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Visit the school church:</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things to look for:</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Where is the font to be found?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do you think the font is where it is?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do you think water is the symbol for baptism?</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Look at the Church of England Baptismal promises.  What do you think is the most important promise people have to make?  Explain your answer.</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Option 2:</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Watch the clips </a:t>
            </a:r>
            <a:r>
              <a:rPr lang="en-GB" sz="1000">
                <a:effectLst/>
                <a:latin typeface="Work Sans" pitchFamily="2" charset="0"/>
                <a:ea typeface="Calibri" panose="020F0502020204030204" pitchFamily="34" charset="0"/>
                <a:cs typeface="Times New Roman" panose="02020603050405020304" pitchFamily="18" charset="0"/>
              </a:rPr>
              <a:t>(</a:t>
            </a:r>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Choose the clip that best suits your class – not all three need to be watched.)</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https://request.org.uk/teachers/teaching-resources/infant-baptism-2/</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https://request.org.uk/life/rites-of-passage/believers-baptism/</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5"/>
              </a:rPr>
              <a:t>https://www.youtube.com/watch?v=hysJSb38mCQ</a:t>
            </a:r>
            <a:r>
              <a:rPr lang="en-GB" sz="1000">
                <a:effectLst/>
                <a:latin typeface="Work Sans" pitchFamily="2" charset="0"/>
                <a:ea typeface="Calibri" panose="020F0502020204030204" pitchFamily="34" charset="0"/>
                <a:cs typeface="Times New Roman" panose="02020603050405020304" pitchFamily="18" charset="0"/>
              </a:rPr>
              <a:t> – clear explanation of what an infant and believer’s baptism – similarities and differences.</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 </a:t>
            </a:r>
            <a:r>
              <a:rPr lang="en-GB" sz="1000">
                <a:effectLst/>
                <a:latin typeface="Work Sans" pitchFamily="2" charset="0"/>
                <a:ea typeface="Calibri" panose="020F0502020204030204" pitchFamily="34" charset="0"/>
                <a:cs typeface="Times New Roman" panose="02020603050405020304" pitchFamily="18" charset="0"/>
              </a:rPr>
              <a:t>to pupils the difference between an infant and believer’s baptism </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significance do you think being baptised makes to a believer’s life?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Times New Roman" panose="02020603050405020304" pitchFamily="18" charset="0"/>
                <a:cs typeface="Times New Roman" panose="02020603050405020304" pitchFamily="18" charset="0"/>
              </a:rPr>
              <a:t>In pairs p</a:t>
            </a:r>
            <a:r>
              <a:rPr lang="en-GB" sz="1000" b="1">
                <a:effectLst/>
                <a:latin typeface="Work Sans" pitchFamily="2" charset="0"/>
                <a:ea typeface="Calibri" panose="020F0502020204030204" pitchFamily="34" charset="0"/>
                <a:cs typeface="Times New Roman" panose="02020603050405020304" pitchFamily="18" charset="0"/>
              </a:rPr>
              <a:t>upils read one of the following Biblical texts:</a:t>
            </a:r>
            <a:r>
              <a:rPr lang="en-GB" sz="1000" b="1">
                <a:latin typeface="Work Sans" pitchFamily="2" charset="0"/>
                <a:ea typeface="Calibri" panose="020F0502020204030204" pitchFamily="34" charset="0"/>
                <a:cs typeface="Times New Roman" panose="02020603050405020304" pitchFamily="18" charset="0"/>
              </a:rPr>
              <a:t> </a:t>
            </a:r>
            <a:r>
              <a:rPr lang="en-GB" sz="1000">
                <a:solidFill>
                  <a:srgbClr val="55345A"/>
                </a:solidFill>
                <a:effectLst/>
                <a:latin typeface="Work Sans" pitchFamily="2" charset="0"/>
                <a:ea typeface="Calibri" panose="020F0502020204030204" pitchFamily="34" charset="0"/>
                <a:cs typeface="Times New Roman" panose="02020603050405020304" pitchFamily="18" charset="0"/>
              </a:rPr>
              <a:t>Matthew 3:  1 – 17, Mark 1:   1 – 11, Luke 3:  16 – 24</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Make the link for pupils between the teachings of the Bible, the Church’s initiation rite of Baptism and a believer’s decision to get baptised.</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Tree>
    <p:extLst>
      <p:ext uri="{BB962C8B-B14F-4D97-AF65-F5344CB8AC3E}">
        <p14:creationId xmlns:p14="http://schemas.microsoft.com/office/powerpoint/2010/main" val="218014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SharedWithUsers xmlns="62940bfc-e56c-4552-8076-1b7135828164">
      <UserInfo>
        <DisplayName>Abigail Chand</DisplayName>
        <AccountId>13</AccountId>
        <AccountType/>
      </UserInfo>
    </SharedWithUsers>
  </documentManagement>
</p:properties>
</file>

<file path=customXml/itemProps1.xml><?xml version="1.0" encoding="utf-8"?>
<ds:datastoreItem xmlns:ds="http://schemas.openxmlformats.org/officeDocument/2006/customXml" ds:itemID="{78B8F196-7AC3-4CBE-8A67-39DBE00BDB79}">
  <ds:schemaRefs>
    <ds:schemaRef ds:uri="37c5c6fe-bc8e-4494-977e-45e76d6ce1fa"/>
    <ds:schemaRef ds:uri="62940bfc-e56c-4552-8076-1b71358281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C24CB0-BE68-442A-9779-7A493A475CD8}">
  <ds:schemaRefs>
    <ds:schemaRef ds:uri="http://schemas.microsoft.com/sharepoint/v3/contenttype/forms"/>
  </ds:schemaRefs>
</ds:datastoreItem>
</file>

<file path=customXml/itemProps3.xml><?xml version="1.0" encoding="utf-8"?>
<ds:datastoreItem xmlns:ds="http://schemas.openxmlformats.org/officeDocument/2006/customXml" ds:itemID="{B304421A-54BE-4627-91D4-59F3AF723CAA}">
  <ds:schemaRefs>
    <ds:schemaRef ds:uri="37c5c6fe-bc8e-4494-977e-45e76d6ce1fa"/>
    <ds:schemaRef ds:uri="62940bfc-e56c-4552-8076-1b71358281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revision>10</cp:revision>
  <dcterms:created xsi:type="dcterms:W3CDTF">2023-08-04T10:47:52Z</dcterms:created>
  <dcterms:modified xsi:type="dcterms:W3CDTF">2024-02-05T20:21:46Z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