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7" r:id="rId5"/>
    <p:sldId id="258" r:id="rId6"/>
    <p:sldId id="259" r:id="rId7"/>
    <p:sldId id="261" r:id="rId8"/>
    <p:sldId id="265" r:id="rId9"/>
    <p:sldId id="263" r:id="rId10"/>
    <p:sldId id="266" r:id="rId11"/>
    <p:sldId id="267" r:id="rId12"/>
    <p:sldId id="270" r:id="rId13"/>
    <p:sldId id="271" r:id="rId14"/>
    <p:sldId id="269" r:id="rId15"/>
    <p:sldId id="272" r:id="rId16"/>
    <p:sldId id="274" r:id="rId17"/>
    <p:sldId id="277" r:id="rId18"/>
    <p:sldId id="276" r:id="rId19"/>
    <p:sldId id="278" r:id="rId20"/>
    <p:sldId id="279" r:id="rId21"/>
    <p:sldId id="282" r:id="rId22"/>
    <p:sldId id="283" r:id="rId23"/>
    <p:sldId id="281" r:id="rId24"/>
    <p:sldId id="26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3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5F0BEE-309D-1DCE-5E6E-4FF8087D6B1A}" v="52" dt="2024-02-04T23:05:37.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Thorne" userId="S::mary.thorne@london.anglican.org::a5b5e5da-c416-47bf-aff9-8cca5d278713" providerId="AD" clId="Web-{38E54272-FBDC-B82B-9462-E5AC614B0C83}"/>
    <pc:docChg chg="modSld">
      <pc:chgData name="Mary Thorne" userId="S::mary.thorne@london.anglican.org::a5b5e5da-c416-47bf-aff9-8cca5d278713" providerId="AD" clId="Web-{38E54272-FBDC-B82B-9462-E5AC614B0C83}" dt="2023-12-21T14:49:23.869" v="2" actId="20577"/>
      <pc:docMkLst>
        <pc:docMk/>
      </pc:docMkLst>
      <pc:sldChg chg="modSp">
        <pc:chgData name="Mary Thorne" userId="S::mary.thorne@london.anglican.org::a5b5e5da-c416-47bf-aff9-8cca5d278713" providerId="AD" clId="Web-{38E54272-FBDC-B82B-9462-E5AC614B0C83}" dt="2023-12-21T14:49:23.869" v="2" actId="20577"/>
        <pc:sldMkLst>
          <pc:docMk/>
          <pc:sldMk cId="3280864605" sldId="281"/>
        </pc:sldMkLst>
        <pc:spChg chg="mod">
          <ac:chgData name="Mary Thorne" userId="S::mary.thorne@london.anglican.org::a5b5e5da-c416-47bf-aff9-8cca5d278713" providerId="AD" clId="Web-{38E54272-FBDC-B82B-9462-E5AC614B0C83}" dt="2023-12-21T14:49:23.869" v="2" actId="20577"/>
          <ac:spMkLst>
            <pc:docMk/>
            <pc:sldMk cId="3280864605" sldId="281"/>
            <ac:spMk id="5" creationId="{FA96F9E5-8D36-A8A5-C360-ABB1898E278E}"/>
          </ac:spMkLst>
        </pc:spChg>
      </pc:sldChg>
    </pc:docChg>
  </pc:docChgLst>
  <pc:docChgLst>
    <pc:chgData name="Mary Thorne" userId="S::mary.thorne@london.anglican.org::a5b5e5da-c416-47bf-aff9-8cca5d278713" providerId="AD" clId="Web-{2B5F0BEE-309D-1DCE-5E6E-4FF8087D6B1A}"/>
    <pc:docChg chg="modSld">
      <pc:chgData name="Mary Thorne" userId="S::mary.thorne@london.anglican.org::a5b5e5da-c416-47bf-aff9-8cca5d278713" providerId="AD" clId="Web-{2B5F0BEE-309D-1DCE-5E6E-4FF8087D6B1A}" dt="2024-02-04T23:05:34.811" v="24" actId="20577"/>
      <pc:docMkLst>
        <pc:docMk/>
      </pc:docMkLst>
      <pc:sldChg chg="modSp">
        <pc:chgData name="Mary Thorne" userId="S::mary.thorne@london.anglican.org::a5b5e5da-c416-47bf-aff9-8cca5d278713" providerId="AD" clId="Web-{2B5F0BEE-309D-1DCE-5E6E-4FF8087D6B1A}" dt="2024-02-04T23:04:38.669" v="3" actId="20577"/>
        <pc:sldMkLst>
          <pc:docMk/>
          <pc:sldMk cId="1441327538" sldId="261"/>
        </pc:sldMkLst>
        <pc:spChg chg="mod">
          <ac:chgData name="Mary Thorne" userId="S::mary.thorne@london.anglican.org::a5b5e5da-c416-47bf-aff9-8cca5d278713" providerId="AD" clId="Web-{2B5F0BEE-309D-1DCE-5E6E-4FF8087D6B1A}" dt="2024-02-04T23:04:38.669" v="3" actId="20577"/>
          <ac:spMkLst>
            <pc:docMk/>
            <pc:sldMk cId="1441327538" sldId="261"/>
            <ac:spMk id="5" creationId="{FA96F9E5-8D36-A8A5-C360-ABB1898E278E}"/>
          </ac:spMkLst>
        </pc:spChg>
      </pc:sldChg>
      <pc:sldChg chg="modSp">
        <pc:chgData name="Mary Thorne" userId="S::mary.thorne@london.anglican.org::a5b5e5da-c416-47bf-aff9-8cca5d278713" providerId="AD" clId="Web-{2B5F0BEE-309D-1DCE-5E6E-4FF8087D6B1A}" dt="2024-02-04T23:04:52.357" v="17" actId="20577"/>
        <pc:sldMkLst>
          <pc:docMk/>
          <pc:sldMk cId="2754310798" sldId="265"/>
        </pc:sldMkLst>
        <pc:spChg chg="mod">
          <ac:chgData name="Mary Thorne" userId="S::mary.thorne@london.anglican.org::a5b5e5da-c416-47bf-aff9-8cca5d278713" providerId="AD" clId="Web-{2B5F0BEE-309D-1DCE-5E6E-4FF8087D6B1A}" dt="2024-02-04T23:04:52.357" v="17" actId="20577"/>
          <ac:spMkLst>
            <pc:docMk/>
            <pc:sldMk cId="2754310798" sldId="265"/>
            <ac:spMk id="5" creationId="{FA96F9E5-8D36-A8A5-C360-ABB1898E278E}"/>
          </ac:spMkLst>
        </pc:spChg>
      </pc:sldChg>
      <pc:sldChg chg="modSp">
        <pc:chgData name="Mary Thorne" userId="S::mary.thorne@london.anglican.org::a5b5e5da-c416-47bf-aff9-8cca5d278713" providerId="AD" clId="Web-{2B5F0BEE-309D-1DCE-5E6E-4FF8087D6B1A}" dt="2024-02-04T23:05:21.983" v="19" actId="20577"/>
        <pc:sldMkLst>
          <pc:docMk/>
          <pc:sldMk cId="3756687317" sldId="279"/>
        </pc:sldMkLst>
        <pc:spChg chg="mod">
          <ac:chgData name="Mary Thorne" userId="S::mary.thorne@london.anglican.org::a5b5e5da-c416-47bf-aff9-8cca5d278713" providerId="AD" clId="Web-{2B5F0BEE-309D-1DCE-5E6E-4FF8087D6B1A}" dt="2024-02-04T23:05:21.983" v="19" actId="20577"/>
          <ac:spMkLst>
            <pc:docMk/>
            <pc:sldMk cId="3756687317" sldId="279"/>
            <ac:spMk id="5" creationId="{FA96F9E5-8D36-A8A5-C360-ABB1898E278E}"/>
          </ac:spMkLst>
        </pc:spChg>
      </pc:sldChg>
      <pc:sldChg chg="modSp">
        <pc:chgData name="Mary Thorne" userId="S::mary.thorne@london.anglican.org::a5b5e5da-c416-47bf-aff9-8cca5d278713" providerId="AD" clId="Web-{2B5F0BEE-309D-1DCE-5E6E-4FF8087D6B1A}" dt="2024-02-04T23:05:34.811" v="24" actId="20577"/>
        <pc:sldMkLst>
          <pc:docMk/>
          <pc:sldMk cId="364599777" sldId="282"/>
        </pc:sldMkLst>
        <pc:spChg chg="mod">
          <ac:chgData name="Mary Thorne" userId="S::mary.thorne@london.anglican.org::a5b5e5da-c416-47bf-aff9-8cca5d278713" providerId="AD" clId="Web-{2B5F0BEE-309D-1DCE-5E6E-4FF8087D6B1A}" dt="2024-02-04T23:05:34.811" v="24" actId="20577"/>
          <ac:spMkLst>
            <pc:docMk/>
            <pc:sldMk cId="364599777" sldId="282"/>
            <ac:spMk id="5" creationId="{FA96F9E5-8D36-A8A5-C360-ABB1898E278E}"/>
          </ac:spMkLst>
        </pc:spChg>
      </pc:sldChg>
    </pc:docChg>
  </pc:docChgLst>
  <pc:docChgLst>
    <pc:chgData name="Leila Ingram-Smith" userId="abf53238-41da-4e01-a2dc-9d152a2d4646" providerId="ADAL" clId="{7D79F1AD-0694-470C-B59B-06179EADCB46}"/>
    <pc:docChg chg="modSld">
      <pc:chgData name="Leila Ingram-Smith" userId="abf53238-41da-4e01-a2dc-9d152a2d4646" providerId="ADAL" clId="{7D79F1AD-0694-470C-B59B-06179EADCB46}" dt="2023-09-05T15:26:22.471" v="3" actId="1076"/>
      <pc:docMkLst>
        <pc:docMk/>
      </pc:docMkLst>
      <pc:sldChg chg="modSp mod">
        <pc:chgData name="Leila Ingram-Smith" userId="abf53238-41da-4e01-a2dc-9d152a2d4646" providerId="ADAL" clId="{7D79F1AD-0694-470C-B59B-06179EADCB46}" dt="2023-09-05T15:26:22.471" v="3" actId="1076"/>
        <pc:sldMkLst>
          <pc:docMk/>
          <pc:sldMk cId="1020840287" sldId="277"/>
        </pc:sldMkLst>
        <pc:spChg chg="mod">
          <ac:chgData name="Leila Ingram-Smith" userId="abf53238-41da-4e01-a2dc-9d152a2d4646" providerId="ADAL" clId="{7D79F1AD-0694-470C-B59B-06179EADCB46}" dt="2023-09-05T15:26:14.926" v="1" actId="20577"/>
          <ac:spMkLst>
            <pc:docMk/>
            <pc:sldMk cId="1020840287" sldId="277"/>
            <ac:spMk id="5" creationId="{FA96F9E5-8D36-A8A5-C360-ABB1898E278E}"/>
          </ac:spMkLst>
        </pc:spChg>
        <pc:picChg chg="mod">
          <ac:chgData name="Leila Ingram-Smith" userId="abf53238-41da-4e01-a2dc-9d152a2d4646" providerId="ADAL" clId="{7D79F1AD-0694-470C-B59B-06179EADCB46}" dt="2023-09-05T15:26:22.471" v="3" actId="1076"/>
          <ac:picMkLst>
            <pc:docMk/>
            <pc:sldMk cId="1020840287" sldId="277"/>
            <ac:picMk id="3" creationId="{93A8EA88-23F5-BCEB-D643-7B82A2A830B5}"/>
          </ac:picMkLst>
        </pc:picChg>
      </pc:sldChg>
    </pc:docChg>
  </pc:docChgLst>
  <pc:docChgLst>
    <pc:chgData name="Mary Thorne" userId="S::mary.thorne@london.anglican.org::a5b5e5da-c416-47bf-aff9-8cca5d278713" providerId="AD" clId="Web-{F99E657A-6507-74DC-D41B-48AE6F6B3DB4}"/>
    <pc:docChg chg="modSld">
      <pc:chgData name="Mary Thorne" userId="S::mary.thorne@london.anglican.org::a5b5e5da-c416-47bf-aff9-8cca5d278713" providerId="AD" clId="Web-{F99E657A-6507-74DC-D41B-48AE6F6B3DB4}" dt="2023-12-15T14:26:14.170" v="6" actId="20577"/>
      <pc:docMkLst>
        <pc:docMk/>
      </pc:docMkLst>
      <pc:sldChg chg="modSp">
        <pc:chgData name="Mary Thorne" userId="S::mary.thorne@london.anglican.org::a5b5e5da-c416-47bf-aff9-8cca5d278713" providerId="AD" clId="Web-{F99E657A-6507-74DC-D41B-48AE6F6B3DB4}" dt="2023-12-15T14:24:28.730" v="4" actId="20577"/>
        <pc:sldMkLst>
          <pc:docMk/>
          <pc:sldMk cId="2216089837" sldId="257"/>
        </pc:sldMkLst>
        <pc:spChg chg="mod">
          <ac:chgData name="Mary Thorne" userId="S::mary.thorne@london.anglican.org::a5b5e5da-c416-47bf-aff9-8cca5d278713" providerId="AD" clId="Web-{F99E657A-6507-74DC-D41B-48AE6F6B3DB4}" dt="2023-12-15T14:24:28.730" v="4" actId="20577"/>
          <ac:spMkLst>
            <pc:docMk/>
            <pc:sldMk cId="2216089837" sldId="257"/>
            <ac:spMk id="20" creationId="{FCBEA29B-1814-54FD-DF6E-C7E229BB1571}"/>
          </ac:spMkLst>
        </pc:spChg>
      </pc:sldChg>
      <pc:sldChg chg="modSp">
        <pc:chgData name="Mary Thorne" userId="S::mary.thorne@london.anglican.org::a5b5e5da-c416-47bf-aff9-8cca5d278713" providerId="AD" clId="Web-{F99E657A-6507-74DC-D41B-48AE6F6B3DB4}" dt="2023-12-15T14:26:14.170" v="6" actId="20577"/>
        <pc:sldMkLst>
          <pc:docMk/>
          <pc:sldMk cId="3299892140" sldId="267"/>
        </pc:sldMkLst>
        <pc:spChg chg="mod">
          <ac:chgData name="Mary Thorne" userId="S::mary.thorne@london.anglican.org::a5b5e5da-c416-47bf-aff9-8cca5d278713" providerId="AD" clId="Web-{F99E657A-6507-74DC-D41B-48AE6F6B3DB4}" dt="2023-12-15T14:26:14.170" v="6" actId="20577"/>
          <ac:spMkLst>
            <pc:docMk/>
            <pc:sldMk cId="3299892140" sldId="267"/>
            <ac:spMk id="5" creationId="{FA96F9E5-8D36-A8A5-C360-ABB1898E27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B1D0E-ED4C-4D67-857E-2C945A0CDFE2}" type="datetimeFigureOut">
              <a:rPr lang="en-GB" smtClean="0"/>
              <a:t>04/02/2024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AE4D2-4A4A-4210-9123-755E4DE8195F}" type="slidenum">
              <a:rPr lang="en-GB" smtClean="0"/>
              <a:t>‹#›</a:t>
            </a:fld>
            <a:endParaRPr lang="en-GB"/>
          </a:p>
        </p:txBody>
      </p:sp>
    </p:spTree>
    <p:extLst>
      <p:ext uri="{BB962C8B-B14F-4D97-AF65-F5344CB8AC3E}">
        <p14:creationId xmlns:p14="http://schemas.microsoft.com/office/powerpoint/2010/main" val="2759690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F4EC0D-FE89-3D4A-871C-B7CDF984FBF3}" type="slidenum">
              <a:rPr lang="en-US" smtClean="0"/>
              <a:t>21</a:t>
            </a:fld>
            <a:endParaRPr lang="en-US"/>
          </a:p>
        </p:txBody>
      </p:sp>
    </p:spTree>
    <p:extLst>
      <p:ext uri="{BB962C8B-B14F-4D97-AF65-F5344CB8AC3E}">
        <p14:creationId xmlns:p14="http://schemas.microsoft.com/office/powerpoint/2010/main" val="34499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7FFFA-B8A2-2C48-ACB6-44550E3F0B8C}"/>
              </a:ext>
            </a:extLst>
          </p:cNvPr>
          <p:cNvSpPr>
            <a:spLocks noGrp="1"/>
          </p:cNvSpPr>
          <p:nvPr>
            <p:ph type="dt" sz="half" idx="10"/>
          </p:nvPr>
        </p:nvSpPr>
        <p:spPr/>
        <p:txBody>
          <a:bodyPr/>
          <a:lstStyle/>
          <a:p>
            <a:fld id="{B776C0C9-5303-E24F-AC1E-150A11D1B4EC}" type="datetimeFigureOut">
              <a:rPr lang="en-US" smtClean="0"/>
              <a:t>2/4/2024</a:t>
            </a:fld>
            <a:endParaRPr lang="en-US"/>
          </a:p>
        </p:txBody>
      </p:sp>
      <p:sp>
        <p:nvSpPr>
          <p:cNvPr id="3" name="Footer Placeholder 2">
            <a:extLst>
              <a:ext uri="{FF2B5EF4-FFF2-40B4-BE49-F238E27FC236}">
                <a16:creationId xmlns:a16="http://schemas.microsoft.com/office/drawing/2014/main" id="{B07449F7-3EA4-7647-8FFA-5FEAC4A8A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011A9D-3320-934F-96E5-2CF9FA5A4F61}"/>
              </a:ext>
            </a:extLst>
          </p:cNvPr>
          <p:cNvSpPr>
            <a:spLocks noGrp="1"/>
          </p:cNvSpPr>
          <p:nvPr>
            <p:ph type="sldNum" sz="quarter" idx="12"/>
          </p:nvPr>
        </p:nvSpPr>
        <p:spPr/>
        <p:txBody>
          <a:bodyPr/>
          <a:lstStyle/>
          <a:p>
            <a:fld id="{E8075C51-DF9A-0B42-BB6E-F560A3AAF664}" type="slidenum">
              <a:rPr lang="en-US" smtClean="0"/>
              <a:t>‹#›</a:t>
            </a:fld>
            <a:endParaRPr lang="en-US"/>
          </a:p>
        </p:txBody>
      </p:sp>
    </p:spTree>
    <p:extLst>
      <p:ext uri="{BB962C8B-B14F-4D97-AF65-F5344CB8AC3E}">
        <p14:creationId xmlns:p14="http://schemas.microsoft.com/office/powerpoint/2010/main" val="350425599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432AC-B826-3440-B2A0-E0D84A9A2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E184480-DD7D-ED4C-9A49-443B3838E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B9BCD0C-3291-214A-8C33-BA585E5B1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6C0C9-5303-E24F-AC1E-150A11D1B4EC}" type="datetimeFigureOut">
              <a:rPr lang="en-US" smtClean="0"/>
              <a:t>2/4/2024</a:t>
            </a:fld>
            <a:endParaRPr lang="en-US"/>
          </a:p>
        </p:txBody>
      </p:sp>
      <p:sp>
        <p:nvSpPr>
          <p:cNvPr id="5" name="Footer Placeholder 4">
            <a:extLst>
              <a:ext uri="{FF2B5EF4-FFF2-40B4-BE49-F238E27FC236}">
                <a16:creationId xmlns:a16="http://schemas.microsoft.com/office/drawing/2014/main" id="{13E73C5F-BA09-DD45-B7BA-A9F28E6C9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C32FCA-CF25-FE4F-8751-A724B547C7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75C51-DF9A-0B42-BB6E-F560A3AAF664}" type="slidenum">
              <a:rPr lang="en-US" smtClean="0"/>
              <a:t>‹#›</a:t>
            </a:fld>
            <a:endParaRPr lang="en-US"/>
          </a:p>
        </p:txBody>
      </p:sp>
    </p:spTree>
    <p:extLst>
      <p:ext uri="{BB962C8B-B14F-4D97-AF65-F5344CB8AC3E}">
        <p14:creationId xmlns:p14="http://schemas.microsoft.com/office/powerpoint/2010/main" val="3520568088"/>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MlKetn7ZiNU"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request.org.uk/jesus/death-and-resurrection/what-happened-to-the-bod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MlKetn7ZiNU"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request.org.uk/jesus/death-and-resurrection/what-happened-to-the-body/"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thinkingfaith.org/articles/20130328_1.ht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bibleref.com/Romans/8/Romans-8-38.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F26357-C8AA-8A42-8099-6CCE16D9F210}"/>
              </a:ext>
            </a:extLst>
          </p:cNvPr>
          <p:cNvSpPr/>
          <p:nvPr/>
        </p:nvSpPr>
        <p:spPr>
          <a:xfrm>
            <a:off x="6708913" y="2730081"/>
            <a:ext cx="5482325" cy="203759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p:nvPr/>
        </p:nvSpPr>
        <p:spPr>
          <a:xfrm>
            <a:off x="-1" y="1"/>
            <a:ext cx="12192001" cy="2754216"/>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52668" y="279247"/>
            <a:ext cx="8039647" cy="830997"/>
          </a:xfrm>
          <a:prstGeom prst="rect">
            <a:avLst/>
          </a:prstGeom>
          <a:noFill/>
        </p:spPr>
        <p:txBody>
          <a:bodyPr wrap="square" rtlCol="0">
            <a:spAutoFit/>
          </a:bodyPr>
          <a:lstStyle/>
          <a:p>
            <a:r>
              <a:rPr lang="en-US" sz="2400" dirty="0">
                <a:solidFill>
                  <a:schemeClr val="bg1"/>
                </a:solidFill>
                <a:latin typeface="Work Sans Light" pitchFamily="2" charset="0"/>
              </a:rPr>
              <a:t>Big Question:</a:t>
            </a:r>
          </a:p>
          <a:p>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How does the Christian festival of Easter offer hope?</a:t>
            </a:r>
            <a:r>
              <a:rPr lang="en-GB" sz="2400" dirty="0">
                <a:solidFill>
                  <a:schemeClr val="bg1"/>
                </a:solidFill>
                <a:effectLst/>
                <a:latin typeface="Work Sans Light" pitchFamily="2" charset="0"/>
                <a:ea typeface="Calibri" panose="020F0502020204030204" pitchFamily="34" charset="0"/>
              </a:rPr>
              <a:t> </a:t>
            </a:r>
            <a:endParaRPr lang="en-US" sz="2400" dirty="0">
              <a:solidFill>
                <a:schemeClr val="bg1"/>
              </a:solidFill>
              <a:latin typeface="Work Sans Light" pitchFamily="2" charset="0"/>
            </a:endParaRPr>
          </a:p>
        </p:txBody>
      </p:sp>
      <p:sp>
        <p:nvSpPr>
          <p:cNvPr id="12" name="TextBox 11">
            <a:extLst>
              <a:ext uri="{FF2B5EF4-FFF2-40B4-BE49-F238E27FC236}">
                <a16:creationId xmlns:a16="http://schemas.microsoft.com/office/drawing/2014/main" id="{5D460F70-1D54-ED4A-ADF6-21064E957007}"/>
              </a:ext>
            </a:extLst>
          </p:cNvPr>
          <p:cNvSpPr txBox="1"/>
          <p:nvPr/>
        </p:nvSpPr>
        <p:spPr>
          <a:xfrm>
            <a:off x="262553" y="344531"/>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062660" y="1630908"/>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1488566"/>
            <a:ext cx="2514336" cy="523220"/>
          </a:xfrm>
          <a:prstGeom prst="rect">
            <a:avLst/>
          </a:prstGeom>
          <a:noFill/>
        </p:spPr>
        <p:txBody>
          <a:bodyPr wrap="square" rtlCol="0">
            <a:spAutoFit/>
          </a:bodyPr>
          <a:lstStyle/>
          <a:p>
            <a:r>
              <a:rPr lang="en-US" sz="1400" b="1" dirty="0">
                <a:solidFill>
                  <a:schemeClr val="bg1"/>
                </a:solidFill>
                <a:latin typeface="Work Sans SemiBold" pitchFamily="2" charset="77"/>
              </a:rPr>
              <a:t>CORE CONCEPT:</a:t>
            </a:r>
          </a:p>
          <a:p>
            <a:r>
              <a:rPr lang="en-US" sz="1400" b="1" dirty="0">
                <a:solidFill>
                  <a:schemeClr val="bg1"/>
                </a:solidFill>
                <a:latin typeface="Work Sans SemiBold" pitchFamily="2" charset="77"/>
              </a:rPr>
              <a:t>SALVATION</a:t>
            </a:r>
          </a:p>
        </p:txBody>
      </p:sp>
      <p:sp>
        <p:nvSpPr>
          <p:cNvPr id="14" name="Rectangle 13">
            <a:extLst>
              <a:ext uri="{FF2B5EF4-FFF2-40B4-BE49-F238E27FC236}">
                <a16:creationId xmlns:a16="http://schemas.microsoft.com/office/drawing/2014/main" id="{02A947F6-1B69-709F-552B-F5197D4394BF}"/>
              </a:ext>
            </a:extLst>
          </p:cNvPr>
          <p:cNvSpPr/>
          <p:nvPr/>
        </p:nvSpPr>
        <p:spPr>
          <a:xfrm>
            <a:off x="-2871" y="2754216"/>
            <a:ext cx="2466123" cy="4103783"/>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DE66AFA-E74B-2A5B-54A9-042DB2229AA7}"/>
              </a:ext>
            </a:extLst>
          </p:cNvPr>
          <p:cNvSpPr txBox="1"/>
          <p:nvPr/>
        </p:nvSpPr>
        <p:spPr>
          <a:xfrm>
            <a:off x="6821663" y="4826024"/>
            <a:ext cx="5199214" cy="1938992"/>
          </a:xfrm>
          <a:prstGeom prst="rect">
            <a:avLst/>
          </a:prstGeom>
          <a:noFill/>
        </p:spPr>
        <p:txBody>
          <a:bodyPr wrap="square" rtlCol="0">
            <a:spAutoFit/>
          </a:bodyPr>
          <a:lstStyle/>
          <a:p>
            <a:r>
              <a:rPr lang="en-GB" sz="1000" b="1" dirty="0">
                <a:solidFill>
                  <a:srgbClr val="55345A"/>
                </a:solidFill>
                <a:effectLst/>
                <a:latin typeface="Work Sans" pitchFamily="2" charset="0"/>
                <a:ea typeface="Calibri" panose="020F0502020204030204" pitchFamily="34" charset="0"/>
                <a:cs typeface="Calibri Light" panose="020F0302020204030204" pitchFamily="34" charset="0"/>
              </a:rPr>
              <a:t>Sensitivities:</a:t>
            </a:r>
          </a:p>
          <a:p>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Please be mindful of the following:</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Pupils who may have experienced trauma and the concept of forgiveness has not been experienced.</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Pupils particularly, who are looked after.</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Pupils who struggle managing their own behaviour.</a:t>
            </a: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Critical evaluation of texts of sacred writings and the core beliefs of faith must been done with respect and sensitivity.</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It is important that at the end of each lesson, pupils are left with a respectful, integral and authentic understanding of the resurrection as part of the Christian faith.</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FCBEA29B-1814-54FD-DF6E-C7E229BB1571}"/>
              </a:ext>
            </a:extLst>
          </p:cNvPr>
          <p:cNvSpPr txBox="1"/>
          <p:nvPr/>
        </p:nvSpPr>
        <p:spPr>
          <a:xfrm>
            <a:off x="6821663" y="2819501"/>
            <a:ext cx="2715877" cy="1323439"/>
          </a:xfrm>
          <a:prstGeom prst="rect">
            <a:avLst/>
          </a:prstGeom>
          <a:noFill/>
        </p:spPr>
        <p:txBody>
          <a:bodyPr wrap="square" lIns="91440" tIns="45720" rIns="91440" bIns="45720" rtlCol="0" anchor="t">
            <a:spAutoFit/>
          </a:bodyPr>
          <a:lstStyle/>
          <a:p>
            <a:pPr lvl="0"/>
            <a:r>
              <a:rPr lang="en-GB" sz="1000" b="1" dirty="0">
                <a:solidFill>
                  <a:srgbClr val="2D80A5"/>
                </a:solidFill>
                <a:effectLst/>
                <a:latin typeface="Work Sans" pitchFamily="2" charset="0"/>
                <a:ea typeface="Calibri" panose="020F0502020204030204" pitchFamily="34" charset="0"/>
                <a:cs typeface="Times New Roman"/>
              </a:rPr>
              <a:t>Religious vocabulary:</a:t>
            </a:r>
          </a:p>
          <a:p>
            <a:pPr lvl="0"/>
            <a:endParaRPr lang="en-GB" sz="1000" b="1" dirty="0">
              <a:solidFill>
                <a:srgbClr val="2D80A5"/>
              </a:solidFill>
              <a:effectLst/>
              <a:latin typeface="Work Sans" pitchFamily="2" charset="0"/>
              <a:ea typeface="Calibri" panose="020F0502020204030204" pitchFamily="34" charset="0"/>
              <a:cs typeface="Times New Roman"/>
            </a:endParaRPr>
          </a:p>
          <a:p>
            <a:pPr marL="171450" lvl="0" indent="-171450">
              <a:buFont typeface="Arial" panose="020B0604020202020204" pitchFamily="34" charset="0"/>
              <a:buChar char="•"/>
            </a:pPr>
            <a:r>
              <a:rPr lang="en-GB" sz="1000" b="1" kern="1200" dirty="0">
                <a:effectLst/>
                <a:latin typeface="Work Sans" pitchFamily="2" charset="0"/>
                <a:ea typeface="Times New Roman" panose="02020603050405020304" pitchFamily="18" charset="0"/>
                <a:cs typeface="Times New Roman" panose="02020603050405020304" pitchFamily="18" charset="0"/>
              </a:rPr>
              <a:t>Forgiveness:</a:t>
            </a:r>
            <a:r>
              <a:rPr lang="en-GB" sz="1000" kern="1200" dirty="0">
                <a:effectLst/>
                <a:latin typeface="Work Sans" pitchFamily="2" charset="0"/>
                <a:ea typeface="Times New Roman" panose="02020603050405020304" pitchFamily="18" charset="0"/>
                <a:cs typeface="Times New Roman" panose="02020603050405020304" pitchFamily="18" charset="0"/>
              </a:rPr>
              <a:t>  </a:t>
            </a:r>
            <a:r>
              <a:rPr lang="en-GB" sz="1000" dirty="0">
                <a:effectLst/>
                <a:latin typeface="Work Sans" pitchFamily="2" charset="0"/>
                <a:ea typeface="Times New Roman" panose="02020603050405020304" pitchFamily="18" charset="0"/>
                <a:cs typeface="Times New Roman" panose="02020603050405020304" pitchFamily="18" charset="0"/>
              </a:rPr>
              <a:t>To ‘let go’ of those things that hurt us.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b="1" kern="1200" dirty="0">
                <a:effectLst/>
                <a:latin typeface="Work Sans" pitchFamily="2" charset="0"/>
                <a:ea typeface="Times New Roman" panose="02020603050405020304" pitchFamily="18" charset="0"/>
                <a:cs typeface="Times New Roman" panose="02020603050405020304" pitchFamily="18" charset="0"/>
              </a:rPr>
              <a:t>Redemption:</a:t>
            </a:r>
            <a:r>
              <a:rPr lang="en-GB" sz="1000" kern="1200" dirty="0">
                <a:effectLst/>
                <a:latin typeface="Work Sans" pitchFamily="2" charset="0"/>
                <a:ea typeface="Times New Roman" panose="02020603050405020304" pitchFamily="18" charset="0"/>
                <a:cs typeface="Times New Roman" panose="02020603050405020304" pitchFamily="18" charset="0"/>
              </a:rPr>
              <a:t>  Being freed from sin by Jesus’ death.</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b="1" kern="1200" dirty="0">
                <a:effectLst/>
                <a:latin typeface="Work Sans" pitchFamily="2" charset="0"/>
                <a:ea typeface="Times New Roman" panose="02020603050405020304" pitchFamily="18" charset="0"/>
                <a:cs typeface="Times New Roman" panose="02020603050405020304" pitchFamily="18" charset="0"/>
              </a:rPr>
              <a:t>Resurrection:</a:t>
            </a:r>
            <a:r>
              <a:rPr lang="en-GB" sz="1000" kern="1200" dirty="0">
                <a:effectLst/>
                <a:latin typeface="Work Sans" pitchFamily="2" charset="0"/>
                <a:ea typeface="Times New Roman" panose="02020603050405020304" pitchFamily="18" charset="0"/>
                <a:cs typeface="Times New Roman" panose="02020603050405020304" pitchFamily="18" charset="0"/>
              </a:rPr>
              <a:t>  </a:t>
            </a:r>
            <a:r>
              <a:rPr lang="en-GB" sz="1000" dirty="0">
                <a:effectLst/>
                <a:latin typeface="Work Sans" pitchFamily="2" charset="0"/>
                <a:ea typeface="Times New Roman" panose="02020603050405020304" pitchFamily="18" charset="0"/>
                <a:cs typeface="Times New Roman" panose="02020603050405020304" pitchFamily="18" charset="0"/>
              </a:rPr>
              <a:t>The rising from the dead of Jesus Christ.</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7A0B1AB5-C845-D825-5E53-42CB9D3C4090}"/>
              </a:ext>
            </a:extLst>
          </p:cNvPr>
          <p:cNvSpPr txBox="1"/>
          <p:nvPr/>
        </p:nvSpPr>
        <p:spPr>
          <a:xfrm>
            <a:off x="79821" y="2819501"/>
            <a:ext cx="2290155" cy="3939540"/>
          </a:xfrm>
          <a:prstGeom prst="rect">
            <a:avLst/>
          </a:prstGeom>
          <a:noFill/>
        </p:spPr>
        <p:txBody>
          <a:bodyPr wrap="square" lIns="91440" tIns="45720" rIns="91440" bIns="45720" rtlCol="0" anchor="t">
            <a:spAutoFit/>
          </a:bodyPr>
          <a:lstStyle/>
          <a:p>
            <a:r>
              <a:rPr lang="en-GB" sz="1000" b="1" dirty="0">
                <a:solidFill>
                  <a:srgbClr val="2D80A5"/>
                </a:solidFill>
                <a:effectLst/>
                <a:latin typeface="Work Sans" pitchFamily="2" charset="0"/>
                <a:ea typeface="Calibri" panose="020F0502020204030204" pitchFamily="34" charset="0"/>
                <a:cs typeface="Calibri Light"/>
              </a:rPr>
              <a:t>What a child needs to know and remember by the end of the unit:</a:t>
            </a:r>
            <a:br>
              <a:rPr lang="en-GB" sz="1000" b="1" dirty="0">
                <a:effectLst/>
                <a:latin typeface="Work Sans" pitchFamily="2" charset="0"/>
                <a:ea typeface="Calibri" panose="020F0502020204030204" pitchFamily="34" charset="0"/>
                <a:cs typeface="Calibri Light" panose="020F0302020204030204" pitchFamily="34" charset="0"/>
              </a:rPr>
            </a:b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Light" panose="020F0302020204030204" pitchFamily="34" charset="0"/>
              </a:rPr>
              <a:t>To know and remember what forgiveness, salvation and hope mean from a Christian perspective.</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The parable of the prodigal son and the key concepts within it:  Forgiveness, jealously, repentance, redemption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The story of Zacchaeus and the paralysed man and the concept of repentance and forgiveness.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To know and remember the stations of the cross and how they link to the concepts of forgiveness, salvation and hope.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To know and remember how the resurrection narratives, help to understand what Christian hope is.</a:t>
            </a:r>
          </a:p>
        </p:txBody>
      </p:sp>
      <p:sp>
        <p:nvSpPr>
          <p:cNvPr id="22" name="TextBox 21">
            <a:extLst>
              <a:ext uri="{FF2B5EF4-FFF2-40B4-BE49-F238E27FC236}">
                <a16:creationId xmlns:a16="http://schemas.microsoft.com/office/drawing/2014/main" id="{01A8AF2B-B012-DE6B-49EA-3445979E1B01}"/>
              </a:ext>
            </a:extLst>
          </p:cNvPr>
          <p:cNvSpPr txBox="1"/>
          <p:nvPr/>
        </p:nvSpPr>
        <p:spPr>
          <a:xfrm>
            <a:off x="2565418" y="2838542"/>
            <a:ext cx="4001589" cy="3862596"/>
          </a:xfrm>
          <a:prstGeom prst="rect">
            <a:avLst/>
          </a:prstGeom>
          <a:noFill/>
        </p:spPr>
        <p:txBody>
          <a:bodyPr wrap="square" lIns="91440" tIns="45720" rIns="91440" bIns="45720" rtlCol="0" anchor="t">
            <a:spAutoFit/>
          </a:bodyPr>
          <a:lstStyle/>
          <a:p>
            <a:pPr>
              <a:spcAft>
                <a:spcPts val="200"/>
              </a:spcAft>
            </a:pPr>
            <a:r>
              <a:rPr lang="en-GB" sz="1000" b="1" dirty="0">
                <a:solidFill>
                  <a:srgbClr val="2D80A5"/>
                </a:solidFill>
                <a:effectLst/>
                <a:latin typeface="Work Sans" pitchFamily="2" charset="0"/>
                <a:ea typeface="Calibri" panose="020F0502020204030204" pitchFamily="34" charset="0"/>
                <a:cs typeface="Calibri Light"/>
              </a:rPr>
              <a:t>What a child should be able to do</a:t>
            </a:r>
            <a:r>
              <a:rPr lang="en-GB" sz="1000" b="1" dirty="0">
                <a:solidFill>
                  <a:srgbClr val="2D80A5"/>
                </a:solidFill>
                <a:latin typeface="Work Sans" pitchFamily="2" charset="0"/>
                <a:ea typeface="Calibri" panose="020F0502020204030204" pitchFamily="34" charset="0"/>
                <a:cs typeface="Calibri Light"/>
              </a:rPr>
              <a:t> </a:t>
            </a:r>
            <a:r>
              <a:rPr lang="en-GB" sz="1000" b="1" dirty="0">
                <a:solidFill>
                  <a:srgbClr val="2D80A5"/>
                </a:solidFill>
                <a:latin typeface="Work Sans" pitchFamily="2" charset="0"/>
                <a:ea typeface="+mn-lt"/>
                <a:cs typeface="+mn-lt"/>
              </a:rPr>
              <a:t>(Assessment)</a:t>
            </a:r>
            <a:r>
              <a:rPr lang="en-GB" sz="1000" b="1" dirty="0">
                <a:solidFill>
                  <a:srgbClr val="2D80A5"/>
                </a:solidFill>
                <a:latin typeface="Work Sans" pitchFamily="2" charset="0"/>
                <a:ea typeface="Calibri" panose="020F0502020204030204" pitchFamily="34" charset="0"/>
                <a:cs typeface="Calibri Light"/>
              </a:rPr>
              <a:t>: </a:t>
            </a:r>
          </a:p>
          <a:p>
            <a:pPr>
              <a:spcAft>
                <a:spcPts val="200"/>
              </a:spcAft>
            </a:pPr>
            <a:br>
              <a:rPr lang="en-GB" sz="1000" b="1" dirty="0">
                <a:effectLst/>
                <a:latin typeface="Work Sans" pitchFamily="2" charset="0"/>
                <a:ea typeface="Calibri" panose="020F0502020204030204" pitchFamily="34" charset="0"/>
                <a:cs typeface="Calibri Light" panose="020F0302020204030204" pitchFamily="34" charset="0"/>
              </a:rPr>
            </a:b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Beliefs, teachings, sources of wisdom and authority:</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explain how Biblical texts are used to provide answers to the important questions about life and death. (WT)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explain how the Easter narrative helps believers make sense of the concepts of forgiveness, salvation and hope. (Exp)</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use a range of Biblical texts in a coherent way, to respond to questions related to the concepts of forgiveness, salvation and hope as identified in the Easter narrative.  (GD)</a:t>
            </a:r>
          </a:p>
          <a:p>
            <a:pPr marL="171450" lvl="0" indent="-171450">
              <a:spcAft>
                <a:spcPts val="200"/>
              </a:spcAft>
              <a:buFont typeface="Arial" panose="020B0604020202020204" pitchFamily="34" charset="0"/>
              <a:buChar char="•"/>
            </a:pPr>
            <a:endParaRPr lang="en-GB" sz="1000" dirty="0">
              <a:effectLst/>
              <a:latin typeface="Work Sans" pitchFamily="2" charset="0"/>
              <a:ea typeface="Calibri" panose="020F0502020204030204" pitchFamily="34" charset="0"/>
              <a:cs typeface="Times New Roman" panose="02020603050405020304" pitchFamily="18" charset="0"/>
            </a:endParaRPr>
          </a:p>
          <a:p>
            <a:pPr>
              <a:spcAft>
                <a:spcPts val="200"/>
              </a:spcAft>
            </a:pPr>
            <a:r>
              <a:rPr lang="en-GB" sz="1000" b="1" kern="1200" dirty="0">
                <a:solidFill>
                  <a:srgbClr val="000000"/>
                </a:solidFill>
                <a:effectLst/>
                <a:latin typeface="Work Sans" pitchFamily="2" charset="0"/>
                <a:ea typeface="Times New Roman" panose="02020603050405020304" pitchFamily="18" charset="0"/>
                <a:cs typeface="Times New Roman" panose="02020603050405020304" pitchFamily="18" charset="0"/>
              </a:rPr>
              <a:t>Questions of meaning, purpose and truth:</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know that others have different views to mine.  (WT)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express with confidence my views about how I understand the key concepts in the Easter narrative.  (Exp)</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kern="1200" dirty="0">
                <a:solidFill>
                  <a:srgbClr val="000000"/>
                </a:solidFill>
                <a:effectLst/>
                <a:latin typeface="Work Sans" pitchFamily="2" charset="0"/>
                <a:ea typeface="Times New Roman" panose="02020603050405020304" pitchFamily="18" charset="0"/>
                <a:cs typeface="Times New Roman" panose="02020603050405020304" pitchFamily="18" charset="0"/>
              </a:rPr>
              <a:t>I can give a personal view of my understanding of the key concepts identified in the Easter narrative and how a Christian viewpoint of the concepts helps them to understand the meaning of life.  (GD)</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225109BB-EB7C-0FA7-B875-2EC8B0B1C1CC}"/>
              </a:ext>
            </a:extLst>
          </p:cNvPr>
          <p:cNvSpPr txBox="1"/>
          <p:nvPr/>
        </p:nvSpPr>
        <p:spPr>
          <a:xfrm>
            <a:off x="9588413" y="2850610"/>
            <a:ext cx="2487458" cy="1631216"/>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000" b="1" kern="1200" dirty="0">
                <a:effectLst/>
                <a:latin typeface="Work Sans" pitchFamily="2" charset="0"/>
                <a:ea typeface="Times New Roman" panose="02020603050405020304" pitchFamily="18" charset="0"/>
                <a:cs typeface="Times New Roman" panose="02020603050405020304" pitchFamily="18" charset="0"/>
              </a:rPr>
              <a:t>Stations of the cross:</a:t>
            </a:r>
            <a:r>
              <a:rPr lang="en-GB" sz="1000" kern="1200" dirty="0">
                <a:effectLst/>
                <a:latin typeface="Work Sans" pitchFamily="2" charset="0"/>
                <a:ea typeface="Times New Roman" panose="02020603050405020304" pitchFamily="18" charset="0"/>
                <a:cs typeface="Times New Roman" panose="02020603050405020304" pitchFamily="18" charset="0"/>
              </a:rPr>
              <a:t>  Images that show Jesus’ last hours before his crucifixion,</a:t>
            </a:r>
            <a:endParaRPr lang="en-GB" sz="1000" b="1" kern="1200" dirty="0">
              <a:effectLst/>
              <a:latin typeface="Work Sans" pitchFamily="2" charset="0"/>
              <a:ea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GB" sz="1000" b="1" kern="1200" dirty="0">
                <a:effectLst/>
                <a:latin typeface="Work Sans" pitchFamily="2" charset="0"/>
                <a:ea typeface="Times New Roman" panose="02020603050405020304" pitchFamily="18" charset="0"/>
                <a:cs typeface="Times New Roman" panose="02020603050405020304" pitchFamily="18" charset="0"/>
              </a:rPr>
              <a:t>Eternal life:</a:t>
            </a:r>
            <a:r>
              <a:rPr lang="en-GB" sz="1000" kern="1200" dirty="0">
                <a:effectLst/>
                <a:latin typeface="Work Sans" pitchFamily="2" charset="0"/>
                <a:ea typeface="Times New Roman" panose="02020603050405020304" pitchFamily="18" charset="0"/>
                <a:cs typeface="Times New Roman" panose="02020603050405020304" pitchFamily="18" charset="0"/>
              </a:rPr>
              <a:t>  A fullness of life that is unending,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b="1" kern="1200" dirty="0">
                <a:effectLst/>
                <a:latin typeface="Work Sans" pitchFamily="2" charset="0"/>
                <a:ea typeface="Times New Roman" panose="02020603050405020304" pitchFamily="18" charset="0"/>
                <a:cs typeface="Times New Roman" panose="02020603050405020304" pitchFamily="18" charset="0"/>
              </a:rPr>
              <a:t>Hope:</a:t>
            </a:r>
            <a:r>
              <a:rPr lang="en-GB" sz="1000" kern="1200" dirty="0">
                <a:effectLst/>
                <a:latin typeface="Work Sans" pitchFamily="2" charset="0"/>
                <a:ea typeface="Times New Roman" panose="02020603050405020304" pitchFamily="18" charset="0"/>
                <a:cs typeface="Times New Roman" panose="02020603050405020304" pitchFamily="18" charset="0"/>
              </a:rPr>
              <a:t>  Christian perspective:  Hope is grounded in character of God.  Christian hope is grounded in an assurance that God can be relied upon.</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BBD0E2F0-DFE2-AAEC-FB94-EABF9A7B52B4}"/>
              </a:ext>
            </a:extLst>
          </p:cNvPr>
          <p:cNvSpPr txBox="1"/>
          <p:nvPr/>
        </p:nvSpPr>
        <p:spPr>
          <a:xfrm>
            <a:off x="2463253" y="1526610"/>
            <a:ext cx="7988992" cy="895566"/>
          </a:xfrm>
          <a:prstGeom prst="rect">
            <a:avLst/>
          </a:prstGeom>
          <a:noFill/>
        </p:spPr>
        <p:txBody>
          <a:bodyPr wrap="square" rtlCol="0">
            <a:spAutoFit/>
          </a:bodyPr>
          <a:lstStyle/>
          <a:p>
            <a:r>
              <a:rPr lang="en-GB" sz="1000" b="1" dirty="0">
                <a:solidFill>
                  <a:schemeClr val="bg1"/>
                </a:solidFill>
                <a:effectLst/>
                <a:latin typeface="Work Sans" pitchFamily="2" charset="0"/>
                <a:ea typeface="Calibri" panose="020F0502020204030204" pitchFamily="34" charset="0"/>
                <a:cs typeface="Calibri Light" panose="020F0302020204030204" pitchFamily="34" charset="0"/>
              </a:rPr>
              <a:t>Weekly questions:</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Week 1: </a:t>
            </a:r>
            <a: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t> How do Christians believe the Easter Story helps people to understand the meaning of forgiveness?</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Week 2 and 3:  </a:t>
            </a:r>
            <a: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t>How does Jesus’ journey to the cross, offer signs of hope?</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Week 4:  </a:t>
            </a:r>
            <a: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t>How does the Easter Story relate to God’s plan of salvation?</a:t>
            </a:r>
            <a:br>
              <a:rPr lang="en-GB" sz="1000" kern="1200" dirty="0">
                <a:solidFill>
                  <a:schemeClr val="bg1"/>
                </a:solidFill>
                <a:effectLst/>
                <a:latin typeface="Work Sans" pitchFamily="2" charset="0"/>
                <a:ea typeface="Times New Roman" panose="02020603050405020304" pitchFamily="18" charset="0"/>
                <a:cs typeface="Times New Roman" panose="02020603050405020304" pitchFamily="18" charset="0"/>
              </a:rPr>
            </a:br>
            <a:r>
              <a:rPr lang="en-GB" sz="1000" b="1" kern="1200" dirty="0">
                <a:solidFill>
                  <a:schemeClr val="bg1"/>
                </a:solidFill>
                <a:effectLst/>
                <a:latin typeface="Work Sans" pitchFamily="2" charset="0"/>
                <a:ea typeface="Times New Roman" panose="02020603050405020304" pitchFamily="18" charset="0"/>
                <a:cs typeface="Times New Roman" panose="02020603050405020304" pitchFamily="18" charset="0"/>
              </a:rPr>
              <a:t>Week 5 and 6:  </a:t>
            </a:r>
            <a:r>
              <a:rPr lang="en-GB" sz="1000" dirty="0">
                <a:solidFill>
                  <a:schemeClr val="bg1"/>
                </a:solidFill>
                <a:effectLst/>
                <a:latin typeface="Work Sans" pitchFamily="2" charset="0"/>
                <a:ea typeface="Calibri" panose="020F0502020204030204" pitchFamily="34" charset="0"/>
                <a:cs typeface="Times New Roman" panose="02020603050405020304" pitchFamily="18" charset="0"/>
              </a:rPr>
              <a:t>How do the resurrection narratives point towards an understanding of Christian hope?</a:t>
            </a:r>
          </a:p>
        </p:txBody>
      </p:sp>
    </p:spTree>
    <p:extLst>
      <p:ext uri="{BB962C8B-B14F-4D97-AF65-F5344CB8AC3E}">
        <p14:creationId xmlns:p14="http://schemas.microsoft.com/office/powerpoint/2010/main" val="221608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a:t>
            </a:r>
          </a:p>
          <a:p>
            <a:r>
              <a:rPr lang="en-US" sz="1400" b="1">
                <a:solidFill>
                  <a:schemeClr val="bg1"/>
                </a:solidFill>
                <a:latin typeface="Work Sans SemiBold" pitchFamily="2" charset="77"/>
              </a:rPr>
              <a:t>SALVATION</a:t>
            </a:r>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708981"/>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Station 8:  </a:t>
            </a:r>
            <a:r>
              <a:rPr lang="en-GB" sz="1000" dirty="0">
                <a:effectLst/>
                <a:latin typeface="Work Sans" pitchFamily="2" charset="0"/>
                <a:ea typeface="Calibri" panose="020F0502020204030204" pitchFamily="34" charset="0"/>
                <a:cs typeface="Times New Roman" panose="02020603050405020304" pitchFamily="18" charset="0"/>
              </a:rPr>
              <a:t>Jesus meets the daughters of Jerusalem – </a:t>
            </a:r>
            <a:r>
              <a:rPr lang="en-GB" sz="1000" b="1" dirty="0">
                <a:effectLst/>
                <a:latin typeface="Work Sans" pitchFamily="2" charset="0"/>
                <a:ea typeface="Calibri" panose="020F0502020204030204" pitchFamily="34" charset="0"/>
                <a:cs typeface="Times New Roman" panose="02020603050405020304" pitchFamily="18" charset="0"/>
              </a:rPr>
              <a:t>sign of hope and salvation.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is going on in this station?</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Can you describe how the women were feeling at this point?</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does Jesus respond to the women and what does his response to them mean?</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Can you think of a time when following your faith or something you feel very strongly about has been difficult and felt risky?</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word/s would you most associate with this station– forgiveness, salvation, hope?  Explain your answer.</a:t>
            </a:r>
          </a:p>
          <a:p>
            <a:pPr marL="228600"/>
            <a:r>
              <a:rPr lang="en-GB" sz="1000" dirty="0">
                <a:effectLst/>
                <a:latin typeface="Work Sans" pitchFamily="2" charset="0"/>
                <a:ea typeface="Calibri" panose="020F0502020204030204" pitchFamily="34" charset="0"/>
                <a:cs typeface="Times New Roman" panose="02020603050405020304" pitchFamily="18" charset="0"/>
              </a:rPr>
              <a:t> </a:t>
            </a:r>
          </a:p>
          <a:p>
            <a:pPr marL="228600"/>
            <a:endParaRPr lang="en-GB" sz="1000" dirty="0">
              <a:latin typeface="Work Sans" pitchFamily="2" charset="0"/>
              <a:ea typeface="Calibri" panose="020F0502020204030204" pitchFamily="34" charset="0"/>
              <a:cs typeface="Times New Roman" panose="02020603050405020304" pitchFamily="18" charset="0"/>
            </a:endParaRPr>
          </a:p>
          <a:p>
            <a:pPr marL="228600"/>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Station 12:  </a:t>
            </a:r>
            <a:r>
              <a:rPr lang="en-GB" sz="1000" dirty="0">
                <a:effectLst/>
                <a:latin typeface="Work Sans" pitchFamily="2" charset="0"/>
                <a:ea typeface="Calibri" panose="020F0502020204030204" pitchFamily="34" charset="0"/>
                <a:cs typeface="Times New Roman" panose="02020603050405020304" pitchFamily="18" charset="0"/>
              </a:rPr>
              <a:t>Jesus dies on the cross</a:t>
            </a:r>
            <a:r>
              <a:rPr lang="en-GB" sz="1000" b="1" dirty="0">
                <a:effectLst/>
                <a:latin typeface="Work Sans" pitchFamily="2" charset="0"/>
                <a:ea typeface="Calibri" panose="020F0502020204030204" pitchFamily="34" charset="0"/>
                <a:cs typeface="Times New Roman" panose="02020603050405020304" pitchFamily="18" charset="0"/>
              </a:rPr>
              <a:t> </a:t>
            </a:r>
            <a:r>
              <a:rPr lang="en-GB" sz="1000" dirty="0">
                <a:effectLst/>
                <a:latin typeface="Work Sans" pitchFamily="2" charset="0"/>
                <a:ea typeface="Calibri" panose="020F0502020204030204" pitchFamily="34" charset="0"/>
                <a:cs typeface="Times New Roman" panose="02020603050405020304" pitchFamily="18" charset="0"/>
              </a:rPr>
              <a:t>- </a:t>
            </a:r>
            <a:r>
              <a:rPr lang="en-GB" sz="1000" b="1" dirty="0">
                <a:effectLst/>
                <a:latin typeface="Work Sans" pitchFamily="2" charset="0"/>
                <a:ea typeface="Calibri" panose="020F0502020204030204" pitchFamily="34" charset="0"/>
                <a:cs typeface="Times New Roman" panose="02020603050405020304" pitchFamily="18" charset="0"/>
              </a:rPr>
              <a:t>sign of forgiveness, hope and salvation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is going on in this station?</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do you think the women standing at a distance were feeling and what do you think they were thinking?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Why do you think the disciples ran away?</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you would have done if you had been a follower of Jesus at this point in the narrative?  Can you explain your reasons?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word/s would you most associate with this station, or do you think all three are of equal significance? (Forgiveness, salvation, hope.)  Explain your answer.</a:t>
            </a:r>
          </a:p>
          <a:p>
            <a:pPr marL="228600"/>
            <a:r>
              <a:rPr lang="en-GB" sz="1000" dirty="0">
                <a:effectLst/>
                <a:latin typeface="Work Sans" pitchFamily="2" charset="0"/>
                <a:ea typeface="Calibri" panose="020F0502020204030204" pitchFamily="34" charset="0"/>
                <a:cs typeface="Times New Roman" panose="02020603050405020304" pitchFamily="18" charset="0"/>
              </a:rPr>
              <a:t> </a:t>
            </a:r>
          </a:p>
          <a:p>
            <a:pPr marL="228600"/>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Return to this week’s question:</a:t>
            </a:r>
            <a:r>
              <a:rPr lang="en-GB" sz="1000" dirty="0">
                <a:effectLst/>
                <a:latin typeface="Work Sans" pitchFamily="2" charset="0"/>
                <a:ea typeface="Calibri" panose="020F0502020204030204" pitchFamily="34" charset="0"/>
                <a:cs typeface="Times New Roman" panose="02020603050405020304" pitchFamily="18" charset="0"/>
              </a:rPr>
              <a:t>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How does Jesus’ journey to the cross, offer signs of hope for a Christian?  </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Pupils share their response to this question based on what they have learnt in the lesson.</a:t>
            </a:r>
          </a:p>
        </p:txBody>
      </p:sp>
      <p:sp>
        <p:nvSpPr>
          <p:cNvPr id="4" name="Rectangle 3">
            <a:extLst>
              <a:ext uri="{FF2B5EF4-FFF2-40B4-BE49-F238E27FC236}">
                <a16:creationId xmlns:a16="http://schemas.microsoft.com/office/drawing/2014/main" id="{CCF4D164-8F3C-4184-1B2E-55097E33920D}"/>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FE5A9F12-C1AE-C12A-CB9B-9506465DCEA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7" name="TextBox 6">
            <a:extLst>
              <a:ext uri="{FF2B5EF4-FFF2-40B4-BE49-F238E27FC236}">
                <a16:creationId xmlns:a16="http://schemas.microsoft.com/office/drawing/2014/main" id="{976635E8-5315-E9B3-8B7A-67F5B6358D10}"/>
              </a:ext>
            </a:extLst>
          </p:cNvPr>
          <p:cNvSpPr txBox="1"/>
          <p:nvPr/>
        </p:nvSpPr>
        <p:spPr>
          <a:xfrm>
            <a:off x="2408601" y="408389"/>
            <a:ext cx="8039647" cy="1138773"/>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2 &amp; 3</a:t>
            </a:r>
            <a:r>
              <a:rPr lang="en-GB" sz="2400" b="1" dirty="0">
                <a:solidFill>
                  <a:schemeClr val="bg1"/>
                </a:solidFill>
                <a:latin typeface="Work Sans Light" pitchFamily="2" charset="0"/>
                <a:ea typeface="Calibri" panose="020F0502020204030204" pitchFamily="34" charset="0"/>
                <a:cs typeface="Times New Roman" panose="02020603050405020304" pitchFamily="18" charset="0"/>
              </a:rPr>
              <a:t>: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How does Jesus’ journey to the cross, offer signs of hope to a Christian?  </a:t>
            </a:r>
          </a:p>
          <a:p>
            <a:endParaRPr lang="en-GB" sz="1000" b="1" dirty="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chemeClr val="bg1"/>
                </a:solidFill>
                <a:effectLst/>
                <a:latin typeface="Work Sans" pitchFamily="2" charset="0"/>
                <a:ea typeface="Calibri" panose="020F0502020204030204" pitchFamily="34" charset="0"/>
                <a:cs typeface="Times New Roman" panose="02020603050405020304" pitchFamily="18" charset="0"/>
              </a:rPr>
              <a:t>(Explored through the stations of the cross and the concepts of forgiveness, salvation and hope)</a:t>
            </a:r>
            <a:endParaRPr lang="en-US" sz="1000" b="1" dirty="0">
              <a:solidFill>
                <a:schemeClr val="bg1"/>
              </a:solidFill>
              <a:latin typeface="Work Sans" pitchFamily="2" charset="0"/>
            </a:endParaRPr>
          </a:p>
        </p:txBody>
      </p:sp>
    </p:spTree>
    <p:extLst>
      <p:ext uri="{BB962C8B-B14F-4D97-AF65-F5344CB8AC3E}">
        <p14:creationId xmlns:p14="http://schemas.microsoft.com/office/powerpoint/2010/main" val="2612003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a:t>
            </a:r>
          </a:p>
          <a:p>
            <a:r>
              <a:rPr lang="en-US" sz="1400" b="1">
                <a:solidFill>
                  <a:schemeClr val="bg1"/>
                </a:solidFill>
                <a:latin typeface="Work Sans SemiBold" pitchFamily="2" charset="77"/>
              </a:rPr>
              <a:t>SALVATION</a:t>
            </a:r>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5930776" cy="256930"/>
          </a:xfrm>
          <a:prstGeom prst="rect">
            <a:avLst/>
          </a:prstGeom>
          <a:noFill/>
        </p:spPr>
        <p:txBody>
          <a:bodyPr wrap="square">
            <a:spAutoFit/>
          </a:bodyPr>
          <a:lstStyle/>
          <a:p>
            <a:pPr>
              <a:lnSpc>
                <a:spcPct val="115000"/>
              </a:lnSpc>
              <a:spcAft>
                <a:spcPts val="1000"/>
              </a:spcAft>
            </a:pPr>
            <a:r>
              <a:rPr lang="en-GB" sz="1000">
                <a:effectLst/>
                <a:latin typeface="Work Sans" pitchFamily="2" charset="0"/>
                <a:ea typeface="Calibri" panose="020F0502020204030204" pitchFamily="34" charset="0"/>
                <a:cs typeface="Times New Roman" panose="02020603050405020304" pitchFamily="18" charset="0"/>
              </a:rPr>
              <a:t>Teachers to choose their own mages of the stations of the cross.</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Sensitivities</a:t>
            </a:r>
            <a:endParaRPr lang="en-GB" sz="1600" dirty="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8127325" cy="256930"/>
          </a:xfrm>
          <a:prstGeom prst="rect">
            <a:avLst/>
          </a:prstGeom>
          <a:noFill/>
        </p:spPr>
        <p:txBody>
          <a:bodyPr wrap="square">
            <a:spAutoFit/>
          </a:bodyPr>
          <a:lstStyle/>
          <a:p>
            <a:pPr>
              <a:lnSpc>
                <a:spcPct val="115000"/>
              </a:lnSpc>
              <a:spcAft>
                <a:spcPts val="1000"/>
              </a:spcAft>
            </a:pPr>
            <a:r>
              <a:rPr lang="en-GB" sz="1000" dirty="0">
                <a:latin typeface="Work Sans" pitchFamily="2" charset="0"/>
                <a:ea typeface="Calibri" panose="020F0502020204030204" pitchFamily="34" charset="0"/>
                <a:cs typeface="Times New Roman" panose="02020603050405020304" pitchFamily="18" charset="0"/>
              </a:rPr>
              <a:t>Type sensitivities..</a:t>
            </a:r>
            <a:r>
              <a:rPr lang="en-GB" sz="1000" dirty="0">
                <a:effectLst/>
                <a:latin typeface="Work Sans" pitchFamily="2" charset="0"/>
                <a:ea typeface="Calibri" panose="020F0502020204030204" pitchFamily="34" charset="0"/>
                <a:cs typeface="Times New Roman" panose="02020603050405020304" pitchFamily="18" charset="0"/>
              </a:rPr>
              <a:t>.</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Resources</a:t>
            </a:r>
            <a:endParaRPr lang="en-GB" sz="1600" dirty="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92A0393-E278-42EC-46CB-453EF3E66F4C}"/>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4" name="TextBox 3">
            <a:extLst>
              <a:ext uri="{FF2B5EF4-FFF2-40B4-BE49-F238E27FC236}">
                <a16:creationId xmlns:a16="http://schemas.microsoft.com/office/drawing/2014/main" id="{EE907AB9-B218-EAF5-3B3F-44E6B2F58ED2}"/>
              </a:ext>
            </a:extLst>
          </p:cNvPr>
          <p:cNvSpPr txBox="1"/>
          <p:nvPr/>
        </p:nvSpPr>
        <p:spPr>
          <a:xfrm>
            <a:off x="2408601" y="408389"/>
            <a:ext cx="8039647" cy="1138773"/>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2 &amp; 3</a:t>
            </a:r>
            <a:r>
              <a:rPr lang="en-GB" sz="2400" b="1" dirty="0">
                <a:solidFill>
                  <a:schemeClr val="bg1"/>
                </a:solidFill>
                <a:latin typeface="Work Sans Light" pitchFamily="2" charset="0"/>
                <a:ea typeface="Calibri" panose="020F0502020204030204" pitchFamily="34" charset="0"/>
                <a:cs typeface="Times New Roman" panose="02020603050405020304" pitchFamily="18" charset="0"/>
              </a:rPr>
              <a:t>: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How does Jesus’ journey to the cross, offer signs of hope to a Christian?  </a:t>
            </a:r>
          </a:p>
          <a:p>
            <a:endParaRPr lang="en-GB" sz="1000" b="1" dirty="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chemeClr val="bg1"/>
                </a:solidFill>
                <a:effectLst/>
                <a:latin typeface="Work Sans" pitchFamily="2" charset="0"/>
                <a:ea typeface="Calibri" panose="020F0502020204030204" pitchFamily="34" charset="0"/>
                <a:cs typeface="Times New Roman" panose="02020603050405020304" pitchFamily="18" charset="0"/>
              </a:rPr>
              <a:t>(Explored through the stations of the cross and the concepts of forgiveness, salvation and hope)</a:t>
            </a:r>
            <a:endParaRPr lang="en-US" sz="1000" b="1" dirty="0">
              <a:solidFill>
                <a:schemeClr val="bg1"/>
              </a:solidFill>
              <a:latin typeface="Work Sans" pitchFamily="2" charset="0"/>
            </a:endParaRPr>
          </a:p>
        </p:txBody>
      </p:sp>
    </p:spTree>
    <p:extLst>
      <p:ext uri="{BB962C8B-B14F-4D97-AF65-F5344CB8AC3E}">
        <p14:creationId xmlns:p14="http://schemas.microsoft.com/office/powerpoint/2010/main" val="149976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6B5C17-B780-877F-158D-5A216CDE28E5}"/>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429A7E3-6A1B-642F-2973-45CC1BD33F5D}"/>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How does the Easter story relate to God’s plan of salvation?</a:t>
            </a:r>
            <a:endParaRPr lang="en-US" sz="2400" b="1" dirty="0">
              <a:solidFill>
                <a:schemeClr val="bg1"/>
              </a:solidFill>
              <a:latin typeface="Work Sans Light" pitchFamily="2" charset="0"/>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a:t>
            </a:r>
          </a:p>
          <a:p>
            <a:r>
              <a:rPr lang="en-US" sz="1400" b="1">
                <a:solidFill>
                  <a:schemeClr val="bg1"/>
                </a:solidFill>
                <a:latin typeface="Work Sans SemiBold" pitchFamily="2" charset="77"/>
              </a:rPr>
              <a:t>SALVATION</a:t>
            </a:r>
            <a:endParaRPr lang="en-US" sz="1400" b="1" dirty="0">
              <a:solidFill>
                <a:schemeClr val="bg1"/>
              </a:solidFill>
              <a:latin typeface="Work Sans SemiBold" pitchFamily="2" charset="77"/>
            </a:endParaRPr>
          </a:p>
        </p:txBody>
      </p:sp>
      <p:sp>
        <p:nvSpPr>
          <p:cNvPr id="22" name="TextBox 21">
            <a:extLst>
              <a:ext uri="{FF2B5EF4-FFF2-40B4-BE49-F238E27FC236}">
                <a16:creationId xmlns:a16="http://schemas.microsoft.com/office/drawing/2014/main" id="{DCADF510-8CFF-BEDA-98C7-AAE125765A82}"/>
              </a:ext>
            </a:extLst>
          </p:cNvPr>
          <p:cNvSpPr txBox="1"/>
          <p:nvPr/>
        </p:nvSpPr>
        <p:spPr>
          <a:xfrm>
            <a:off x="3555973" y="2027836"/>
            <a:ext cx="7884160" cy="1015663"/>
          </a:xfrm>
          <a:prstGeom prst="rect">
            <a:avLst/>
          </a:prstGeom>
          <a:noFill/>
        </p:spPr>
        <p:txBody>
          <a:bodyPr wrap="square" rtlCol="0">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Know how the Easter story is related to God’s plan of salvation.</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Know that others have different views to their own.</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 able to express their view with confidence.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Be able to give a personal view of how they believe the Easter story relates to God’s plan of salvation.</a:t>
            </a:r>
          </a:p>
          <a:p>
            <a:pPr marL="171450" lvl="0" indent="-171450">
              <a:buFont typeface="Arial" panose="020B0604020202020204" pitchFamily="34" charset="0"/>
              <a:buChar char="•"/>
            </a:pP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religious vocabulary:  </a:t>
            </a:r>
            <a:r>
              <a:rPr lang="en-GB" sz="1000" dirty="0">
                <a:effectLst/>
                <a:latin typeface="Work Sans" pitchFamily="2" charset="0"/>
                <a:ea typeface="Calibri" panose="020F0502020204030204" pitchFamily="34" charset="0"/>
                <a:cs typeface="Times New Roman" panose="02020603050405020304" pitchFamily="18" charset="0"/>
              </a:rPr>
              <a:t>Salvation.</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p:nvPr/>
        </p:nvSpPr>
        <p:spPr>
          <a:xfrm>
            <a:off x="3557610" y="3771356"/>
            <a:ext cx="8243997" cy="2246769"/>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solidFill>
                  <a:srgbClr val="FF0000"/>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Recap</a:t>
            </a:r>
            <a:r>
              <a:rPr lang="en-GB" sz="1000" dirty="0">
                <a:effectLst/>
                <a:latin typeface="Work Sans" pitchFamily="2" charset="0"/>
                <a:ea typeface="Calibri" panose="020F0502020204030204" pitchFamily="34" charset="0"/>
                <a:cs typeface="Times New Roman" panose="02020603050405020304" pitchFamily="18" charset="0"/>
              </a:rPr>
              <a:t> on previous week’s learning.</a:t>
            </a:r>
          </a:p>
          <a:p>
            <a:pPr marL="228600"/>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knowledge checking: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 Christian understanding of the meaning of forgiveness, salvation and hope.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Jesus’ journey to the cross offers a sign of hope for Christians, through the way individuals and women respond to Jesus, through Jesus’ own response to such suffering and through his ultimate sacrifice on the cross for the sins of the whole world – offering the way to salvation and hope for all.</a:t>
            </a:r>
          </a:p>
          <a:p>
            <a:r>
              <a:rPr lang="en-GB" sz="1000" dirty="0">
                <a:effectLst/>
                <a:latin typeface="Work Sans" pitchFamily="2" charset="0"/>
                <a:ea typeface="Calibri" panose="020F0502020204030204" pitchFamily="34" charset="0"/>
                <a:cs typeface="Times New Roman" panose="02020603050405020304" pitchFamily="18" charset="0"/>
              </a:rPr>
              <a:t> </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Introduce this week’s question:  </a:t>
            </a:r>
            <a:r>
              <a:rPr lang="en-GB" sz="1000" b="1" kern="1200" dirty="0">
                <a:solidFill>
                  <a:srgbClr val="55345A"/>
                </a:solidFill>
                <a:effectLst/>
                <a:latin typeface="Work Sans" pitchFamily="2" charset="0"/>
                <a:ea typeface="Times New Roman" panose="02020603050405020304" pitchFamily="18" charset="0"/>
                <a:cs typeface="Times New Roman" panose="02020603050405020304" pitchFamily="18" charset="0"/>
              </a:rPr>
              <a:t>How does the Easter Story relate to God’s plan of Salvation?  </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Intentions:</a:t>
            </a:r>
            <a:r>
              <a:rPr lang="en-GB" sz="1600" dirty="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dirty="0">
                <a:effectLst/>
                <a:latin typeface="Work Sans" pitchFamily="2" charset="0"/>
                <a:ea typeface="Calibri" panose="020F0502020204030204" pitchFamily="34" charset="0"/>
                <a:cs typeface="Times New Roman" panose="02020603050405020304" pitchFamily="18" charset="0"/>
              </a:rPr>
              <a:t>To give pupils opportunities to:</a:t>
            </a:r>
          </a:p>
          <a:p>
            <a:endParaRPr lang="en-GB" dirty="0"/>
          </a:p>
        </p:txBody>
      </p:sp>
      <p:sp>
        <p:nvSpPr>
          <p:cNvPr id="4" name="TextBox 3">
            <a:extLst>
              <a:ext uri="{FF2B5EF4-FFF2-40B4-BE49-F238E27FC236}">
                <a16:creationId xmlns:a16="http://schemas.microsoft.com/office/drawing/2014/main" id="{71B1B497-0B45-35C1-1022-E9C0B4433607}"/>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20" name="TextBox 19">
            <a:extLst>
              <a:ext uri="{FF2B5EF4-FFF2-40B4-BE49-F238E27FC236}">
                <a16:creationId xmlns:a16="http://schemas.microsoft.com/office/drawing/2014/main" id="{7F0F295F-1945-027E-E498-9204783374FC}"/>
              </a:ext>
            </a:extLst>
          </p:cNvPr>
          <p:cNvSpPr txBox="1"/>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3683960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a:t>
            </a:r>
          </a:p>
          <a:p>
            <a:r>
              <a:rPr lang="en-US" sz="1400" b="1">
                <a:solidFill>
                  <a:schemeClr val="bg1"/>
                </a:solidFill>
                <a:latin typeface="Work Sans SemiBold" pitchFamily="2" charset="77"/>
              </a:rPr>
              <a:t>SALVATION</a:t>
            </a:r>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862870"/>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Arial" panose="020B0604020202020204" pitchFamily="34" charset="0"/>
              </a:rPr>
              <a:t>Purpose of the lesson:</a:t>
            </a:r>
            <a:r>
              <a:rPr lang="en-GB" sz="1000" dirty="0">
                <a:effectLst/>
                <a:latin typeface="Work Sans" pitchFamily="2" charset="0"/>
                <a:ea typeface="Calibri" panose="020F0502020204030204" pitchFamily="34" charset="0"/>
                <a:cs typeface="Arial" panose="020B0604020202020204" pitchFamily="34" charset="0"/>
              </a:rPr>
              <a:t>  To critically evaluate the resurrection of Jesus.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Show resurrection video clip:  </a:t>
            </a:r>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https://www.youtube.com/watch?v=MlKetn7ZiNU</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question: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Why is the resurrection of Jesus Christ essential to Christians?  </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Times New Roman" panose="02020603050405020304" pitchFamily="18" charset="0"/>
                <a:cs typeface="Times New Roman" panose="02020603050405020304" pitchFamily="18"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Show RE Quest video clip:  </a:t>
            </a:r>
            <a:r>
              <a:rPr lang="en-GB" sz="1000" u="sng" dirty="0">
                <a:solidFill>
                  <a:srgbClr val="0000FF"/>
                </a:solidFill>
                <a:effectLst/>
                <a:latin typeface="Work Sans" pitchFamily="2" charset="0"/>
                <a:ea typeface="Calibri" panose="020F0502020204030204" pitchFamily="34" charset="0"/>
                <a:cs typeface="Times New Roman" panose="02020603050405020304" pitchFamily="18" charset="0"/>
                <a:hlinkClick r:id="rId4"/>
              </a:rPr>
              <a:t>http://request.org.uk/jesus/death-and-resurrection/what-happened-to-the-body/</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Pause clip at 1:08</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Give pupils 5 prepared statements /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Some people say </a:t>
            </a:r>
            <a:r>
              <a:rPr lang="en-GB" sz="1000" i="1" dirty="0">
                <a:effectLst/>
                <a:latin typeface="Work Sans" pitchFamily="2" charset="0"/>
                <a:ea typeface="Calibri" panose="020F0502020204030204" pitchFamily="34" charset="0"/>
                <a:cs typeface="Times New Roman" panose="02020603050405020304" pitchFamily="18" charset="0"/>
              </a:rPr>
              <a:t>“Jesus never died on the cross.”</a:t>
            </a:r>
            <a:r>
              <a:rPr lang="en-GB" sz="1000" dirty="0">
                <a:effectLst/>
                <a:latin typeface="Work Sans" pitchFamily="2" charset="0"/>
                <a:ea typeface="Calibri" panose="020F0502020204030204" pitchFamily="34" charset="0"/>
                <a:cs typeface="Times New Roman" panose="02020603050405020304" pitchFamily="18" charset="0"/>
              </a:rPr>
              <a:t> Discuss.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Some people say </a:t>
            </a:r>
            <a:r>
              <a:rPr lang="en-GB" sz="1000" i="1" dirty="0">
                <a:effectLst/>
                <a:latin typeface="Work Sans" pitchFamily="2" charset="0"/>
                <a:ea typeface="Calibri" panose="020F0502020204030204" pitchFamily="34" charset="0"/>
                <a:cs typeface="Times New Roman" panose="02020603050405020304" pitchFamily="18" charset="0"/>
              </a:rPr>
              <a:t>“Someone stole Jesus’ body.”</a:t>
            </a:r>
            <a:r>
              <a:rPr lang="en-GB" sz="1000" dirty="0">
                <a:effectLst/>
                <a:latin typeface="Work Sans" pitchFamily="2" charset="0"/>
                <a:ea typeface="Calibri" panose="020F0502020204030204" pitchFamily="34" charset="0"/>
                <a:cs typeface="Times New Roman" panose="02020603050405020304" pitchFamily="18" charset="0"/>
              </a:rPr>
              <a:t> Discuss.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Could they have got the wrong tomb?  Discuss.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Some people say </a:t>
            </a:r>
            <a:r>
              <a:rPr lang="en-GB" sz="1000" i="1" dirty="0">
                <a:effectLst/>
                <a:latin typeface="Work Sans" pitchFamily="2" charset="0"/>
                <a:ea typeface="Calibri" panose="020F0502020204030204" pitchFamily="34" charset="0"/>
                <a:cs typeface="Times New Roman" panose="02020603050405020304" pitchFamily="18" charset="0"/>
              </a:rPr>
              <a:t>“Jesus never came back to life.”</a:t>
            </a:r>
            <a:r>
              <a:rPr lang="en-GB" sz="1000" dirty="0">
                <a:effectLst/>
                <a:latin typeface="Work Sans" pitchFamily="2" charset="0"/>
                <a:ea typeface="Calibri" panose="020F0502020204030204" pitchFamily="34" charset="0"/>
                <a:cs typeface="Times New Roman" panose="02020603050405020304" pitchFamily="18" charset="0"/>
              </a:rPr>
              <a:t> Discuss.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has Jesus changed people’s lives today?  Discuss.</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Pupils work in groups.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Pupils record their answers under each statement/question.</a:t>
            </a:r>
          </a:p>
          <a:p>
            <a:r>
              <a:rPr lang="en-GB" sz="1000" dirty="0">
                <a:effectLst/>
                <a:latin typeface="Work Sans" pitchFamily="2" charset="0"/>
                <a:ea typeface="Calibri" panose="020F0502020204030204" pitchFamily="34" charset="0"/>
                <a:cs typeface="Times New Roman" panose="02020603050405020304" pitchFamily="18" charset="0"/>
              </a:rPr>
              <a:t>Teacher moves around the room, listening to pupils’ responses, and challenging with further questions where and if necessary.</a:t>
            </a:r>
          </a:p>
          <a:p>
            <a:r>
              <a:rPr lang="en-GB" sz="1000" dirty="0">
                <a:effectLst/>
                <a:latin typeface="Work Sans" pitchFamily="2" charset="0"/>
                <a:ea typeface="Calibri" panose="020F0502020204030204" pitchFamily="34" charset="0"/>
                <a:cs typeface="Times New Roman" panose="02020603050405020304" pitchFamily="18" charset="0"/>
              </a:rPr>
              <a:t>(Allow approximately 20 minutes for this.)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Play the rest of the RE Quest video clip, stop at each question and get pupils’ responses to the questions.</a:t>
            </a:r>
          </a:p>
          <a:p>
            <a:r>
              <a:rPr lang="en-GB" sz="1000" dirty="0">
                <a:effectLst/>
                <a:latin typeface="Work Sans" pitchFamily="2" charset="0"/>
                <a:ea typeface="Calibri" panose="020F0502020204030204" pitchFamily="34" charset="0"/>
                <a:cs typeface="Times New Roman" panose="02020603050405020304" pitchFamily="18" charset="0"/>
              </a:rPr>
              <a:t> </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After listening to further evidence from the video clip, have any of you changed your mind on any of your opinions? If yes, which opinion and why?</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Is there anything you would like to add to your opinions following further evidence/discussion?</a:t>
            </a:r>
          </a:p>
        </p:txBody>
      </p:sp>
      <p:sp>
        <p:nvSpPr>
          <p:cNvPr id="4" name="Rectangle 3">
            <a:extLst>
              <a:ext uri="{FF2B5EF4-FFF2-40B4-BE49-F238E27FC236}">
                <a16:creationId xmlns:a16="http://schemas.microsoft.com/office/drawing/2014/main" id="{CCF4D164-8F3C-4184-1B2E-55097E33920D}"/>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FE5A9F12-C1AE-C12A-CB9B-9506465DCEA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7" name="TextBox 6">
            <a:extLst>
              <a:ext uri="{FF2B5EF4-FFF2-40B4-BE49-F238E27FC236}">
                <a16:creationId xmlns:a16="http://schemas.microsoft.com/office/drawing/2014/main" id="{976635E8-5315-E9B3-8B7A-67F5B6358D10}"/>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kern="1200">
                <a:solidFill>
                  <a:schemeClr val="bg1"/>
                </a:solidFill>
                <a:effectLst/>
                <a:latin typeface="Work Sans Light" pitchFamily="2" charset="0"/>
                <a:ea typeface="Times New Roman" panose="02020603050405020304" pitchFamily="18" charset="0"/>
                <a:cs typeface="Times New Roman" panose="02020603050405020304" pitchFamily="18" charset="0"/>
              </a:rPr>
              <a:t>How does the Easter story relate to God’s plan of salvation?</a:t>
            </a:r>
            <a:endParaRPr lang="en-US" sz="2400" b="1" dirty="0">
              <a:solidFill>
                <a:schemeClr val="bg1"/>
              </a:solidFill>
              <a:latin typeface="Work Sans Light" pitchFamily="2" charset="0"/>
            </a:endParaRPr>
          </a:p>
        </p:txBody>
      </p:sp>
    </p:spTree>
    <p:extLst>
      <p:ext uri="{BB962C8B-B14F-4D97-AF65-F5344CB8AC3E}">
        <p14:creationId xmlns:p14="http://schemas.microsoft.com/office/powerpoint/2010/main" val="1023439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a:t>
            </a:r>
          </a:p>
          <a:p>
            <a:r>
              <a:rPr lang="en-US" sz="1400" b="1">
                <a:solidFill>
                  <a:schemeClr val="bg1"/>
                </a:solidFill>
                <a:latin typeface="Work Sans SemiBold" pitchFamily="2" charset="77"/>
              </a:rPr>
              <a:t>SALVATION</a:t>
            </a:r>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862870"/>
          </a:xfrm>
          <a:prstGeom prst="rect">
            <a:avLst/>
          </a:prstGeom>
          <a:noFill/>
        </p:spPr>
        <p:txBody>
          <a:bodyPr wrap="square">
            <a:spAutoFit/>
          </a:bodyPr>
          <a:lstStyle/>
          <a:p>
            <a:r>
              <a:rPr lang="en-GB" sz="1000" b="1" dirty="0">
                <a:effectLst/>
                <a:latin typeface="Work Sans" pitchFamily="2" charset="0"/>
                <a:ea typeface="Times New Roman" panose="02020603050405020304" pitchFamily="18" charset="0"/>
                <a:cs typeface="Times New Roman" panose="02020603050405020304" pitchFamily="18"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u="none" strike="noStrike" dirty="0">
                <a:effectLst/>
                <a:latin typeface="Work Sans" pitchFamily="2" charset="0"/>
                <a:ea typeface="Calibri" panose="020F0502020204030204" pitchFamily="34" charset="0"/>
                <a:cs typeface="Arial" panose="020B060402020202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Display the Bible passage.</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i="1" dirty="0">
                <a:effectLst/>
                <a:latin typeface="Work Sans" pitchFamily="2" charset="0"/>
                <a:ea typeface="Calibri" panose="020F0502020204030204" pitchFamily="34" charset="0"/>
                <a:cs typeface="Times New Roman" panose="02020603050405020304" pitchFamily="18" charset="0"/>
              </a:rPr>
              <a:t> “For I am convinced that neither death nor life, neither angels nor demons, neither the present nor the future, nor any powers, neither height nor depth, nor anything else in creation, will be able to separate us from the love of God that is in Christ Jesus our Lord.”</a:t>
            </a:r>
            <a:r>
              <a:rPr lang="en-GB" sz="1000" dirty="0">
                <a:effectLst/>
                <a:latin typeface="Work Sans" pitchFamily="2" charset="0"/>
                <a:ea typeface="Calibri" panose="020F0502020204030204" pitchFamily="34" charset="0"/>
                <a:cs typeface="Times New Roman" panose="02020603050405020304" pitchFamily="18" charset="0"/>
              </a:rPr>
              <a:t>  Romans 8:38-39</a:t>
            </a:r>
          </a:p>
          <a:p>
            <a:r>
              <a:rPr lang="en-GB" sz="1000" dirty="0">
                <a:effectLst/>
                <a:latin typeface="Work Sans" pitchFamily="2" charset="0"/>
                <a:ea typeface="Calibri" panose="020F0502020204030204" pitchFamily="34" charset="0"/>
                <a:cs typeface="Times New Roman" panose="02020603050405020304" pitchFamily="18" charset="0"/>
              </a:rPr>
              <a:t>Show picture below, (‘The Bridge to Salvation’ </a:t>
            </a:r>
            <a:r>
              <a:rPr lang="en-GB" sz="1000" i="1" dirty="0">
                <a:effectLst/>
                <a:latin typeface="Work Sans" pitchFamily="2" charset="0"/>
                <a:ea typeface="Calibri" panose="020F0502020204030204" pitchFamily="34" charset="0"/>
                <a:cs typeface="Times New Roman" panose="02020603050405020304" pitchFamily="18" charset="0"/>
              </a:rPr>
              <a:t>Google search)</a:t>
            </a:r>
          </a:p>
          <a:p>
            <a:endParaRPr lang="en-GB" sz="1000" i="1" dirty="0">
              <a:latin typeface="Work Sans" pitchFamily="2" charset="0"/>
              <a:ea typeface="Calibri" panose="020F0502020204030204" pitchFamily="34" charset="0"/>
              <a:cs typeface="Times New Roman" panose="02020603050405020304" pitchFamily="18" charset="0"/>
            </a:endParaRPr>
          </a:p>
          <a:p>
            <a:endParaRPr lang="en-GB" sz="1000" i="1" dirty="0">
              <a:effectLst/>
              <a:latin typeface="Work Sans" pitchFamily="2" charset="0"/>
              <a:ea typeface="Calibri" panose="020F0502020204030204" pitchFamily="34" charset="0"/>
              <a:cs typeface="Times New Roman" panose="02020603050405020304" pitchFamily="18" charset="0"/>
            </a:endParaRPr>
          </a:p>
          <a:p>
            <a:endParaRPr lang="en-GB" sz="1000" i="1" dirty="0">
              <a:latin typeface="Work Sans" pitchFamily="2" charset="0"/>
              <a:ea typeface="Calibri" panose="020F0502020204030204" pitchFamily="34" charset="0"/>
              <a:cs typeface="Times New Roman" panose="02020603050405020304" pitchFamily="18" charset="0"/>
            </a:endParaRPr>
          </a:p>
          <a:p>
            <a:endParaRPr lang="en-GB" sz="1000" i="1" dirty="0">
              <a:effectLst/>
              <a:latin typeface="Work Sans" pitchFamily="2" charset="0"/>
              <a:ea typeface="Calibri" panose="020F0502020204030204" pitchFamily="34" charset="0"/>
              <a:cs typeface="Times New Roman" panose="02020603050405020304" pitchFamily="18" charset="0"/>
            </a:endParaRPr>
          </a:p>
          <a:p>
            <a:endParaRPr lang="en-GB" sz="1000" i="1" dirty="0">
              <a:latin typeface="Work Sans" pitchFamily="2" charset="0"/>
              <a:ea typeface="Calibri" panose="020F0502020204030204" pitchFamily="34" charset="0"/>
              <a:cs typeface="Times New Roman" panose="02020603050405020304" pitchFamily="18" charset="0"/>
            </a:endParaRPr>
          </a:p>
          <a:p>
            <a:endParaRPr lang="en-GB" sz="1000" i="1" dirty="0">
              <a:effectLst/>
              <a:latin typeface="Work Sans" pitchFamily="2" charset="0"/>
              <a:ea typeface="Calibri" panose="020F0502020204030204" pitchFamily="34" charset="0"/>
              <a:cs typeface="Times New Roman" panose="02020603050405020304" pitchFamily="18" charset="0"/>
            </a:endParaRPr>
          </a:p>
          <a:p>
            <a:endParaRPr lang="en-GB" sz="1000" i="1" dirty="0">
              <a:effectLst/>
              <a:latin typeface="Work Sans" pitchFamily="2" charset="0"/>
              <a:ea typeface="Calibri" panose="020F0502020204030204" pitchFamily="34" charset="0"/>
              <a:cs typeface="Times New Roman" panose="02020603050405020304" pitchFamily="18" charset="0"/>
            </a:endParaRPr>
          </a:p>
          <a:p>
            <a:endParaRPr lang="en-GB" sz="1000" i="1" dirty="0">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Paul is trying to say in these two verses?  </a:t>
            </a:r>
            <a:r>
              <a:rPr lang="en-GB" sz="1000" b="1" dirty="0">
                <a:effectLst/>
                <a:latin typeface="Work Sans" pitchFamily="2" charset="0"/>
                <a:ea typeface="Calibri" panose="020F0502020204030204" pitchFamily="34" charset="0"/>
                <a:cs typeface="Times New Roman" panose="02020603050405020304" pitchFamily="18" charset="0"/>
              </a:rPr>
              <a:t>Refer to background knowledge for teachers on the context of the Biblical text.</a:t>
            </a:r>
            <a:r>
              <a:rPr lang="en-GB" sz="1000" dirty="0">
                <a:effectLst/>
                <a:latin typeface="Work Sans" pitchFamily="2" charset="0"/>
                <a:ea typeface="Calibri" panose="020F0502020204030204" pitchFamily="34" charset="0"/>
                <a:cs typeface="Times New Roman" panose="02020603050405020304" pitchFamily="18" charset="0"/>
              </a:rPr>
              <a:t> </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do you interpret the picture?</a:t>
            </a:r>
            <a:r>
              <a:rPr lang="en-GB" sz="1000" dirty="0">
                <a:solidFill>
                  <a:srgbClr val="FF0000"/>
                </a:solidFill>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Give pupils time to reflect on the question of the lesson and respond in writing.</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solidFill>
                  <a:srgbClr val="55345A"/>
                </a:solidFill>
                <a:effectLst/>
                <a:latin typeface="Work Sans" pitchFamily="2" charset="0"/>
                <a:ea typeface="Times New Roman" panose="02020603050405020304" pitchFamily="18" charset="0"/>
                <a:cs typeface="Times New Roman" panose="02020603050405020304" pitchFamily="18" charset="0"/>
              </a:rPr>
              <a:t>How does the Easter story relate to God’s plan of salvation?</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b="1" kern="1200" dirty="0">
                <a:solidFill>
                  <a:srgbClr val="7030A0"/>
                </a:solidFill>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kern="1200" dirty="0">
                <a:effectLst/>
                <a:latin typeface="Work Sans" pitchFamily="2" charset="0"/>
                <a:ea typeface="Times New Roman" panose="02020603050405020304" pitchFamily="18" charset="0"/>
                <a:cs typeface="Times New Roman" panose="02020603050405020304" pitchFamily="18" charset="0"/>
              </a:rPr>
              <a:t>Model:</a:t>
            </a:r>
            <a:r>
              <a:rPr lang="en-GB" sz="1000" kern="1200" dirty="0">
                <a:effectLst/>
                <a:latin typeface="Work Sans" pitchFamily="2" charset="0"/>
                <a:ea typeface="Times New Roman" panose="02020603050405020304" pitchFamily="18" charset="0"/>
                <a:cs typeface="Times New Roman" panose="02020603050405020304" pitchFamily="18" charset="0"/>
              </a:rPr>
              <a:t>  The Easter story relates to God’s plan of salvation because it demonstrates how people can receive salvation by accepting that Jesus is the incarnation of God, that he died to take away the sin of the world, that forgiveness can be offered and that a relationship between God and humans can be restored.  Without the Easter story, many people believe salvation would not be possible because there would be no one to bridge the gap between humankind and God, leaving humanity with sin and no way of repairing the relationship between God and humanity.</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CF4D164-8F3C-4184-1B2E-55097E33920D}"/>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FE5A9F12-C1AE-C12A-CB9B-9506465DCEA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7" name="TextBox 6">
            <a:extLst>
              <a:ext uri="{FF2B5EF4-FFF2-40B4-BE49-F238E27FC236}">
                <a16:creationId xmlns:a16="http://schemas.microsoft.com/office/drawing/2014/main" id="{976635E8-5315-E9B3-8B7A-67F5B6358D10}"/>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kern="1200">
                <a:solidFill>
                  <a:schemeClr val="bg1"/>
                </a:solidFill>
                <a:effectLst/>
                <a:latin typeface="Work Sans Light" pitchFamily="2" charset="0"/>
                <a:ea typeface="Times New Roman" panose="02020603050405020304" pitchFamily="18" charset="0"/>
                <a:cs typeface="Times New Roman" panose="02020603050405020304" pitchFamily="18" charset="0"/>
              </a:rPr>
              <a:t>How does the Easter story relate to God’s plan of salvation?</a:t>
            </a:r>
            <a:endParaRPr lang="en-US" sz="2400" b="1" dirty="0">
              <a:solidFill>
                <a:schemeClr val="bg1"/>
              </a:solidFill>
              <a:latin typeface="Work Sans Light" pitchFamily="2" charset="0"/>
            </a:endParaRPr>
          </a:p>
        </p:txBody>
      </p:sp>
      <p:pic>
        <p:nvPicPr>
          <p:cNvPr id="3" name="Picture 2">
            <a:extLst>
              <a:ext uri="{FF2B5EF4-FFF2-40B4-BE49-F238E27FC236}">
                <a16:creationId xmlns:a16="http://schemas.microsoft.com/office/drawing/2014/main" id="{93A8EA88-23F5-BCEB-D643-7B82A2A830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3620508" y="3362046"/>
            <a:ext cx="1698112" cy="1097341"/>
          </a:xfrm>
          <a:prstGeom prst="rect">
            <a:avLst/>
          </a:prstGeom>
          <a:noFill/>
          <a:ln>
            <a:noFill/>
          </a:ln>
        </p:spPr>
      </p:pic>
    </p:spTree>
    <p:extLst>
      <p:ext uri="{BB962C8B-B14F-4D97-AF65-F5344CB8AC3E}">
        <p14:creationId xmlns:p14="http://schemas.microsoft.com/office/powerpoint/2010/main" val="1020840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a:t>
            </a:r>
          </a:p>
          <a:p>
            <a:r>
              <a:rPr lang="en-US" sz="1400" b="1">
                <a:solidFill>
                  <a:schemeClr val="bg1"/>
                </a:solidFill>
                <a:latin typeface="Work Sans SemiBold" pitchFamily="2" charset="77"/>
              </a:rPr>
              <a:t>SALVATION</a:t>
            </a:r>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759576" cy="425758"/>
          </a:xfrm>
          <a:prstGeom prst="rect">
            <a:avLst/>
          </a:prstGeom>
          <a:noFill/>
        </p:spPr>
        <p:txBody>
          <a:bodyPr wrap="square">
            <a:spAutoFit/>
          </a:bodyPr>
          <a:lstStyle/>
          <a:p>
            <a:pPr marL="171450" lvl="0" indent="-171450">
              <a:spcAft>
                <a:spcPts val="200"/>
              </a:spcAft>
              <a:buFont typeface="Arial" panose="020B0604020202020204" pitchFamily="34" charset="0"/>
              <a:buChar char="•"/>
            </a:pP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3"/>
              </a:rPr>
              <a:t>https://www.youtube.com/watch?v=MlKetn7ZiNU</a:t>
            </a:r>
            <a:endParaRPr lang="en-GB" sz="1000">
              <a:effectLst/>
              <a:latin typeface="Work Sans" pitchFamily="2" charset="0"/>
              <a:ea typeface="Calibri" panose="020F0502020204030204" pitchFamily="34" charset="0"/>
              <a:cs typeface="Times New Roman" panose="02020603050405020304" pitchFamily="18" charset="0"/>
            </a:endParaRPr>
          </a:p>
          <a:p>
            <a:pPr marL="171450" lvl="0" indent="-171450">
              <a:spcAft>
                <a:spcPts val="200"/>
              </a:spcAft>
              <a:buFont typeface="Arial" panose="020B0604020202020204" pitchFamily="34" charset="0"/>
              <a:buChar char="•"/>
            </a:pPr>
            <a:r>
              <a:rPr lang="en-GB" sz="1000" u="sng">
                <a:solidFill>
                  <a:srgbClr val="0000FF"/>
                </a:solidFill>
                <a:effectLst/>
                <a:latin typeface="Work Sans" pitchFamily="2" charset="0"/>
                <a:ea typeface="Calibri" panose="020F0502020204030204" pitchFamily="34" charset="0"/>
                <a:cs typeface="Times New Roman" panose="02020603050405020304" pitchFamily="18" charset="0"/>
                <a:hlinkClick r:id="rId4"/>
              </a:rPr>
              <a:t>http://request.org.uk/jesus/death-and-resurrection/what-happened-to-the-body/</a:t>
            </a:r>
            <a:endParaRPr lang="en-GB" sz="100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Sensitivities</a:t>
            </a:r>
            <a:endParaRPr lang="en-GB" sz="1600" dirty="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8127325" cy="256930"/>
          </a:xfrm>
          <a:prstGeom prst="rect">
            <a:avLst/>
          </a:prstGeom>
          <a:noFill/>
        </p:spPr>
        <p:txBody>
          <a:bodyPr wrap="square">
            <a:spAutoFit/>
          </a:bodyPr>
          <a:lstStyle/>
          <a:p>
            <a:pPr>
              <a:lnSpc>
                <a:spcPct val="115000"/>
              </a:lnSpc>
              <a:spcAft>
                <a:spcPts val="1000"/>
              </a:spcAft>
            </a:pPr>
            <a:r>
              <a:rPr lang="en-GB" sz="1000">
                <a:effectLst/>
                <a:latin typeface="Work Sans" pitchFamily="2" charset="0"/>
                <a:ea typeface="Calibri" panose="020F0502020204030204" pitchFamily="34" charset="0"/>
                <a:cs typeface="Times New Roman" panose="02020603050405020304" pitchFamily="18" charset="0"/>
              </a:rPr>
              <a:t>Be mindful of pupils who may have experienced death.</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Resources</a:t>
            </a:r>
            <a:endParaRPr lang="en-GB" sz="1600" dirty="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92A0393-E278-42EC-46CB-453EF3E66F4C}"/>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4" name="TextBox 3">
            <a:extLst>
              <a:ext uri="{FF2B5EF4-FFF2-40B4-BE49-F238E27FC236}">
                <a16:creationId xmlns:a16="http://schemas.microsoft.com/office/drawing/2014/main" id="{EE907AB9-B218-EAF5-3B3F-44E6B2F58ED2}"/>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4: </a:t>
            </a:r>
            <a:r>
              <a:rPr lang="en-GB" sz="2400" kern="1200">
                <a:solidFill>
                  <a:schemeClr val="bg1"/>
                </a:solidFill>
                <a:effectLst/>
                <a:latin typeface="Work Sans Light" pitchFamily="2" charset="0"/>
                <a:ea typeface="Times New Roman" panose="02020603050405020304" pitchFamily="18" charset="0"/>
                <a:cs typeface="Times New Roman" panose="02020603050405020304" pitchFamily="18" charset="0"/>
              </a:rPr>
              <a:t>How does the Easter story relate to God’s plan of salvation?</a:t>
            </a:r>
            <a:endParaRPr lang="en-US" sz="2400" b="1" dirty="0">
              <a:solidFill>
                <a:schemeClr val="bg1"/>
              </a:solidFill>
              <a:latin typeface="Work Sans Light" pitchFamily="2" charset="0"/>
            </a:endParaRPr>
          </a:p>
        </p:txBody>
      </p:sp>
    </p:spTree>
    <p:extLst>
      <p:ext uri="{BB962C8B-B14F-4D97-AF65-F5344CB8AC3E}">
        <p14:creationId xmlns:p14="http://schemas.microsoft.com/office/powerpoint/2010/main" val="1698094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6B5C17-B780-877F-158D-5A216CDE28E5}"/>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429A7E3-6A1B-642F-2973-45CC1BD33F5D}"/>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830997"/>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5 &amp; 6: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How do the resurrection narratives point towards an understanding of Christian hope?</a:t>
            </a:r>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 </a:t>
            </a:r>
            <a:endParaRPr lang="en-US" sz="2400" b="1" dirty="0">
              <a:solidFill>
                <a:schemeClr val="bg1"/>
              </a:solidFill>
              <a:latin typeface="Work Sans Light" pitchFamily="2" charset="0"/>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a:t>
            </a:r>
          </a:p>
          <a:p>
            <a:r>
              <a:rPr lang="en-US" sz="1400" b="1">
                <a:solidFill>
                  <a:schemeClr val="bg1"/>
                </a:solidFill>
                <a:latin typeface="Work Sans SemiBold" pitchFamily="2" charset="77"/>
              </a:rPr>
              <a:t>SALVATION</a:t>
            </a:r>
            <a:endParaRPr lang="en-US" sz="1400" b="1" dirty="0">
              <a:solidFill>
                <a:schemeClr val="bg1"/>
              </a:solidFill>
              <a:latin typeface="Work Sans SemiBold" pitchFamily="2" charset="77"/>
            </a:endParaRPr>
          </a:p>
        </p:txBody>
      </p:sp>
      <p:sp>
        <p:nvSpPr>
          <p:cNvPr id="22" name="TextBox 21">
            <a:extLst>
              <a:ext uri="{FF2B5EF4-FFF2-40B4-BE49-F238E27FC236}">
                <a16:creationId xmlns:a16="http://schemas.microsoft.com/office/drawing/2014/main" id="{DCADF510-8CFF-BEDA-98C7-AAE125765A82}"/>
              </a:ext>
            </a:extLst>
          </p:cNvPr>
          <p:cNvSpPr txBox="1"/>
          <p:nvPr/>
        </p:nvSpPr>
        <p:spPr>
          <a:xfrm>
            <a:off x="3555973" y="2027836"/>
            <a:ext cx="7884160" cy="1015663"/>
          </a:xfrm>
          <a:prstGeom prst="rect">
            <a:avLst/>
          </a:prstGeom>
          <a:noFill/>
        </p:spPr>
        <p:txBody>
          <a:bodyPr wrap="square" rtlCol="0">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Analyse Biblical texts and know how they help to answer big questions.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To know that others have different views to their own.</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To be able to express their view with confidence.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To be able to give a personal view of their understanding of the key concept of Christian hope.</a:t>
            </a:r>
          </a:p>
          <a:p>
            <a:pPr marL="171450" lvl="0" indent="-171450">
              <a:buFont typeface="Arial" panose="020B0604020202020204" pitchFamily="34" charset="0"/>
              <a:buChar char="•"/>
            </a:pP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religious vocabulary:  </a:t>
            </a:r>
            <a:r>
              <a:rPr lang="en-GB" sz="1000" dirty="0">
                <a:effectLst/>
                <a:latin typeface="Work Sans" pitchFamily="2" charset="0"/>
                <a:ea typeface="Calibri" panose="020F0502020204030204" pitchFamily="34" charset="0"/>
                <a:cs typeface="Times New Roman" panose="02020603050405020304" pitchFamily="18" charset="0"/>
              </a:rPr>
              <a:t>Resurrection, hope.</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p:nvPr/>
        </p:nvSpPr>
        <p:spPr>
          <a:xfrm>
            <a:off x="3557610" y="3771356"/>
            <a:ext cx="8243997" cy="2400657"/>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Recap</a:t>
            </a:r>
            <a:r>
              <a:rPr lang="en-GB" sz="1000" dirty="0">
                <a:effectLst/>
                <a:latin typeface="Work Sans" pitchFamily="2" charset="0"/>
                <a:ea typeface="Calibri" panose="020F0502020204030204" pitchFamily="34" charset="0"/>
                <a:cs typeface="Times New Roman" panose="02020603050405020304" pitchFamily="18" charset="0"/>
              </a:rPr>
              <a:t> on previous week’s learning.</a:t>
            </a:r>
          </a:p>
          <a:p>
            <a:pPr marL="228600"/>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knowledge checking: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A Christian understanding of the meaning of forgiveness, salvation and hope.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Jesus’ journey to the cross offers a sign of hope for Christians, through the way individuals and women respond to Jesus, through Jesus’ own response to such suffering and through his ultimate sacrifice on the cross for the sins of the whole world – offering the way of salvation and hope to all.</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the Easter story relates to God’s plan of salvation </a:t>
            </a:r>
          </a:p>
          <a:p>
            <a:pPr marL="228600"/>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Do we need hope if yes why and if not why not?</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If we think we have hope, do we share that hope with others?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Who might feel that they don’t have a sense of hope?  Why might that be?</a:t>
            </a:r>
          </a:p>
        </p:txBody>
      </p:sp>
      <p:sp>
        <p:nvSpPr>
          <p:cNvPr id="24" name="TextBox 23">
            <a:extLst>
              <a:ext uri="{FF2B5EF4-FFF2-40B4-BE49-F238E27FC236}">
                <a16:creationId xmlns:a16="http://schemas.microsoft.com/office/drawing/2014/main" id="{7171E2D9-75BE-823A-B6B6-8090DBC306CD}"/>
              </a:ext>
            </a:extLst>
          </p:cNvPr>
          <p:cNvSpPr txBox="1"/>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Intentions:</a:t>
            </a:r>
            <a:r>
              <a:rPr lang="en-GB" sz="1600" dirty="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dirty="0">
                <a:effectLst/>
                <a:latin typeface="Work Sans" pitchFamily="2" charset="0"/>
                <a:ea typeface="Calibri" panose="020F0502020204030204" pitchFamily="34" charset="0"/>
                <a:cs typeface="Times New Roman" panose="02020603050405020304" pitchFamily="18" charset="0"/>
              </a:rPr>
              <a:t>To give pupils opportunities to:</a:t>
            </a:r>
          </a:p>
          <a:p>
            <a:endParaRPr lang="en-GB" dirty="0"/>
          </a:p>
        </p:txBody>
      </p:sp>
      <p:sp>
        <p:nvSpPr>
          <p:cNvPr id="4" name="TextBox 3">
            <a:extLst>
              <a:ext uri="{FF2B5EF4-FFF2-40B4-BE49-F238E27FC236}">
                <a16:creationId xmlns:a16="http://schemas.microsoft.com/office/drawing/2014/main" id="{71B1B497-0B45-35C1-1022-E9C0B4433607}"/>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20" name="TextBox 19">
            <a:extLst>
              <a:ext uri="{FF2B5EF4-FFF2-40B4-BE49-F238E27FC236}">
                <a16:creationId xmlns:a16="http://schemas.microsoft.com/office/drawing/2014/main" id="{7F0F295F-1945-027E-E498-9204783374FC}"/>
              </a:ext>
            </a:extLst>
          </p:cNvPr>
          <p:cNvSpPr txBox="1"/>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3603691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a:t>
            </a:r>
          </a:p>
          <a:p>
            <a:r>
              <a:rPr lang="en-US" sz="1400" b="1">
                <a:solidFill>
                  <a:schemeClr val="bg1"/>
                </a:solidFill>
                <a:latin typeface="Work Sans SemiBold" pitchFamily="2" charset="77"/>
              </a:rPr>
              <a:t>SALVATION</a:t>
            </a:r>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5016758"/>
          </a:xfrm>
          <a:prstGeom prst="rect">
            <a:avLst/>
          </a:prstGeom>
          <a:noFill/>
        </p:spPr>
        <p:txBody>
          <a:bodyPr wrap="square" lIns="91440" tIns="45720" rIns="91440" bIns="45720" anchor="t">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p>
          <a:p>
            <a:endParaRPr lang="en-GB" sz="1000" b="1" dirty="0">
              <a:effectLst/>
              <a:latin typeface="Work Sans" pitchFamily="2" charset="0"/>
              <a:ea typeface="Calibri" panose="020F0502020204030204" pitchFamily="34" charset="0"/>
              <a:cs typeface="Times New Roman" panose="02020603050405020304" pitchFamily="18" charset="0"/>
            </a:endParaRPr>
          </a:p>
          <a:p>
            <a:r>
              <a:rPr lang="en-GB" sz="1000" b="1" u="sng" dirty="0">
                <a:effectLst/>
                <a:latin typeface="Work Sans" pitchFamily="2" charset="0"/>
                <a:ea typeface="Calibri" panose="020F0502020204030204" pitchFamily="34" charset="0"/>
                <a:cs typeface="Times New Roman" panose="02020603050405020304" pitchFamily="18" charset="0"/>
              </a:rPr>
              <a:t>Lesson 5:</a:t>
            </a:r>
          </a:p>
          <a:p>
            <a:endParaRPr lang="en-GB" sz="1000" b="1" u="sng" dirty="0">
              <a:effectLst/>
              <a:latin typeface="Work Sans" pitchFamily="2" charset="0"/>
              <a:ea typeface="Calibri" panose="020F0502020204030204" pitchFamily="34" charset="0"/>
              <a:cs typeface="Times New Roman" panose="02020603050405020304" pitchFamily="18" charset="0"/>
            </a:endParaRPr>
          </a:p>
          <a:p>
            <a:r>
              <a:rPr lang="en-GB" sz="1000" b="1" u="sng" dirty="0">
                <a:effectLst/>
                <a:latin typeface="Work Sans" pitchFamily="2" charset="0"/>
                <a:ea typeface="Calibri" panose="020F0502020204030204" pitchFamily="34" charset="0"/>
                <a:cs typeface="Times New Roman" panose="02020603050405020304" pitchFamily="18" charset="0"/>
              </a:rPr>
              <a:t>Part 1:</a:t>
            </a:r>
            <a:endParaRPr lang="en-GB" sz="1000" u="sng"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Introduce this week’s question: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How do the resurrection narratives point towards an understanding of Christian hope?  </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Biblical text analysis: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Jesus appears to Mary Magdalene John 20:  10 – 18</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The road to Emmaus – Luke 24:28-35</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Jesus appears to the disciples – Luke 24: 36-43</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Jesus reveals Himself to Thomas – John 20: 24-29</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Jesus appears at the Lakeside – John 21:9-13</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Jesus appears to Saul (Paul) – Acts 9:1-18</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The resurrection appearances are more than just stories or history; they are a record of personal encounters with the risen Lord.</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Pupils to work in groups of 3:</a:t>
            </a:r>
            <a:r>
              <a:rPr lang="en-GB" sz="1000" dirty="0">
                <a:effectLst/>
                <a:latin typeface="Work Sans" pitchFamily="2" charset="0"/>
                <a:ea typeface="Calibri" panose="020F0502020204030204" pitchFamily="34" charset="0"/>
                <a:cs typeface="Times New Roman" panose="02020603050405020304" pitchFamily="18" charset="0"/>
              </a:rPr>
              <a:t>  Each group to be given 2 texts to look at in depth.</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Behind the text:  Why was it written?  Discipline:  </a:t>
            </a:r>
            <a:r>
              <a:rPr lang="en-GB" sz="1000" dirty="0">
                <a:effectLst/>
                <a:latin typeface="Work Sans" pitchFamily="2" charset="0"/>
                <a:ea typeface="Times New Roman" panose="02020603050405020304" pitchFamily="18" charset="0"/>
                <a:cs typeface="Times New Roman" panose="02020603050405020304" pitchFamily="18" charset="0"/>
              </a:rPr>
              <a:t>Theology</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What is the key message each author is trying to portray about Jesus to his audience?</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Times New Roman" panose="02020603050405020304" pitchFamily="18" charset="0"/>
                <a:cs typeface="Times New Roman"/>
              </a:rPr>
              <a:t>Within the text:</a:t>
            </a:r>
            <a:r>
              <a:rPr lang="en-GB" sz="1000" b="1" dirty="0">
                <a:latin typeface="Work Sans"/>
                <a:ea typeface="Times New Roman" panose="02020603050405020304" pitchFamily="18" charset="0"/>
                <a:cs typeface="Times New Roman"/>
              </a:rPr>
              <a:t> </a:t>
            </a:r>
            <a:r>
              <a:rPr lang="en-GB" sz="1000" b="1" dirty="0">
                <a:effectLst/>
                <a:latin typeface="Work Sans"/>
                <a:ea typeface="Times New Roman" panose="02020603050405020304" pitchFamily="18" charset="0"/>
                <a:cs typeface="Times New Roman"/>
              </a:rPr>
              <a:t> What does the text mean?</a:t>
            </a:r>
            <a:r>
              <a:rPr lang="en-GB" sz="1000" dirty="0">
                <a:latin typeface="Work Sans"/>
                <a:ea typeface="Times New Roman" panose="02020603050405020304" pitchFamily="18" charset="0"/>
                <a:cs typeface="Times New Roman"/>
              </a:rPr>
              <a:t> </a:t>
            </a:r>
            <a:r>
              <a:rPr lang="en-GB" sz="1000" dirty="0">
                <a:effectLst/>
                <a:latin typeface="Work Sans"/>
                <a:ea typeface="Times New Roman" panose="02020603050405020304" pitchFamily="18" charset="0"/>
                <a:cs typeface="Times New Roman"/>
              </a:rPr>
              <a:t> Are there any words that need explaining?</a:t>
            </a:r>
            <a:r>
              <a:rPr lang="en-GB" sz="1000" dirty="0">
                <a:latin typeface="Work Sans"/>
                <a:ea typeface="Times New Roman" panose="02020603050405020304" pitchFamily="18" charset="0"/>
                <a:cs typeface="Times New Roman"/>
              </a:rPr>
              <a:t> </a:t>
            </a:r>
            <a:r>
              <a:rPr lang="en-GB" sz="1000" dirty="0">
                <a:effectLst/>
                <a:latin typeface="Work Sans"/>
                <a:ea typeface="Times New Roman" panose="02020603050405020304" pitchFamily="18" charset="0"/>
                <a:cs typeface="Times New Roman"/>
              </a:rPr>
              <a:t> </a:t>
            </a:r>
            <a:r>
              <a:rPr lang="en-GB" sz="1000" b="1" dirty="0">
                <a:effectLst/>
                <a:latin typeface="Work Sans"/>
                <a:ea typeface="Times New Roman" panose="02020603050405020304" pitchFamily="18" charset="0"/>
                <a:cs typeface="Times New Roman"/>
              </a:rPr>
              <a:t>Discipline:</a:t>
            </a:r>
            <a:r>
              <a:rPr lang="en-GB" sz="1000" dirty="0">
                <a:latin typeface="Work Sans"/>
                <a:ea typeface="Times New Roman" panose="02020603050405020304" pitchFamily="18" charset="0"/>
                <a:cs typeface="Times New Roman"/>
              </a:rPr>
              <a:t> </a:t>
            </a:r>
            <a:r>
              <a:rPr lang="en-GB" sz="1000" dirty="0">
                <a:effectLst/>
                <a:latin typeface="Work Sans"/>
                <a:ea typeface="Times New Roman" panose="02020603050405020304" pitchFamily="18" charset="0"/>
                <a:cs typeface="Times New Roman"/>
              </a:rPr>
              <a:t> </a:t>
            </a:r>
            <a:r>
              <a:rPr lang="en-GB" sz="1000" dirty="0">
                <a:latin typeface="Work Sans"/>
                <a:ea typeface="Times New Roman" panose="02020603050405020304" pitchFamily="18" charset="0"/>
                <a:cs typeface="Times New Roman"/>
              </a:rPr>
              <a:t>Theology</a:t>
            </a:r>
            <a:endParaRPr lang="en-GB" sz="1000" dirty="0">
              <a:effectLst/>
              <a:latin typeface="Work Sans"/>
              <a:ea typeface="Calibri" panose="020F0502020204030204" pitchFamily="34" charset="0"/>
              <a:cs typeface="Times New Roman"/>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How does Jesus make himself known?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How does the character react when they realise it is Jesus they have met?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How does the text point towards a Christian’s understanding of hope?</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CF4D164-8F3C-4184-1B2E-55097E33920D}"/>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FE5A9F12-C1AE-C12A-CB9B-9506465DCEA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7" name="TextBox 6">
            <a:extLst>
              <a:ext uri="{FF2B5EF4-FFF2-40B4-BE49-F238E27FC236}">
                <a16:creationId xmlns:a16="http://schemas.microsoft.com/office/drawing/2014/main" id="{976635E8-5315-E9B3-8B7A-67F5B6358D10}"/>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5 &amp; 6: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 do the resurrection narratives point towards an understanding of Christian hope?</a:t>
            </a:r>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 </a:t>
            </a:r>
            <a:endParaRPr lang="en-US" sz="2400" b="1" dirty="0">
              <a:solidFill>
                <a:schemeClr val="bg1"/>
              </a:solidFill>
              <a:latin typeface="Work Sans Light" pitchFamily="2" charset="0"/>
            </a:endParaRPr>
          </a:p>
        </p:txBody>
      </p:sp>
    </p:spTree>
    <p:extLst>
      <p:ext uri="{BB962C8B-B14F-4D97-AF65-F5344CB8AC3E}">
        <p14:creationId xmlns:p14="http://schemas.microsoft.com/office/powerpoint/2010/main" val="3756687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a:t>
            </a:r>
          </a:p>
          <a:p>
            <a:r>
              <a:rPr lang="en-US" sz="1400" b="1">
                <a:solidFill>
                  <a:schemeClr val="bg1"/>
                </a:solidFill>
                <a:latin typeface="Work Sans SemiBold" pitchFamily="2" charset="77"/>
              </a:rPr>
              <a:t>SALVATION</a:t>
            </a:r>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1938992"/>
          </a:xfrm>
          <a:prstGeom prst="rect">
            <a:avLst/>
          </a:prstGeom>
          <a:noFill/>
        </p:spPr>
        <p:txBody>
          <a:bodyPr wrap="square" lIns="91440" tIns="45720" rIns="91440" bIns="45720" anchor="t">
            <a:spAutoFit/>
          </a:bodyPr>
          <a:lstStyle/>
          <a:p>
            <a:r>
              <a:rPr lang="en-GB" sz="1000" b="1" dirty="0">
                <a:effectLst/>
                <a:latin typeface="Work Sans"/>
                <a:ea typeface="Times New Roman" panose="02020603050405020304" pitchFamily="18" charset="0"/>
                <a:cs typeface="Times New Roman"/>
              </a:rPr>
              <a:t>In front of the text:</a:t>
            </a:r>
            <a:r>
              <a:rPr lang="en-GB" sz="1000" dirty="0">
                <a:latin typeface="Work Sans"/>
                <a:ea typeface="Times New Roman" panose="02020603050405020304" pitchFamily="18" charset="0"/>
                <a:cs typeface="Times New Roman"/>
              </a:rPr>
              <a:t> </a:t>
            </a:r>
            <a:r>
              <a:rPr lang="en-GB" sz="1000" dirty="0">
                <a:effectLst/>
                <a:latin typeface="Work Sans"/>
                <a:ea typeface="Times New Roman" panose="02020603050405020304" pitchFamily="18" charset="0"/>
                <a:cs typeface="Times New Roman"/>
              </a:rPr>
              <a:t> </a:t>
            </a:r>
            <a:r>
              <a:rPr lang="en-GB" sz="1000" b="1" dirty="0">
                <a:effectLst/>
                <a:latin typeface="Work Sans"/>
                <a:ea typeface="Times New Roman" panose="02020603050405020304" pitchFamily="18" charset="0"/>
                <a:cs typeface="Times New Roman"/>
              </a:rPr>
              <a:t>This is concerned with the relationship between the text and the reader.</a:t>
            </a:r>
            <a:r>
              <a:rPr lang="en-GB" sz="1000" b="1" dirty="0">
                <a:latin typeface="Work Sans"/>
                <a:ea typeface="Times New Roman" panose="02020603050405020304" pitchFamily="18" charset="0"/>
                <a:cs typeface="Times New Roman"/>
              </a:rPr>
              <a:t> </a:t>
            </a:r>
            <a:r>
              <a:rPr lang="en-GB" sz="1000" b="1" dirty="0">
                <a:effectLst/>
                <a:latin typeface="Work Sans"/>
                <a:ea typeface="Times New Roman" panose="02020603050405020304" pitchFamily="18" charset="0"/>
                <a:cs typeface="Times New Roman"/>
              </a:rPr>
              <a:t> Discipline:</a:t>
            </a:r>
            <a:r>
              <a:rPr lang="en-GB" sz="1000" dirty="0">
                <a:latin typeface="Work Sans"/>
                <a:ea typeface="Times New Roman" panose="02020603050405020304" pitchFamily="18" charset="0"/>
                <a:cs typeface="Times New Roman"/>
              </a:rPr>
              <a:t>   Theology</a:t>
            </a:r>
            <a:endParaRPr lang="en-GB" sz="1000" dirty="0">
              <a:effectLst/>
              <a:latin typeface="Work Sans"/>
              <a:ea typeface="Calibri" panose="020F0502020204030204" pitchFamily="34" charset="0"/>
              <a:cs typeface="Times New Roman"/>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What message does each encounter give to the reader?</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How might a Christian reading the text interpret it?</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What stands out for you in the passage you have just read?</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What do you find puzzling?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What questions are you left with?</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Draw out from the pupils the message of hope that many Christians believe the resurrection of Jesus gives to them and to the world.</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a:ea typeface="Calibri" panose="020F0502020204030204" pitchFamily="34" charset="0"/>
                <a:cs typeface="Times New Roman"/>
              </a:rPr>
              <a:t>Discuss the hope and promise of eternal life for Christians as a result of the resurrection.</a:t>
            </a:r>
          </a:p>
        </p:txBody>
      </p:sp>
      <p:sp>
        <p:nvSpPr>
          <p:cNvPr id="4" name="Rectangle 3">
            <a:extLst>
              <a:ext uri="{FF2B5EF4-FFF2-40B4-BE49-F238E27FC236}">
                <a16:creationId xmlns:a16="http://schemas.microsoft.com/office/drawing/2014/main" id="{CCF4D164-8F3C-4184-1B2E-55097E33920D}"/>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FE5A9F12-C1AE-C12A-CB9B-9506465DCEA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7" name="TextBox 6">
            <a:extLst>
              <a:ext uri="{FF2B5EF4-FFF2-40B4-BE49-F238E27FC236}">
                <a16:creationId xmlns:a16="http://schemas.microsoft.com/office/drawing/2014/main" id="{976635E8-5315-E9B3-8B7A-67F5B6358D10}"/>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5 &amp; 6: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 do the resurrection narratives point towards an understanding of Christian hope?</a:t>
            </a:r>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 </a:t>
            </a:r>
            <a:endParaRPr lang="en-US" sz="2400" b="1" dirty="0">
              <a:solidFill>
                <a:schemeClr val="bg1"/>
              </a:solidFill>
              <a:latin typeface="Work Sans Light" pitchFamily="2" charset="0"/>
            </a:endParaRPr>
          </a:p>
        </p:txBody>
      </p:sp>
    </p:spTree>
    <p:extLst>
      <p:ext uri="{BB962C8B-B14F-4D97-AF65-F5344CB8AC3E}">
        <p14:creationId xmlns:p14="http://schemas.microsoft.com/office/powerpoint/2010/main" val="364599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a:t>
            </a:r>
          </a:p>
          <a:p>
            <a:r>
              <a:rPr lang="en-US" sz="1400" b="1">
                <a:solidFill>
                  <a:schemeClr val="bg1"/>
                </a:solidFill>
                <a:latin typeface="Work Sans SemiBold" pitchFamily="2" charset="77"/>
              </a:rPr>
              <a:t>SALVATION</a:t>
            </a:r>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708981"/>
          </a:xfrm>
          <a:prstGeom prst="rect">
            <a:avLst/>
          </a:prstGeom>
          <a:noFill/>
        </p:spPr>
        <p:txBody>
          <a:bodyPr wrap="square">
            <a:spAutoFit/>
          </a:bodyPr>
          <a:lstStyle/>
          <a:p>
            <a:r>
              <a:rPr lang="en-GB" sz="1000" b="1" u="sng" dirty="0">
                <a:effectLst/>
                <a:latin typeface="Work Sans" pitchFamily="2" charset="0"/>
                <a:ea typeface="Calibri" panose="020F0502020204030204" pitchFamily="34" charset="0"/>
                <a:cs typeface="Times New Roman" panose="02020603050405020304" pitchFamily="18" charset="0"/>
              </a:rPr>
              <a:t>Lesson 6:</a:t>
            </a:r>
            <a:endParaRPr lang="en-GB" sz="1000" u="sng"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Times New Roman" panose="02020603050405020304" pitchFamily="18" charset="0"/>
                <a:cs typeface="Times New Roman" panose="02020603050405020304" pitchFamily="18" charset="0"/>
              </a:rPr>
              <a:t>Main activity:  (Evaluate and communicate)  </a:t>
            </a:r>
            <a:r>
              <a:rPr lang="en-GB" sz="1000" dirty="0">
                <a:effectLst/>
                <a:latin typeface="Work Sans" pitchFamily="2" charset="0"/>
                <a:ea typeface="Times New Roman" panose="02020603050405020304" pitchFamily="18" charset="0"/>
                <a:cs typeface="Times New Roman" panose="02020603050405020304" pitchFamily="18" charset="0"/>
              </a:rPr>
              <a:t>Allow 45 minutes for this.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u="sng" dirty="0">
                <a:effectLst/>
                <a:latin typeface="Work Sans" pitchFamily="2" charset="0"/>
                <a:ea typeface="Times New Roman" panose="02020603050405020304" pitchFamily="18" charset="0"/>
                <a:cs typeface="Times New Roman" panose="02020603050405020304" pitchFamily="18" charset="0"/>
              </a:rPr>
              <a:t>Part 2:  </a:t>
            </a:r>
            <a:r>
              <a:rPr lang="en-GB" sz="1000" b="1" dirty="0">
                <a:effectLst/>
                <a:latin typeface="Work Sans" pitchFamily="2" charset="0"/>
                <a:ea typeface="Times New Roman" panose="02020603050405020304" pitchFamily="18" charset="0"/>
                <a:cs typeface="Times New Roman" panose="02020603050405020304" pitchFamily="18" charset="0"/>
              </a:rPr>
              <a:t>This can be used as a final assessment piece.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Unit question:</a:t>
            </a:r>
            <a:r>
              <a:rPr lang="en-GB" sz="1000" dirty="0">
                <a:effectLst/>
                <a:latin typeface="Work Sans" pitchFamily="2" charset="0"/>
                <a:ea typeface="Calibri" panose="020F0502020204030204" pitchFamily="34" charset="0"/>
                <a:cs typeface="Times New Roman" panose="02020603050405020304" pitchFamily="18" charset="0"/>
              </a:rPr>
              <a:t>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How does the Christian Festival of Easter offer hope?	</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Working in groups of 3:</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Children complete a diamond nine (see appendix lesson 6)</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In their RE books, pupils to write a paragraph to justify their reasons for the statement they placed at the top of their diamond nine.</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E.g.: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Model 1:</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The Christian Festival of Easter offers hope because through the death and resurrection of Jesus, eternal life is made available.  I believe this to be the most important explanation as to how Easter offers hope.  Without eternal life, Christians and many people would struggle to find purpose in this life.  Life on earth, for many people, can be so difficult but to know that eternal life is without struggle I believe gives many people strength to face today.</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Model 2:</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The Christian Festival of Easter offers hope because it gives everyone a chance to have a new start in life.  Jesus’ death allows everyone to be forgiven and to have a relationship with God.  I believe that to know you can be forgiven makes starting again easier.  Without forgiveness, life can feel hopeless.</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Model 3:</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The Christian Festival of Easter offers hope because it gives all people the choice whether to accept Jesus as God incarnate or not.  Hope is not forced on anyone.  Easter explains how to receive forgiveness, salvation and eternal life.  All three of these things offer hope but it is up to the individual whether they want to accept this story as truth.</a:t>
            </a:r>
          </a:p>
        </p:txBody>
      </p:sp>
      <p:sp>
        <p:nvSpPr>
          <p:cNvPr id="4" name="Rectangle 3">
            <a:extLst>
              <a:ext uri="{FF2B5EF4-FFF2-40B4-BE49-F238E27FC236}">
                <a16:creationId xmlns:a16="http://schemas.microsoft.com/office/drawing/2014/main" id="{CCF4D164-8F3C-4184-1B2E-55097E33920D}"/>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FE5A9F12-C1AE-C12A-CB9B-9506465DCEA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7" name="TextBox 6">
            <a:extLst>
              <a:ext uri="{FF2B5EF4-FFF2-40B4-BE49-F238E27FC236}">
                <a16:creationId xmlns:a16="http://schemas.microsoft.com/office/drawing/2014/main" id="{976635E8-5315-E9B3-8B7A-67F5B6358D10}"/>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5 &amp; 6: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 do the resurrection narratives point towards an understanding of Christian hope?</a:t>
            </a:r>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 </a:t>
            </a:r>
            <a:endParaRPr lang="en-US" sz="2400" b="1" dirty="0">
              <a:solidFill>
                <a:schemeClr val="bg1"/>
              </a:solidFill>
              <a:latin typeface="Work Sans Light" pitchFamily="2" charset="0"/>
            </a:endParaRPr>
          </a:p>
        </p:txBody>
      </p:sp>
    </p:spTree>
    <p:extLst>
      <p:ext uri="{BB962C8B-B14F-4D97-AF65-F5344CB8AC3E}">
        <p14:creationId xmlns:p14="http://schemas.microsoft.com/office/powerpoint/2010/main" val="2763845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2140BC-2AC7-DA05-9045-BFF742401431}"/>
              </a:ext>
            </a:extLst>
          </p:cNvPr>
          <p:cNvSpPr/>
          <p:nvPr/>
        </p:nvSpPr>
        <p:spPr>
          <a:xfrm>
            <a:off x="6095999" y="2769244"/>
            <a:ext cx="3015572" cy="4088755"/>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p:nvPr/>
        </p:nvSpPr>
        <p:spPr>
          <a:xfrm>
            <a:off x="-1" y="0"/>
            <a:ext cx="12192001" cy="2769835"/>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348456"/>
            <a:ext cx="8039647" cy="461665"/>
          </a:xfrm>
          <a:prstGeom prst="rect">
            <a:avLst/>
          </a:prstGeom>
          <a:noFill/>
        </p:spPr>
        <p:txBody>
          <a:bodyPr wrap="square" rtlCol="0">
            <a:spAutoFit/>
          </a:bodyPr>
          <a:lstStyle/>
          <a:p>
            <a:r>
              <a:rPr lang="en-US" sz="2400" dirty="0">
                <a:solidFill>
                  <a:schemeClr val="bg1"/>
                </a:solidFill>
                <a:latin typeface="Work Sans Light" pitchFamily="2" charset="77"/>
              </a:rPr>
              <a:t>Background knowledge for teachers</a:t>
            </a: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036158" y="1681988"/>
            <a:ext cx="748873" cy="748873"/>
          </a:xfrm>
          <a:prstGeom prst="rect">
            <a:avLst/>
          </a:prstGeom>
        </p:spPr>
      </p:pic>
      <p:sp>
        <p:nvSpPr>
          <p:cNvPr id="14" name="Rectangle 13">
            <a:extLst>
              <a:ext uri="{FF2B5EF4-FFF2-40B4-BE49-F238E27FC236}">
                <a16:creationId xmlns:a16="http://schemas.microsoft.com/office/drawing/2014/main" id="{02A947F6-1B69-709F-552B-F5197D4394BF}"/>
              </a:ext>
            </a:extLst>
          </p:cNvPr>
          <p:cNvSpPr/>
          <p:nvPr/>
        </p:nvSpPr>
        <p:spPr>
          <a:xfrm>
            <a:off x="-2323" y="2769245"/>
            <a:ext cx="3031949" cy="408875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CA38805-44A2-E0F9-4FA4-8AB48157935A}"/>
              </a:ext>
            </a:extLst>
          </p:cNvPr>
          <p:cNvSpPr txBox="1"/>
          <p:nvPr/>
        </p:nvSpPr>
        <p:spPr>
          <a:xfrm>
            <a:off x="2411313" y="1740398"/>
            <a:ext cx="6701623" cy="751937"/>
          </a:xfrm>
          <a:prstGeom prst="rect">
            <a:avLst/>
          </a:prstGeom>
          <a:noFill/>
        </p:spPr>
        <p:txBody>
          <a:bodyPr wrap="square">
            <a:spAutoFit/>
          </a:bodyPr>
          <a:lstStyle/>
          <a:p>
            <a:pPr>
              <a:lnSpc>
                <a:spcPct val="115000"/>
              </a:lnSpc>
              <a:spcBef>
                <a:spcPts val="50"/>
              </a:spcBef>
              <a:spcAft>
                <a:spcPts val="1000"/>
              </a:spcAft>
            </a:pPr>
            <a:r>
              <a:rPr lang="en-GB" sz="1000" b="1" dirty="0">
                <a:solidFill>
                  <a:schemeClr val="bg1"/>
                </a:solidFill>
                <a:effectLst/>
                <a:latin typeface="Work Sans" pitchFamily="2" charset="0"/>
                <a:ea typeface="Calibri" panose="020F0502020204030204" pitchFamily="34" charset="0"/>
                <a:cs typeface="Calibri Light" panose="020F0302020204030204" pitchFamily="34" charset="0"/>
              </a:rPr>
              <a:t>The meaning of salvation:</a:t>
            </a:r>
            <a:endParaRPr lang="en-GB" sz="1000" dirty="0">
              <a:solidFill>
                <a:schemeClr val="bg1"/>
              </a:solidFill>
              <a:effectLst/>
              <a:latin typeface="Work Sans" pitchFamily="2" charset="0"/>
              <a:ea typeface="Calibri" panose="020F0502020204030204" pitchFamily="34" charset="0"/>
              <a:cs typeface="Times New Roman" panose="02020603050405020304" pitchFamily="18" charset="0"/>
            </a:endParaRPr>
          </a:p>
          <a:p>
            <a:pPr>
              <a:lnSpc>
                <a:spcPct val="115000"/>
              </a:lnSpc>
              <a:spcBef>
                <a:spcPts val="50"/>
              </a:spcBef>
              <a:spcAft>
                <a:spcPts val="1000"/>
              </a:spcAft>
            </a:pPr>
            <a:r>
              <a:rPr lang="en-GB" sz="1000" dirty="0">
                <a:solidFill>
                  <a:schemeClr val="bg1"/>
                </a:solidFill>
                <a:effectLst/>
                <a:latin typeface="Work Sans" pitchFamily="2" charset="0"/>
                <a:ea typeface="Calibri" panose="020F0502020204030204" pitchFamily="34" charset="0"/>
                <a:cs typeface="Times New Roman" panose="02020603050405020304" pitchFamily="18" charset="0"/>
              </a:rPr>
              <a:t>It is through the death and resurrection of Jesus that the relationship between God and humanity is restored.  In the death of Christ, forgiveness is offered for the sins of all people.</a:t>
            </a:r>
          </a:p>
        </p:txBody>
      </p:sp>
      <p:sp>
        <p:nvSpPr>
          <p:cNvPr id="7" name="TextBox 6">
            <a:extLst>
              <a:ext uri="{FF2B5EF4-FFF2-40B4-BE49-F238E27FC236}">
                <a16:creationId xmlns:a16="http://schemas.microsoft.com/office/drawing/2014/main" id="{9A0AEFE5-3DBF-9131-B567-8823112FEDF7}"/>
              </a:ext>
            </a:extLst>
          </p:cNvPr>
          <p:cNvSpPr txBox="1"/>
          <p:nvPr/>
        </p:nvSpPr>
        <p:spPr>
          <a:xfrm>
            <a:off x="75654" y="2870704"/>
            <a:ext cx="2875994" cy="3785652"/>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Calibri Light" panose="020F0302020204030204" pitchFamily="34" charset="0"/>
              </a:rPr>
              <a:t>The meaning of forgiveness:</a:t>
            </a:r>
            <a:r>
              <a:rPr lang="en-GB" sz="1000" dirty="0">
                <a:effectLst/>
                <a:latin typeface="Work Sans" pitchFamily="2" charset="0"/>
                <a:ea typeface="Calibri" panose="020F0502020204030204" pitchFamily="34" charset="0"/>
                <a:cs typeface="Times New Roman" panose="02020603050405020304" pitchFamily="18" charset="0"/>
              </a:rPr>
              <a:t> </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Forgiveness is fundamental to the character of God. Throughout the Bible, God is described as slow to anger, abounding in love and forgiving sin (Numbers 14:18). Jesus was uncompromising in his command to forgive. Forgive, he said, ‘seventy times seven’ (Matthew 18:21). In other words, forgive and keep on forgiving without limit. Forgiveness was at the heart of everything he did and is at the heart of the Lord’s Prayer. When Jesus declared a person’s sins to be forgiven, it often aroused the anger of those who were less willing to forgive than he was and yet a prayer for the forgiveness of his persecutors was on Jesus’ lips as he died. Forgiveness cannot be given or received unless it is asked for, and the asking must be genuine and from the heart. Too often ‘sorry’ is said very easily, implying:  ‘All I need to do is say I’m sorry and everything will be OK’. </a:t>
            </a:r>
          </a:p>
        </p:txBody>
      </p:sp>
      <p:sp>
        <p:nvSpPr>
          <p:cNvPr id="13" name="TextBox 12">
            <a:extLst>
              <a:ext uri="{FF2B5EF4-FFF2-40B4-BE49-F238E27FC236}">
                <a16:creationId xmlns:a16="http://schemas.microsoft.com/office/drawing/2014/main" id="{234BF8CE-A60D-ACB9-1163-2B49A1B009B8}"/>
              </a:ext>
            </a:extLst>
          </p:cNvPr>
          <p:cNvSpPr txBox="1"/>
          <p:nvPr/>
        </p:nvSpPr>
        <p:spPr>
          <a:xfrm>
            <a:off x="3107603" y="2870704"/>
            <a:ext cx="2910417" cy="3785652"/>
          </a:xfrm>
          <a:prstGeom prst="rect">
            <a:avLst/>
          </a:prstGeom>
          <a:noFill/>
        </p:spPr>
        <p:txBody>
          <a:bodyPr wrap="square" rtlCol="0">
            <a:spAutoFit/>
          </a:bodyPr>
          <a:lstStyle/>
          <a:p>
            <a:r>
              <a:rPr lang="en-GB" sz="1000" dirty="0">
                <a:effectLst/>
                <a:latin typeface="Work Sans" pitchFamily="2" charset="0"/>
                <a:ea typeface="Calibri" panose="020F0502020204030204" pitchFamily="34" charset="0"/>
                <a:cs typeface="Times New Roman" panose="02020603050405020304" pitchFamily="18" charset="0"/>
              </a:rPr>
              <a:t>Real repentance demands that we take what we have done wrong with the utmost seriousness and have a deep desire not to do it again.  The whole sacrificial system in the Law of Moses was based on the principle that forgiveness requires sacrifice.  Animal sacrifices are no longer offered, but the truth remains that forgiveness is costly to all involved.  Once we understand that, forgiveness can be truly liberating both for the person who is forgiven and for the person who forgives.  </a:t>
            </a:r>
            <a:r>
              <a:rPr lang="en-GB" sz="1000" i="1" dirty="0">
                <a:effectLst/>
                <a:latin typeface="Work Sans" pitchFamily="2" charset="0"/>
                <a:ea typeface="Calibri" panose="020F0502020204030204" pitchFamily="34" charset="0"/>
                <a:cs typeface="Times New Roman" panose="02020603050405020304" pitchFamily="18" charset="0"/>
              </a:rPr>
              <a:t>(Christian values for schools.)</a:t>
            </a:r>
          </a:p>
          <a:p>
            <a:endParaRPr lang="en-GB" sz="1000" i="1" dirty="0">
              <a:effectLst/>
              <a:latin typeface="Work Sans" pitchFamily="2" charset="0"/>
              <a:ea typeface="Calibri" panose="020F0502020204030204" pitchFamily="34" charset="0"/>
              <a:cs typeface="Times New Roman" panose="02020603050405020304" pitchFamily="18" charset="0"/>
            </a:endParaRPr>
          </a:p>
          <a:p>
            <a:endParaRPr lang="en-GB" sz="1000" i="1"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Light" panose="020F0302020204030204" pitchFamily="34" charset="0"/>
              </a:rPr>
              <a:t>The meaning of Christian hope:</a:t>
            </a:r>
          </a:p>
          <a:p>
            <a:endParaRPr lang="en-GB" sz="1000" b="1" dirty="0">
              <a:effectLst/>
              <a:latin typeface="Work Sans" pitchFamily="2" charset="0"/>
              <a:ea typeface="Calibri" panose="020F0502020204030204" pitchFamily="34" charset="0"/>
              <a:cs typeface="Calibri Light" panose="020F0302020204030204" pitchFamily="34" charset="0"/>
            </a:endParaRPr>
          </a:p>
          <a:p>
            <a:r>
              <a:rPr lang="en-GB" sz="1000" dirty="0">
                <a:effectLst/>
                <a:latin typeface="Work Sans" pitchFamily="2" charset="0"/>
                <a:ea typeface="Calibri" panose="020F0502020204030204" pitchFamily="34" charset="0"/>
                <a:cs typeface="Times New Roman" panose="02020603050405020304" pitchFamily="18" charset="0"/>
              </a:rPr>
              <a:t>Christian hope is grounded in the character of God.  Often, in the Psalms, the writer says to God: ‘My hope is in you’.  It is a hope rooted in the love and faithfulness of God. Hope is not wishful thinking but a firm assurance that God can be relied upon.  </a:t>
            </a:r>
          </a:p>
        </p:txBody>
      </p:sp>
      <p:sp>
        <p:nvSpPr>
          <p:cNvPr id="17" name="TextBox 16">
            <a:extLst>
              <a:ext uri="{FF2B5EF4-FFF2-40B4-BE49-F238E27FC236}">
                <a16:creationId xmlns:a16="http://schemas.microsoft.com/office/drawing/2014/main" id="{23B5305D-902E-62CF-B4D2-C7F416A299A9}"/>
              </a:ext>
            </a:extLst>
          </p:cNvPr>
          <p:cNvSpPr txBox="1"/>
          <p:nvPr/>
        </p:nvSpPr>
        <p:spPr>
          <a:xfrm>
            <a:off x="6201614" y="2870704"/>
            <a:ext cx="2773421" cy="3229538"/>
          </a:xfrm>
          <a:prstGeom prst="rect">
            <a:avLst/>
          </a:prstGeom>
          <a:noFill/>
        </p:spPr>
        <p:txBody>
          <a:bodyPr wrap="square" rtlCol="0">
            <a:spAutoFit/>
          </a:bodyPr>
          <a:lstStyle/>
          <a:p>
            <a:pPr>
              <a:lnSpc>
                <a:spcPct val="115000"/>
              </a:lnSpc>
              <a:spcBef>
                <a:spcPts val="50"/>
              </a:spcBef>
              <a:spcAft>
                <a:spcPts val="1000"/>
              </a:spcAft>
            </a:pPr>
            <a:r>
              <a:rPr lang="en-GB" sz="1000" dirty="0">
                <a:effectLst/>
                <a:latin typeface="Work Sans" pitchFamily="2" charset="0"/>
                <a:ea typeface="Calibri" panose="020F0502020204030204" pitchFamily="34" charset="0"/>
                <a:cs typeface="Times New Roman" panose="02020603050405020304" pitchFamily="18" charset="0"/>
              </a:rPr>
              <a:t>It does not remove the need for ‘waiting upon the Lord’ but there is underlying confidence that God is a ‘strong rock’ and one whose promises can be trusted. The writer to the Hebrews describes the Christian hope as ‘an anchor for the soul, firm and secure.’  Even when experiencing exile, persecution, doubt or darkness, the Biblical writers trust in God’s ‘unfailing love’ and know that he will be true to his covenant promises.  That is the basis of their hope.  Hope is not always spontaneous or easy.  There is work to be done.  As well as trusting God, we have to develop qualities of steadfastness in our own character.  </a:t>
            </a:r>
          </a:p>
          <a:p>
            <a:pPr>
              <a:lnSpc>
                <a:spcPct val="115000"/>
              </a:lnSpc>
              <a:spcBef>
                <a:spcPts val="50"/>
              </a:spcBef>
              <a:spcAft>
                <a:spcPts val="1000"/>
              </a:spcAft>
            </a:pPr>
            <a:r>
              <a:rPr lang="en-GB" sz="1000" i="1" dirty="0">
                <a:effectLst/>
                <a:latin typeface="Work Sans" pitchFamily="2" charset="0"/>
                <a:ea typeface="Calibri" panose="020F0502020204030204" pitchFamily="34" charset="0"/>
                <a:cs typeface="Times New Roman" panose="02020603050405020304" pitchFamily="18" charset="0"/>
              </a:rPr>
              <a:t>(Christian values for schools.)</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0A809312-3312-B251-1FDE-16D0AD1F8CC8}"/>
              </a:ext>
            </a:extLst>
          </p:cNvPr>
          <p:cNvSpPr txBox="1"/>
          <p:nvPr/>
        </p:nvSpPr>
        <p:spPr>
          <a:xfrm>
            <a:off x="9217186" y="2870704"/>
            <a:ext cx="2896834" cy="4093428"/>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Calibri Light" panose="020F0302020204030204" pitchFamily="34" charset="0"/>
              </a:rPr>
              <a:t>Stations of the cross:  Read the Biblical texts to support your understanding of each of the stations.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Light" panose="020F0302020204030204" pitchFamily="34" charset="0"/>
              </a:rPr>
              <a:t>Commentary on each station to be found:  </a:t>
            </a:r>
            <a:r>
              <a:rPr lang="en-GB" sz="1000" b="1" u="sng" dirty="0">
                <a:solidFill>
                  <a:srgbClr val="0000FF"/>
                </a:solidFill>
                <a:effectLst/>
                <a:latin typeface="Work Sans" pitchFamily="2" charset="0"/>
                <a:ea typeface="Calibri" panose="020F0502020204030204" pitchFamily="34" charset="0"/>
                <a:cs typeface="Calibri Light" panose="020F0302020204030204" pitchFamily="34" charset="0"/>
                <a:hlinkClick r:id="rId3"/>
              </a:rPr>
              <a:t>https://www.thinkingfaith.org/articles/20130328_1.htm</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Light" panose="020F03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Light" panose="020F0302020204030204" pitchFamily="34" charset="0"/>
              </a:rPr>
              <a:t>Station 1:  </a:t>
            </a:r>
            <a:r>
              <a:rPr lang="en-GB" sz="1000" b="1" dirty="0">
                <a:effectLst/>
                <a:latin typeface="Work Sans" pitchFamily="2" charset="0"/>
                <a:ea typeface="Calibri" panose="020F0502020204030204" pitchFamily="34" charset="0"/>
                <a:cs typeface="Times New Roman" panose="02020603050405020304" pitchFamily="18" charset="0"/>
              </a:rPr>
              <a:t>Jesus is condemned to death  </a:t>
            </a:r>
            <a:r>
              <a:rPr lang="en-GB" sz="1000" dirty="0">
                <a:solidFill>
                  <a:srgbClr val="000000"/>
                </a:solidFill>
                <a:effectLst/>
                <a:latin typeface="Work Sans" pitchFamily="2" charset="0"/>
                <a:ea typeface="Calibri" panose="020F0502020204030204" pitchFamily="34" charset="0"/>
                <a:cs typeface="Times New Roman" panose="02020603050405020304" pitchFamily="18" charset="0"/>
              </a:rPr>
              <a:t>(John 18:28-38)</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Light" panose="020F0302020204030204" pitchFamily="34" charset="0"/>
              </a:rPr>
              <a:t>Station 4:  </a:t>
            </a:r>
            <a:r>
              <a:rPr lang="en-GB" sz="1000" b="1" dirty="0">
                <a:effectLst/>
                <a:latin typeface="Work Sans" pitchFamily="2" charset="0"/>
                <a:ea typeface="Calibri" panose="020F0502020204030204" pitchFamily="34" charset="0"/>
                <a:cs typeface="Times New Roman" panose="02020603050405020304" pitchFamily="18" charset="0"/>
              </a:rPr>
              <a:t>Jesus meets his mother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Light" panose="020F0302020204030204" pitchFamily="34" charset="0"/>
              </a:rPr>
              <a:t>Station 5:  </a:t>
            </a:r>
            <a:r>
              <a:rPr lang="en-GB" sz="1000" b="1" dirty="0">
                <a:effectLst/>
                <a:latin typeface="Work Sans" pitchFamily="2" charset="0"/>
                <a:ea typeface="Calibri" panose="020F0502020204030204" pitchFamily="34" charset="0"/>
                <a:cs typeface="Times New Roman" panose="02020603050405020304" pitchFamily="18" charset="0"/>
              </a:rPr>
              <a:t>Simon of Cyrene carries the cross</a:t>
            </a:r>
            <a:r>
              <a:rPr lang="en-GB" sz="1000" dirty="0">
                <a:effectLst/>
                <a:latin typeface="Work Sans" pitchFamily="2" charset="0"/>
                <a:ea typeface="Calibri" panose="020F0502020204030204" pitchFamily="34" charset="0"/>
                <a:cs typeface="Times New Roman" panose="02020603050405020304" pitchFamily="18" charset="0"/>
              </a:rPr>
              <a:t>  </a:t>
            </a:r>
            <a:r>
              <a:rPr lang="en-GB" sz="1000" dirty="0">
                <a:solidFill>
                  <a:srgbClr val="000000"/>
                </a:solidFill>
                <a:effectLst/>
                <a:latin typeface="Work Sans" pitchFamily="2" charset="0"/>
                <a:ea typeface="Calibri" panose="020F0502020204030204" pitchFamily="34" charset="0"/>
                <a:cs typeface="Arial" panose="020B0604020202020204" pitchFamily="34" charset="0"/>
              </a:rPr>
              <a:t>(Mark 15:21-24)</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Station 6:  Veronica wipes the face of Jesus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Station 8:  Jesus meets the daughters of Jerusalem  </a:t>
            </a:r>
            <a:r>
              <a:rPr lang="en-GB" sz="1000" dirty="0">
                <a:solidFill>
                  <a:srgbClr val="000000"/>
                </a:solidFill>
                <a:effectLst/>
                <a:latin typeface="Work Sans" pitchFamily="2" charset="0"/>
                <a:ea typeface="Calibri" panose="020F0502020204030204" pitchFamily="34" charset="0"/>
                <a:cs typeface="Arial" panose="020B0604020202020204" pitchFamily="34" charset="0"/>
              </a:rPr>
              <a:t>(Luke 23:27-32)</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Station 12:  Jesus dies on the cross   </a:t>
            </a:r>
            <a:r>
              <a:rPr lang="en-GB" sz="1000" dirty="0">
                <a:effectLst/>
                <a:latin typeface="Work Sans" pitchFamily="2" charset="0"/>
                <a:ea typeface="Calibri" panose="020F0502020204030204" pitchFamily="34" charset="0"/>
                <a:cs typeface="Times New Roman" panose="02020603050405020304" pitchFamily="18" charset="0"/>
              </a:rPr>
              <a:t>(Mark 15:  33 – 35)</a:t>
            </a:r>
            <a:r>
              <a:rPr lang="en-GB" sz="1000" b="1" dirty="0">
                <a:effectLst/>
                <a:latin typeface="Work Sans" pitchFamily="2" charset="0"/>
                <a:ea typeface="Calibri" panose="020F0502020204030204" pitchFamily="34" charset="0"/>
                <a:cs typeface="Times New Roman" panose="02020603050405020304" pitchFamily="18" charset="0"/>
              </a:rPr>
              <a:t>  </a:t>
            </a:r>
            <a:r>
              <a:rPr lang="en-GB" sz="1000" dirty="0">
                <a:effectLst/>
                <a:latin typeface="Work Sans" pitchFamily="2" charset="0"/>
                <a:ea typeface="Calibri" panose="020F0502020204030204" pitchFamily="34" charset="0"/>
                <a:cs typeface="Times New Roman" panose="02020603050405020304" pitchFamily="18" charset="0"/>
              </a:rPr>
              <a:t>(</a:t>
            </a:r>
            <a:r>
              <a:rPr lang="en-GB" sz="1000" dirty="0">
                <a:solidFill>
                  <a:srgbClr val="000000"/>
                </a:solidFill>
                <a:effectLst/>
                <a:latin typeface="Work Sans" pitchFamily="2" charset="0"/>
                <a:ea typeface="Calibri" panose="020F0502020204030204" pitchFamily="34" charset="0"/>
                <a:cs typeface="Arial" panose="020B0604020202020204" pitchFamily="34" charset="0"/>
              </a:rPr>
              <a:t>John 19:28-30)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solidFill>
                  <a:srgbClr val="000000"/>
                </a:solidFill>
                <a:effectLst/>
                <a:latin typeface="Work Sans" pitchFamily="2" charset="0"/>
                <a:ea typeface="Calibri" panose="020F0502020204030204" pitchFamily="34" charset="0"/>
                <a:cs typeface="Arial" panose="020B060402020202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Light" panose="020F0302020204030204" pitchFamily="34" charset="0"/>
              </a:rPr>
              <a:t>The meaning of Romans chapter 8:  38 – 39</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Calibri Light" panose="020F030202020403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Context and chapter summary</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u="sng" dirty="0">
                <a:solidFill>
                  <a:srgbClr val="0000FF"/>
                </a:solidFill>
                <a:effectLst/>
                <a:latin typeface="Work Sans" pitchFamily="2" charset="0"/>
                <a:ea typeface="Calibri" panose="020F0502020204030204" pitchFamily="34" charset="0"/>
                <a:cs typeface="Times New Roman" panose="02020603050405020304" pitchFamily="18" charset="0"/>
                <a:hlinkClick r:id="rId4"/>
              </a:rPr>
              <a:t>https://www.bibleref.com/Romans/8/Romans-8-38.html</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8CF7713-7724-6A42-8C8D-C0F798F13F2B}"/>
              </a:ext>
            </a:extLst>
          </p:cNvPr>
          <p:cNvSpPr txBox="1"/>
          <p:nvPr/>
        </p:nvSpPr>
        <p:spPr>
          <a:xfrm>
            <a:off x="262553" y="344531"/>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20" name="TextBox 19">
            <a:extLst>
              <a:ext uri="{FF2B5EF4-FFF2-40B4-BE49-F238E27FC236}">
                <a16:creationId xmlns:a16="http://schemas.microsoft.com/office/drawing/2014/main" id="{F51FD9F3-0A01-9319-85FF-5D485FC5A550}"/>
              </a:ext>
            </a:extLst>
          </p:cNvPr>
          <p:cNvSpPr txBox="1"/>
          <p:nvPr/>
        </p:nvSpPr>
        <p:spPr>
          <a:xfrm>
            <a:off x="296800" y="1488566"/>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a:t>
            </a:r>
          </a:p>
          <a:p>
            <a:r>
              <a:rPr lang="en-US" sz="1400" b="1">
                <a:solidFill>
                  <a:schemeClr val="bg1"/>
                </a:solidFill>
                <a:latin typeface="Work Sans SemiBold" pitchFamily="2" charset="77"/>
              </a:rPr>
              <a:t>SALVATION</a:t>
            </a:r>
            <a:endParaRPr lang="en-US" sz="1400" b="1" dirty="0">
              <a:solidFill>
                <a:schemeClr val="bg1"/>
              </a:solidFill>
              <a:latin typeface="Work Sans SemiBold" pitchFamily="2" charset="77"/>
            </a:endParaRPr>
          </a:p>
        </p:txBody>
      </p:sp>
    </p:spTree>
    <p:extLst>
      <p:ext uri="{BB962C8B-B14F-4D97-AF65-F5344CB8AC3E}">
        <p14:creationId xmlns:p14="http://schemas.microsoft.com/office/powerpoint/2010/main" val="1433004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a:t>
            </a:r>
          </a:p>
          <a:p>
            <a:r>
              <a:rPr lang="en-US" sz="1400" b="1">
                <a:solidFill>
                  <a:schemeClr val="bg1"/>
                </a:solidFill>
                <a:latin typeface="Work Sans SemiBold" pitchFamily="2" charset="77"/>
              </a:rPr>
              <a:t>SALVATION</a:t>
            </a:r>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7759576" cy="400110"/>
          </a:xfrm>
          <a:prstGeom prst="rect">
            <a:avLst/>
          </a:prstGeom>
          <a:noFill/>
        </p:spPr>
        <p:txBody>
          <a:bodyPr wrap="square" lIns="91440" tIns="45720" rIns="91440" bIns="45720" anchor="t">
            <a:spAutoFit/>
          </a:bodyPr>
          <a:lstStyle/>
          <a:p>
            <a:pPr marL="171450" lvl="0" indent="-171450">
              <a:buFont typeface="Arial" panose="020B0604020202020204" pitchFamily="34" charset="0"/>
              <a:buChar char="•"/>
            </a:pPr>
            <a:r>
              <a:rPr lang="en-GB" sz="1000" dirty="0">
                <a:effectLst/>
                <a:latin typeface="Work Sans"/>
                <a:ea typeface="Calibri"/>
                <a:cs typeface="Times New Roman"/>
              </a:rPr>
              <a:t>Set of Bibles</a:t>
            </a:r>
          </a:p>
          <a:p>
            <a:pPr marL="171450" indent="-171450">
              <a:buFont typeface="Arial" panose="020B0604020202020204" pitchFamily="34" charset="0"/>
              <a:buChar char="•"/>
            </a:pPr>
            <a:r>
              <a:rPr lang="en-GB" sz="1000" dirty="0">
                <a:effectLst/>
                <a:latin typeface="Work Sans"/>
                <a:ea typeface="Calibri"/>
                <a:cs typeface="Times New Roman"/>
              </a:rPr>
              <a:t>Appendix lesson </a:t>
            </a:r>
            <a:r>
              <a:rPr lang="en-GB" sz="1000" dirty="0">
                <a:latin typeface="Work Sans"/>
                <a:ea typeface="Calibri"/>
                <a:cs typeface="Times New Roman"/>
              </a:rPr>
              <a:t>6</a:t>
            </a:r>
            <a:endParaRPr lang="en-GB" sz="1000" dirty="0">
              <a:effectLst/>
              <a:latin typeface="Work Sans"/>
              <a:ea typeface="Calibri"/>
              <a:cs typeface="Times New Roman"/>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Sensitivities</a:t>
            </a:r>
            <a:endParaRPr lang="en-GB" sz="1600" dirty="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8127325" cy="256930"/>
          </a:xfrm>
          <a:prstGeom prst="rect">
            <a:avLst/>
          </a:prstGeom>
          <a:noFill/>
        </p:spPr>
        <p:txBody>
          <a:bodyPr wrap="square">
            <a:spAutoFit/>
          </a:bodyPr>
          <a:lstStyle/>
          <a:p>
            <a:pPr>
              <a:lnSpc>
                <a:spcPct val="115000"/>
              </a:lnSpc>
              <a:spcAft>
                <a:spcPts val="1000"/>
              </a:spcAft>
            </a:pPr>
            <a:r>
              <a:rPr lang="en-GB" sz="1000" dirty="0">
                <a:effectLst/>
                <a:latin typeface="Work Sans" pitchFamily="2" charset="0"/>
                <a:ea typeface="Calibri" panose="020F0502020204030204" pitchFamily="34" charset="0"/>
                <a:cs typeface="Times New Roman" panose="02020603050405020304" pitchFamily="18" charset="0"/>
              </a:rPr>
              <a:t>Type sensitivities...</a:t>
            </a: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Resources</a:t>
            </a:r>
            <a:endParaRPr lang="en-GB" sz="1600" dirty="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92A0393-E278-42EC-46CB-453EF3E66F4C}"/>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4" name="TextBox 3">
            <a:extLst>
              <a:ext uri="{FF2B5EF4-FFF2-40B4-BE49-F238E27FC236}">
                <a16:creationId xmlns:a16="http://schemas.microsoft.com/office/drawing/2014/main" id="{EE907AB9-B218-EAF5-3B3F-44E6B2F58ED2}"/>
              </a:ext>
            </a:extLst>
          </p:cNvPr>
          <p:cNvSpPr txBox="1"/>
          <p:nvPr/>
        </p:nvSpPr>
        <p:spPr>
          <a:xfrm>
            <a:off x="2408601" y="408389"/>
            <a:ext cx="8039647" cy="830997"/>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5 &amp; 6: </a:t>
            </a:r>
            <a:r>
              <a:rPr lang="en-GB" sz="2400">
                <a:solidFill>
                  <a:schemeClr val="bg1"/>
                </a:solidFill>
                <a:effectLst/>
                <a:latin typeface="Work Sans Light" pitchFamily="2" charset="0"/>
                <a:ea typeface="Calibri" panose="020F0502020204030204" pitchFamily="34" charset="0"/>
                <a:cs typeface="Times New Roman" panose="02020603050405020304" pitchFamily="18" charset="0"/>
              </a:rPr>
              <a:t>How do the resurrection narratives point towards an understanding of Christian hope?</a:t>
            </a:r>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 </a:t>
            </a:r>
            <a:endParaRPr lang="en-US" sz="2400" b="1" dirty="0">
              <a:solidFill>
                <a:schemeClr val="bg1"/>
              </a:solidFill>
              <a:latin typeface="Work Sans Light" pitchFamily="2" charset="0"/>
            </a:endParaRPr>
          </a:p>
        </p:txBody>
      </p:sp>
    </p:spTree>
    <p:extLst>
      <p:ext uri="{BB962C8B-B14F-4D97-AF65-F5344CB8AC3E}">
        <p14:creationId xmlns:p14="http://schemas.microsoft.com/office/powerpoint/2010/main" val="3280864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1" y="0"/>
            <a:ext cx="12192001" cy="685800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815B98-6D0A-1E48-8EB0-73F044A24F7A}"/>
              </a:ext>
            </a:extLst>
          </p:cNvPr>
          <p:cNvSpPr txBox="1"/>
          <p:nvPr/>
        </p:nvSpPr>
        <p:spPr>
          <a:xfrm>
            <a:off x="2328038" y="3989296"/>
            <a:ext cx="7535917" cy="1369606"/>
          </a:xfrm>
          <a:prstGeom prst="rect">
            <a:avLst/>
          </a:prstGeom>
          <a:noFill/>
        </p:spPr>
        <p:txBody>
          <a:bodyPr wrap="square" rtlCol="0">
            <a:spAutoFit/>
          </a:bodyPr>
          <a:lstStyle/>
          <a:p>
            <a:pPr algn="ctr"/>
            <a:r>
              <a:rPr lang="en-GB" sz="1400" b="1" u="none" strike="noStrike" dirty="0">
                <a:solidFill>
                  <a:schemeClr val="bg1"/>
                </a:solidFill>
                <a:effectLst/>
                <a:latin typeface="Work Sans SemiBold" pitchFamily="2" charset="77"/>
              </a:rPr>
              <a:t>London Diocesan Board for Schools </a:t>
            </a:r>
          </a:p>
          <a:p>
            <a:pPr algn="ctr"/>
            <a:r>
              <a:rPr lang="en-GB" sz="1400" b="1" u="sng" dirty="0">
                <a:solidFill>
                  <a:schemeClr val="bg1"/>
                </a:solidFill>
                <a:latin typeface="Work Sans SemiBold" pitchFamily="2" charset="77"/>
              </a:rPr>
              <a:t>www.ldbs.co.uk</a:t>
            </a:r>
            <a:r>
              <a:rPr lang="en-GB" sz="1400" b="1" strike="noStrike" dirty="0">
                <a:solidFill>
                  <a:schemeClr val="bg1"/>
                </a:solidFill>
                <a:effectLst/>
                <a:latin typeface="Work Sans SemiBold" pitchFamily="2" charset="77"/>
              </a:rPr>
              <a:t>   </a:t>
            </a:r>
            <a:r>
              <a:rPr lang="en-GB" sz="1400" b="1" u="none" strike="noStrike" dirty="0">
                <a:solidFill>
                  <a:schemeClr val="bg1"/>
                </a:solidFill>
                <a:effectLst/>
                <a:latin typeface="Work Sans SemiBold" pitchFamily="2" charset="77"/>
              </a:rPr>
              <a:t>020 7932 1100</a:t>
            </a:r>
          </a:p>
          <a:p>
            <a:pPr algn="ctr"/>
            <a:br>
              <a:rPr lang="en-GB" sz="1100" dirty="0">
                <a:solidFill>
                  <a:schemeClr val="bg1"/>
                </a:solidFill>
                <a:latin typeface="Work Sans" pitchFamily="2" charset="77"/>
              </a:rPr>
            </a:br>
            <a:r>
              <a:rPr lang="en-GB" sz="1100" u="none" strike="noStrike" dirty="0">
                <a:solidFill>
                  <a:schemeClr val="bg1"/>
                </a:solidFill>
                <a:effectLst/>
                <a:latin typeface="Work Sans" pitchFamily="2" charset="77"/>
              </a:rPr>
              <a:t>London Diocesan Board for Schools is a Charitable Company Limited by Guarantee. </a:t>
            </a:r>
            <a:br>
              <a:rPr lang="en-GB" sz="1100" u="none" strike="noStrike" dirty="0">
                <a:solidFill>
                  <a:schemeClr val="bg1"/>
                </a:solidFill>
                <a:effectLst/>
                <a:latin typeface="Work Sans" pitchFamily="2" charset="77"/>
              </a:rPr>
            </a:br>
            <a:r>
              <a:rPr lang="en-GB" sz="1100" u="none" strike="noStrike" dirty="0">
                <a:solidFill>
                  <a:schemeClr val="bg1"/>
                </a:solidFill>
                <a:effectLst/>
                <a:latin typeface="Work Sans" pitchFamily="2" charset="77"/>
              </a:rPr>
              <a:t>Company Registration No 198131. Charity Registration No 313000. </a:t>
            </a:r>
            <a:br>
              <a:rPr lang="en-GB" sz="1100" u="none" strike="noStrike" dirty="0">
                <a:solidFill>
                  <a:schemeClr val="bg1"/>
                </a:solidFill>
                <a:effectLst/>
                <a:latin typeface="Work Sans" pitchFamily="2" charset="77"/>
              </a:rPr>
            </a:br>
            <a:endParaRPr lang="en-GB" sz="1100" u="none" strike="noStrike" dirty="0">
              <a:solidFill>
                <a:schemeClr val="bg1"/>
              </a:solidFill>
              <a:effectLst/>
              <a:latin typeface="Work Sans" pitchFamily="2" charset="77"/>
            </a:endParaRPr>
          </a:p>
          <a:p>
            <a:pPr algn="ctr"/>
            <a:r>
              <a:rPr lang="en-GB" sz="1100" u="none" strike="noStrike" dirty="0">
                <a:solidFill>
                  <a:schemeClr val="bg1"/>
                </a:solidFill>
                <a:effectLst/>
                <a:latin typeface="Work Sans" pitchFamily="2" charset="77"/>
              </a:rPr>
              <a:t>Registered Address: London Diocesan House, 36 </a:t>
            </a:r>
            <a:r>
              <a:rPr lang="en-GB" sz="1100" u="none" strike="noStrike" dirty="0" err="1">
                <a:solidFill>
                  <a:schemeClr val="bg1"/>
                </a:solidFill>
                <a:effectLst/>
                <a:latin typeface="Work Sans" pitchFamily="2" charset="77"/>
              </a:rPr>
              <a:t>Causton</a:t>
            </a:r>
            <a:r>
              <a:rPr lang="en-GB" sz="1100" u="none" strike="noStrike" dirty="0">
                <a:solidFill>
                  <a:schemeClr val="bg1"/>
                </a:solidFill>
                <a:effectLst/>
                <a:latin typeface="Work Sans" pitchFamily="2" charset="77"/>
              </a:rPr>
              <a:t> Street, London, SW1P 4AU</a:t>
            </a:r>
          </a:p>
        </p:txBody>
      </p:sp>
      <p:pic>
        <p:nvPicPr>
          <p:cNvPr id="4" name="Picture 3">
            <a:extLst>
              <a:ext uri="{FF2B5EF4-FFF2-40B4-BE49-F238E27FC236}">
                <a16:creationId xmlns:a16="http://schemas.microsoft.com/office/drawing/2014/main" id="{10173B46-344B-050C-4F9D-D83921089364}"/>
              </a:ext>
            </a:extLst>
          </p:cNvPr>
          <p:cNvPicPr>
            <a:picLocks noChangeAspect="1"/>
          </p:cNvPicPr>
          <p:nvPr/>
        </p:nvPicPr>
        <p:blipFill>
          <a:blip r:embed="rId3"/>
          <a:srcRect/>
          <a:stretch/>
        </p:blipFill>
        <p:spPr>
          <a:xfrm>
            <a:off x="5249936" y="1851181"/>
            <a:ext cx="1692119" cy="1692119"/>
          </a:xfrm>
          <a:prstGeom prst="rect">
            <a:avLst/>
          </a:prstGeom>
        </p:spPr>
      </p:pic>
      <p:sp>
        <p:nvSpPr>
          <p:cNvPr id="3" name="TextBox 2">
            <a:extLst>
              <a:ext uri="{FF2B5EF4-FFF2-40B4-BE49-F238E27FC236}">
                <a16:creationId xmlns:a16="http://schemas.microsoft.com/office/drawing/2014/main" id="{30ED1708-83EA-B651-DDCF-32733E15F28C}"/>
              </a:ext>
            </a:extLst>
          </p:cNvPr>
          <p:cNvSpPr txBox="1"/>
          <p:nvPr/>
        </p:nvSpPr>
        <p:spPr>
          <a:xfrm>
            <a:off x="1292772" y="5585231"/>
            <a:ext cx="9732580" cy="1384995"/>
          </a:xfrm>
          <a:prstGeom prst="rect">
            <a:avLst/>
          </a:prstGeom>
          <a:noFill/>
        </p:spPr>
        <p:txBody>
          <a:bodyPr wrap="square" lIns="91440" tIns="45720" rIns="91440" bIns="45720" rtlCol="0" anchor="t">
            <a:spAutoFit/>
          </a:bodyPr>
          <a:lstStyle/>
          <a:p>
            <a:pPr algn="ctr"/>
            <a:r>
              <a:rPr lang="en-GB" sz="1100" dirty="0">
                <a:solidFill>
                  <a:schemeClr val="bg1"/>
                </a:solidFill>
                <a:latin typeface="Work Sans"/>
                <a:ea typeface="+mn-lt"/>
                <a:cs typeface="+mn-lt"/>
              </a:rPr>
              <a:t>© Copyright London Diocesan Board for Schools 2023</a:t>
            </a:r>
            <a:endParaRPr lang="en-US" sz="1100">
              <a:solidFill>
                <a:schemeClr val="bg1"/>
              </a:solidFill>
              <a:latin typeface="Work Sans"/>
            </a:endParaRPr>
          </a:p>
          <a:p>
            <a:pPr algn="ctr"/>
            <a:r>
              <a:rPr lang="en-GB" sz="1100" dirty="0">
                <a:solidFill>
                  <a:schemeClr val="bg1"/>
                </a:solidFill>
                <a:latin typeface="Work Sans"/>
                <a:ea typeface="+mn-lt"/>
                <a:cs typeface="+mn-lt"/>
              </a:rPr>
              <a:t>All rights reserved. No part of these slides may be reproduced, stored in a retrieval system or transmitted in any form or by any other means, electronic or mechanical photocopying, recording or otherwise without the prior written permission of the London Diocesan Board for Schools. These slides may not be lent, resold, hired out or otherwise disposed of by way of trade without the prior consent of the London Diocesan Board for Schools. </a:t>
            </a:r>
            <a:endParaRPr lang="en-GB" sz="1100">
              <a:solidFill>
                <a:schemeClr val="bg1"/>
              </a:solidFill>
            </a:endParaRPr>
          </a:p>
          <a:p>
            <a:pPr algn="ctr"/>
            <a:endParaRPr lang="en-GB" sz="1100" b="0" i="0" dirty="0">
              <a:solidFill>
                <a:schemeClr val="bg1"/>
              </a:solidFill>
              <a:effectLst/>
              <a:latin typeface="Work Sans"/>
            </a:endParaRPr>
          </a:p>
          <a:p>
            <a:endParaRPr lang="en-GB" dirty="0"/>
          </a:p>
        </p:txBody>
      </p:sp>
    </p:spTree>
    <p:extLst>
      <p:ext uri="{BB962C8B-B14F-4D97-AF65-F5344CB8AC3E}">
        <p14:creationId xmlns:p14="http://schemas.microsoft.com/office/powerpoint/2010/main" val="1309021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6B5C17-B780-877F-158D-5A216CDE28E5}"/>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429A7E3-6A1B-642F-2973-45CC1BD33F5D}"/>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1200329"/>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1</a:t>
            </a:r>
            <a:r>
              <a:rPr lang="en-GB" sz="2400" b="1" dirty="0">
                <a:solidFill>
                  <a:schemeClr val="bg1"/>
                </a:solidFill>
                <a:latin typeface="Work Sans Light" pitchFamily="2" charset="0"/>
                <a:ea typeface="Calibri" panose="020F0502020204030204" pitchFamily="34" charset="0"/>
                <a:cs typeface="Times New Roman" panose="02020603050405020304" pitchFamily="18" charset="0"/>
              </a:rPr>
              <a:t>: </a:t>
            </a:r>
            <a:r>
              <a:rPr lang="en-GB"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How do Christians believe the Easter Story helps people to understand the meaning of forgiveness?</a:t>
            </a:r>
            <a:endParaRPr lang="en-US" sz="2400" dirty="0">
              <a:solidFill>
                <a:schemeClr val="bg1"/>
              </a:solidFill>
              <a:latin typeface="Work Sans Light" pitchFamily="2" charset="0"/>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a:t>
            </a:r>
          </a:p>
          <a:p>
            <a:r>
              <a:rPr lang="en-US" sz="1400" b="1">
                <a:solidFill>
                  <a:schemeClr val="bg1"/>
                </a:solidFill>
                <a:latin typeface="Work Sans SemiBold" pitchFamily="2" charset="77"/>
              </a:rPr>
              <a:t>SALVATION</a:t>
            </a:r>
            <a:endParaRPr lang="en-US" sz="1400" b="1" dirty="0">
              <a:solidFill>
                <a:schemeClr val="bg1"/>
              </a:solidFill>
              <a:latin typeface="Work Sans SemiBold" pitchFamily="2" charset="77"/>
            </a:endParaRPr>
          </a:p>
        </p:txBody>
      </p:sp>
      <p:sp>
        <p:nvSpPr>
          <p:cNvPr id="22" name="TextBox 21">
            <a:extLst>
              <a:ext uri="{FF2B5EF4-FFF2-40B4-BE49-F238E27FC236}">
                <a16:creationId xmlns:a16="http://schemas.microsoft.com/office/drawing/2014/main" id="{DCADF510-8CFF-BEDA-98C7-AAE125765A82}"/>
              </a:ext>
            </a:extLst>
          </p:cNvPr>
          <p:cNvSpPr txBox="1"/>
          <p:nvPr/>
        </p:nvSpPr>
        <p:spPr>
          <a:xfrm>
            <a:off x="3555973" y="2027836"/>
            <a:ext cx="7884160" cy="861774"/>
          </a:xfrm>
          <a:prstGeom prst="rect">
            <a:avLst/>
          </a:prstGeom>
          <a:noFill/>
        </p:spPr>
        <p:txBody>
          <a:bodyPr wrap="square" rtlCol="0">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Know what forgiveness, means.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Understand what gives Jesus the authority to forgive.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Understand how the Easter story helps Christians to understand the meaning of forgiveness.</a:t>
            </a:r>
          </a:p>
          <a:p>
            <a:pPr marL="342900" lvl="0" indent="-342900">
              <a:buFont typeface="Symbol" panose="05050102010706020507" pitchFamily="18" charset="2"/>
              <a:buChar char=""/>
            </a:pP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religious vocabulary:</a:t>
            </a:r>
            <a:r>
              <a:rPr lang="en-GB" sz="1000" dirty="0">
                <a:effectLst/>
                <a:latin typeface="Work Sans" pitchFamily="2" charset="0"/>
                <a:ea typeface="Calibri" panose="020F0502020204030204" pitchFamily="34" charset="0"/>
                <a:cs typeface="Times New Roman" panose="02020603050405020304" pitchFamily="18" charset="0"/>
              </a:rPr>
              <a:t>  Forgiveness.</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p:nvPr/>
        </p:nvSpPr>
        <p:spPr>
          <a:xfrm>
            <a:off x="3557610" y="3771356"/>
            <a:ext cx="8243997" cy="2400657"/>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forgiveness means and do you think it exists?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Do you think being forgiven by a fellow human is the same as being forgiven by God?  Explain your answer.</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(Pupils to write their responses on a post it note and to keep them as they will be referring back to them at the end of the lesson.)</a:t>
            </a: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Introduce the big question for the unit: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How does the Christian Festival of Easter offer hope?</a:t>
            </a:r>
            <a:r>
              <a:rPr lang="en-GB" sz="1000" dirty="0">
                <a:solidFill>
                  <a:srgbClr val="55345A"/>
                </a:solidFill>
                <a:effectLst/>
                <a:latin typeface="Work Sans" pitchFamily="2" charset="0"/>
                <a:ea typeface="Calibri" panose="020F0502020204030204" pitchFamily="34" charset="0"/>
                <a:cs typeface="Times New Roman" panose="02020603050405020304" pitchFamily="18" charset="0"/>
              </a:rPr>
              <a:t> </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Introduce this week’s question: </a:t>
            </a:r>
          </a:p>
          <a:p>
            <a:r>
              <a:rPr lang="en-GB" sz="1000" b="1" kern="1200" dirty="0">
                <a:solidFill>
                  <a:srgbClr val="55345A"/>
                </a:solidFill>
                <a:effectLst/>
                <a:latin typeface="Work Sans" pitchFamily="2" charset="0"/>
                <a:ea typeface="Times New Roman" panose="02020603050405020304" pitchFamily="18" charset="0"/>
                <a:cs typeface="Times New Roman" panose="02020603050405020304" pitchFamily="18" charset="0"/>
              </a:rPr>
              <a:t>How do Christians believe the Easter Story helps people to understand the meaning of forgiveness?</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Intentions:</a:t>
            </a:r>
            <a:r>
              <a:rPr lang="en-GB" sz="1600" dirty="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dirty="0">
                <a:effectLst/>
                <a:latin typeface="Work Sans" pitchFamily="2" charset="0"/>
                <a:ea typeface="Calibri" panose="020F0502020204030204" pitchFamily="34" charset="0"/>
                <a:cs typeface="Times New Roman" panose="02020603050405020304" pitchFamily="18" charset="0"/>
              </a:rPr>
              <a:t>To give pupils opportunities to:</a:t>
            </a:r>
          </a:p>
          <a:p>
            <a:endParaRPr lang="en-GB" dirty="0"/>
          </a:p>
        </p:txBody>
      </p:sp>
      <p:sp>
        <p:nvSpPr>
          <p:cNvPr id="4" name="TextBox 3">
            <a:extLst>
              <a:ext uri="{FF2B5EF4-FFF2-40B4-BE49-F238E27FC236}">
                <a16:creationId xmlns:a16="http://schemas.microsoft.com/office/drawing/2014/main" id="{71B1B497-0B45-35C1-1022-E9C0B4433607}"/>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20" name="TextBox 19">
            <a:extLst>
              <a:ext uri="{FF2B5EF4-FFF2-40B4-BE49-F238E27FC236}">
                <a16:creationId xmlns:a16="http://schemas.microsoft.com/office/drawing/2014/main" id="{7F0F295F-1945-027E-E498-9204783374FC}"/>
              </a:ext>
            </a:extLst>
          </p:cNvPr>
          <p:cNvSpPr txBox="1"/>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422105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1200329"/>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a:t>
            </a:r>
            <a:r>
              <a:rPr lang="en-GB" sz="2400" b="1">
                <a:solidFill>
                  <a:schemeClr val="bg1"/>
                </a:solidFill>
                <a:latin typeface="Work Sans Light" pitchFamily="2" charset="0"/>
                <a:ea typeface="Calibri" panose="020F0502020204030204" pitchFamily="34" charset="0"/>
                <a:cs typeface="Times New Roman" panose="02020603050405020304" pitchFamily="18" charset="0"/>
              </a:rPr>
              <a:t>: </a:t>
            </a:r>
            <a:r>
              <a:rPr lang="en-GB" sz="2400" kern="1200">
                <a:solidFill>
                  <a:schemeClr val="bg1"/>
                </a:solidFill>
                <a:effectLst/>
                <a:latin typeface="Work Sans Light" pitchFamily="2" charset="0"/>
                <a:ea typeface="Times New Roman" panose="02020603050405020304" pitchFamily="18" charset="0"/>
                <a:cs typeface="Times New Roman" panose="02020603050405020304" pitchFamily="18" charset="0"/>
              </a:rPr>
              <a:t>How do Christians believe the Easter Story helps people to understand the meaning of forgiveness?</a:t>
            </a:r>
            <a:endParaRPr lang="en-US" sz="2400" dirty="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a:t>
            </a:r>
          </a:p>
          <a:p>
            <a:r>
              <a:rPr lang="en-US" sz="1400" b="1">
                <a:solidFill>
                  <a:schemeClr val="bg1"/>
                </a:solidFill>
                <a:latin typeface="Work Sans SemiBold" pitchFamily="2" charset="77"/>
              </a:rPr>
              <a:t>SALVATION</a:t>
            </a:r>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401205"/>
          </a:xfrm>
          <a:prstGeom prst="rect">
            <a:avLst/>
          </a:prstGeom>
          <a:noFill/>
        </p:spPr>
        <p:txBody>
          <a:bodyPr wrap="square" lIns="91440" tIns="45720" rIns="91440" bIns="45720" anchor="t">
            <a:spAutoFit/>
          </a:bodyPr>
          <a:lstStyle/>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Biblical text analysis:</a:t>
            </a:r>
            <a:r>
              <a:rPr lang="en-GB" sz="1000" dirty="0">
                <a:effectLst/>
                <a:latin typeface="Work Sans" pitchFamily="2" charset="0"/>
                <a:ea typeface="Calibri" panose="020F0502020204030204" pitchFamily="34" charset="0"/>
                <a:cs typeface="Times New Roman" panose="02020603050405020304" pitchFamily="18" charset="0"/>
              </a:rPr>
              <a:t>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Luke 15:  11 - 32</a:t>
            </a:r>
            <a:r>
              <a:rPr lang="en-GB" sz="1000" dirty="0">
                <a:solidFill>
                  <a:srgbClr val="55345A"/>
                </a:solidFill>
                <a:effectLst/>
                <a:latin typeface="Work Sans" pitchFamily="2" charset="0"/>
                <a:ea typeface="Calibri" panose="020F0502020204030204" pitchFamily="34" charset="0"/>
                <a:cs typeface="Times New Roman" panose="02020603050405020304" pitchFamily="18" charset="0"/>
              </a:rPr>
              <a:t> -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the prodigal son</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Read through the text and annotate evidence of the following concepts:  </a:t>
            </a:r>
            <a:r>
              <a:rPr lang="en-GB" sz="1000" b="1" dirty="0">
                <a:effectLst/>
                <a:latin typeface="Work Sans" pitchFamily="2" charset="0"/>
                <a:ea typeface="Calibri" panose="020F0502020204030204" pitchFamily="34" charset="0"/>
                <a:cs typeface="Times New Roman" panose="02020603050405020304" pitchFamily="18" charset="0"/>
              </a:rPr>
              <a:t>rebellion, jealousy, repentance, redemption and forgiveness</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To note:</a:t>
            </a:r>
            <a:r>
              <a:rPr lang="en-GB" sz="1000" dirty="0">
                <a:effectLst/>
                <a:latin typeface="Work Sans" pitchFamily="2" charset="0"/>
                <a:ea typeface="Calibri" panose="020F0502020204030204" pitchFamily="34" charset="0"/>
                <a:cs typeface="Times New Roman" panose="02020603050405020304" pitchFamily="18" charset="0"/>
              </a:rPr>
              <a:t>  Check pupils understand the religious vocabulary before beginning.</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E.g.:  redemption:</a:t>
            </a:r>
            <a:r>
              <a:rPr lang="en-GB" sz="1000" dirty="0">
                <a:effectLst/>
                <a:latin typeface="Work Sans" pitchFamily="2" charset="0"/>
                <a:ea typeface="Calibri" panose="020F0502020204030204" pitchFamily="34" charset="0"/>
                <a:cs typeface="Times New Roman" panose="02020603050405020304" pitchFamily="18" charset="0"/>
              </a:rPr>
              <a:t>  Being freed from sin.  Christian doctrine claims that humans have been redeemed because of Jesus’ death on the cross.</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a:t>
            </a:r>
            <a:r>
              <a:rPr lang="en-GB" sz="1000" dirty="0">
                <a:effectLst/>
                <a:latin typeface="Work Sans" pitchFamily="2" charset="0"/>
                <a:ea typeface="Calibri" panose="020F0502020204030204" pitchFamily="34" charset="0"/>
                <a:cs typeface="Times New Roman" panose="02020603050405020304" pitchFamily="18" charset="0"/>
              </a:rPr>
              <a:t>:  Can you think of events in the Easter story that link also to these concepts? – prior knowledge checking.</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Further exploration on the concept of forgiveness:  </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Read through each Biblical text:  </a:t>
            </a:r>
            <a:r>
              <a:rPr lang="en-GB" sz="1000" dirty="0">
                <a:effectLst/>
                <a:latin typeface="Work Sans" pitchFamily="2" charset="0"/>
                <a:ea typeface="Times New Roman" panose="02020603050405020304" pitchFamily="18" charset="0"/>
                <a:cs typeface="Times New Roman" panose="02020603050405020304" pitchFamily="18" charset="0"/>
              </a:rPr>
              <a:t>Pupils to work in groups and be given two texts to analyse and compare.</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b="1" dirty="0">
                <a:solidFill>
                  <a:srgbClr val="55345A"/>
                </a:solidFill>
                <a:effectLst/>
                <a:latin typeface="Work Sans" pitchFamily="2" charset="0"/>
                <a:ea typeface="Times New Roman" panose="02020603050405020304" pitchFamily="18" charset="0"/>
                <a:cs typeface="Times New Roman" panose="02020603050405020304" pitchFamily="18" charset="0"/>
              </a:rPr>
              <a:t>Matthew 28:  16 – 18 – the great commission.</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b="1" dirty="0">
                <a:solidFill>
                  <a:srgbClr val="55345A"/>
                </a:solidFill>
                <a:effectLst/>
                <a:latin typeface="Work Sans" pitchFamily="2" charset="0"/>
                <a:ea typeface="Times New Roman" panose="02020603050405020304" pitchFamily="18" charset="0"/>
                <a:cs typeface="Times New Roman" panose="02020603050405020304" pitchFamily="18" charset="0"/>
              </a:rPr>
              <a:t>Matthew 9:  1 – 8 – Jesus heals a paralytic.</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b="1" dirty="0">
                <a:solidFill>
                  <a:srgbClr val="55345A"/>
                </a:solidFill>
                <a:effectLst/>
                <a:latin typeface="Work Sans" pitchFamily="2" charset="0"/>
                <a:ea typeface="Times New Roman" panose="02020603050405020304" pitchFamily="18" charset="0"/>
                <a:cs typeface="Times New Roman" panose="02020603050405020304" pitchFamily="18" charset="0"/>
              </a:rPr>
              <a:t>Luke 19:  1 – 10 – Zacchaeus the tax collector.</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b="1" dirty="0">
                <a:solidFill>
                  <a:srgbClr val="55345A"/>
                </a:solidFill>
                <a:effectLst/>
                <a:latin typeface="Work Sans" pitchFamily="2" charset="0"/>
                <a:ea typeface="Times New Roman" panose="02020603050405020304" pitchFamily="18" charset="0"/>
                <a:cs typeface="Times New Roman" panose="02020603050405020304" pitchFamily="18" charset="0"/>
              </a:rPr>
              <a:t>Luke 23:  26 – 34 – the crucifixion of Jesus.</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pPr marL="228600"/>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Times New Roman" panose="02020603050405020304" pitchFamily="18" charset="0"/>
                <a:cs typeface="Times New Roman"/>
              </a:rPr>
              <a:t>Within the text:</a:t>
            </a:r>
            <a:r>
              <a:rPr lang="en-GB" sz="1000" b="1" dirty="0">
                <a:latin typeface="Work Sans"/>
                <a:ea typeface="Times New Roman" panose="02020603050405020304" pitchFamily="18" charset="0"/>
                <a:cs typeface="Times New Roman"/>
              </a:rPr>
              <a:t> </a:t>
            </a:r>
            <a:r>
              <a:rPr lang="en-GB" sz="1000" b="1" dirty="0">
                <a:effectLst/>
                <a:latin typeface="Work Sans"/>
                <a:ea typeface="Times New Roman" panose="02020603050405020304" pitchFamily="18" charset="0"/>
                <a:cs typeface="Times New Roman"/>
              </a:rPr>
              <a:t> What does the text mean?</a:t>
            </a:r>
            <a:r>
              <a:rPr lang="en-GB" sz="1000" dirty="0">
                <a:latin typeface="Work Sans"/>
                <a:ea typeface="Times New Roman" panose="02020603050405020304" pitchFamily="18" charset="0"/>
                <a:cs typeface="Times New Roman"/>
              </a:rPr>
              <a:t> </a:t>
            </a:r>
            <a:r>
              <a:rPr lang="en-GB" sz="1000" dirty="0">
                <a:effectLst/>
                <a:latin typeface="Work Sans"/>
                <a:ea typeface="Times New Roman" panose="02020603050405020304" pitchFamily="18" charset="0"/>
                <a:cs typeface="Times New Roman"/>
              </a:rPr>
              <a:t> Are there any words that need explaining?</a:t>
            </a:r>
            <a:r>
              <a:rPr lang="en-GB" sz="1000" dirty="0">
                <a:latin typeface="Work Sans"/>
                <a:ea typeface="Times New Roman" panose="02020603050405020304" pitchFamily="18" charset="0"/>
                <a:cs typeface="Times New Roman"/>
              </a:rPr>
              <a:t> </a:t>
            </a:r>
            <a:r>
              <a:rPr lang="en-GB" sz="1000" dirty="0">
                <a:effectLst/>
                <a:latin typeface="Work Sans"/>
                <a:ea typeface="Times New Roman" panose="02020603050405020304" pitchFamily="18" charset="0"/>
                <a:cs typeface="Times New Roman"/>
              </a:rPr>
              <a:t> </a:t>
            </a:r>
            <a:r>
              <a:rPr lang="en-GB" sz="1000" b="1" dirty="0">
                <a:effectLst/>
                <a:latin typeface="Work Sans"/>
                <a:ea typeface="Times New Roman" panose="02020603050405020304" pitchFamily="18" charset="0"/>
                <a:cs typeface="Times New Roman"/>
              </a:rPr>
              <a:t>Discipline:</a:t>
            </a:r>
            <a:r>
              <a:rPr lang="en-GB" sz="1000" dirty="0">
                <a:latin typeface="Work Sans"/>
                <a:ea typeface="Times New Roman" panose="02020603050405020304" pitchFamily="18" charset="0"/>
                <a:cs typeface="Times New Roman"/>
              </a:rPr>
              <a:t>  Theology</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Arial" panose="020B0604020202020204" pitchFamily="34" charset="0"/>
              </a:rPr>
              <a:t>Why did Jesus have the authority to say that people’s sins were forgiven?</a:t>
            </a:r>
            <a:r>
              <a:rPr lang="en-GB" sz="1000" dirty="0">
                <a:latin typeface="Work Sans" pitchFamily="2" charset="0"/>
                <a:ea typeface="Calibri" panose="020F0502020204030204" pitchFamily="34" charset="0"/>
                <a:cs typeface="Times New Roman" panose="02020603050405020304" pitchFamily="18" charset="0"/>
              </a:rPr>
              <a:t> </a:t>
            </a:r>
            <a:r>
              <a:rPr lang="en-GB" sz="1000" dirty="0">
                <a:effectLst/>
                <a:latin typeface="Work Sans" pitchFamily="2" charset="0"/>
                <a:ea typeface="Calibri" panose="020F0502020204030204" pitchFamily="34" charset="0"/>
                <a:cs typeface="Arial" panose="020B0604020202020204" pitchFamily="34" charset="0"/>
              </a:rPr>
              <a:t>(Because he is fully human and fully God - Incarnation.)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Arial" panose="020B0604020202020204" pitchFamily="34" charset="0"/>
              </a:rPr>
              <a:t>How did the people surrounding the scene react in each of the scenarios? Why do you think they reacted in the way they did?</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CCF4D164-8F3C-4184-1B2E-55097E33920D}"/>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FE5A9F12-C1AE-C12A-CB9B-9506465DCEA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144132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1200329"/>
          </a:xfrm>
          <a:prstGeom prst="rect">
            <a:avLst/>
          </a:prstGeom>
          <a:noFill/>
        </p:spPr>
        <p:txBody>
          <a:bodyPr wrap="square" rtlCol="0">
            <a:spAutoFit/>
          </a:bodyPr>
          <a:lstStyle/>
          <a:p>
            <a:r>
              <a:rPr lang="en-GB" sz="2400" b="1">
                <a:solidFill>
                  <a:schemeClr val="bg1"/>
                </a:solidFill>
                <a:effectLst/>
                <a:latin typeface="Work Sans Light" pitchFamily="2" charset="0"/>
                <a:ea typeface="Calibri" panose="020F0502020204030204" pitchFamily="34" charset="0"/>
                <a:cs typeface="Times New Roman" panose="02020603050405020304" pitchFamily="18" charset="0"/>
              </a:rPr>
              <a:t>Lesson 1</a:t>
            </a:r>
            <a:r>
              <a:rPr lang="en-GB" sz="2400" b="1">
                <a:solidFill>
                  <a:schemeClr val="bg1"/>
                </a:solidFill>
                <a:latin typeface="Work Sans Light" pitchFamily="2" charset="0"/>
                <a:ea typeface="Calibri" panose="020F0502020204030204" pitchFamily="34" charset="0"/>
                <a:cs typeface="Times New Roman" panose="02020603050405020304" pitchFamily="18" charset="0"/>
              </a:rPr>
              <a:t>: </a:t>
            </a:r>
            <a:r>
              <a:rPr lang="en-GB" sz="2400" kern="1200">
                <a:solidFill>
                  <a:schemeClr val="bg1"/>
                </a:solidFill>
                <a:effectLst/>
                <a:latin typeface="Work Sans Light" pitchFamily="2" charset="0"/>
                <a:ea typeface="Times New Roman" panose="02020603050405020304" pitchFamily="18" charset="0"/>
                <a:cs typeface="Times New Roman" panose="02020603050405020304" pitchFamily="18" charset="0"/>
              </a:rPr>
              <a:t>How do Christians believe the Easter Story helps people to understand the meaning of forgiveness?</a:t>
            </a:r>
            <a:endParaRPr lang="en-US" sz="2400" dirty="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a:t>
            </a:r>
          </a:p>
          <a:p>
            <a:r>
              <a:rPr lang="en-US" sz="1400" b="1">
                <a:solidFill>
                  <a:schemeClr val="bg1"/>
                </a:solidFill>
                <a:latin typeface="Work Sans SemiBold" pitchFamily="2" charset="77"/>
              </a:rPr>
              <a:t>SALVATION</a:t>
            </a:r>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093428"/>
          </a:xfrm>
          <a:prstGeom prst="rect">
            <a:avLst/>
          </a:prstGeom>
          <a:noFill/>
        </p:spPr>
        <p:txBody>
          <a:bodyPr wrap="square" lIns="91440" tIns="45720" rIns="91440" bIns="45720" anchor="t">
            <a:spAutoFit/>
          </a:bodyPr>
          <a:lstStyle/>
          <a:p>
            <a:r>
              <a:rPr lang="en-GB" sz="1000" b="1" dirty="0">
                <a:effectLst/>
                <a:latin typeface="Work Sans"/>
                <a:ea typeface="Times New Roman" panose="02020603050405020304" pitchFamily="18" charset="0"/>
                <a:cs typeface="Times New Roman"/>
              </a:rPr>
              <a:t>In front of the text:</a:t>
            </a:r>
            <a:r>
              <a:rPr lang="en-GB" sz="1000" dirty="0">
                <a:latin typeface="Work Sans"/>
                <a:ea typeface="Times New Roman" panose="02020603050405020304" pitchFamily="18" charset="0"/>
                <a:cs typeface="Times New Roman"/>
              </a:rPr>
              <a:t> </a:t>
            </a:r>
            <a:r>
              <a:rPr lang="en-GB" sz="1000" dirty="0">
                <a:effectLst/>
                <a:latin typeface="Work Sans"/>
                <a:ea typeface="Times New Roman" panose="02020603050405020304" pitchFamily="18" charset="0"/>
                <a:cs typeface="Times New Roman"/>
              </a:rPr>
              <a:t> </a:t>
            </a:r>
            <a:r>
              <a:rPr lang="en-GB" sz="1000" b="1" dirty="0">
                <a:effectLst/>
                <a:latin typeface="Work Sans"/>
                <a:ea typeface="Times New Roman" panose="02020603050405020304" pitchFamily="18" charset="0"/>
                <a:cs typeface="Times New Roman"/>
              </a:rPr>
              <a:t>This is concerned with the relationship between the text and the reader.</a:t>
            </a:r>
            <a:r>
              <a:rPr lang="en-GB" sz="1000" b="1" dirty="0">
                <a:latin typeface="Work Sans"/>
                <a:ea typeface="Times New Roman" panose="02020603050405020304" pitchFamily="18" charset="0"/>
                <a:cs typeface="Times New Roman"/>
              </a:rPr>
              <a:t> </a:t>
            </a:r>
            <a:r>
              <a:rPr lang="en-GB" sz="1000" b="1" dirty="0">
                <a:effectLst/>
                <a:latin typeface="Work Sans"/>
                <a:ea typeface="Times New Roman" panose="02020603050405020304" pitchFamily="18" charset="0"/>
                <a:cs typeface="Times New Roman"/>
              </a:rPr>
              <a:t> Discipline:</a:t>
            </a:r>
            <a:r>
              <a:rPr lang="en-GB" sz="1000" dirty="0">
                <a:latin typeface="Work Sans"/>
                <a:ea typeface="Times New Roman" panose="02020603050405020304" pitchFamily="18" charset="0"/>
                <a:cs typeface="Times New Roman"/>
              </a:rPr>
              <a:t>  Theology</a:t>
            </a:r>
            <a:endParaRPr lang="en-GB" sz="1000" dirty="0">
              <a:effectLst/>
              <a:latin typeface="Work Sans"/>
              <a:ea typeface="Calibri" panose="020F0502020204030204" pitchFamily="34" charset="0"/>
              <a:cs typeface="Times New Roman"/>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Arial" panose="020B0604020202020204" pitchFamily="34" charset="0"/>
              </a:rPr>
              <a:t>How do we react when people forgive us? </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Arial" panose="020B0604020202020204" pitchFamily="34" charset="0"/>
              </a:rPr>
              <a:t>Why do Christians believe Jesus came into the world?</a:t>
            </a:r>
            <a:endParaRPr lang="en-GB" sz="1000" dirty="0">
              <a:latin typeface="Work Sans" pitchFamily="2" charset="0"/>
              <a:ea typeface="Calibri" panose="020F0502020204030204" pitchFamily="34" charset="0"/>
              <a:cs typeface="Times New Roman" panose="02020603050405020304" pitchFamily="18" charset="0"/>
            </a:endParaRPr>
          </a:p>
          <a:p>
            <a:pPr lvl="0"/>
            <a:r>
              <a:rPr lang="en-GB" sz="1000" dirty="0">
                <a:effectLst/>
                <a:latin typeface="Work Sans" pitchFamily="2" charset="0"/>
                <a:ea typeface="Calibri" panose="020F0502020204030204" pitchFamily="34" charset="0"/>
                <a:cs typeface="Calibri Light" panose="020F0302020204030204" pitchFamily="34" charset="0"/>
              </a:rPr>
              <a:t>(To save humankind from sin.  Jesus opens the way back to God. Through him, sin is dealt with, forgiveness offered, and the relationship between God and humans is restored.)</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Calibri Light" panose="020F0302020204030204" pitchFamily="34" charset="0"/>
              </a:rPr>
              <a:t>Why do you think Jesus’ death and resurrection are so important to Christians?  (Forgiveness of sin, a way to salvation is paved and eternal hope offered.)</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Pupils record their answers as a group on large sheets of paper or electronically.</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Times New Roman" panose="02020603050405020304" pitchFamily="18" charset="0"/>
                <a:cs typeface="Times New Roman" panose="02020603050405020304" pitchFamily="18" charset="0"/>
              </a:rPr>
              <a:t>Groups to share with others their responses</a:t>
            </a:r>
            <a:r>
              <a:rPr lang="en-GB" sz="1000" b="1" dirty="0">
                <a:effectLst/>
                <a:latin typeface="Work Sans" pitchFamily="2" charset="0"/>
                <a:ea typeface="Times New Roman" panose="02020603050405020304" pitchFamily="18" charset="0"/>
                <a:cs typeface="Times New Roman" panose="02020603050405020304" pitchFamily="18" charset="0"/>
              </a:rPr>
              <a:t>.</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b="1" dirty="0">
              <a:effectLst/>
              <a:latin typeface="Work Sans" pitchFamily="2" charset="0"/>
              <a:ea typeface="Times New Roman" panose="02020603050405020304" pitchFamily="18"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Plenary:  (Reflect and express)</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Arial" panose="020B0604020202020204" pitchFamily="34" charset="0"/>
              </a:rPr>
              <a:t>Return the question of the lesson:</a:t>
            </a:r>
            <a:r>
              <a:rPr lang="en-GB" sz="1000" dirty="0">
                <a:effectLst/>
                <a:latin typeface="Work Sans" pitchFamily="2" charset="0"/>
                <a:ea typeface="Calibri" panose="020F0502020204030204" pitchFamily="34" charset="0"/>
                <a:cs typeface="Arial" panose="020B0604020202020204" pitchFamily="34" charset="0"/>
              </a:rPr>
              <a:t> </a:t>
            </a:r>
            <a:r>
              <a:rPr lang="en-GB" sz="1000" b="1" kern="1200" dirty="0">
                <a:solidFill>
                  <a:srgbClr val="55345A"/>
                </a:solidFill>
                <a:effectLst/>
                <a:latin typeface="Work Sans" pitchFamily="2" charset="0"/>
                <a:ea typeface="Times New Roman" panose="02020603050405020304" pitchFamily="18" charset="0"/>
                <a:cs typeface="Times New Roman" panose="02020603050405020304" pitchFamily="18" charset="0"/>
              </a:rPr>
              <a:t>How do Christians believe the Easter Story helps people to understand the meaning of forgiveness?</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Gather pupils’ responses to the question.</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Return to the questions asked at the beginning of the lesson: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forgiveness means and do you think it exists?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Do you think being forgiven by a fellow human is the same as being forgiven by God?  Explain your answer.</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a:t>
            </a:r>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dirty="0">
                <a:effectLst/>
                <a:latin typeface="Work Sans" pitchFamily="2" charset="0"/>
                <a:ea typeface="Calibri" panose="020F0502020204030204" pitchFamily="34" charset="0"/>
                <a:cs typeface="Times New Roman" panose="02020603050405020304" pitchFamily="18" charset="0"/>
              </a:rPr>
              <a:t>Does anyone want to change their original answer or add to it?</a:t>
            </a:r>
          </a:p>
        </p:txBody>
      </p:sp>
      <p:sp>
        <p:nvSpPr>
          <p:cNvPr id="4" name="Rectangle 3">
            <a:extLst>
              <a:ext uri="{FF2B5EF4-FFF2-40B4-BE49-F238E27FC236}">
                <a16:creationId xmlns:a16="http://schemas.microsoft.com/office/drawing/2014/main" id="{CCF4D164-8F3C-4184-1B2E-55097E33920D}"/>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FE5A9F12-C1AE-C12A-CB9B-9506465DCEA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2754310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1200329"/>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1</a:t>
            </a:r>
            <a:r>
              <a:rPr lang="en-GB" sz="2400" b="1" dirty="0">
                <a:solidFill>
                  <a:schemeClr val="bg1"/>
                </a:solidFill>
                <a:latin typeface="Work Sans Light" pitchFamily="2" charset="0"/>
                <a:ea typeface="Calibri" panose="020F0502020204030204" pitchFamily="34" charset="0"/>
                <a:cs typeface="Times New Roman" panose="02020603050405020304" pitchFamily="18" charset="0"/>
              </a:rPr>
              <a:t>: </a:t>
            </a:r>
            <a:r>
              <a:rPr lang="en-GB" sz="2400" kern="1200" dirty="0">
                <a:solidFill>
                  <a:schemeClr val="bg1"/>
                </a:solidFill>
                <a:effectLst/>
                <a:latin typeface="Work Sans Light" pitchFamily="2" charset="0"/>
                <a:ea typeface="Times New Roman" panose="02020603050405020304" pitchFamily="18" charset="0"/>
                <a:cs typeface="Times New Roman" panose="02020603050405020304" pitchFamily="18" charset="0"/>
              </a:rPr>
              <a:t>How do Christians believe the Easter Story helps people to understand the meaning of forgiveness?</a:t>
            </a:r>
            <a:endParaRPr lang="en-US" sz="2400" dirty="0">
              <a:solidFill>
                <a:schemeClr val="bg1"/>
              </a:solidFill>
              <a:latin typeface="Work Sans Light" pitchFamily="2" charset="0"/>
            </a:endParaRPr>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a:t>
            </a:r>
          </a:p>
          <a:p>
            <a:r>
              <a:rPr lang="en-US" sz="1400" b="1">
                <a:solidFill>
                  <a:schemeClr val="bg1"/>
                </a:solidFill>
                <a:latin typeface="Work Sans SemiBold" pitchFamily="2" charset="77"/>
              </a:rPr>
              <a:t>SALVATION</a:t>
            </a:r>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p:nvPr/>
        </p:nvSpPr>
        <p:spPr>
          <a:xfrm>
            <a:off x="3590911" y="2003542"/>
            <a:ext cx="4167051" cy="256930"/>
          </a:xfrm>
          <a:prstGeom prst="rect">
            <a:avLst/>
          </a:prstGeom>
          <a:noFill/>
        </p:spPr>
        <p:txBody>
          <a:bodyPr wrap="square">
            <a:spAutoFit/>
          </a:bodyPr>
          <a:lstStyle/>
          <a:p>
            <a:pPr>
              <a:lnSpc>
                <a:spcPct val="115000"/>
              </a:lnSpc>
              <a:spcAft>
                <a:spcPts val="1000"/>
              </a:spcAft>
            </a:pPr>
            <a:r>
              <a:rPr lang="en-GB" sz="1000">
                <a:effectLst/>
                <a:latin typeface="Work Sans" pitchFamily="2" charset="0"/>
                <a:ea typeface="Calibri" panose="020F0502020204030204" pitchFamily="34" charset="0"/>
                <a:cs typeface="Times New Roman" panose="02020603050405020304" pitchFamily="18" charset="0"/>
              </a:rPr>
              <a:t>Set of Bibles</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997EE1-BE28-40E0-49EA-2F57C04A291B}"/>
              </a:ext>
            </a:extLst>
          </p:cNvPr>
          <p:cNvSpPr txBox="1"/>
          <p:nvPr/>
        </p:nvSpPr>
        <p:spPr>
          <a:xfrm>
            <a:off x="296800" y="3200844"/>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Sensitivities</a:t>
            </a:r>
            <a:endParaRPr lang="en-GB" sz="1600" dirty="0">
              <a:latin typeface="Work Sans" pitchFamily="2" charset="0"/>
            </a:endParaRPr>
          </a:p>
        </p:txBody>
      </p:sp>
      <p:sp>
        <p:nvSpPr>
          <p:cNvPr id="14" name="TextBox 13">
            <a:extLst>
              <a:ext uri="{FF2B5EF4-FFF2-40B4-BE49-F238E27FC236}">
                <a16:creationId xmlns:a16="http://schemas.microsoft.com/office/drawing/2014/main" id="{B036C391-CB78-EFA1-EC78-0FCA8E1CD3A6}"/>
              </a:ext>
            </a:extLst>
          </p:cNvPr>
          <p:cNvSpPr txBox="1"/>
          <p:nvPr/>
        </p:nvSpPr>
        <p:spPr>
          <a:xfrm>
            <a:off x="3590910" y="3200844"/>
            <a:ext cx="8127325" cy="256930"/>
          </a:xfrm>
          <a:prstGeom prst="rect">
            <a:avLst/>
          </a:prstGeom>
          <a:noFill/>
        </p:spPr>
        <p:txBody>
          <a:bodyPr wrap="square">
            <a:spAutoFit/>
          </a:bodyPr>
          <a:lstStyle/>
          <a:p>
            <a:pPr>
              <a:lnSpc>
                <a:spcPct val="115000"/>
              </a:lnSpc>
              <a:spcAft>
                <a:spcPts val="1000"/>
              </a:spcAft>
            </a:pPr>
            <a:r>
              <a:rPr lang="en-GB" sz="1000">
                <a:effectLst/>
                <a:latin typeface="Work Sans" pitchFamily="2" charset="0"/>
                <a:ea typeface="Calibri" panose="020F0502020204030204" pitchFamily="34" charset="0"/>
                <a:cs typeface="Times New Roman" panose="02020603050405020304" pitchFamily="18" charset="0"/>
              </a:rPr>
              <a:t>Be mindful of pupils who might find the concept of forgiveness difficult to grasp.</a:t>
            </a:r>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48226D65-1F0D-D9C4-72A5-B2480A182EED}"/>
              </a:ext>
            </a:extLst>
          </p:cNvPr>
          <p:cNvSpPr/>
          <p:nvPr/>
        </p:nvSpPr>
        <p:spPr>
          <a:xfrm>
            <a:off x="0" y="1817310"/>
            <a:ext cx="3383279" cy="1160204"/>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26D8856-2F9A-F03B-ED19-7AB6EBBE341B}"/>
              </a:ext>
            </a:extLst>
          </p:cNvPr>
          <p:cNvSpPr txBox="1"/>
          <p:nvPr/>
        </p:nvSpPr>
        <p:spPr>
          <a:xfrm>
            <a:off x="296800" y="2044688"/>
            <a:ext cx="2385440" cy="338554"/>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Resources</a:t>
            </a:r>
            <a:endParaRPr lang="en-GB" sz="1600" dirty="0">
              <a:latin typeface="Work Sans" pitchFamily="2" charset="0"/>
            </a:endParaRPr>
          </a:p>
        </p:txBody>
      </p:sp>
      <p:sp>
        <p:nvSpPr>
          <p:cNvPr id="18" name="Rectangle 17">
            <a:extLst>
              <a:ext uri="{FF2B5EF4-FFF2-40B4-BE49-F238E27FC236}">
                <a16:creationId xmlns:a16="http://schemas.microsoft.com/office/drawing/2014/main" id="{7B167E1C-EBA8-9AF9-5778-2E3003A66C72}"/>
              </a:ext>
            </a:extLst>
          </p:cNvPr>
          <p:cNvSpPr/>
          <p:nvPr/>
        </p:nvSpPr>
        <p:spPr>
          <a:xfrm>
            <a:off x="0" y="4990582"/>
            <a:ext cx="3383279" cy="1867418"/>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0487099-7EEE-F6D0-7253-2D1F42B0AA44}"/>
              </a:ext>
            </a:extLst>
          </p:cNvPr>
          <p:cNvSpPr txBox="1"/>
          <p:nvPr/>
        </p:nvSpPr>
        <p:spPr>
          <a:xfrm>
            <a:off x="296800" y="5129997"/>
            <a:ext cx="2385440" cy="1460528"/>
          </a:xfrm>
          <a:prstGeom prst="rect">
            <a:avLst/>
          </a:prstGeom>
          <a:noFill/>
        </p:spPr>
        <p:txBody>
          <a:bodyPr wrap="square" rtlCol="0">
            <a:spAutoFit/>
          </a:bodyPr>
          <a:lstStyle/>
          <a:p>
            <a:r>
              <a:rPr lang="en-GB" sz="1600" b="1" dirty="0">
                <a:latin typeface="Work Sans" pitchFamily="2" charset="0"/>
                <a:cs typeface="Times New Roman" panose="02020603050405020304" pitchFamily="18" charset="0"/>
              </a:rPr>
              <a:t>Impact</a:t>
            </a:r>
          </a:p>
          <a:p>
            <a:endParaRPr lang="en-GB" sz="1600" b="1" dirty="0">
              <a:latin typeface="Work Sans" pitchFamily="2" charset="0"/>
              <a:cs typeface="Times New Roman" panose="02020603050405020304" pitchFamily="18" charset="0"/>
            </a:endParaRPr>
          </a:p>
          <a:p>
            <a:pPr>
              <a:lnSpc>
                <a:spcPct val="107000"/>
              </a:lnSpc>
              <a:spcAft>
                <a:spcPts val="800"/>
              </a:spcAft>
            </a:pPr>
            <a:r>
              <a:rPr lang="en-GB" sz="1600" dirty="0">
                <a:effectLst/>
                <a:latin typeface="Work Sans" pitchFamily="2" charset="0"/>
                <a:ea typeface="Calibri" panose="020F0502020204030204" pitchFamily="34" charset="0"/>
                <a:cs typeface="Times New Roman" panose="02020603050405020304" pitchFamily="18" charset="0"/>
              </a:rPr>
              <a:t>What do you notice as a teacher?</a:t>
            </a:r>
          </a:p>
          <a:p>
            <a:r>
              <a:rPr lang="en-GB" sz="1600" dirty="0">
                <a:effectLst/>
                <a:latin typeface="Work Sans" pitchFamily="2" charset="0"/>
                <a:ea typeface="Calibri" panose="020F0502020204030204" pitchFamily="34" charset="0"/>
                <a:cs typeface="Times New Roman" panose="02020603050405020304" pitchFamily="18" charset="0"/>
              </a:rPr>
              <a:t>What do pupils say?</a:t>
            </a:r>
            <a:endParaRPr lang="en-GB" sz="1600" dirty="0">
              <a:latin typeface="Work Sans" pitchFamily="2" charset="0"/>
            </a:endParaRPr>
          </a:p>
        </p:txBody>
      </p:sp>
      <p:sp>
        <p:nvSpPr>
          <p:cNvPr id="20" name="TextBox 19">
            <a:extLst>
              <a:ext uri="{FF2B5EF4-FFF2-40B4-BE49-F238E27FC236}">
                <a16:creationId xmlns:a16="http://schemas.microsoft.com/office/drawing/2014/main" id="{8A6E5542-9BD1-48A2-AD30-420D91538ACE}"/>
              </a:ext>
            </a:extLst>
          </p:cNvPr>
          <p:cNvSpPr txBox="1"/>
          <p:nvPr/>
        </p:nvSpPr>
        <p:spPr>
          <a:xfrm>
            <a:off x="3590909" y="5178500"/>
            <a:ext cx="8204661" cy="780727"/>
          </a:xfrm>
          <a:prstGeom prst="rect">
            <a:avLst/>
          </a:prstGeom>
          <a:noFill/>
        </p:spPr>
        <p:txBody>
          <a:bodyPr wrap="square">
            <a:spAutoFit/>
          </a:bodyPr>
          <a:lstStyle/>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In this box, note down anything that you heard a pupil say that would provide evidence towards their progress in RE.</a:t>
            </a:r>
          </a:p>
          <a:p>
            <a:pPr>
              <a:lnSpc>
                <a:spcPct val="107000"/>
              </a:lnSpc>
              <a:spcAft>
                <a:spcPts val="800"/>
              </a:spcAft>
            </a:pPr>
            <a:r>
              <a:rPr lang="en-GB" sz="1000" dirty="0">
                <a:effectLst/>
                <a:latin typeface="Work Sans" pitchFamily="2" charset="0"/>
                <a:ea typeface="Calibri" panose="020F0502020204030204" pitchFamily="34" charset="0"/>
                <a:cs typeface="Times New Roman" panose="02020603050405020304" pitchFamily="18" charset="0"/>
              </a:rPr>
              <a:t>Note down anything significant an additional adult has noticed.</a:t>
            </a:r>
          </a:p>
          <a:p>
            <a:r>
              <a:rPr lang="en-GB" sz="1000" dirty="0">
                <a:effectLst/>
                <a:latin typeface="Work Sans" pitchFamily="2" charset="0"/>
                <a:ea typeface="Calibri" panose="020F0502020204030204" pitchFamily="34" charset="0"/>
                <a:cs typeface="Times New Roman" panose="02020603050405020304" pitchFamily="18" charset="0"/>
              </a:rPr>
              <a:t>Note down anything significant that happened in the lesson that will have an impact on the next lesson.</a:t>
            </a:r>
          </a:p>
        </p:txBody>
      </p:sp>
      <p:sp>
        <p:nvSpPr>
          <p:cNvPr id="9" name="Rectangle 8">
            <a:extLst>
              <a:ext uri="{FF2B5EF4-FFF2-40B4-BE49-F238E27FC236}">
                <a16:creationId xmlns:a16="http://schemas.microsoft.com/office/drawing/2014/main" id="{F0847EC9-4FB3-8D45-808E-F2ABCA8EDEF1}"/>
              </a:ext>
            </a:extLst>
          </p:cNvPr>
          <p:cNvSpPr/>
          <p:nvPr/>
        </p:nvSpPr>
        <p:spPr>
          <a:xfrm>
            <a:off x="0" y="2978129"/>
            <a:ext cx="3383279" cy="2024417"/>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92A0393-E278-42EC-46CB-453EF3E66F4C}"/>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Tree>
    <p:extLst>
      <p:ext uri="{BB962C8B-B14F-4D97-AF65-F5344CB8AC3E}">
        <p14:creationId xmlns:p14="http://schemas.microsoft.com/office/powerpoint/2010/main" val="2485712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6B5C17-B780-877F-158D-5A216CDE28E5}"/>
              </a:ext>
            </a:extLst>
          </p:cNvPr>
          <p:cNvSpPr/>
          <p:nvPr/>
        </p:nvSpPr>
        <p:spPr>
          <a:xfrm>
            <a:off x="0" y="1817310"/>
            <a:ext cx="3383279" cy="1820898"/>
          </a:xfrm>
          <a:prstGeom prst="rect">
            <a:avLst/>
          </a:prstGeom>
          <a:solidFill>
            <a:srgbClr val="2D80A5">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429A7E3-6A1B-642F-2973-45CC1BD33F5D}"/>
              </a:ext>
            </a:extLst>
          </p:cNvPr>
          <p:cNvSpPr/>
          <p:nvPr/>
        </p:nvSpPr>
        <p:spPr>
          <a:xfrm>
            <a:off x="0" y="3638208"/>
            <a:ext cx="3383279" cy="3219792"/>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0FDE198-D989-CC4E-9D67-8414EA297C2A}"/>
              </a:ext>
            </a:extLst>
          </p:cNvPr>
          <p:cNvSpPr txBox="1"/>
          <p:nvPr/>
        </p:nvSpPr>
        <p:spPr>
          <a:xfrm>
            <a:off x="2408601" y="408389"/>
            <a:ext cx="8039647" cy="1138773"/>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2 &amp; 3</a:t>
            </a:r>
            <a:r>
              <a:rPr lang="en-GB" sz="2400" b="1" dirty="0">
                <a:solidFill>
                  <a:schemeClr val="bg1"/>
                </a:solidFill>
                <a:latin typeface="Work Sans Light" pitchFamily="2" charset="0"/>
                <a:ea typeface="Calibri" panose="020F0502020204030204" pitchFamily="34" charset="0"/>
                <a:cs typeface="Times New Roman" panose="02020603050405020304" pitchFamily="18" charset="0"/>
              </a:rPr>
              <a:t>: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How does Jesus’ journey to the cross, offer signs of hope to a Christian?  </a:t>
            </a:r>
          </a:p>
          <a:p>
            <a:endParaRPr lang="en-GB" sz="1000" b="1" dirty="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chemeClr val="bg1"/>
                </a:solidFill>
                <a:effectLst/>
                <a:latin typeface="Work Sans" pitchFamily="2" charset="0"/>
                <a:ea typeface="Calibri" panose="020F0502020204030204" pitchFamily="34" charset="0"/>
                <a:cs typeface="Times New Roman" panose="02020603050405020304" pitchFamily="18" charset="0"/>
              </a:rPr>
              <a:t>(Explored through the stations of the cross and the concepts of forgiveness, salvation and hope)</a:t>
            </a:r>
            <a:endParaRPr lang="en-US" sz="1000" b="1" dirty="0">
              <a:solidFill>
                <a:schemeClr val="bg1"/>
              </a:solidFill>
              <a:latin typeface="Work Sans" pitchFamily="2" charset="0"/>
            </a:endParaRPr>
          </a:p>
        </p:txBody>
      </p:sp>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a:t>
            </a:r>
          </a:p>
          <a:p>
            <a:r>
              <a:rPr lang="en-US" sz="1400" b="1">
                <a:solidFill>
                  <a:schemeClr val="bg1"/>
                </a:solidFill>
                <a:latin typeface="Work Sans SemiBold" pitchFamily="2" charset="77"/>
              </a:rPr>
              <a:t>SALVATION</a:t>
            </a:r>
            <a:endParaRPr lang="en-US" sz="1400" b="1" dirty="0">
              <a:solidFill>
                <a:schemeClr val="bg1"/>
              </a:solidFill>
              <a:latin typeface="Work Sans SemiBold" pitchFamily="2" charset="77"/>
            </a:endParaRPr>
          </a:p>
        </p:txBody>
      </p:sp>
      <p:sp>
        <p:nvSpPr>
          <p:cNvPr id="22" name="TextBox 21">
            <a:extLst>
              <a:ext uri="{FF2B5EF4-FFF2-40B4-BE49-F238E27FC236}">
                <a16:creationId xmlns:a16="http://schemas.microsoft.com/office/drawing/2014/main" id="{DCADF510-8CFF-BEDA-98C7-AAE125765A82}"/>
              </a:ext>
            </a:extLst>
          </p:cNvPr>
          <p:cNvSpPr txBox="1"/>
          <p:nvPr/>
        </p:nvSpPr>
        <p:spPr>
          <a:xfrm>
            <a:off x="3555973" y="2027836"/>
            <a:ext cx="7884160" cy="1169551"/>
          </a:xfrm>
          <a:prstGeom prst="rect">
            <a:avLst/>
          </a:prstGeom>
          <a:noFill/>
        </p:spPr>
        <p:txBody>
          <a:bodyPr wrap="square" rtlCol="0">
            <a:spAutoFit/>
          </a:bodyPr>
          <a:lstStyle/>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Know the meaning behind the stations of the cross.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Know how the stations, reflect the concepts of forgiveness, salvation and hope.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Express a view with confidence.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Give a personal view of their understanding of the concepts of forgiveness, salvation and hope as expressed in the stations of the cross.</a:t>
            </a:r>
          </a:p>
          <a:p>
            <a:endParaRPr lang="en-GB" sz="1000" b="1"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religious vocabulary:  </a:t>
            </a:r>
            <a:r>
              <a:rPr lang="en-GB" sz="1000" dirty="0">
                <a:effectLst/>
                <a:latin typeface="Work Sans" pitchFamily="2" charset="0"/>
                <a:ea typeface="Calibri" panose="020F0502020204030204" pitchFamily="34" charset="0"/>
                <a:cs typeface="Times New Roman" panose="02020603050405020304" pitchFamily="18" charset="0"/>
              </a:rPr>
              <a:t>Forgiveness, salvation, hope.</a:t>
            </a:r>
            <a:endParaRPr lang="en-GB" sz="1000" dirty="0">
              <a:latin typeface="Work Sans" pitchFamily="2" charset="0"/>
            </a:endParaRPr>
          </a:p>
        </p:txBody>
      </p:sp>
      <p:sp>
        <p:nvSpPr>
          <p:cNvPr id="23" name="TextBox 22">
            <a:extLst>
              <a:ext uri="{FF2B5EF4-FFF2-40B4-BE49-F238E27FC236}">
                <a16:creationId xmlns:a16="http://schemas.microsoft.com/office/drawing/2014/main" id="{5356ED5B-34B2-601E-8F6A-6C3A1612E59E}"/>
              </a:ext>
            </a:extLst>
          </p:cNvPr>
          <p:cNvSpPr txBox="1"/>
          <p:nvPr/>
        </p:nvSpPr>
        <p:spPr>
          <a:xfrm>
            <a:off x="3557610" y="3771356"/>
            <a:ext cx="8243997" cy="3016210"/>
          </a:xfrm>
          <a:prstGeom prst="rect">
            <a:avLst/>
          </a:prstGeom>
          <a:noFill/>
        </p:spPr>
        <p:txBody>
          <a:bodyPr wrap="square" rtlCol="0">
            <a:spAutoFit/>
          </a:bodyPr>
          <a:lstStyle/>
          <a:p>
            <a:r>
              <a:rPr lang="en-GB" sz="1000" b="1" dirty="0">
                <a:effectLst/>
                <a:latin typeface="Work Sans" pitchFamily="2" charset="0"/>
                <a:ea typeface="Calibri" panose="020F0502020204030204" pitchFamily="34" charset="0"/>
                <a:cs typeface="Arial" panose="020B0604020202020204" pitchFamily="34" charset="0"/>
              </a:rPr>
              <a:t>Introduction:</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Arial" panose="020B0604020202020204" pitchFamily="34"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Recap</a:t>
            </a:r>
            <a:r>
              <a:rPr lang="en-GB" sz="1000" dirty="0">
                <a:effectLst/>
                <a:latin typeface="Work Sans" pitchFamily="2" charset="0"/>
                <a:ea typeface="Calibri" panose="020F0502020204030204" pitchFamily="34" charset="0"/>
                <a:cs typeface="Times New Roman" panose="02020603050405020304" pitchFamily="18" charset="0"/>
              </a:rPr>
              <a:t> on previous week’s learning.</a:t>
            </a:r>
          </a:p>
          <a:p>
            <a:pPr marL="228600"/>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knowledge checking:</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forgiveness means.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the Easter story helps Christians understand what forgiveness means</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hope means?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a Christian’s understanding of hope might be? Do you think all Christians would agree with each other? </a:t>
            </a:r>
            <a:r>
              <a:rPr lang="en-GB" sz="1000" b="1" dirty="0">
                <a:effectLst/>
                <a:latin typeface="Work Sans" pitchFamily="2" charset="0"/>
                <a:ea typeface="Calibri" panose="020F0502020204030204" pitchFamily="34" charset="0"/>
                <a:cs typeface="Times New Roman" panose="02020603050405020304" pitchFamily="18" charset="0"/>
              </a:rPr>
              <a:t>Refer to background knowledge for teachers.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forgives means? (recap)</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a Christian’s understanding of forgiveness is? Do you think all Christians would agree with each other?  (Recap)</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understand by the word salvation?</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a Christian’s understanding of salvation is?</a:t>
            </a:r>
          </a:p>
          <a:p>
            <a:r>
              <a:rPr lang="en-GB" sz="1000" dirty="0">
                <a:effectLst/>
                <a:latin typeface="Work Sans" pitchFamily="2" charset="0"/>
                <a:ea typeface="Calibri" panose="020F0502020204030204" pitchFamily="34" charset="0"/>
                <a:cs typeface="Times New Roman" panose="02020603050405020304" pitchFamily="18" charset="0"/>
              </a:rPr>
              <a:t> </a:t>
            </a:r>
          </a:p>
          <a:p>
            <a:endParaRPr lang="en-GB" sz="1000" dirty="0">
              <a:effectLst/>
              <a:latin typeface="Work Sans" pitchFamily="2"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171E2D9-75BE-823A-B6B6-8090DBC306CD}"/>
              </a:ext>
            </a:extLst>
          </p:cNvPr>
          <p:cNvSpPr txBox="1"/>
          <p:nvPr/>
        </p:nvSpPr>
        <p:spPr>
          <a:xfrm>
            <a:off x="386872" y="2027836"/>
            <a:ext cx="2417236" cy="1429943"/>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Intentions:</a:t>
            </a:r>
            <a:r>
              <a:rPr lang="en-GB" sz="1600" dirty="0">
                <a:effectLst/>
                <a:latin typeface="Work Sans" pitchFamily="2" charset="0"/>
                <a:ea typeface="Calibri" panose="020F0502020204030204" pitchFamily="34" charset="0"/>
                <a:cs typeface="Times New Roman" panose="02020603050405020304" pitchFamily="18" charset="0"/>
              </a:rPr>
              <a:t> </a:t>
            </a:r>
          </a:p>
          <a:p>
            <a:pPr>
              <a:lnSpc>
                <a:spcPct val="115000"/>
              </a:lnSpc>
              <a:spcAft>
                <a:spcPts val="1000"/>
              </a:spcAft>
            </a:pPr>
            <a:r>
              <a:rPr lang="en-GB" sz="1600" dirty="0">
                <a:effectLst/>
                <a:latin typeface="Work Sans" pitchFamily="2" charset="0"/>
                <a:ea typeface="Calibri" panose="020F0502020204030204" pitchFamily="34" charset="0"/>
                <a:cs typeface="Times New Roman" panose="02020603050405020304" pitchFamily="18" charset="0"/>
              </a:rPr>
              <a:t>To give pupils opportunities to:</a:t>
            </a:r>
          </a:p>
          <a:p>
            <a:endParaRPr lang="en-GB" dirty="0"/>
          </a:p>
        </p:txBody>
      </p:sp>
      <p:sp>
        <p:nvSpPr>
          <p:cNvPr id="4" name="TextBox 3">
            <a:extLst>
              <a:ext uri="{FF2B5EF4-FFF2-40B4-BE49-F238E27FC236}">
                <a16:creationId xmlns:a16="http://schemas.microsoft.com/office/drawing/2014/main" id="{71B1B497-0B45-35C1-1022-E9C0B4433607}"/>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20" name="TextBox 19">
            <a:extLst>
              <a:ext uri="{FF2B5EF4-FFF2-40B4-BE49-F238E27FC236}">
                <a16:creationId xmlns:a16="http://schemas.microsoft.com/office/drawing/2014/main" id="{7F0F295F-1945-027E-E498-9204783374FC}"/>
              </a:ext>
            </a:extLst>
          </p:cNvPr>
          <p:cNvSpPr txBox="1"/>
          <p:nvPr/>
        </p:nvSpPr>
        <p:spPr>
          <a:xfrm>
            <a:off x="390392" y="3900264"/>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Tree>
    <p:extLst>
      <p:ext uri="{BB962C8B-B14F-4D97-AF65-F5344CB8AC3E}">
        <p14:creationId xmlns:p14="http://schemas.microsoft.com/office/powerpoint/2010/main" val="1626634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a:t>
            </a:r>
          </a:p>
          <a:p>
            <a:r>
              <a:rPr lang="en-US" sz="1400" b="1">
                <a:solidFill>
                  <a:schemeClr val="bg1"/>
                </a:solidFill>
                <a:latin typeface="Work Sans SemiBold" pitchFamily="2" charset="77"/>
              </a:rPr>
              <a:t>SALVATION</a:t>
            </a:r>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247317"/>
          </a:xfrm>
          <a:prstGeom prst="rect">
            <a:avLst/>
          </a:prstGeom>
          <a:noFill/>
        </p:spPr>
        <p:txBody>
          <a:bodyPr wrap="square" lIns="91440" tIns="45720" rIns="91440" bIns="45720" anchor="t">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Main teaching input:  (Investigate and explore)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Introduce this week’s question:   </a:t>
            </a:r>
            <a:r>
              <a:rPr lang="en-GB" sz="1000" b="1" dirty="0">
                <a:solidFill>
                  <a:srgbClr val="55345A"/>
                </a:solidFill>
                <a:effectLst/>
                <a:latin typeface="Work Sans" pitchFamily="2" charset="0"/>
                <a:ea typeface="Calibri" panose="020F0502020204030204" pitchFamily="34" charset="0"/>
                <a:cs typeface="Times New Roman" panose="02020603050405020304" pitchFamily="18" charset="0"/>
              </a:rPr>
              <a:t>How does Jesus’ journey to the cross, offer signs of hope for a Christian?  </a:t>
            </a:r>
            <a:endParaRPr lang="en-GB" sz="1000" dirty="0">
              <a:solidFill>
                <a:srgbClr val="55345A"/>
              </a:solidFill>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stimuli:  </a:t>
            </a:r>
            <a:r>
              <a:rPr lang="en-GB" sz="1000" dirty="0">
                <a:effectLst/>
                <a:latin typeface="Work Sans" pitchFamily="2" charset="0"/>
                <a:ea typeface="Calibri" panose="020F0502020204030204" pitchFamily="34" charset="0"/>
                <a:cs typeface="Times New Roman" panose="02020603050405020304" pitchFamily="18" charset="0"/>
              </a:rPr>
              <a:t>Stations of the Cross</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a:ea typeface="Calibri" panose="020F0502020204030204" pitchFamily="34" charset="0"/>
                <a:cs typeface="Times New Roman"/>
              </a:rPr>
              <a:t>Share the stations of the cross with the pupils.</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If you have them in your school </a:t>
            </a:r>
            <a:r>
              <a:rPr lang="en-GB" sz="1000" dirty="0">
                <a:latin typeface="Work Sans"/>
                <a:ea typeface="Calibri" panose="020F0502020204030204" pitchFamily="34" charset="0"/>
                <a:cs typeface="Times New Roman"/>
              </a:rPr>
              <a:t>C</a:t>
            </a:r>
            <a:r>
              <a:rPr lang="en-GB" sz="1000" dirty="0">
                <a:effectLst/>
                <a:latin typeface="Work Sans"/>
                <a:ea typeface="Calibri" panose="020F0502020204030204" pitchFamily="34" charset="0"/>
                <a:cs typeface="Times New Roman"/>
              </a:rPr>
              <a:t>hurch</a:t>
            </a:r>
            <a:r>
              <a:rPr lang="en-GB" sz="1000" dirty="0">
                <a:latin typeface="Work Sans"/>
                <a:ea typeface="Calibri" panose="020F0502020204030204" pitchFamily="34" charset="0"/>
                <a:cs typeface="Times New Roman"/>
              </a:rPr>
              <a:t>,</a:t>
            </a:r>
            <a:r>
              <a:rPr lang="en-GB" sz="1000" dirty="0">
                <a:effectLst/>
                <a:latin typeface="Work Sans"/>
                <a:ea typeface="Calibri" panose="020F0502020204030204" pitchFamily="34" charset="0"/>
                <a:cs typeface="Times New Roman"/>
              </a:rPr>
              <a:t> then do use these ones if possible.</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the images are showing?</a:t>
            </a:r>
          </a:p>
          <a:p>
            <a:pPr marL="228600"/>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Explain </a:t>
            </a:r>
            <a:r>
              <a:rPr lang="en-GB" sz="1000" dirty="0">
                <a:effectLst/>
                <a:latin typeface="Work Sans"/>
                <a:ea typeface="Calibri" panose="020F0502020204030204" pitchFamily="34" charset="0"/>
                <a:cs typeface="Times New Roman"/>
              </a:rPr>
              <a:t>they are the journey of the last hours of Jesus’ life on His way to Calvary.</a:t>
            </a:r>
            <a:r>
              <a:rPr lang="en-GB" sz="1000" dirty="0">
                <a:latin typeface="Work Sans"/>
                <a:ea typeface="Calibri" panose="020F0502020204030204" pitchFamily="34" charset="0"/>
                <a:cs typeface="Times New Roman"/>
              </a:rPr>
              <a:t> </a:t>
            </a:r>
            <a:r>
              <a:rPr lang="en-GB" sz="1000" dirty="0">
                <a:effectLst/>
                <a:latin typeface="Work Sans"/>
                <a:ea typeface="Calibri" panose="020F0502020204030204" pitchFamily="34" charset="0"/>
                <a:cs typeface="Times New Roman"/>
              </a:rPr>
              <a:t> Some stations are rooted in Biblical texts, others are not but they all take the ‘participant’ through the last hours of Jesus’ life.</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Main activity:  (Evaluate and communicate)</a:t>
            </a:r>
            <a:endParaRPr lang="en-GB" sz="1000" dirty="0">
              <a:effectLst/>
              <a:latin typeface="Work Sans" pitchFamily="2" charset="0"/>
              <a:ea typeface="Calibri" panose="020F0502020204030204" pitchFamily="34" charset="0"/>
              <a:cs typeface="Times New Roman" panose="02020603050405020304" pitchFamily="18" charset="0"/>
            </a:endParaRP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Times New Roman" panose="02020603050405020304" pitchFamily="18" charset="0"/>
                <a:cs typeface="Times New Roman" panose="02020603050405020304" pitchFamily="18" charset="0"/>
              </a:rPr>
              <a:t>Revisit the following five stations:  </a:t>
            </a:r>
            <a:r>
              <a:rPr lang="en-GB" sz="1000" b="1" dirty="0">
                <a:effectLst/>
                <a:latin typeface="Work Sans" pitchFamily="2" charset="0"/>
                <a:ea typeface="Calibri" panose="020F0502020204030204" pitchFamily="34" charset="0"/>
                <a:cs typeface="Times New Roman" panose="02020603050405020304" pitchFamily="18" charset="0"/>
              </a:rPr>
              <a:t>Refer to background knowledge for teachers on the stations of the cross.</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This is a guided tour led by the teacher or incumbent, if that feels more appropriate.</a:t>
            </a:r>
            <a:r>
              <a:rPr lang="en-GB" sz="1000" dirty="0">
                <a:effectLst/>
                <a:latin typeface="Work Sans" pitchFamily="2" charset="0"/>
                <a:ea typeface="Calibri" panose="020F0502020204030204" pitchFamily="34" charset="0"/>
                <a:cs typeface="Times New Roman" panose="02020603050405020304" pitchFamily="18" charset="0"/>
              </a:rPr>
              <a:t>  The focus of the ‘tour’ is to identify where/how the concepts of </a:t>
            </a:r>
            <a:r>
              <a:rPr lang="en-GB" sz="1000" b="1" dirty="0">
                <a:effectLst/>
                <a:latin typeface="Work Sans" pitchFamily="2" charset="0"/>
                <a:ea typeface="Calibri" panose="020F0502020204030204" pitchFamily="34" charset="0"/>
                <a:cs typeface="Times New Roman" panose="02020603050405020304" pitchFamily="18" charset="0"/>
              </a:rPr>
              <a:t>forgiveness, salvation </a:t>
            </a:r>
            <a:r>
              <a:rPr lang="en-GB" sz="1000" dirty="0">
                <a:effectLst/>
                <a:latin typeface="Work Sans" pitchFamily="2" charset="0"/>
                <a:ea typeface="Calibri" panose="020F0502020204030204" pitchFamily="34" charset="0"/>
                <a:cs typeface="Times New Roman" panose="02020603050405020304" pitchFamily="18" charset="0"/>
              </a:rPr>
              <a:t>and</a:t>
            </a:r>
            <a:r>
              <a:rPr lang="en-GB" sz="1000" b="1" dirty="0">
                <a:effectLst/>
                <a:latin typeface="Work Sans" pitchFamily="2" charset="0"/>
                <a:ea typeface="Calibri" panose="020F0502020204030204" pitchFamily="34" charset="0"/>
                <a:cs typeface="Times New Roman" panose="02020603050405020304" pitchFamily="18" charset="0"/>
              </a:rPr>
              <a:t> hope</a:t>
            </a:r>
            <a:r>
              <a:rPr lang="en-GB" sz="1000" dirty="0">
                <a:effectLst/>
                <a:latin typeface="Work Sans" pitchFamily="2" charset="0"/>
                <a:ea typeface="Calibri" panose="020F0502020204030204" pitchFamily="34" charset="0"/>
                <a:cs typeface="Times New Roman" panose="02020603050405020304" pitchFamily="18" charset="0"/>
              </a:rPr>
              <a:t> appear in last hours of Jesus’ life.</a:t>
            </a:r>
          </a:p>
          <a:p>
            <a:r>
              <a:rPr lang="en-GB" sz="1000" b="1" dirty="0">
                <a:effectLst/>
                <a:latin typeface="Work Sans" pitchFamily="2" charset="0"/>
                <a:ea typeface="Calibri" panose="020F0502020204030204" pitchFamily="34" charset="0"/>
                <a:cs typeface="Times New Roman" panose="02020603050405020304" pitchFamily="18" charset="0"/>
              </a:rPr>
              <a:t>Station 1:  </a:t>
            </a:r>
            <a:r>
              <a:rPr lang="en-GB" sz="1000" dirty="0">
                <a:effectLst/>
                <a:latin typeface="Work Sans" pitchFamily="2" charset="0"/>
                <a:ea typeface="Calibri" panose="020F0502020204030204" pitchFamily="34" charset="0"/>
                <a:cs typeface="Times New Roman" panose="02020603050405020304" pitchFamily="18" charset="0"/>
              </a:rPr>
              <a:t>Jesus is condemned to death</a:t>
            </a: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is going on in this station?</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Jesus feels when Pilate washes his hands of him?</a:t>
            </a:r>
          </a:p>
          <a:p>
            <a:pPr marL="171450" lvl="0" indent="-171450">
              <a:buFont typeface="Arial" panose="020B0604020202020204" pitchFamily="34" charset="0"/>
              <a:buChar char="•"/>
            </a:pPr>
            <a:r>
              <a:rPr lang="en-GB" sz="1000" dirty="0">
                <a:effectLst/>
                <a:latin typeface="Work Sans"/>
                <a:ea typeface="Calibri" panose="020F0502020204030204" pitchFamily="34" charset="0"/>
                <a:cs typeface="Times New Roman"/>
              </a:rPr>
              <a:t>How do you feel when people do not stand up for you?</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a:ea typeface="Calibri" panose="020F0502020204030204" pitchFamily="34" charset="0"/>
                <a:cs typeface="Times New Roman"/>
              </a:rPr>
              <a:t>Explain </a:t>
            </a:r>
            <a:r>
              <a:rPr lang="en-GB" sz="1000" dirty="0">
                <a:effectLst/>
                <a:latin typeface="Work Sans"/>
                <a:ea typeface="Calibri" panose="020F0502020204030204" pitchFamily="34" charset="0"/>
                <a:cs typeface="Times New Roman"/>
              </a:rPr>
              <a:t>this is where the journey begins – at a point of no hope, of Jesus being abandoned and condemned for something he hasn’t done.</a:t>
            </a:r>
          </a:p>
        </p:txBody>
      </p:sp>
      <p:sp>
        <p:nvSpPr>
          <p:cNvPr id="4" name="Rectangle 3">
            <a:extLst>
              <a:ext uri="{FF2B5EF4-FFF2-40B4-BE49-F238E27FC236}">
                <a16:creationId xmlns:a16="http://schemas.microsoft.com/office/drawing/2014/main" id="{CCF4D164-8F3C-4184-1B2E-55097E33920D}"/>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FE5A9F12-C1AE-C12A-CB9B-9506465DCEA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7" name="TextBox 6">
            <a:extLst>
              <a:ext uri="{FF2B5EF4-FFF2-40B4-BE49-F238E27FC236}">
                <a16:creationId xmlns:a16="http://schemas.microsoft.com/office/drawing/2014/main" id="{976635E8-5315-E9B3-8B7A-67F5B6358D10}"/>
              </a:ext>
            </a:extLst>
          </p:cNvPr>
          <p:cNvSpPr txBox="1"/>
          <p:nvPr/>
        </p:nvSpPr>
        <p:spPr>
          <a:xfrm>
            <a:off x="2408601" y="408389"/>
            <a:ext cx="8039647" cy="1138773"/>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2 &amp; 3</a:t>
            </a:r>
            <a:r>
              <a:rPr lang="en-GB" sz="2400" b="1" dirty="0">
                <a:solidFill>
                  <a:schemeClr val="bg1"/>
                </a:solidFill>
                <a:latin typeface="Work Sans Light" pitchFamily="2" charset="0"/>
                <a:ea typeface="Calibri" panose="020F0502020204030204" pitchFamily="34" charset="0"/>
                <a:cs typeface="Times New Roman" panose="02020603050405020304" pitchFamily="18" charset="0"/>
              </a:rPr>
              <a:t>: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How does Jesus’ journey to the cross, offer signs of hope to a Christian?  </a:t>
            </a:r>
          </a:p>
          <a:p>
            <a:endParaRPr lang="en-GB" sz="1000" b="1" dirty="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chemeClr val="bg1"/>
                </a:solidFill>
                <a:effectLst/>
                <a:latin typeface="Work Sans" pitchFamily="2" charset="0"/>
                <a:ea typeface="Calibri" panose="020F0502020204030204" pitchFamily="34" charset="0"/>
                <a:cs typeface="Times New Roman" panose="02020603050405020304" pitchFamily="18" charset="0"/>
              </a:rPr>
              <a:t>(Explored through the stations of the cross and the concepts of forgiveness, salvation and hope)</a:t>
            </a:r>
            <a:endParaRPr lang="en-US" sz="1000" b="1" dirty="0">
              <a:solidFill>
                <a:schemeClr val="bg1"/>
              </a:solidFill>
              <a:latin typeface="Work Sans" pitchFamily="2" charset="0"/>
            </a:endParaRPr>
          </a:p>
        </p:txBody>
      </p:sp>
    </p:spTree>
    <p:extLst>
      <p:ext uri="{BB962C8B-B14F-4D97-AF65-F5344CB8AC3E}">
        <p14:creationId xmlns:p14="http://schemas.microsoft.com/office/powerpoint/2010/main" val="329989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96661-1DF9-B04E-B4E3-1C10AB5A5F08}"/>
              </a:ext>
            </a:extLst>
          </p:cNvPr>
          <p:cNvSpPr/>
          <p:nvPr/>
        </p:nvSpPr>
        <p:spPr>
          <a:xfrm>
            <a:off x="0" y="0"/>
            <a:ext cx="12199027" cy="1817310"/>
          </a:xfrm>
          <a:prstGeom prst="rect">
            <a:avLst/>
          </a:prstGeom>
          <a:solidFill>
            <a:srgbClr val="2D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E5E4F1-2553-A7F3-3194-8EFF08438838}"/>
              </a:ext>
            </a:extLst>
          </p:cNvPr>
          <p:cNvPicPr>
            <a:picLocks noChangeAspect="1"/>
          </p:cNvPicPr>
          <p:nvPr/>
        </p:nvPicPr>
        <p:blipFill>
          <a:blip r:embed="rId2"/>
          <a:srcRect/>
          <a:stretch/>
        </p:blipFill>
        <p:spPr>
          <a:xfrm>
            <a:off x="393900" y="5728138"/>
            <a:ext cx="748873" cy="748873"/>
          </a:xfrm>
          <a:prstGeom prst="rect">
            <a:avLst/>
          </a:prstGeom>
        </p:spPr>
      </p:pic>
      <p:pic>
        <p:nvPicPr>
          <p:cNvPr id="8" name="Picture 7">
            <a:extLst>
              <a:ext uri="{FF2B5EF4-FFF2-40B4-BE49-F238E27FC236}">
                <a16:creationId xmlns:a16="http://schemas.microsoft.com/office/drawing/2014/main" id="{82834434-1D63-7997-A17F-A7115122D508}"/>
              </a:ext>
            </a:extLst>
          </p:cNvPr>
          <p:cNvPicPr>
            <a:picLocks noChangeAspect="1"/>
          </p:cNvPicPr>
          <p:nvPr/>
        </p:nvPicPr>
        <p:blipFill>
          <a:blip r:embed="rId2"/>
          <a:srcRect/>
          <a:stretch/>
        </p:blipFill>
        <p:spPr>
          <a:xfrm>
            <a:off x="11146327" y="723520"/>
            <a:ext cx="748873" cy="748873"/>
          </a:xfrm>
          <a:prstGeom prst="rect">
            <a:avLst/>
          </a:prstGeom>
        </p:spPr>
      </p:pic>
      <p:sp>
        <p:nvSpPr>
          <p:cNvPr id="10" name="TextBox 9">
            <a:extLst>
              <a:ext uri="{FF2B5EF4-FFF2-40B4-BE49-F238E27FC236}">
                <a16:creationId xmlns:a16="http://schemas.microsoft.com/office/drawing/2014/main" id="{B3B7FFA0-B966-836C-D732-B427975EB2E2}"/>
              </a:ext>
            </a:extLst>
          </p:cNvPr>
          <p:cNvSpPr txBox="1"/>
          <p:nvPr/>
        </p:nvSpPr>
        <p:spPr>
          <a:xfrm>
            <a:off x="296800" y="949173"/>
            <a:ext cx="2514336" cy="523220"/>
          </a:xfrm>
          <a:prstGeom prst="rect">
            <a:avLst/>
          </a:prstGeom>
          <a:noFill/>
        </p:spPr>
        <p:txBody>
          <a:bodyPr wrap="square" rtlCol="0">
            <a:spAutoFit/>
          </a:bodyPr>
          <a:lstStyle/>
          <a:p>
            <a:r>
              <a:rPr lang="en-US" sz="1400" b="1">
                <a:solidFill>
                  <a:schemeClr val="bg1"/>
                </a:solidFill>
                <a:latin typeface="Work Sans SemiBold" pitchFamily="2" charset="77"/>
              </a:rPr>
              <a:t>CORE CONCEPT:</a:t>
            </a:r>
          </a:p>
          <a:p>
            <a:r>
              <a:rPr lang="en-US" sz="1400" b="1">
                <a:solidFill>
                  <a:schemeClr val="bg1"/>
                </a:solidFill>
                <a:latin typeface="Work Sans SemiBold" pitchFamily="2" charset="77"/>
              </a:rPr>
              <a:t>SALVATION</a:t>
            </a:r>
            <a:endParaRPr lang="en-US" sz="1400" b="1" dirty="0">
              <a:solidFill>
                <a:schemeClr val="bg1"/>
              </a:solidFill>
              <a:latin typeface="Work Sans SemiBold" pitchFamily="2" charset="77"/>
            </a:endParaRPr>
          </a:p>
        </p:txBody>
      </p:sp>
      <p:sp>
        <p:nvSpPr>
          <p:cNvPr id="5" name="TextBox 4">
            <a:extLst>
              <a:ext uri="{FF2B5EF4-FFF2-40B4-BE49-F238E27FC236}">
                <a16:creationId xmlns:a16="http://schemas.microsoft.com/office/drawing/2014/main" id="{FA96F9E5-8D36-A8A5-C360-ABB1898E278E}"/>
              </a:ext>
            </a:extLst>
          </p:cNvPr>
          <p:cNvSpPr txBox="1"/>
          <p:nvPr/>
        </p:nvSpPr>
        <p:spPr>
          <a:xfrm>
            <a:off x="3536547" y="2057853"/>
            <a:ext cx="8261212" cy="4708981"/>
          </a:xfrm>
          <a:prstGeom prst="rect">
            <a:avLst/>
          </a:prstGeom>
          <a:noFill/>
        </p:spPr>
        <p:txBody>
          <a:bodyPr wrap="square">
            <a:spAutoFit/>
          </a:bodyPr>
          <a:lstStyle/>
          <a:p>
            <a:r>
              <a:rPr lang="en-GB" sz="1000" b="1" dirty="0">
                <a:effectLst/>
                <a:latin typeface="Work Sans" pitchFamily="2" charset="0"/>
                <a:ea typeface="Calibri" panose="020F0502020204030204" pitchFamily="34" charset="0"/>
                <a:cs typeface="Times New Roman" panose="02020603050405020304" pitchFamily="18" charset="0"/>
              </a:rPr>
              <a:t>Station 4: </a:t>
            </a:r>
            <a:r>
              <a:rPr lang="en-GB" sz="1000" dirty="0">
                <a:effectLst/>
                <a:latin typeface="Work Sans" pitchFamily="2" charset="0"/>
                <a:ea typeface="Calibri" panose="020F0502020204030204" pitchFamily="34" charset="0"/>
                <a:cs typeface="Times New Roman" panose="02020603050405020304" pitchFamily="18" charset="0"/>
              </a:rPr>
              <a:t> Jesus meets his mother - </a:t>
            </a:r>
            <a:r>
              <a:rPr lang="en-GB" sz="1000" b="1" dirty="0">
                <a:effectLst/>
                <a:latin typeface="Work Sans" pitchFamily="2" charset="0"/>
                <a:ea typeface="Calibri" panose="020F0502020204030204" pitchFamily="34" charset="0"/>
                <a:cs typeface="Times New Roman" panose="02020603050405020304" pitchFamily="18" charset="0"/>
              </a:rPr>
              <a:t>Mary knows Jesus has to suffer in order for humanity to experience salvation offering hope to a broken world.</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is going on in this station?</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do you think Jesus feels when he sees his mother?</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do you think his mother would have been feeling at this point?</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Can you think of someone who has shown you love like Mary showed her son?</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word/s would you most associate with this station– forgiveness, salvation, hope?  Explain your answer.</a:t>
            </a:r>
          </a:p>
          <a:p>
            <a:r>
              <a:rPr lang="en-GB" sz="1000" dirty="0">
                <a:effectLst/>
                <a:latin typeface="Work Sans" pitchFamily="2" charset="0"/>
                <a:ea typeface="Calibri" panose="020F0502020204030204" pitchFamily="34" charset="0"/>
                <a:cs typeface="Times New Roman" panose="02020603050405020304" pitchFamily="18" charset="0"/>
              </a:rPr>
              <a:t> </a:t>
            </a:r>
          </a:p>
          <a:p>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Station 5:  </a:t>
            </a:r>
            <a:r>
              <a:rPr lang="en-GB" sz="1000" dirty="0">
                <a:effectLst/>
                <a:latin typeface="Work Sans" pitchFamily="2" charset="0"/>
                <a:ea typeface="Calibri" panose="020F0502020204030204" pitchFamily="34" charset="0"/>
                <a:cs typeface="Times New Roman" panose="02020603050405020304" pitchFamily="18" charset="0"/>
              </a:rPr>
              <a:t>Simon of Cyrene carries the cross</a:t>
            </a:r>
            <a:r>
              <a:rPr lang="en-GB" sz="1000" b="1" dirty="0">
                <a:effectLst/>
                <a:latin typeface="Work Sans" pitchFamily="2" charset="0"/>
                <a:ea typeface="Calibri" panose="020F0502020204030204" pitchFamily="34" charset="0"/>
                <a:cs typeface="Times New Roman" panose="02020603050405020304" pitchFamily="18" charset="0"/>
              </a:rPr>
              <a:t> - sign of hope for all.</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 </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is going on in this station?</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Do you think carrying Jesus’ cross, would have changed Simon of Cyrene in any way and if so how?</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Have you ever been asked to show kindness even when you haven’t wanted to and yet it has changed you in some way?</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word/s would you most associate with this station– forgiveness, salvation, hope?   Explain your answer.</a:t>
            </a:r>
          </a:p>
          <a:p>
            <a:pPr marL="228600"/>
            <a:r>
              <a:rPr lang="en-GB" sz="1000" dirty="0">
                <a:effectLst/>
                <a:latin typeface="Work Sans" pitchFamily="2" charset="0"/>
                <a:ea typeface="Calibri" panose="020F0502020204030204" pitchFamily="34" charset="0"/>
                <a:cs typeface="Times New Roman" panose="02020603050405020304" pitchFamily="18" charset="0"/>
              </a:rPr>
              <a:t> </a:t>
            </a:r>
          </a:p>
          <a:p>
            <a:pPr marL="228600"/>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b="1" dirty="0">
                <a:effectLst/>
                <a:latin typeface="Work Sans" pitchFamily="2" charset="0"/>
                <a:ea typeface="Calibri" panose="020F0502020204030204" pitchFamily="34" charset="0"/>
                <a:cs typeface="Times New Roman" panose="02020603050405020304" pitchFamily="18" charset="0"/>
              </a:rPr>
              <a:t>Station 6:  </a:t>
            </a:r>
            <a:r>
              <a:rPr lang="en-GB" sz="1000" dirty="0">
                <a:effectLst/>
                <a:latin typeface="Work Sans" pitchFamily="2" charset="0"/>
                <a:ea typeface="Calibri" panose="020F0502020204030204" pitchFamily="34" charset="0"/>
                <a:cs typeface="Times New Roman" panose="02020603050405020304" pitchFamily="18" charset="0"/>
              </a:rPr>
              <a:t>Veronica wipes the face of Jesus - </a:t>
            </a:r>
            <a:r>
              <a:rPr lang="en-GB" sz="1000" b="1" dirty="0">
                <a:effectLst/>
                <a:latin typeface="Work Sans" pitchFamily="2" charset="0"/>
                <a:ea typeface="Calibri" panose="020F0502020204030204" pitchFamily="34" charset="0"/>
                <a:cs typeface="Times New Roman" panose="02020603050405020304" pitchFamily="18" charset="0"/>
              </a:rPr>
              <a:t>sign of hope – in the compassion Veronica shows Jesus, the willingness of someone to stand up for someone else.</a:t>
            </a:r>
            <a:endParaRPr lang="en-GB" sz="1000" dirty="0">
              <a:effectLst/>
              <a:latin typeface="Work Sans" pitchFamily="2" charset="0"/>
              <a:ea typeface="Calibri" panose="020F0502020204030204" pitchFamily="34" charset="0"/>
              <a:cs typeface="Times New Roman" panose="02020603050405020304" pitchFamily="18" charset="0"/>
            </a:endParaRPr>
          </a:p>
          <a:p>
            <a:r>
              <a:rPr lang="en-GB" sz="1000" dirty="0">
                <a:effectLst/>
                <a:latin typeface="Work Sans" pitchFamily="2" charset="0"/>
                <a:ea typeface="Calibri" panose="020F0502020204030204" pitchFamily="34" charset="0"/>
                <a:cs typeface="Times New Roman" panose="02020603050405020304" pitchFamily="18" charset="0"/>
              </a:rPr>
              <a:t> </a:t>
            </a:r>
          </a:p>
          <a:p>
            <a:r>
              <a:rPr lang="en-GB" sz="1000" b="1" dirty="0">
                <a:effectLst/>
                <a:latin typeface="Work Sans" pitchFamily="2" charset="0"/>
                <a:ea typeface="Calibri" panose="020F0502020204030204" pitchFamily="34" charset="0"/>
                <a:cs typeface="Times New Roman" panose="02020603050405020304" pitchFamily="18" charset="0"/>
              </a:rPr>
              <a:t>Key questions:</a:t>
            </a:r>
            <a:endParaRPr lang="en-GB" sz="1000" dirty="0">
              <a:effectLst/>
              <a:latin typeface="Work Sans" pitchFamily="2"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is going on in this station?</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How do you think Jesus feels when Veronica wipes his face?</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do you think Veronica is showing Jesus and the world through her actions?</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Have you ever been brave enough to stand out against the crowd?</a:t>
            </a:r>
          </a:p>
          <a:p>
            <a:pPr marL="171450" lvl="0" indent="-171450">
              <a:buFont typeface="Arial" panose="020B0604020202020204" pitchFamily="34" charset="0"/>
              <a:buChar char="•"/>
            </a:pPr>
            <a:r>
              <a:rPr lang="en-GB" sz="1000" dirty="0">
                <a:effectLst/>
                <a:latin typeface="Work Sans" pitchFamily="2" charset="0"/>
                <a:ea typeface="Calibri" panose="020F0502020204030204" pitchFamily="34" charset="0"/>
                <a:cs typeface="Times New Roman" panose="02020603050405020304" pitchFamily="18" charset="0"/>
              </a:rPr>
              <a:t>What word/s would you most associate with this station– forgiveness, salvation, hope?  Explain your answer.</a:t>
            </a:r>
          </a:p>
          <a:p>
            <a:r>
              <a:rPr lang="en-GB" sz="1000" dirty="0">
                <a:effectLst/>
                <a:latin typeface="Work Sans" pitchFamily="2"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CCF4D164-8F3C-4184-1B2E-55097E33920D}"/>
              </a:ext>
            </a:extLst>
          </p:cNvPr>
          <p:cNvSpPr/>
          <p:nvPr/>
        </p:nvSpPr>
        <p:spPr>
          <a:xfrm>
            <a:off x="0" y="1822664"/>
            <a:ext cx="3383279" cy="5035335"/>
          </a:xfrm>
          <a:prstGeom prst="rect">
            <a:avLst/>
          </a:prstGeom>
          <a:solidFill>
            <a:srgbClr val="EE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E1BEDF9-7D22-29B6-1186-67DF836ABE39}"/>
              </a:ext>
            </a:extLst>
          </p:cNvPr>
          <p:cNvSpPr txBox="1"/>
          <p:nvPr/>
        </p:nvSpPr>
        <p:spPr>
          <a:xfrm>
            <a:off x="296800" y="267475"/>
            <a:ext cx="2514336" cy="307777"/>
          </a:xfrm>
          <a:prstGeom prst="rect">
            <a:avLst/>
          </a:prstGeom>
          <a:noFill/>
        </p:spPr>
        <p:txBody>
          <a:bodyPr wrap="square" rtlCol="0">
            <a:spAutoFit/>
          </a:bodyPr>
          <a:lstStyle/>
          <a:p>
            <a:r>
              <a:rPr lang="en-US" sz="1400" b="1" dirty="0">
                <a:solidFill>
                  <a:schemeClr val="bg1"/>
                </a:solidFill>
                <a:latin typeface="Work Sans SemiBold" pitchFamily="2" charset="77"/>
              </a:rPr>
              <a:t>YEAR GROUP SIX</a:t>
            </a:r>
          </a:p>
        </p:txBody>
      </p:sp>
      <p:sp>
        <p:nvSpPr>
          <p:cNvPr id="12" name="TextBox 11">
            <a:extLst>
              <a:ext uri="{FF2B5EF4-FFF2-40B4-BE49-F238E27FC236}">
                <a16:creationId xmlns:a16="http://schemas.microsoft.com/office/drawing/2014/main" id="{FE5A9F12-C1AE-C12A-CB9B-9506465DCEA2}"/>
              </a:ext>
            </a:extLst>
          </p:cNvPr>
          <p:cNvSpPr txBox="1"/>
          <p:nvPr/>
        </p:nvSpPr>
        <p:spPr>
          <a:xfrm>
            <a:off x="321119" y="2059589"/>
            <a:ext cx="2741040" cy="1689501"/>
          </a:xfrm>
          <a:prstGeom prst="rect">
            <a:avLst/>
          </a:prstGeom>
          <a:noFill/>
        </p:spPr>
        <p:txBody>
          <a:bodyPr wrap="square" rtlCol="0">
            <a:spAutoFit/>
          </a:bodyPr>
          <a:lstStyle/>
          <a:p>
            <a:pPr>
              <a:lnSpc>
                <a:spcPct val="107000"/>
              </a:lnSpc>
              <a:spcAft>
                <a:spcPts val="800"/>
              </a:spcAft>
            </a:pPr>
            <a:r>
              <a:rPr lang="en-GB" sz="1600" b="1" dirty="0">
                <a:effectLst/>
                <a:latin typeface="Work Sans" pitchFamily="2" charset="0"/>
                <a:ea typeface="Calibri" panose="020F0502020204030204" pitchFamily="34" charset="0"/>
                <a:cs typeface="Times New Roman" panose="02020603050405020304" pitchFamily="18" charset="0"/>
              </a:rPr>
              <a:t>Implementation:</a:t>
            </a:r>
            <a:r>
              <a:rPr lang="en-GB" sz="1600" dirty="0">
                <a:effectLst/>
                <a:latin typeface="Work Sans" pitchFamily="2" charset="0"/>
                <a:ea typeface="Calibri" panose="020F0502020204030204" pitchFamily="34" charset="0"/>
                <a:cs typeface="Times New Roman" panose="02020603050405020304" pitchFamily="18" charset="0"/>
              </a:rPr>
              <a:t>  </a:t>
            </a:r>
          </a:p>
          <a:p>
            <a:r>
              <a:rPr lang="en-GB" sz="1600" dirty="0">
                <a:effectLst/>
                <a:latin typeface="Work Sans" pitchFamily="2" charset="0"/>
                <a:ea typeface="Calibri" panose="020F0502020204030204" pitchFamily="34" charset="0"/>
                <a:cs typeface="Times New Roman" panose="02020603050405020304" pitchFamily="18" charset="0"/>
              </a:rPr>
              <a:t>Outlining how to introduce the religious content in the classroom and create learning opportunities from it.</a:t>
            </a:r>
            <a:endParaRPr lang="en-GB" sz="1600" dirty="0">
              <a:latin typeface="Work Sans" pitchFamily="2" charset="0"/>
            </a:endParaRPr>
          </a:p>
        </p:txBody>
      </p:sp>
      <p:sp>
        <p:nvSpPr>
          <p:cNvPr id="7" name="TextBox 6">
            <a:extLst>
              <a:ext uri="{FF2B5EF4-FFF2-40B4-BE49-F238E27FC236}">
                <a16:creationId xmlns:a16="http://schemas.microsoft.com/office/drawing/2014/main" id="{976635E8-5315-E9B3-8B7A-67F5B6358D10}"/>
              </a:ext>
            </a:extLst>
          </p:cNvPr>
          <p:cNvSpPr txBox="1"/>
          <p:nvPr/>
        </p:nvSpPr>
        <p:spPr>
          <a:xfrm>
            <a:off x="2408601" y="408389"/>
            <a:ext cx="8039647" cy="1138773"/>
          </a:xfrm>
          <a:prstGeom prst="rect">
            <a:avLst/>
          </a:prstGeom>
          <a:noFill/>
        </p:spPr>
        <p:txBody>
          <a:bodyPr wrap="square" rtlCol="0">
            <a:spAutoFit/>
          </a:bodyPr>
          <a:lstStyle/>
          <a:p>
            <a:r>
              <a:rPr lang="en-GB" sz="2400" b="1" dirty="0">
                <a:solidFill>
                  <a:schemeClr val="bg1"/>
                </a:solidFill>
                <a:effectLst/>
                <a:latin typeface="Work Sans Light" pitchFamily="2" charset="0"/>
                <a:ea typeface="Calibri" panose="020F0502020204030204" pitchFamily="34" charset="0"/>
                <a:cs typeface="Times New Roman" panose="02020603050405020304" pitchFamily="18" charset="0"/>
              </a:rPr>
              <a:t>Lesson 2 &amp; 3</a:t>
            </a:r>
            <a:r>
              <a:rPr lang="en-GB" sz="2400" b="1" dirty="0">
                <a:solidFill>
                  <a:schemeClr val="bg1"/>
                </a:solidFill>
                <a:latin typeface="Work Sans Light" pitchFamily="2" charset="0"/>
                <a:ea typeface="Calibri" panose="020F0502020204030204" pitchFamily="34" charset="0"/>
                <a:cs typeface="Times New Roman" panose="02020603050405020304" pitchFamily="18" charset="0"/>
              </a:rPr>
              <a:t>: </a:t>
            </a:r>
            <a:r>
              <a:rPr lang="en-GB" sz="2400" dirty="0">
                <a:solidFill>
                  <a:schemeClr val="bg1"/>
                </a:solidFill>
                <a:effectLst/>
                <a:latin typeface="Work Sans Light" pitchFamily="2" charset="0"/>
                <a:ea typeface="Calibri" panose="020F0502020204030204" pitchFamily="34" charset="0"/>
                <a:cs typeface="Times New Roman" panose="02020603050405020304" pitchFamily="18" charset="0"/>
              </a:rPr>
              <a:t>How does Jesus’ journey to the cross, offer signs of hope to a Christian?  </a:t>
            </a:r>
          </a:p>
          <a:p>
            <a:endParaRPr lang="en-GB" sz="1000" b="1" dirty="0">
              <a:solidFill>
                <a:schemeClr val="bg1"/>
              </a:solidFill>
              <a:effectLst/>
              <a:latin typeface="Work Sans" pitchFamily="2" charset="0"/>
              <a:ea typeface="Calibri" panose="020F0502020204030204" pitchFamily="34" charset="0"/>
              <a:cs typeface="Times New Roman" panose="02020603050405020304" pitchFamily="18" charset="0"/>
            </a:endParaRPr>
          </a:p>
          <a:p>
            <a:r>
              <a:rPr lang="en-GB" sz="1000" b="1" dirty="0">
                <a:solidFill>
                  <a:schemeClr val="bg1"/>
                </a:solidFill>
                <a:effectLst/>
                <a:latin typeface="Work Sans" pitchFamily="2" charset="0"/>
                <a:ea typeface="Calibri" panose="020F0502020204030204" pitchFamily="34" charset="0"/>
                <a:cs typeface="Times New Roman" panose="02020603050405020304" pitchFamily="18" charset="0"/>
              </a:rPr>
              <a:t>(Explored through the stations of the cross and the concepts of forgiveness, salvation and hope)</a:t>
            </a:r>
            <a:endParaRPr lang="en-US" sz="1000" b="1" dirty="0">
              <a:solidFill>
                <a:schemeClr val="bg1"/>
              </a:solidFill>
              <a:latin typeface="Work Sans" pitchFamily="2" charset="0"/>
            </a:endParaRPr>
          </a:p>
        </p:txBody>
      </p:sp>
    </p:spTree>
    <p:extLst>
      <p:ext uri="{BB962C8B-B14F-4D97-AF65-F5344CB8AC3E}">
        <p14:creationId xmlns:p14="http://schemas.microsoft.com/office/powerpoint/2010/main" val="4185747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2940bfc-e56c-4552-8076-1b7135828164" xsi:nil="true"/>
    <lcf76f155ced4ddcb4097134ff3c332f xmlns="37c5c6fe-bc8e-4494-977e-45e76d6ce1fa">
      <Terms xmlns="http://schemas.microsoft.com/office/infopath/2007/PartnerControls"/>
    </lcf76f155ced4ddcb4097134ff3c332f>
    <SharedWithUsers xmlns="62940bfc-e56c-4552-8076-1b7135828164">
      <UserInfo>
        <DisplayName>Abigail Chand</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785FF21E3A1444BE0DFE2E5C59DFFC" ma:contentTypeVersion="14" ma:contentTypeDescription="Create a new document." ma:contentTypeScope="" ma:versionID="7044c6264d3a0ebe1f1cc9df10260561">
  <xsd:schema xmlns:xsd="http://www.w3.org/2001/XMLSchema" xmlns:xs="http://www.w3.org/2001/XMLSchema" xmlns:p="http://schemas.microsoft.com/office/2006/metadata/properties" xmlns:ns2="37c5c6fe-bc8e-4494-977e-45e76d6ce1fa" xmlns:ns3="62940bfc-e56c-4552-8076-1b7135828164" targetNamespace="http://schemas.microsoft.com/office/2006/metadata/properties" ma:root="true" ma:fieldsID="04e286e50f2a216d36399f8f5698cf81" ns2:_="" ns3:_="">
    <xsd:import namespace="37c5c6fe-bc8e-4494-977e-45e76d6ce1fa"/>
    <xsd:import namespace="62940bfc-e56c-4552-8076-1b713582816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c5c6fe-bc8e-4494-977e-45e76d6ce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6acc64-6845-4a0f-a249-d12a5ba8c67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940bfc-e56c-4552-8076-1b71358281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55e0fd7-9706-4511-9413-6a00656adbfd}" ma:internalName="TaxCatchAll" ma:showField="CatchAllData" ma:web="62940bfc-e56c-4552-8076-1b71358281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06DAC0-1D80-4CD7-AD6A-CE3CD1C3E5F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62940bfc-e56c-4552-8076-1b7135828164"/>
    <ds:schemaRef ds:uri="http://purl.org/dc/terms/"/>
    <ds:schemaRef ds:uri="http://schemas.openxmlformats.org/package/2006/metadata/core-properties"/>
    <ds:schemaRef ds:uri="37c5c6fe-bc8e-4494-977e-45e76d6ce1fa"/>
    <ds:schemaRef ds:uri="http://www.w3.org/XML/1998/namespace"/>
    <ds:schemaRef ds:uri="http://purl.org/dc/dcmitype/"/>
  </ds:schemaRefs>
</ds:datastoreItem>
</file>

<file path=customXml/itemProps2.xml><?xml version="1.0" encoding="utf-8"?>
<ds:datastoreItem xmlns:ds="http://schemas.openxmlformats.org/officeDocument/2006/customXml" ds:itemID="{AF68B22E-4834-4D0C-B20B-E4C0B66810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c5c6fe-bc8e-4494-977e-45e76d6ce1fa"/>
    <ds:schemaRef ds:uri="62940bfc-e56c-4552-8076-1b71358281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839E4B-B8D5-442A-8A9B-2F1894A2EC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3999</TotalTime>
  <Words>5917</Words>
  <Application>Microsoft Office PowerPoint</Application>
  <PresentationFormat>Widescreen</PresentationFormat>
  <Paragraphs>561</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Leila Ingram-Smith</dc:creator>
  <cp:lastModifiedBy>Leila Ingram-Smith</cp:lastModifiedBy>
  <cp:revision>21</cp:revision>
  <dcterms:created xsi:type="dcterms:W3CDTF">2023-08-11T13:59:43Z</dcterms:created>
  <dcterms:modified xsi:type="dcterms:W3CDTF">2024-02-04T23:05:38Z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0x01010017785FF21E3A1444BE0DFE2E5C59DFFC</vt:lpwstr>
  </property>
  <property fmtid="{D5CDD505-2E9C-101B-9397-08002B2CF9AE}" pid="3" name="MediaServiceImageTags">
    <vt:lpwstr/>
  </property>
</Properties>
</file>