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57" r:id="rId5"/>
    <p:sldId id="265" r:id="rId6"/>
    <p:sldId id="266" r:id="rId7"/>
    <p:sldId id="267" r:id="rId8"/>
    <p:sldId id="268" r:id="rId9"/>
    <p:sldId id="259" r:id="rId10"/>
    <p:sldId id="261" r:id="rId11"/>
    <p:sldId id="269" r:id="rId12"/>
    <p:sldId id="270" r:id="rId13"/>
    <p:sldId id="263" r:id="rId14"/>
    <p:sldId id="271" r:id="rId15"/>
    <p:sldId id="272" r:id="rId16"/>
    <p:sldId id="274" r:id="rId17"/>
    <p:sldId id="273" r:id="rId18"/>
    <p:sldId id="275" r:id="rId19"/>
    <p:sldId id="276" r:id="rId20"/>
    <p:sldId id="277" r:id="rId21"/>
    <p:sldId id="278" r:id="rId22"/>
    <p:sldId id="279" r:id="rId23"/>
    <p:sldId id="280" r:id="rId24"/>
    <p:sldId id="282" r:id="rId25"/>
    <p:sldId id="283" r:id="rId26"/>
    <p:sldId id="289" r:id="rId27"/>
    <p:sldId id="290" r:id="rId28"/>
    <p:sldId id="291" r:id="rId29"/>
    <p:sldId id="292" r:id="rId30"/>
    <p:sldId id="284" r:id="rId31"/>
    <p:sldId id="285" r:id="rId32"/>
    <p:sldId id="288" r:id="rId33"/>
    <p:sldId id="287" r:id="rId34"/>
    <p:sldId id="26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45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C0EDDC-660F-BEA1-4BC9-95A3CC9175D2}" v="12" dt="2024-02-20T23:18:33.7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C90A6A-4C81-4D23-A18B-80C025BE05C2}" type="datetimeFigureOut">
              <a:rPr lang="en-GB" smtClean="0"/>
              <a:t>21/02/2024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269D23-5CBF-414E-A7F5-65EFFB3DDE33}" type="slidenum">
              <a:rPr lang="en-GB" smtClean="0"/>
              <a:t>‹#›</a:t>
            </a:fld>
            <a:endParaRPr lang="en-GB"/>
          </a:p>
        </p:txBody>
      </p:sp>
    </p:spTree>
    <p:extLst>
      <p:ext uri="{BB962C8B-B14F-4D97-AF65-F5344CB8AC3E}">
        <p14:creationId xmlns:p14="http://schemas.microsoft.com/office/powerpoint/2010/main" val="1291917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31</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2/21/2024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2/21/2024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request.org.uk/festivals/holy-week-and-easter/palm-sunday/"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request.org.uk/festivals/holy-week-and-easter/palm-sunday/"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bing.com/videos/search?q=Last+supper+for+teenagers+video&amp;&amp;view=detail&amp;mid=80AD1A404E1BAC0A5D6F80AD1A404E1BAC0A5D6F&amp;rvsmid=5B2D7ADD5D44A10C95785B2D7ADD5D44A10C9578&amp;FORM=VDRVRV"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request.org.uk/festivals/holy-week-and-easter/holy-thursday/" TargetMode="External"/><Relationship Id="rId4" Type="http://schemas.openxmlformats.org/officeDocument/2006/relationships/hyperlink" Target="https://www.youtube.com/watch?v=SigoALSS1R8"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earnreligions.com/what-is-lent-700774"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Y3UKd6LQKn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request.org.uk/festivals/holy-week-and-easter/a-good-friday-service-in-a-catholic-church/"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request.org.uk/festivals/holy-week-and-easter/easter-sunday/"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request.org.uk/festivals/holy-week-and-easter/why-is-the-resurrection-so-important-to-christian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request.org.uk/festivals/holy-week-and-easter/easter-vigil/"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request.org.uk/festivals/holy-week-and-easter/why-is-the-resurrection-so-important-to-christians/" TargetMode="External"/><Relationship Id="rId4" Type="http://schemas.openxmlformats.org/officeDocument/2006/relationships/hyperlink" Target="https://request.org.uk/festivals/holy-week-and-easter/easter-sunday/"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Good_Friday"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bbc.co.uk/religion/religions/christianity/holydays/easter.shtml"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p:nvPr/>
        </p:nvSpPr>
        <p:spPr>
          <a:xfrm>
            <a:off x="5376072" y="2656340"/>
            <a:ext cx="6815928" cy="3039293"/>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657371"/>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52668" y="279247"/>
            <a:ext cx="8039647" cy="1200329"/>
          </a:xfrm>
          <a:prstGeom prst="rect">
            <a:avLst/>
          </a:prstGeom>
          <a:noFill/>
        </p:spPr>
        <p:txBody>
          <a:bodyPr wrap="square" rtlCol="0">
            <a:spAutoFit/>
          </a:bodyPr>
          <a:lstStyle/>
          <a:p>
            <a:r>
              <a:rPr lang="en-US" sz="2400">
                <a:solidFill>
                  <a:schemeClr val="bg1"/>
                </a:solidFill>
                <a:latin typeface="Work Sans Light" pitchFamily="2" charset="0"/>
              </a:rPr>
              <a:t>Big Question:</a:t>
            </a:r>
          </a:p>
          <a:p>
            <a:r>
              <a:rPr lang="en-GB" sz="2400">
                <a:solidFill>
                  <a:schemeClr val="bg1"/>
                </a:solidFill>
                <a:effectLst/>
                <a:latin typeface="Work Sans Light" pitchFamily="2" charset="0"/>
                <a:ea typeface="Calibri" panose="020F0502020204030204" pitchFamily="34" charset="0"/>
                <a:cs typeface="Calibri Light" panose="020F0302020204030204" pitchFamily="34" charset="0"/>
              </a:rPr>
              <a:t>What happens in churches during Lent, Holy Week and Easter Sunday?</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1488566"/>
            <a:ext cx="178598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14" name="Rectangle 13">
            <a:extLst>
              <a:ext uri="{FF2B5EF4-FFF2-40B4-BE49-F238E27FC236}">
                <a16:creationId xmlns:a16="http://schemas.microsoft.com/office/drawing/2014/main" id="{02A947F6-1B69-709F-552B-F5197D4394BF}"/>
              </a:ext>
            </a:extLst>
          </p:cNvPr>
          <p:cNvSpPr/>
          <p:nvPr/>
        </p:nvSpPr>
        <p:spPr>
          <a:xfrm>
            <a:off x="11882" y="2657372"/>
            <a:ext cx="1512907" cy="4200626"/>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CBEA29B-1814-54FD-DF6E-C7E229BB1571}"/>
              </a:ext>
            </a:extLst>
          </p:cNvPr>
          <p:cNvSpPr txBox="1"/>
          <p:nvPr/>
        </p:nvSpPr>
        <p:spPr>
          <a:xfrm>
            <a:off x="5376072" y="2664550"/>
            <a:ext cx="2452667" cy="2600712"/>
          </a:xfrm>
          <a:prstGeom prst="rect">
            <a:avLst/>
          </a:prstGeom>
          <a:noFill/>
        </p:spPr>
        <p:txBody>
          <a:bodyPr wrap="square" lIns="91440" tIns="45720" rIns="91440" bIns="45720" rtlCol="0" anchor="t">
            <a:spAutoFit/>
          </a:bodyPr>
          <a:lstStyle/>
          <a:p>
            <a:pPr lvl="0"/>
            <a:r>
              <a:rPr lang="en-GB" sz="1000" b="1" dirty="0">
                <a:solidFill>
                  <a:srgbClr val="2D80A5"/>
                </a:solidFill>
                <a:effectLst/>
                <a:latin typeface="Work Sans"/>
                <a:ea typeface="Calibri" panose="020F0502020204030204" pitchFamily="34" charset="0"/>
                <a:cs typeface="Times New Roman"/>
              </a:rPr>
              <a:t>Religious vocabulary:</a:t>
            </a:r>
            <a:endParaRPr lang="en-GB" sz="1000" b="1" dirty="0">
              <a:effectLst/>
              <a:latin typeface="Work Sans" pitchFamily="2" charset="0"/>
              <a:ea typeface="Calibri" panose="020F0502020204030204" pitchFamily="34" charset="0"/>
              <a:cs typeface="Times New Roman"/>
            </a:endParaRPr>
          </a:p>
          <a:p>
            <a:pPr lvl="0"/>
            <a:r>
              <a:rPr lang="en-GB" sz="900" b="1" kern="1200" dirty="0">
                <a:solidFill>
                  <a:srgbClr val="000000"/>
                </a:solidFill>
                <a:effectLst/>
                <a:latin typeface="Work Sans"/>
                <a:ea typeface="Times New Roman" panose="02020603050405020304" pitchFamily="18" charset="0"/>
                <a:cs typeface="Times New Roman"/>
              </a:rPr>
              <a:t>Ritual:</a:t>
            </a:r>
            <a:r>
              <a:rPr lang="en-GB" sz="900" kern="1200" dirty="0">
                <a:solidFill>
                  <a:srgbClr val="000000"/>
                </a:solidFill>
                <a:effectLst/>
                <a:latin typeface="Work Sans"/>
                <a:ea typeface="Times New Roman" panose="02020603050405020304" pitchFamily="18" charset="0"/>
                <a:cs typeface="Times New Roman"/>
              </a:rPr>
              <a:t> </a:t>
            </a:r>
            <a:r>
              <a:rPr lang="en-GB" sz="900" dirty="0">
                <a:effectLst/>
                <a:latin typeface="Work Sans"/>
                <a:ea typeface="Calibri" panose="020F0502020204030204" pitchFamily="34" charset="0"/>
                <a:cs typeface="Times New Roman"/>
              </a:rPr>
              <a:t>A </a:t>
            </a:r>
            <a:r>
              <a:rPr lang="en-GB" sz="900" dirty="0">
                <a:solidFill>
                  <a:srgbClr val="000000"/>
                </a:solidFill>
                <a:effectLst/>
                <a:latin typeface="Work Sans"/>
                <a:ea typeface="Calibri" panose="020F0502020204030204" pitchFamily="34" charset="0"/>
                <a:cs typeface="Times New Roman"/>
              </a:rPr>
              <a:t>religious </a:t>
            </a:r>
            <a:r>
              <a:rPr lang="en-GB" sz="900" dirty="0">
                <a:effectLst/>
                <a:latin typeface="Work Sans"/>
                <a:ea typeface="Calibri" panose="020F0502020204030204" pitchFamily="34" charset="0"/>
                <a:cs typeface="Times New Roman"/>
              </a:rPr>
              <a:t>service </a:t>
            </a:r>
            <a:r>
              <a:rPr lang="en-GB" sz="900" dirty="0">
                <a:solidFill>
                  <a:srgbClr val="000000"/>
                </a:solidFill>
                <a:effectLst/>
                <a:latin typeface="Work Sans"/>
                <a:ea typeface="Calibri" panose="020F0502020204030204" pitchFamily="34" charset="0"/>
                <a:cs typeface="Times New Roman"/>
              </a:rPr>
              <a:t>or other ceremony which </a:t>
            </a:r>
            <a:r>
              <a:rPr lang="en-GB" sz="900" dirty="0">
                <a:effectLst/>
                <a:latin typeface="Work Sans"/>
                <a:ea typeface="Calibri" panose="020F0502020204030204" pitchFamily="34" charset="0"/>
                <a:cs typeface="Times New Roman"/>
              </a:rPr>
              <a:t>involves a series of </a:t>
            </a:r>
            <a:r>
              <a:rPr lang="en-GB" sz="900" dirty="0">
                <a:solidFill>
                  <a:srgbClr val="000000"/>
                </a:solidFill>
                <a:effectLst/>
                <a:latin typeface="Work Sans"/>
                <a:ea typeface="Calibri" panose="020F0502020204030204" pitchFamily="34" charset="0"/>
                <a:cs typeface="Times New Roman"/>
              </a:rPr>
              <a:t>actions performed in a </a:t>
            </a:r>
            <a:r>
              <a:rPr lang="en-GB" sz="900" dirty="0">
                <a:effectLst/>
                <a:latin typeface="Work Sans"/>
                <a:ea typeface="Calibri" panose="020F0502020204030204" pitchFamily="34" charset="0"/>
                <a:cs typeface="Times New Roman"/>
              </a:rPr>
              <a:t>fixed </a:t>
            </a:r>
            <a:r>
              <a:rPr lang="en-GB" sz="900" dirty="0">
                <a:solidFill>
                  <a:srgbClr val="000000"/>
                </a:solidFill>
                <a:effectLst/>
                <a:latin typeface="Work Sans"/>
                <a:ea typeface="Calibri" panose="020F0502020204030204" pitchFamily="34" charset="0"/>
                <a:cs typeface="Times New Roman"/>
              </a:rPr>
              <a:t>order.</a:t>
            </a:r>
            <a:endParaRPr lang="en-GB" sz="900" dirty="0">
              <a:effectLst/>
              <a:latin typeface="Work Sans"/>
              <a:ea typeface="Calibri" panose="020F0502020204030204" pitchFamily="34" charset="0"/>
              <a:cs typeface="Times New Roman"/>
            </a:endParaRPr>
          </a:p>
          <a:p>
            <a:pPr lvl="0"/>
            <a:r>
              <a:rPr lang="en-GB" sz="900" b="1" kern="1200" dirty="0">
                <a:solidFill>
                  <a:srgbClr val="000000"/>
                </a:solidFill>
                <a:effectLst/>
                <a:latin typeface="Work Sans"/>
                <a:ea typeface="Times New Roman" panose="02020603050405020304" pitchFamily="18" charset="0"/>
                <a:cs typeface="Times New Roman"/>
              </a:rPr>
              <a:t>Lent:</a:t>
            </a:r>
            <a:r>
              <a:rPr lang="en-GB" sz="900" kern="1200" dirty="0">
                <a:solidFill>
                  <a:srgbClr val="000000"/>
                </a:solidFill>
                <a:effectLst/>
                <a:latin typeface="Work Sans"/>
                <a:ea typeface="Times New Roman" panose="02020603050405020304" pitchFamily="18" charset="0"/>
                <a:cs typeface="Times New Roman"/>
              </a:rPr>
              <a:t> </a:t>
            </a:r>
            <a:r>
              <a:rPr lang="en-GB" sz="900" dirty="0">
                <a:effectLst/>
                <a:latin typeface="Work Sans"/>
                <a:ea typeface="Times New Roman" panose="02020603050405020304" pitchFamily="18" charset="0"/>
                <a:cs typeface="Times New Roman"/>
              </a:rPr>
              <a:t>Penitential season. The 40 days leading up to Easter.</a:t>
            </a:r>
            <a:endParaRPr lang="en-GB" sz="900" dirty="0">
              <a:effectLst/>
              <a:latin typeface="Work Sans"/>
              <a:ea typeface="Calibri" panose="020F0502020204030204" pitchFamily="34" charset="0"/>
              <a:cs typeface="Times New Roman"/>
            </a:endParaRPr>
          </a:p>
          <a:p>
            <a:r>
              <a:rPr lang="en-GB" sz="900" b="1" kern="1200" dirty="0">
                <a:solidFill>
                  <a:srgbClr val="000000"/>
                </a:solidFill>
                <a:effectLst/>
                <a:latin typeface="Work Sans"/>
                <a:ea typeface="Times New Roman" panose="02020603050405020304" pitchFamily="18" charset="0"/>
                <a:cs typeface="Times New Roman"/>
              </a:rPr>
              <a:t>Ash Wednesday:</a:t>
            </a:r>
            <a:r>
              <a:rPr lang="en-GB" sz="900" kern="1200" dirty="0">
                <a:solidFill>
                  <a:srgbClr val="000000"/>
                </a:solidFill>
                <a:effectLst/>
                <a:latin typeface="Work Sans"/>
                <a:ea typeface="Times New Roman" panose="02020603050405020304" pitchFamily="18" charset="0"/>
                <a:cs typeface="Times New Roman"/>
              </a:rPr>
              <a:t> </a:t>
            </a:r>
            <a:r>
              <a:rPr lang="en-GB" sz="900" dirty="0">
                <a:effectLst/>
                <a:latin typeface="Work Sans"/>
                <a:ea typeface="Calibri" panose="020F0502020204030204" pitchFamily="34" charset="0"/>
                <a:cs typeface="Times New Roman"/>
              </a:rPr>
              <a:t>The first day of Lent.</a:t>
            </a:r>
            <a:r>
              <a:rPr lang="en-GB" sz="900" dirty="0">
                <a:latin typeface="Work Sans"/>
                <a:ea typeface="Calibri" panose="020F0502020204030204" pitchFamily="34" charset="0"/>
                <a:cs typeface="Times New Roman"/>
              </a:rPr>
              <a:t> </a:t>
            </a:r>
            <a:r>
              <a:rPr lang="en-GB" sz="900" dirty="0">
                <a:effectLst/>
                <a:latin typeface="Work Sans"/>
                <a:ea typeface="Calibri" panose="020F0502020204030204" pitchFamily="34" charset="0"/>
                <a:cs typeface="Times New Roman"/>
              </a:rPr>
              <a:t> In some Churches, penitents receive the sign of the cross in ashes on their foreheads.</a:t>
            </a:r>
          </a:p>
          <a:p>
            <a:pPr lvl="0"/>
            <a:r>
              <a:rPr lang="en-GB" sz="900" b="1" kern="1200" dirty="0">
                <a:solidFill>
                  <a:srgbClr val="000000"/>
                </a:solidFill>
                <a:effectLst/>
                <a:latin typeface="Work Sans"/>
                <a:ea typeface="Times New Roman" panose="02020603050405020304" pitchFamily="18" charset="0"/>
                <a:cs typeface="Times New Roman"/>
              </a:rPr>
              <a:t>Holy week: </a:t>
            </a:r>
            <a:r>
              <a:rPr lang="en-GB" sz="900" dirty="0">
                <a:effectLst/>
                <a:latin typeface="Work Sans"/>
                <a:ea typeface="Calibri" panose="020F0502020204030204" pitchFamily="34" charset="0"/>
                <a:cs typeface="Times New Roman"/>
              </a:rPr>
              <a:t>The week before Easter, when Christians recall the last week of Jesus’ life on Earth.</a:t>
            </a:r>
          </a:p>
          <a:p>
            <a:r>
              <a:rPr lang="en-GB" sz="900" b="1" kern="1200" dirty="0">
                <a:solidFill>
                  <a:srgbClr val="000000"/>
                </a:solidFill>
                <a:effectLst/>
                <a:latin typeface="Work Sans"/>
                <a:ea typeface="Times New Roman" panose="02020603050405020304" pitchFamily="18" charset="0"/>
                <a:cs typeface="Times New Roman"/>
              </a:rPr>
              <a:t>Palm Sunday: </a:t>
            </a:r>
            <a:r>
              <a:rPr lang="en-GB" sz="900" dirty="0">
                <a:effectLst/>
                <a:latin typeface="Work Sans"/>
                <a:ea typeface="Calibri" panose="020F0502020204030204" pitchFamily="34" charset="0"/>
                <a:cs typeface="Times New Roman"/>
              </a:rPr>
              <a:t>The Sunday before Easter.</a:t>
            </a:r>
            <a:r>
              <a:rPr lang="en-GB" sz="900" dirty="0">
                <a:latin typeface="Work Sans"/>
                <a:ea typeface="Calibri" panose="020F0502020204030204" pitchFamily="34" charset="0"/>
                <a:cs typeface="Times New Roman"/>
              </a:rPr>
              <a:t> </a:t>
            </a:r>
            <a:r>
              <a:rPr lang="en-GB" sz="900" dirty="0">
                <a:effectLst/>
                <a:latin typeface="Work Sans"/>
                <a:ea typeface="Calibri" panose="020F0502020204030204" pitchFamily="34" charset="0"/>
                <a:cs typeface="Times New Roman"/>
              </a:rPr>
              <a:t> Commemorating the entry of Jesus into Jerusalem when he was acknowledged by crowds waving palm branches</a:t>
            </a:r>
          </a:p>
        </p:txBody>
      </p:sp>
      <p:sp>
        <p:nvSpPr>
          <p:cNvPr id="21" name="TextBox 20">
            <a:extLst>
              <a:ext uri="{FF2B5EF4-FFF2-40B4-BE49-F238E27FC236}">
                <a16:creationId xmlns:a16="http://schemas.microsoft.com/office/drawing/2014/main" id="{7A0B1AB5-C845-D825-5E53-42CB9D3C4090}"/>
              </a:ext>
            </a:extLst>
          </p:cNvPr>
          <p:cNvSpPr txBox="1"/>
          <p:nvPr/>
        </p:nvSpPr>
        <p:spPr>
          <a:xfrm>
            <a:off x="-6246" y="2657372"/>
            <a:ext cx="1531036" cy="3477875"/>
          </a:xfrm>
          <a:prstGeom prst="rect">
            <a:avLst/>
          </a:prstGeom>
          <a:noFill/>
        </p:spPr>
        <p:txBody>
          <a:bodyPr wrap="square" lIns="91440" tIns="45720" rIns="91440" bIns="45720" rtlCol="0" anchor="t">
            <a:spAutoFit/>
          </a:bodyPr>
          <a:lstStyle/>
          <a:p>
            <a:pPr>
              <a:spcAft>
                <a:spcPts val="400"/>
              </a:spcAft>
            </a:pPr>
            <a:r>
              <a:rPr lang="en-GB" sz="1000" b="1">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a:effectLst/>
                <a:latin typeface="Work Sans" pitchFamily="2" charset="0"/>
                <a:ea typeface="Calibri" panose="020F0502020204030204" pitchFamily="34" charset="0"/>
                <a:cs typeface="Calibri Light" panose="020F0302020204030204" pitchFamily="34" charset="0"/>
              </a:rPr>
            </a:b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To know and remember o the meaning of the core concept:  Salvation</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To know and remember the churches rituals linked with Ash Wednesday and the services during Holy week.</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To know the meaning of the ritual for the believer.</a:t>
            </a:r>
          </a:p>
        </p:txBody>
      </p:sp>
      <p:sp>
        <p:nvSpPr>
          <p:cNvPr id="22" name="TextBox 21">
            <a:extLst>
              <a:ext uri="{FF2B5EF4-FFF2-40B4-BE49-F238E27FC236}">
                <a16:creationId xmlns:a16="http://schemas.microsoft.com/office/drawing/2014/main" id="{01A8AF2B-B012-DE6B-49EA-3445979E1B01}"/>
              </a:ext>
            </a:extLst>
          </p:cNvPr>
          <p:cNvSpPr txBox="1"/>
          <p:nvPr/>
        </p:nvSpPr>
        <p:spPr>
          <a:xfrm>
            <a:off x="1524790" y="2672245"/>
            <a:ext cx="3808991" cy="4093428"/>
          </a:xfrm>
          <a:prstGeom prst="rect">
            <a:avLst/>
          </a:prstGeom>
          <a:noFill/>
        </p:spPr>
        <p:txBody>
          <a:bodyPr wrap="square" lIns="91440" tIns="45720" rIns="91440" bIns="45720" rtlCol="0" anchor="t">
            <a:spAutoFit/>
          </a:bodyPr>
          <a:lstStyle/>
          <a:p>
            <a:r>
              <a:rPr lang="en-GB" sz="1000" b="1">
                <a:solidFill>
                  <a:srgbClr val="2D80A5"/>
                </a:solidFill>
                <a:effectLst/>
                <a:latin typeface="Work Sans" pitchFamily="2" charset="0"/>
                <a:ea typeface="Calibri" panose="020F0502020204030204" pitchFamily="34" charset="0"/>
                <a:cs typeface="Calibri Light"/>
              </a:rPr>
              <a:t>What a child should be able to do</a:t>
            </a:r>
            <a:r>
              <a:rPr lang="en-GB" sz="1000" b="1">
                <a:solidFill>
                  <a:srgbClr val="2D80A5"/>
                </a:solidFill>
                <a:latin typeface="Work Sans" pitchFamily="2" charset="0"/>
                <a:ea typeface="Calibri" panose="020F0502020204030204" pitchFamily="34" charset="0"/>
                <a:cs typeface="Calibri Light"/>
              </a:rPr>
              <a:t> </a:t>
            </a:r>
            <a:r>
              <a:rPr lang="en-GB" sz="1000" b="1">
                <a:solidFill>
                  <a:srgbClr val="2D80A5"/>
                </a:solidFill>
                <a:latin typeface="Work Sans" pitchFamily="2" charset="0"/>
                <a:ea typeface="+mn-lt"/>
                <a:cs typeface="+mn-lt"/>
              </a:rPr>
              <a:t>(Assessment)</a:t>
            </a:r>
            <a:r>
              <a:rPr lang="en-GB" sz="1000" b="1">
                <a:solidFill>
                  <a:srgbClr val="2D80A5"/>
                </a:solidFill>
                <a:latin typeface="Work Sans" pitchFamily="2" charset="0"/>
                <a:ea typeface="Calibri" panose="020F0502020204030204" pitchFamily="34" charset="0"/>
                <a:cs typeface="Calibri Light"/>
              </a:rPr>
              <a:t>: </a:t>
            </a:r>
            <a:r>
              <a:rPr lang="en-GB" sz="1000" b="1">
                <a:solidFill>
                  <a:srgbClr val="2D80A5"/>
                </a:solidFill>
                <a:effectLst/>
                <a:latin typeface="Work Sans" pitchFamily="2" charset="0"/>
                <a:ea typeface="Calibri" panose="020F0502020204030204" pitchFamily="34" charset="0"/>
                <a:cs typeface="Calibri Light"/>
              </a:rPr>
              <a:t> </a:t>
            </a:r>
            <a:br>
              <a:rPr lang="en-GB" sz="1000" b="1">
                <a:effectLst/>
                <a:latin typeface="Work Sans" pitchFamily="2" charset="0"/>
                <a:ea typeface="Calibri" panose="020F0502020204030204" pitchFamily="34" charset="0"/>
                <a:cs typeface="Calibri Light" panose="020F0302020204030204" pitchFamily="34" charset="0"/>
              </a:rPr>
            </a:br>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Ways of expressing meaning: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explain how the rituals of the church during Lent and Holy week represent the different parts of Jesus’ journey.  (WT)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understand there can be similarities and differences in the way these rituals are carried out.  (Exp)</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use religious vocabulary correctly in explaining the significance the rituals may have on a believer’s life.  (GD)</a:t>
            </a:r>
          </a:p>
          <a:p>
            <a:pPr marL="171450" lvl="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Questions of identity, diversity and belonging: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understand what it means to belong and how participating in the ritual creates a sense of belonging. (WT)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am beginning to consider what belonging might mean when living in a diverse community of people.   </a:t>
            </a:r>
            <a:r>
              <a:rPr lang="en-GB" sz="1000" kern="1200" err="1">
                <a:solidFill>
                  <a:srgbClr val="000000"/>
                </a:solidFill>
                <a:effectLst/>
                <a:latin typeface="Work Sans" pitchFamily="2" charset="0"/>
                <a:ea typeface="Times New Roman" panose="02020603050405020304" pitchFamily="18" charset="0"/>
                <a:cs typeface="Times New Roman" panose="02020603050405020304" pitchFamily="18" charset="0"/>
              </a:rPr>
              <a:t>Eg</a:t>
            </a: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  - How might participating in the religious ritual  be more important when the community is very diverse? (Exp)</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consider and identify the challenges and impact belonging to a religion today can have on the believer and support my opinion with reasons and examples.  </a:t>
            </a:r>
            <a:r>
              <a:rPr lang="en-GB" sz="1000" kern="1200" err="1">
                <a:solidFill>
                  <a:srgbClr val="000000"/>
                </a:solidFill>
                <a:effectLst/>
                <a:latin typeface="Work Sans" pitchFamily="2" charset="0"/>
                <a:ea typeface="Times New Roman" panose="02020603050405020304" pitchFamily="18" charset="0"/>
                <a:cs typeface="Times New Roman" panose="02020603050405020304" pitchFamily="18" charset="0"/>
              </a:rPr>
              <a:t>Eg</a:t>
            </a: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 – if a group of believers are a minority, the importance of meeting together and participating in a ritual keeps the belief alive and gives strength to the believer who otherwise might feel marginalised.  (GD)</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p:nvPr/>
        </p:nvSpPr>
        <p:spPr>
          <a:xfrm>
            <a:off x="10177670" y="2656339"/>
            <a:ext cx="2031326" cy="2908489"/>
          </a:xfrm>
          <a:prstGeom prst="rect">
            <a:avLst/>
          </a:prstGeom>
          <a:noFill/>
        </p:spPr>
        <p:txBody>
          <a:bodyPr wrap="square" lIns="91440" tIns="45720" rIns="91440" bIns="45720" rtlCol="0" anchor="t">
            <a:spAutoFit/>
          </a:bodyPr>
          <a:lstStyle/>
          <a:p>
            <a:r>
              <a:rPr lang="en-GB" sz="900" b="1" kern="1200">
                <a:solidFill>
                  <a:srgbClr val="000000"/>
                </a:solidFill>
                <a:effectLst/>
                <a:latin typeface="Work Sans"/>
                <a:ea typeface="Times New Roman" panose="02020603050405020304" pitchFamily="18" charset="0"/>
                <a:cs typeface="Times New Roman"/>
              </a:rPr>
              <a:t>Eucharist:</a:t>
            </a:r>
            <a:r>
              <a:rPr lang="en-GB" sz="900">
                <a:solidFill>
                  <a:srgbClr val="000000"/>
                </a:solidFill>
                <a:latin typeface="Work Sans"/>
                <a:ea typeface="Times New Roman" panose="02020603050405020304" pitchFamily="18" charset="0"/>
                <a:cs typeface="Times New Roman"/>
              </a:rPr>
              <a:t> </a:t>
            </a:r>
            <a:r>
              <a:rPr lang="en-GB" sz="900" kern="1200">
                <a:solidFill>
                  <a:srgbClr val="000000"/>
                </a:solidFill>
                <a:effectLst/>
                <a:latin typeface="Work Sans"/>
                <a:ea typeface="Times New Roman" panose="02020603050405020304" pitchFamily="18" charset="0"/>
                <a:cs typeface="Times New Roman"/>
              </a:rPr>
              <a:t> </a:t>
            </a:r>
            <a:r>
              <a:rPr lang="en-GB" sz="900">
                <a:effectLst/>
                <a:latin typeface="Work Sans"/>
                <a:ea typeface="Calibri"/>
                <a:cs typeface="Times New Roman"/>
              </a:rPr>
              <a:t>Central liturgical service observed by most Churches.</a:t>
            </a:r>
            <a:r>
              <a:rPr lang="en-GB" sz="900">
                <a:latin typeface="Work Sans"/>
                <a:ea typeface="Calibri"/>
                <a:cs typeface="Times New Roman"/>
              </a:rPr>
              <a:t> </a:t>
            </a:r>
            <a:r>
              <a:rPr lang="en-GB" sz="900">
                <a:effectLst/>
                <a:latin typeface="Work Sans"/>
                <a:ea typeface="Calibri"/>
                <a:cs typeface="Times New Roman"/>
              </a:rPr>
              <a:t> It recalls the last meal of Jesus, and celebrates his sacrificial and saving death.</a:t>
            </a:r>
          </a:p>
          <a:p>
            <a:r>
              <a:rPr lang="en-GB" sz="900" b="1" kern="1200">
                <a:solidFill>
                  <a:srgbClr val="000000"/>
                </a:solidFill>
                <a:effectLst/>
                <a:latin typeface="Work Sans"/>
                <a:ea typeface="Times New Roman" panose="02020603050405020304" pitchFamily="18" charset="0"/>
                <a:cs typeface="Times New Roman"/>
              </a:rPr>
              <a:t>Garden of Gethsemane:</a:t>
            </a:r>
            <a:r>
              <a:rPr lang="en-GB" sz="900">
                <a:solidFill>
                  <a:srgbClr val="000000"/>
                </a:solidFill>
                <a:latin typeface="Work Sans"/>
                <a:ea typeface="Times New Roman" panose="02020603050405020304" pitchFamily="18" charset="0"/>
                <a:cs typeface="Times New Roman"/>
              </a:rPr>
              <a:t> </a:t>
            </a:r>
            <a:r>
              <a:rPr lang="en-GB" sz="900" kern="1200">
                <a:solidFill>
                  <a:srgbClr val="000000"/>
                </a:solidFill>
                <a:effectLst/>
                <a:latin typeface="Work Sans"/>
                <a:ea typeface="Times New Roman" panose="02020603050405020304" pitchFamily="18" charset="0"/>
                <a:cs typeface="Times New Roman"/>
              </a:rPr>
              <a:t> </a:t>
            </a:r>
            <a:r>
              <a:rPr lang="en-GB" sz="900">
                <a:effectLst/>
                <a:latin typeface="Work Sans"/>
                <a:ea typeface="Times New Roman" panose="02020603050405020304" pitchFamily="18" charset="0"/>
                <a:cs typeface="Calibri Light"/>
              </a:rPr>
              <a:t>The garden where Jesus went to pray before he was arrested.</a:t>
            </a:r>
            <a:endParaRPr lang="en-GB" sz="900">
              <a:effectLst/>
              <a:latin typeface="Work Sans"/>
              <a:ea typeface="Calibri" panose="020F0502020204030204" pitchFamily="34" charset="0"/>
              <a:cs typeface="Calibri Light"/>
            </a:endParaRPr>
          </a:p>
          <a:p>
            <a:r>
              <a:rPr lang="en-GB" sz="900" b="1" kern="1200">
                <a:solidFill>
                  <a:srgbClr val="000000"/>
                </a:solidFill>
                <a:effectLst/>
                <a:latin typeface="Work Sans"/>
                <a:ea typeface="Times New Roman" panose="02020603050405020304" pitchFamily="18" charset="0"/>
                <a:cs typeface="Times New Roman"/>
              </a:rPr>
              <a:t>Holy Saturday</a:t>
            </a:r>
            <a:r>
              <a:rPr lang="en-GB" sz="900" b="1">
                <a:effectLst/>
                <a:latin typeface="Work Sans"/>
                <a:ea typeface="Times New Roman" panose="02020603050405020304" pitchFamily="18" charset="0"/>
                <a:cs typeface="Calibri Light"/>
              </a:rPr>
              <a:t>:</a:t>
            </a:r>
            <a:r>
              <a:rPr lang="en-GB" sz="900">
                <a:latin typeface="Work Sans"/>
                <a:ea typeface="Times New Roman" panose="02020603050405020304" pitchFamily="18" charset="0"/>
                <a:cs typeface="Calibri Light"/>
              </a:rPr>
              <a:t> </a:t>
            </a:r>
            <a:r>
              <a:rPr lang="en-GB" sz="900">
                <a:effectLst/>
                <a:latin typeface="Work Sans"/>
                <a:ea typeface="Times New Roman" panose="02020603050405020304" pitchFamily="18" charset="0"/>
                <a:cs typeface="Calibri Light"/>
              </a:rPr>
              <a:t> The day before Easter Sunday – a day of waiting and watching.</a:t>
            </a:r>
            <a:endParaRPr lang="en-GB" sz="900">
              <a:effectLst/>
              <a:latin typeface="Work Sans"/>
              <a:ea typeface="Calibri" panose="020F0502020204030204" pitchFamily="34" charset="0"/>
              <a:cs typeface="Calibri Light"/>
            </a:endParaRPr>
          </a:p>
          <a:p>
            <a:r>
              <a:rPr lang="en-GB" sz="900" b="1" kern="1200">
                <a:solidFill>
                  <a:srgbClr val="000000"/>
                </a:solidFill>
                <a:effectLst/>
                <a:latin typeface="Work Sans"/>
                <a:ea typeface="Times New Roman" panose="02020603050405020304" pitchFamily="18" charset="0"/>
                <a:cs typeface="Times New Roman"/>
              </a:rPr>
              <a:t>Paschal candle:</a:t>
            </a:r>
            <a:r>
              <a:rPr lang="en-GB" sz="900" b="1">
                <a:solidFill>
                  <a:srgbClr val="000000"/>
                </a:solidFill>
                <a:latin typeface="Work Sans"/>
                <a:ea typeface="Times New Roman" panose="02020603050405020304" pitchFamily="18" charset="0"/>
                <a:cs typeface="Times New Roman"/>
              </a:rPr>
              <a:t> </a:t>
            </a:r>
            <a:r>
              <a:rPr lang="en-GB" sz="900" b="1" kern="1200">
                <a:solidFill>
                  <a:srgbClr val="000000"/>
                </a:solidFill>
                <a:effectLst/>
                <a:latin typeface="Work Sans"/>
                <a:ea typeface="Times New Roman" panose="02020603050405020304" pitchFamily="18" charset="0"/>
                <a:cs typeface="Times New Roman"/>
              </a:rPr>
              <a:t> </a:t>
            </a:r>
            <a:r>
              <a:rPr lang="en-GB" sz="900" kern="1200">
                <a:solidFill>
                  <a:srgbClr val="000000"/>
                </a:solidFill>
                <a:effectLst/>
                <a:latin typeface="Work Sans"/>
                <a:ea typeface="Times New Roman" panose="02020603050405020304" pitchFamily="18" charset="0"/>
                <a:cs typeface="Times New Roman"/>
              </a:rPr>
              <a:t>A large white candle that is lit from the Easter fire and taken into the church as a symbol that Christ is now risen from the dead – the light of the world has come.</a:t>
            </a:r>
            <a:endParaRPr lang="en-GB" sz="900">
              <a:effectLst/>
              <a:latin typeface="Work Sans"/>
              <a:ea typeface="Calibri" panose="020F0502020204030204" pitchFamily="34" charset="0"/>
              <a:cs typeface="Times New Roman"/>
            </a:endParaRPr>
          </a:p>
          <a:p>
            <a:r>
              <a:rPr lang="en-GB" sz="900" b="1" kern="1200">
                <a:solidFill>
                  <a:srgbClr val="000000"/>
                </a:solidFill>
                <a:effectLst/>
                <a:latin typeface="Work Sans"/>
                <a:ea typeface="Times New Roman" panose="02020603050405020304" pitchFamily="18" charset="0"/>
                <a:cs typeface="Times New Roman"/>
              </a:rPr>
              <a:t>Hosanna:</a:t>
            </a:r>
            <a:r>
              <a:rPr lang="en-GB" sz="900" kern="1200">
                <a:solidFill>
                  <a:srgbClr val="000000"/>
                </a:solidFill>
                <a:effectLst/>
                <a:latin typeface="Work Sans"/>
                <a:ea typeface="Times New Roman" panose="02020603050405020304" pitchFamily="18" charset="0"/>
                <a:cs typeface="Times New Roman"/>
              </a:rPr>
              <a:t> </a:t>
            </a:r>
            <a:r>
              <a:rPr lang="en-GB" sz="900">
                <a:effectLst/>
                <a:latin typeface="Work Sans"/>
                <a:ea typeface="Times New Roman" panose="02020603050405020304" pitchFamily="18" charset="0"/>
                <a:cs typeface="Calibri Light"/>
              </a:rPr>
              <a:t>Hebrew word that means to ‘save/rescue.’</a:t>
            </a:r>
            <a:endParaRPr lang="en-GB" sz="900">
              <a:effectLst/>
              <a:latin typeface="Work Sans"/>
              <a:ea typeface="Calibri" panose="020F0502020204030204" pitchFamily="34" charset="0"/>
              <a:cs typeface="Calibri Light"/>
            </a:endParaRPr>
          </a:p>
          <a:p>
            <a:pPr lvl="0"/>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p:nvPr/>
        </p:nvSpPr>
        <p:spPr>
          <a:xfrm>
            <a:off x="2452668" y="1478255"/>
            <a:ext cx="7988992" cy="1169551"/>
          </a:xfrm>
          <a:prstGeom prst="rect">
            <a:avLst/>
          </a:prstGeom>
          <a:noFill/>
        </p:spPr>
        <p:txBody>
          <a:bodyPr wrap="square" rtlCol="0">
            <a:spAutoFit/>
          </a:bodyPr>
          <a:lstStyle/>
          <a:p>
            <a:r>
              <a:rPr lang="en-GB" sz="1000" b="1">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happens in churches during Ash Wednesday?</a:t>
            </a:r>
            <a:b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happens in churches on Palm Sunday?</a:t>
            </a:r>
            <a:b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happens in churches on Maundy Thursday?</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happens in churches on Good Friday?</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5: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happens in churches on Holy Saturday and Easter Sunday?</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6: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Why are rituals important to a believer’s life?</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76183BF6-3A5B-7DF2-FCDC-10ED08DBB1E1}"/>
              </a:ext>
            </a:extLst>
          </p:cNvPr>
          <p:cNvSpPr txBox="1"/>
          <p:nvPr/>
        </p:nvSpPr>
        <p:spPr>
          <a:xfrm>
            <a:off x="5376072" y="5687939"/>
            <a:ext cx="6794536" cy="1169551"/>
          </a:xfrm>
          <a:prstGeom prst="rect">
            <a:avLst/>
          </a:prstGeom>
          <a:noFill/>
        </p:spPr>
        <p:txBody>
          <a:bodyPr wrap="square" rtlCol="0">
            <a:spAutoFit/>
          </a:bodyPr>
          <a:lstStyle/>
          <a:p>
            <a:r>
              <a:rPr lang="en-GB" sz="1000" b="1">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This unit teaches about what happens particularly in Anglican churches at Easter.</a:t>
            </a:r>
            <a:r>
              <a:rPr lang="en-GB" sz="1000">
                <a:latin typeface="Work Sans" pitchFamily="2" charset="0"/>
                <a:ea typeface="Times New Roman" panose="02020603050405020304" pitchFamily="18" charset="0"/>
                <a:cs typeface="Times New Roman" panose="02020603050405020304" pitchFamily="18" charset="0"/>
              </a:rPr>
              <a:t> </a:t>
            </a:r>
            <a:r>
              <a:rPr lang="en-GB" sz="1000">
                <a:effectLst/>
                <a:latin typeface="Work Sans" pitchFamily="2" charset="0"/>
                <a:ea typeface="Times New Roman" panose="02020603050405020304" pitchFamily="18" charset="0"/>
                <a:cs typeface="Times New Roman" panose="02020603050405020304" pitchFamily="18" charset="0"/>
              </a:rPr>
              <a:t>The exact practices in Easter worship vary from Christian denomination to Christian denomination and indeed even within the Church of England itself.</a:t>
            </a:r>
            <a:r>
              <a:rPr lang="en-GB" sz="1000">
                <a:latin typeface="Work Sans" pitchFamily="2" charset="0"/>
                <a:ea typeface="Times New Roman" panose="02020603050405020304" pitchFamily="18" charset="0"/>
                <a:cs typeface="Times New Roman" panose="02020603050405020304" pitchFamily="18" charset="0"/>
              </a:rPr>
              <a:t> </a:t>
            </a:r>
            <a:r>
              <a:rPr lang="en-GB" sz="1000">
                <a:effectLst/>
                <a:latin typeface="Work Sans" pitchFamily="2" charset="0"/>
                <a:ea typeface="Times New Roman" panose="02020603050405020304" pitchFamily="18" charset="0"/>
                <a:cs typeface="Times New Roman" panose="02020603050405020304" pitchFamily="18" charset="0"/>
              </a:rPr>
              <a:t>It is important that the particular practices of the tradition of the parish church are taught whilst giving the pupils an awareness of wider common practices within the Global Anglican Church.  Be sensitive towards Muslim pupils who are not permitted to draw people under Islamic teaching.</a:t>
            </a:r>
          </a:p>
        </p:txBody>
      </p:sp>
      <p:sp>
        <p:nvSpPr>
          <p:cNvPr id="7" name="TextBox 6">
            <a:extLst>
              <a:ext uri="{FF2B5EF4-FFF2-40B4-BE49-F238E27FC236}">
                <a16:creationId xmlns:a16="http://schemas.microsoft.com/office/drawing/2014/main" id="{C91B8F01-A55A-2BE6-C7C5-A8278BA7F05F}"/>
              </a:ext>
            </a:extLst>
          </p:cNvPr>
          <p:cNvSpPr txBox="1"/>
          <p:nvPr/>
        </p:nvSpPr>
        <p:spPr>
          <a:xfrm>
            <a:off x="7828739" y="2672245"/>
            <a:ext cx="2348931" cy="3000821"/>
          </a:xfrm>
          <a:prstGeom prst="rect">
            <a:avLst/>
          </a:prstGeom>
          <a:noFill/>
        </p:spPr>
        <p:txBody>
          <a:bodyPr wrap="square" lIns="91440" tIns="45720" rIns="91440" bIns="45720" rtlCol="0" anchor="t">
            <a:spAutoFit/>
          </a:bodyPr>
          <a:lstStyle/>
          <a:p>
            <a:pPr lvl="0"/>
            <a:r>
              <a:rPr lang="en-GB" sz="900" b="1" kern="1200">
                <a:solidFill>
                  <a:srgbClr val="000000"/>
                </a:solidFill>
                <a:effectLst/>
                <a:latin typeface="Work Sans" pitchFamily="2" charset="0"/>
                <a:ea typeface="Times New Roman" panose="02020603050405020304" pitchFamily="18" charset="0"/>
                <a:cs typeface="Times New Roman" panose="02020603050405020304" pitchFamily="18" charset="0"/>
              </a:rPr>
              <a:t>Procession:</a:t>
            </a:r>
            <a:r>
              <a:rPr lang="en-GB" sz="900" kern="1200">
                <a:solidFill>
                  <a:srgbClr val="000000"/>
                </a:solidFill>
                <a:effectLst/>
                <a:latin typeface="Work Sans" pitchFamily="2" charset="0"/>
                <a:ea typeface="Times New Roman" panose="02020603050405020304" pitchFamily="18" charset="0"/>
                <a:cs typeface="Times New Roman" panose="02020603050405020304" pitchFamily="18" charset="0"/>
              </a:rPr>
              <a:t> A crowd moving forward in an orderly way often with an agreed purpose.</a:t>
            </a:r>
          </a:p>
          <a:p>
            <a:r>
              <a:rPr lang="en-GB" sz="900" b="1" kern="1200">
                <a:solidFill>
                  <a:srgbClr val="000000"/>
                </a:solidFill>
                <a:effectLst/>
                <a:latin typeface="Work Sans" pitchFamily="2" charset="0"/>
                <a:ea typeface="Times New Roman" panose="02020603050405020304" pitchFamily="18" charset="0"/>
                <a:cs typeface="Times New Roman" panose="02020603050405020304" pitchFamily="18" charset="0"/>
              </a:rPr>
              <a:t>Vigil:  </a:t>
            </a:r>
            <a:r>
              <a:rPr lang="en-GB" sz="900" kern="1200">
                <a:solidFill>
                  <a:srgbClr val="000000"/>
                </a:solidFill>
                <a:effectLst/>
                <a:latin typeface="Work Sans" pitchFamily="2" charset="0"/>
                <a:ea typeface="Times New Roman" panose="02020603050405020304" pitchFamily="18" charset="0"/>
                <a:cs typeface="Times New Roman" panose="02020603050405020304" pitchFamily="18" charset="0"/>
              </a:rPr>
              <a:t>A period of time of keeping awake when usually you would be asleep, especially to keep watch and pray.</a:t>
            </a:r>
          </a:p>
          <a:p>
            <a:r>
              <a:rPr lang="en-GB" sz="900" b="1" kern="1200">
                <a:solidFill>
                  <a:srgbClr val="000000"/>
                </a:solidFill>
                <a:effectLst/>
                <a:latin typeface="Work Sans" pitchFamily="2" charset="0"/>
                <a:ea typeface="Times New Roman" panose="02020603050405020304" pitchFamily="18" charset="0"/>
                <a:cs typeface="Times New Roman" panose="02020603050405020304" pitchFamily="18" charset="0"/>
              </a:rPr>
              <a:t>Good Friday:</a:t>
            </a:r>
            <a:r>
              <a:rPr lang="en-GB" sz="900" kern="1200">
                <a:solidFill>
                  <a:srgbClr val="000000"/>
                </a:solidFill>
                <a:effectLst/>
                <a:latin typeface="Work Sans" pitchFamily="2" charset="0"/>
                <a:ea typeface="Times New Roman" panose="02020603050405020304" pitchFamily="18" charset="0"/>
                <a:cs typeface="Times New Roman" panose="02020603050405020304" pitchFamily="18" charset="0"/>
              </a:rPr>
              <a:t>  The day on which Christians remember Jesus’ death.  </a:t>
            </a:r>
            <a:endParaRPr lang="en-GB" sz="900">
              <a:effectLst/>
              <a:latin typeface="Work Sans" pitchFamily="2" charset="0"/>
              <a:ea typeface="Calibri" panose="020F0502020204030204" pitchFamily="34" charset="0"/>
              <a:cs typeface="Times New Roman" panose="02020603050405020304" pitchFamily="18" charset="0"/>
            </a:endParaRPr>
          </a:p>
          <a:p>
            <a:r>
              <a:rPr lang="en-GB" sz="900" b="1" kern="1200">
                <a:solidFill>
                  <a:srgbClr val="000000"/>
                </a:solidFill>
                <a:effectLst/>
                <a:latin typeface="Work Sans" pitchFamily="2" charset="0"/>
                <a:ea typeface="Times New Roman" panose="02020603050405020304" pitchFamily="18" charset="0"/>
                <a:cs typeface="Times New Roman" panose="02020603050405020304" pitchFamily="18" charset="0"/>
              </a:rPr>
              <a:t>Maundy Thursday:</a:t>
            </a:r>
            <a:r>
              <a:rPr lang="en-GB" sz="900" kern="1200">
                <a:solidFill>
                  <a:srgbClr val="000000"/>
                </a:solidFill>
                <a:effectLst/>
                <a:latin typeface="Work Sans" pitchFamily="2" charset="0"/>
                <a:ea typeface="Times New Roman" panose="02020603050405020304" pitchFamily="18" charset="0"/>
                <a:cs typeface="Times New Roman" panose="02020603050405020304" pitchFamily="18" charset="0"/>
              </a:rPr>
              <a:t> </a:t>
            </a:r>
            <a:r>
              <a:rPr lang="en-GB" sz="900">
                <a:effectLst/>
                <a:latin typeface="Work Sans" pitchFamily="2" charset="0"/>
                <a:ea typeface="Calibri" panose="020F0502020204030204" pitchFamily="34" charset="0"/>
                <a:cs typeface="Times New Roman" panose="02020603050405020304" pitchFamily="18" charset="0"/>
              </a:rPr>
              <a:t>The Thursday in Holy Week.  Commemorates the Last Supper which was the last meal Jesus ate with his disciples.</a:t>
            </a:r>
          </a:p>
          <a:p>
            <a:pPr lvl="0"/>
            <a:r>
              <a:rPr lang="en-GB" sz="900" b="1" kern="1200">
                <a:solidFill>
                  <a:srgbClr val="000000"/>
                </a:solidFill>
                <a:effectLst/>
                <a:latin typeface="Work Sans" pitchFamily="2" charset="0"/>
                <a:ea typeface="Times New Roman" panose="02020603050405020304" pitchFamily="18" charset="0"/>
                <a:cs typeface="Times New Roman" panose="02020603050405020304" pitchFamily="18" charset="0"/>
              </a:rPr>
              <a:t>Striping of the Altar:</a:t>
            </a:r>
            <a:r>
              <a:rPr lang="en-GB" sz="900" kern="1200">
                <a:solidFill>
                  <a:srgbClr val="000000"/>
                </a:solidFill>
                <a:effectLst/>
                <a:latin typeface="Work Sans" pitchFamily="2" charset="0"/>
                <a:ea typeface="Times New Roman" panose="02020603050405020304" pitchFamily="18" charset="0"/>
                <a:cs typeface="Times New Roman" panose="02020603050405020304" pitchFamily="18" charset="0"/>
              </a:rPr>
              <a:t>  Removing everything off the altar and out of the sanctuary area of the church.</a:t>
            </a:r>
          </a:p>
          <a:p>
            <a:pPr lvl="0"/>
            <a:r>
              <a:rPr lang="en-GB" sz="900" b="1" kern="1200">
                <a:solidFill>
                  <a:srgbClr val="000000"/>
                </a:solidFill>
                <a:effectLst/>
                <a:latin typeface="Work Sans" pitchFamily="2" charset="0"/>
                <a:ea typeface="Times New Roman" panose="02020603050405020304" pitchFamily="18" charset="0"/>
                <a:cs typeface="Times New Roman" panose="02020603050405020304" pitchFamily="18" charset="0"/>
              </a:rPr>
              <a:t>Vigil:  </a:t>
            </a:r>
            <a:r>
              <a:rPr lang="en-GB" sz="900" kern="1200">
                <a:solidFill>
                  <a:srgbClr val="000000"/>
                </a:solidFill>
                <a:effectLst/>
                <a:latin typeface="Work Sans" pitchFamily="2" charset="0"/>
                <a:ea typeface="Times New Roman" panose="02020603050405020304" pitchFamily="18" charset="0"/>
                <a:cs typeface="Times New Roman" panose="02020603050405020304" pitchFamily="18" charset="0"/>
              </a:rPr>
              <a:t>A period of time of keeping awake when usually you would be asleep, especially to keep watch and pray.</a:t>
            </a:r>
            <a:endParaRPr lang="en-GB" sz="900">
              <a:effectLst/>
              <a:latin typeface="Work Sans" pitchFamily="2" charset="0"/>
              <a:ea typeface="Calibri" panose="020F0502020204030204" pitchFamily="34" charset="0"/>
              <a:cs typeface="Times New Roman" panose="02020603050405020304" pitchFamily="18" charset="0"/>
            </a:endParaRPr>
          </a:p>
          <a:p>
            <a:endParaRPr lang="en-GB" sz="90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0A51665-35F8-07F2-ED8E-8B5EBB1F1F56}"/>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Ash Wednesday?</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5217812" cy="400110"/>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Set of Bibles</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Grid for recording learning on</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a:latin typeface="Work Sans" pitchFamily="2" charset="0"/>
                <a:ea typeface="Calibri" panose="020F0502020204030204" pitchFamily="34" charset="0"/>
                <a:cs typeface="Times New Roman" panose="02020603050405020304" pitchFamily="18" charset="0"/>
              </a:rPr>
              <a:t>Type sensitivities.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Tree>
    <p:extLst>
      <p:ext uri="{BB962C8B-B14F-4D97-AF65-F5344CB8AC3E}">
        <p14:creationId xmlns:p14="http://schemas.microsoft.com/office/powerpoint/2010/main" val="248571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22F07CC-302D-80B0-8E0E-5BE98D37C1FC}"/>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6930AE9-DD6E-BBFD-67E2-3658B02F7DCB}"/>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Palm Sunday?</a:t>
            </a:r>
            <a:endParaRPr lang="en-US" sz="240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the meaning of Palm Sunday and how it links to the last week of Jesus’ life.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what happens in churches on Palm Sunday.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able to use religious vocabulary accurately to explain the way a ritual is carried out.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Consider what impact participating in a ritual might have on a believer’s life.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Consider what events have impacted personally on their life. </a:t>
            </a:r>
          </a:p>
          <a:p>
            <a:pPr marL="342900" lvl="0" indent="-342900">
              <a:buFont typeface="Symbol" panose="05050102010706020507" pitchFamily="18" charset="2"/>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Holy Week,</a:t>
            </a:r>
            <a:r>
              <a:rPr lang="en-GB" sz="1000" b="1">
                <a:effectLst/>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Palm Sunday, procession, Hosanna.</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3016210"/>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a:t>
            </a:r>
            <a:r>
              <a:rPr lang="en-GB" sz="100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Meaning of ritual</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Meaning of Lent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How worship is different during Lent – liturgical colour/omittance of certain liturgical responses – The Gloria/use of Alleluia </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happens on Ash Wednesday?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some Christians might do to mark the beginning of Lent both in terms of liturgical ritual – </a:t>
            </a:r>
            <a:r>
              <a:rPr lang="en-GB" sz="1000" err="1">
                <a:effectLst/>
                <a:latin typeface="Work Sans" pitchFamily="2" charset="0"/>
                <a:ea typeface="Calibri" panose="020F0502020204030204" pitchFamily="34" charset="0"/>
                <a:cs typeface="Times New Roman" panose="02020603050405020304" pitchFamily="18" charset="0"/>
              </a:rPr>
              <a:t>ashing</a:t>
            </a:r>
            <a:r>
              <a:rPr lang="en-GB" sz="1000">
                <a:effectLst/>
                <a:latin typeface="Work Sans" pitchFamily="2" charset="0"/>
                <a:ea typeface="Calibri" panose="020F0502020204030204" pitchFamily="34" charset="0"/>
                <a:cs typeface="Times New Roman" panose="02020603050405020304" pitchFamily="18" charset="0"/>
              </a:rPr>
              <a:t> and often the ‘giving up’ of things.</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What happens in churches on Palm Sunday?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Share PPT (see appendix lesson 2)</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questions:  Same questions to be asked with both pictures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is happening in these pictures?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do you think is motivating people to act in this way?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similarities and differences do you notice?</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587898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Palm Sunday?</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555093"/>
          </a:xfrm>
          <a:prstGeom prst="rect">
            <a:avLst/>
          </a:prstGeom>
          <a:noFill/>
        </p:spPr>
        <p:txBody>
          <a:bodyPr wrap="square" lIns="91440" tIns="45720" rIns="91440" bIns="45720" anchor="t">
            <a:spAutoFit/>
          </a:bodyPr>
          <a:lstStyle/>
          <a:p>
            <a:r>
              <a:rPr lang="en-GB" sz="1000" b="1" dirty="0">
                <a:effectLst/>
                <a:latin typeface="Work Sans"/>
                <a:ea typeface="Calibri" panose="020F0502020204030204" pitchFamily="34" charset="0"/>
                <a:cs typeface="Times New Roman"/>
              </a:rPr>
              <a:t>Recap</a:t>
            </a:r>
            <a:r>
              <a:rPr lang="en-GB" sz="1000" dirty="0">
                <a:effectLst/>
                <a:latin typeface="Work Sans"/>
                <a:ea typeface="Calibri" panose="020F0502020204030204" pitchFamily="34" charset="0"/>
                <a:cs typeface="Times New Roman"/>
              </a:rPr>
              <a:t> with pupils what they already know about Palm Sunday and what they think happens in churches on this day.</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Option:</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Use one of the videos to tell the story if the pupils’ knowledge is not secure.</a:t>
            </a:r>
          </a:p>
          <a:p>
            <a:r>
              <a:rPr lang="en-GB" sz="1000" u="sng" dirty="0">
                <a:solidFill>
                  <a:srgbClr val="0000FF"/>
                </a:solidFill>
                <a:effectLst/>
                <a:latin typeface="Work Sans"/>
                <a:ea typeface="Calibri" panose="020F0502020204030204" pitchFamily="34" charset="0"/>
                <a:cs typeface="Times New Roman"/>
                <a:hlinkClick r:id="rId3"/>
              </a:rPr>
              <a:t>http://request.org.uk/festivals/holy-week-and-easter/palm-sunday/</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Biblical text analysis:</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 </a:t>
            </a:r>
            <a:r>
              <a:rPr lang="en-GB" sz="1000" b="1" dirty="0">
                <a:solidFill>
                  <a:srgbClr val="55345A"/>
                </a:solidFill>
                <a:effectLst/>
                <a:latin typeface="Work Sans"/>
                <a:ea typeface="Calibri" panose="020F0502020204030204" pitchFamily="34" charset="0"/>
                <a:cs typeface="Times New Roman"/>
              </a:rPr>
              <a:t>Matthew 21:</a:t>
            </a:r>
            <a:r>
              <a:rPr lang="en-GB" sz="1000" b="1" dirty="0">
                <a:solidFill>
                  <a:srgbClr val="55345A"/>
                </a:solidFill>
                <a:latin typeface="Work Sans"/>
                <a:ea typeface="Calibri" panose="020F0502020204030204" pitchFamily="34" charset="0"/>
                <a:cs typeface="Times New Roman"/>
              </a:rPr>
              <a:t> </a:t>
            </a:r>
            <a:r>
              <a:rPr lang="en-GB" sz="1000" b="1" dirty="0">
                <a:solidFill>
                  <a:srgbClr val="55345A"/>
                </a:solidFill>
                <a:effectLst/>
                <a:latin typeface="Work Sans"/>
                <a:ea typeface="Calibri" panose="020F0502020204030204" pitchFamily="34" charset="0"/>
                <a:cs typeface="Times New Roman"/>
              </a:rPr>
              <a:t> 1 – 11 – The Triumphal Entry.</a:t>
            </a:r>
          </a:p>
          <a:p>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Different approaches to the text:</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Read as a whole class and work your way through the questions.</a:t>
            </a: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Read the text as a whole class and check for understanding.</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Then pupils work in groups of 3 through the key questions.</a:t>
            </a: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Read the text as a whole class and check for understanding.</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Choose a range of questions and place them on the tables.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Pupils move around the room, writing their responses to the questions.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Teacher brings the questions together at the end pulling out the main points.</a:t>
            </a:r>
          </a:p>
          <a:p>
            <a:pPr marL="228600"/>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Key questions:</a:t>
            </a:r>
            <a:endParaRPr lang="en-GB" sz="1000" dirty="0">
              <a:effectLst/>
              <a:latin typeface="Work Sans"/>
              <a:ea typeface="Calibri" panose="020F0502020204030204" pitchFamily="34" charset="0"/>
              <a:cs typeface="Times New Roman"/>
            </a:endParaRPr>
          </a:p>
          <a:p>
            <a:r>
              <a:rPr lang="en-GB" sz="1000" b="1" dirty="0">
                <a:effectLst/>
                <a:latin typeface="Work Sans"/>
                <a:ea typeface="Times New Roman" panose="02020603050405020304" pitchFamily="18" charset="0"/>
                <a:cs typeface="Times New Roman"/>
              </a:rPr>
              <a:t>Behind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Why was it written?</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Theology</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Who do you think the author’s audience is?</a:t>
            </a:r>
            <a:endParaRPr lang="en-GB" sz="1000" dirty="0">
              <a:effectLst/>
              <a:latin typeface="Work Sans"/>
              <a:ea typeface="Calibri" panose="020F0502020204030204" pitchFamily="34" charset="0"/>
              <a:cs typeface="Times New Roman"/>
            </a:endParaRPr>
          </a:p>
          <a:p>
            <a:pPr marL="228600"/>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Within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What does the text mean?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Are there any words that need explaining?</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Discipline:</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dirty="0">
                <a:latin typeface="Work Sans"/>
                <a:ea typeface="Times New Roman" panose="02020603050405020304" pitchFamily="18" charset="0"/>
                <a:cs typeface="Times New Roman"/>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Describe the reactions/responses of the different groups of people present – the disciples/the crowd/the city</a:t>
            </a:r>
            <a:endParaRPr lang="en-GB" sz="1000" dirty="0">
              <a:effectLst/>
              <a:latin typeface="Work Sans"/>
              <a:ea typeface="Calibri" panose="020F0502020204030204" pitchFamily="34" charset="0"/>
              <a:cs typeface="Times New Roman"/>
            </a:endParaRPr>
          </a:p>
          <a:p>
            <a:pPr marL="17145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Why did </a:t>
            </a:r>
            <a:r>
              <a:rPr lang="en-GB" sz="1000" dirty="0">
                <a:latin typeface="Work Sans"/>
                <a:ea typeface="Times New Roman" panose="02020603050405020304" pitchFamily="18" charset="0"/>
                <a:cs typeface="Times New Roman"/>
              </a:rPr>
              <a:t>Jesus return</a:t>
            </a:r>
            <a:r>
              <a:rPr lang="en-GB" sz="1000" dirty="0">
                <a:effectLst/>
                <a:latin typeface="Work Sans"/>
                <a:ea typeface="Times New Roman" panose="02020603050405020304" pitchFamily="18" charset="0"/>
                <a:cs typeface="Times New Roman"/>
              </a:rPr>
              <a:t> to Jerusalem?</a:t>
            </a:r>
            <a:endParaRPr lang="en-GB" sz="1000" dirty="0">
              <a:effectLst/>
              <a:latin typeface="Work Sans"/>
              <a:ea typeface="Calibri" panose="020F0502020204030204" pitchFamily="34" charset="0"/>
              <a:cs typeface="Times New Roman"/>
            </a:endParaRPr>
          </a:p>
          <a:p>
            <a:pPr marL="17145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Do you think everyone was pleased to welcome Jesus?</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Explain your response using the text to support your argument.</a:t>
            </a:r>
            <a:endParaRPr lang="en-GB" sz="1000" dirty="0">
              <a:effectLst/>
              <a:latin typeface="Work Sans"/>
              <a:ea typeface="Calibri" panose="020F0502020204030204" pitchFamily="34" charset="0"/>
              <a:cs typeface="Times New Roman"/>
            </a:endParaRPr>
          </a:p>
          <a:p>
            <a:pPr marL="228600"/>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In front of the text: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This is concerned with the relationship between the text and the reader.</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dirty="0">
                <a:latin typeface="Work Sans"/>
                <a:ea typeface="Times New Roman" panose="02020603050405020304" pitchFamily="18" charset="0"/>
                <a:cs typeface="Times New Roman"/>
              </a:rPr>
              <a:t>  Theology</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How do think a Christian today might have responded to the scene?</a:t>
            </a: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How do you think you would have responded to the scene?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Explain your answer giving a reason for your response.</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Explain</a:t>
            </a:r>
            <a:r>
              <a:rPr lang="en-GB" sz="1000" dirty="0">
                <a:effectLst/>
                <a:latin typeface="Work Sans"/>
                <a:ea typeface="Calibri" panose="020F0502020204030204" pitchFamily="34" charset="0"/>
                <a:cs typeface="Times New Roman"/>
              </a:rPr>
              <a:t> to the pupils how churches mark Palm Sunday today.</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022877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Palm Sunday?</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3939540"/>
          </a:xfrm>
          <a:prstGeom prst="rect">
            <a:avLst/>
          </a:prstGeom>
          <a:noFill/>
        </p:spPr>
        <p:txBody>
          <a:bodyPr wrap="square" lIns="91440" tIns="45720" rIns="91440" bIns="45720" anchor="t">
            <a:spAutoFit/>
          </a:bodyPr>
          <a:lstStyle/>
          <a:p>
            <a:r>
              <a:rPr lang="en-GB" sz="1000" b="1">
                <a:effectLst/>
                <a:latin typeface="Work Sans"/>
                <a:ea typeface="Calibri" panose="020F0502020204030204" pitchFamily="34" charset="0"/>
                <a:cs typeface="Times New Roman"/>
              </a:rPr>
              <a:t>Asking the incumbent</a:t>
            </a:r>
            <a:r>
              <a:rPr lang="en-GB" sz="1000">
                <a:effectLst/>
                <a:latin typeface="Work Sans"/>
                <a:ea typeface="Calibri" panose="020F0502020204030204" pitchFamily="34" charset="0"/>
                <a:cs typeface="Times New Roman"/>
              </a:rPr>
              <a:t> or another member of the clergy to visit and talk about how Palm Sunday</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is marked in the parish church.</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Calibri" panose="020F0502020204030204" pitchFamily="34" charset="0"/>
                <a:cs typeface="Times New Roman"/>
              </a:rPr>
              <a:t>Return </a:t>
            </a:r>
            <a:r>
              <a:rPr lang="en-GB" sz="1000">
                <a:effectLst/>
                <a:latin typeface="Work Sans"/>
                <a:ea typeface="Calibri" panose="020F0502020204030204" pitchFamily="34" charset="0"/>
                <a:cs typeface="Times New Roman"/>
              </a:rPr>
              <a:t>to</a:t>
            </a:r>
            <a:r>
              <a:rPr lang="en-GB" sz="1000" b="1">
                <a:effectLst/>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the </a:t>
            </a:r>
            <a:r>
              <a:rPr lang="en-GB" sz="1000" b="1">
                <a:effectLst/>
                <a:latin typeface="Work Sans"/>
                <a:ea typeface="Calibri" panose="020F0502020204030204" pitchFamily="34" charset="0"/>
                <a:cs typeface="Times New Roman"/>
              </a:rPr>
              <a:t>PPT </a:t>
            </a:r>
            <a:r>
              <a:rPr lang="en-GB" sz="1000">
                <a:effectLst/>
                <a:latin typeface="Work Sans"/>
                <a:ea typeface="Calibri" panose="020F0502020204030204" pitchFamily="34" charset="0"/>
                <a:cs typeface="Times New Roman"/>
              </a:rPr>
              <a:t>to give a </a:t>
            </a:r>
            <a:r>
              <a:rPr lang="en-GB" sz="1000" b="1">
                <a:effectLst/>
                <a:latin typeface="Work Sans"/>
                <a:ea typeface="Calibri" panose="020F0502020204030204" pitchFamily="34" charset="0"/>
                <a:cs typeface="Times New Roman"/>
              </a:rPr>
              <a:t>global </a:t>
            </a:r>
            <a:r>
              <a:rPr lang="en-GB" sz="1000">
                <a:effectLst/>
                <a:latin typeface="Work Sans"/>
                <a:ea typeface="Calibri" panose="020F0502020204030204" pitchFamily="34" charset="0"/>
                <a:cs typeface="Times New Roman"/>
              </a:rPr>
              <a:t>perspective to the rituals </a:t>
            </a:r>
            <a:r>
              <a:rPr lang="en-GB" sz="1000" b="1">
                <a:effectLst/>
                <a:latin typeface="Work Sans"/>
                <a:ea typeface="Calibri" panose="020F0502020204030204" pitchFamily="34" charset="0"/>
                <a:cs typeface="Times New Roman"/>
              </a:rPr>
              <a:t>(See appendix lesson 2)</a:t>
            </a:r>
            <a:r>
              <a:rPr lang="en-GB" sz="1000" b="1">
                <a:latin typeface="Work Sans"/>
                <a:ea typeface="Calibri" panose="020F0502020204030204" pitchFamily="34" charset="0"/>
                <a:cs typeface="Times New Roman"/>
              </a:rPr>
              <a:t>  </a:t>
            </a:r>
            <a:endParaRPr lang="en-GB" sz="1000" b="1">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Calibri" panose="020F0502020204030204" pitchFamily="34" charset="0"/>
                <a:cs typeface="Times New Roman"/>
              </a:rPr>
              <a:t>Teacher subject knowledge:</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a:t>
            </a:r>
            <a:r>
              <a:rPr lang="en-GB" sz="1000" b="1">
                <a:effectLst/>
                <a:latin typeface="Work Sans"/>
                <a:ea typeface="Calibri" panose="020F0502020204030204" pitchFamily="34" charset="0"/>
                <a:cs typeface="Times New Roman"/>
              </a:rPr>
              <a:t>Refer to background knowledge for teachers on Palm Sunday.</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Calibri" panose="020F0502020204030204" pitchFamily="34" charset="0"/>
                <a:cs typeface="Times New Roman"/>
              </a:rPr>
              <a:t>Key questions:</a:t>
            </a:r>
            <a:endParaRPr lang="en-GB" sz="100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a:effectLst/>
                <a:latin typeface="Work Sans"/>
                <a:ea typeface="Times New Roman" panose="02020603050405020304" pitchFamily="18" charset="0"/>
                <a:cs typeface="Times New Roman"/>
              </a:rPr>
              <a:t>Why do you think Christians take part in a Palm Sunday procession?</a:t>
            </a:r>
            <a:endParaRPr lang="en-GB" sz="1000">
              <a:effectLst/>
              <a:latin typeface="Work Sans"/>
              <a:ea typeface="Calibri" panose="020F0502020204030204" pitchFamily="34" charset="0"/>
              <a:cs typeface="Times New Roman"/>
            </a:endParaRPr>
          </a:p>
          <a:p>
            <a:pPr marL="171450" indent="-171450">
              <a:buFont typeface="Arial" panose="020B0604020202020204" pitchFamily="34" charset="0"/>
              <a:buChar char="•"/>
            </a:pPr>
            <a:r>
              <a:rPr lang="en-GB" sz="1000">
                <a:effectLst/>
                <a:latin typeface="Work Sans"/>
                <a:ea typeface="Times New Roman" panose="02020603050405020304" pitchFamily="18" charset="0"/>
                <a:cs typeface="Times New Roman"/>
              </a:rPr>
              <a:t>Christians will often keep the palm cross on display in their homes.</a:t>
            </a:r>
            <a:r>
              <a:rPr lang="en-GB" sz="1000">
                <a:latin typeface="Work Sans"/>
                <a:ea typeface="Times New Roman" panose="02020603050405020304" pitchFamily="18" charset="0"/>
                <a:cs typeface="Times New Roman"/>
              </a:rPr>
              <a:t> </a:t>
            </a:r>
            <a:r>
              <a:rPr lang="en-GB" sz="1000">
                <a:effectLst/>
                <a:latin typeface="Work Sans"/>
                <a:ea typeface="Times New Roman" panose="02020603050405020304" pitchFamily="18" charset="0"/>
                <a:cs typeface="Times New Roman"/>
              </a:rPr>
              <a:t> Why do you think this is?</a:t>
            </a:r>
            <a:endParaRPr lang="en-GB" sz="100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Times New Roman" panose="02020603050405020304" pitchFamily="18" charset="0"/>
                <a:cs typeface="Times New Roman"/>
              </a:rPr>
              <a:t>Main activity:</a:t>
            </a:r>
            <a:r>
              <a:rPr lang="en-GB" sz="1000" b="1">
                <a:latin typeface="Work Sans"/>
                <a:ea typeface="Times New Roman" panose="02020603050405020304" pitchFamily="18" charset="0"/>
                <a:cs typeface="Times New Roman"/>
              </a:rPr>
              <a:t> </a:t>
            </a:r>
            <a:r>
              <a:rPr lang="en-GB" sz="1000" b="1">
                <a:effectLst/>
                <a:latin typeface="Work Sans"/>
                <a:ea typeface="Times New Roman" panose="02020603050405020304" pitchFamily="18" charset="0"/>
                <a:cs typeface="Times New Roman"/>
              </a:rPr>
              <a:t> (Evaluate and communicate)</a:t>
            </a:r>
            <a:endParaRPr lang="en-GB" sz="100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a:effectLst/>
                <a:latin typeface="Work Sans"/>
                <a:ea typeface="Times New Roman" panose="02020603050405020304" pitchFamily="18" charset="0"/>
                <a:cs typeface="Times New Roman"/>
              </a:rPr>
              <a:t>Complete the second part of the table</a:t>
            </a:r>
            <a:endParaRPr lang="en-GB" sz="100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Times New Roman" panose="02020603050405020304" pitchFamily="18" charset="0"/>
                <a:cs typeface="Times New Roman"/>
              </a:rPr>
              <a:t>Reflect and express question:</a:t>
            </a:r>
            <a:r>
              <a:rPr lang="en-GB" sz="1000">
                <a:latin typeface="Work Sans"/>
                <a:ea typeface="Times New Roman" panose="02020603050405020304" pitchFamily="18" charset="0"/>
                <a:cs typeface="Times New Roman"/>
              </a:rPr>
              <a:t> </a:t>
            </a:r>
            <a:r>
              <a:rPr lang="en-GB" sz="1000">
                <a:effectLst/>
                <a:latin typeface="Work Sans"/>
                <a:ea typeface="Times New Roman" panose="02020603050405020304" pitchFamily="18" charset="0"/>
                <a:cs typeface="Times New Roman"/>
              </a:rPr>
              <a:t> Written response – model a high-quality written response.</a:t>
            </a:r>
            <a:endParaRPr lang="en-GB" sz="100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Times New Roman" panose="02020603050405020304" pitchFamily="18" charset="0"/>
                <a:cs typeface="Times New Roman"/>
              </a:rPr>
              <a:t>Key question:</a:t>
            </a:r>
            <a:endParaRPr lang="en-GB" sz="100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a:effectLst/>
                <a:latin typeface="Work Sans"/>
                <a:ea typeface="Times New Roman" panose="02020603050405020304" pitchFamily="18" charset="0"/>
                <a:cs typeface="Times New Roman"/>
              </a:rPr>
              <a:t>The participation in the Palm Sunday procession and the receiving of a palm cross is significant to many Christians because…..</a:t>
            </a:r>
            <a:endParaRPr lang="en-GB" sz="1000">
              <a:effectLst/>
              <a:latin typeface="Work Sans"/>
              <a:ea typeface="Calibri" panose="020F0502020204030204" pitchFamily="34" charset="0"/>
              <a:cs typeface="Times New Roman"/>
            </a:endParaRPr>
          </a:p>
          <a:p>
            <a:pPr marL="171450" indent="-171450">
              <a:buFont typeface="Arial" panose="020B0604020202020204" pitchFamily="34" charset="0"/>
              <a:buChar char="•"/>
            </a:pPr>
            <a:r>
              <a:rPr lang="en-GB" sz="1000">
                <a:effectLst/>
                <a:latin typeface="Work Sans"/>
                <a:ea typeface="Times New Roman" panose="02020603050405020304" pitchFamily="18" charset="0"/>
                <a:cs typeface="Times New Roman"/>
              </a:rPr>
              <a:t>An event that I took part in that changed my thinking and behaviour was……</a:t>
            </a:r>
            <a:r>
              <a:rPr lang="en-GB" sz="1000">
                <a:latin typeface="Work Sans"/>
                <a:ea typeface="Times New Roman" panose="02020603050405020304" pitchFamily="18" charset="0"/>
                <a:cs typeface="Times New Roman"/>
              </a:rPr>
              <a:t> </a:t>
            </a:r>
            <a:r>
              <a:rPr lang="en-GB" sz="1000">
                <a:effectLst/>
                <a:latin typeface="Work Sans"/>
                <a:ea typeface="Times New Roman" panose="02020603050405020304" pitchFamily="18" charset="0"/>
                <a:cs typeface="Times New Roman"/>
              </a:rPr>
              <a:t> It was influential on my life because……..</a:t>
            </a:r>
            <a:endParaRPr lang="en-GB" sz="100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Times New Roman" panose="02020603050405020304" pitchFamily="18" charset="0"/>
                <a:cs typeface="Times New Roman"/>
              </a:rPr>
              <a:t>Plenary:</a:t>
            </a:r>
            <a:r>
              <a:rPr lang="en-GB" sz="1000" b="1">
                <a:latin typeface="Work Sans"/>
                <a:ea typeface="Times New Roman" panose="02020603050405020304" pitchFamily="18" charset="0"/>
                <a:cs typeface="Times New Roman"/>
              </a:rPr>
              <a:t> </a:t>
            </a:r>
            <a:r>
              <a:rPr lang="en-GB" sz="1000" b="1">
                <a:effectLst/>
                <a:latin typeface="Work Sans"/>
                <a:ea typeface="Times New Roman" panose="02020603050405020304" pitchFamily="18" charset="0"/>
                <a:cs typeface="Times New Roman"/>
              </a:rPr>
              <a:t> (Reflect and express)</a:t>
            </a:r>
            <a:endParaRPr lang="en-GB" sz="1000">
              <a:effectLst/>
              <a:latin typeface="Work Sans"/>
              <a:ea typeface="Calibri" panose="020F0502020204030204" pitchFamily="34" charset="0"/>
              <a:cs typeface="Times New Roman"/>
            </a:endParaRPr>
          </a:p>
          <a:p>
            <a:r>
              <a:rPr lang="en-GB" sz="1000">
                <a:effectLst/>
                <a:latin typeface="Work Sans"/>
                <a:ea typeface="Times New Roman" panose="02020603050405020304" pitchFamily="18" charset="0"/>
                <a:cs typeface="Times New Roman"/>
              </a:rPr>
              <a:t>Recap on key learning points.</a:t>
            </a:r>
            <a:endParaRPr lang="en-GB" sz="100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Times New Roman" panose="02020603050405020304" pitchFamily="18" charset="0"/>
                <a:cs typeface="Times New Roman"/>
              </a:rPr>
              <a:t>Key question:</a:t>
            </a:r>
            <a:r>
              <a:rPr lang="en-GB" sz="1000">
                <a:latin typeface="Work Sans"/>
                <a:ea typeface="Times New Roman" panose="02020603050405020304" pitchFamily="18" charset="0"/>
                <a:cs typeface="Times New Roman"/>
              </a:rPr>
              <a:t> </a:t>
            </a:r>
            <a:r>
              <a:rPr lang="en-GB" sz="1000">
                <a:effectLst/>
                <a:latin typeface="Work Sans"/>
                <a:ea typeface="Times New Roman" panose="02020603050405020304" pitchFamily="18" charset="0"/>
                <a:cs typeface="Times New Roman"/>
              </a:rPr>
              <a:t> Circle time.</a:t>
            </a:r>
            <a:endParaRPr lang="en-GB" sz="1000">
              <a:effectLst/>
              <a:latin typeface="Work Sans"/>
              <a:ea typeface="Calibri" panose="020F0502020204030204" pitchFamily="34" charset="0"/>
              <a:cs typeface="Times New Roman"/>
            </a:endParaRPr>
          </a:p>
          <a:p>
            <a:r>
              <a:rPr lang="en-GB" sz="1000">
                <a:effectLst/>
                <a:latin typeface="Work Sans"/>
                <a:ea typeface="Times New Roman" panose="02020603050405020304" pitchFamily="18" charset="0"/>
                <a:cs typeface="Times New Roman"/>
              </a:rPr>
              <a:t>Have you ever been part of a procession/event that has impacted on the way you think and behave?</a:t>
            </a:r>
            <a:r>
              <a:rPr lang="en-GB" sz="1000">
                <a:latin typeface="Work Sans"/>
                <a:ea typeface="Times New Roman" panose="02020603050405020304" pitchFamily="18" charset="0"/>
                <a:cs typeface="Times New Roman"/>
              </a:rPr>
              <a:t> </a:t>
            </a:r>
            <a:r>
              <a:rPr lang="en-GB" sz="1000">
                <a:effectLst/>
                <a:latin typeface="Work Sans"/>
                <a:ea typeface="Times New Roman" panose="02020603050405020304" pitchFamily="18" charset="0"/>
                <a:cs typeface="Times New Roman"/>
              </a:rPr>
              <a:t> What was it about that event that influenced your thinking and behaviour?</a:t>
            </a:r>
            <a:r>
              <a:rPr lang="en-GB" sz="1000">
                <a:latin typeface="Work Sans"/>
                <a:ea typeface="Times New Roman" panose="02020603050405020304" pitchFamily="18" charset="0"/>
                <a:cs typeface="Times New Roman"/>
              </a:rPr>
              <a:t> </a:t>
            </a:r>
            <a:r>
              <a:rPr lang="en-GB" sz="1000">
                <a:effectLst/>
                <a:latin typeface="Work Sans"/>
                <a:ea typeface="Times New Roman" panose="02020603050405020304" pitchFamily="18" charset="0"/>
                <a:cs typeface="Times New Roman"/>
              </a:rPr>
              <a:t> Did it change you and if so, how?</a:t>
            </a:r>
            <a:endParaRPr lang="en-GB" sz="1000">
              <a:effectLst/>
              <a:latin typeface="Work Sans"/>
              <a:ea typeface="Calibri" panose="020F0502020204030204" pitchFamily="34" charset="0"/>
              <a:cs typeface="Times New Roman"/>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968063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Palm Sunday?</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304289" cy="400110"/>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PPT – see appendix lesson 2.  Set of Bibles</a:t>
            </a:r>
          </a:p>
          <a:p>
            <a:pPr marL="171450" indent="-171450">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http://request.org.uk/festivals/holy-week-and-easter/palm-sunday/</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a:latin typeface="Work Sans" pitchFamily="2" charset="0"/>
                <a:ea typeface="Calibri" panose="020F0502020204030204" pitchFamily="34" charset="0"/>
                <a:cs typeface="Times New Roman" panose="02020603050405020304" pitchFamily="18" charset="0"/>
              </a:rPr>
              <a:t>Type sensitivities…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Tree>
    <p:extLst>
      <p:ext uri="{BB962C8B-B14F-4D97-AF65-F5344CB8AC3E}">
        <p14:creationId xmlns:p14="http://schemas.microsoft.com/office/powerpoint/2010/main" val="509687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22F07CC-302D-80B0-8E0E-5BE98D37C1FC}"/>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6930AE9-DD6E-BBFD-67E2-3658B02F7DCB}"/>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Maundy Thursday?</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323439"/>
          </a:xfrm>
          <a:prstGeom prst="rect">
            <a:avLst/>
          </a:prstGeom>
          <a:noFill/>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the meaning of Maundy Thursday and how it links to the last week of Jesus’ life.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what happens in churches on Maundy Thursday.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able to use religious vocabulary accurately to explain the way a ritual is carried out.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Consider what impact participating in a ritual might have on a believer’s life.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Consider whether what they have learnt today has changed their thinking.</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Recognise some of the challenges that exist with belonging to a Faith Community.</a:t>
            </a:r>
          </a:p>
          <a:p>
            <a:pPr marL="342900" lvl="0" indent="-342900">
              <a:buFont typeface="Symbol" panose="05050102010706020507" pitchFamily="18" charset="2"/>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Maundy Thursday, Eucharist, striping of the altar, vigil.</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3016210"/>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Recap</a:t>
            </a:r>
            <a:r>
              <a:rPr lang="en-GB" sz="1000">
                <a:effectLst/>
                <a:latin typeface="Work Sans" pitchFamily="2" charset="0"/>
                <a:ea typeface="Calibri" panose="020F0502020204030204" pitchFamily="34" charset="0"/>
                <a:cs typeface="Times New Roman" panose="02020603050405020304" pitchFamily="18" charset="0"/>
              </a:rPr>
              <a:t> previous week’s learning:</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The meaning and rituals associated with:</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Ash Wednesday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Palm Sunday</a:t>
            </a:r>
          </a:p>
          <a:p>
            <a:pPr marL="228600"/>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Main teaching input:</a:t>
            </a:r>
            <a:r>
              <a:rPr lang="en-GB" sz="1000">
                <a:effectLst/>
                <a:latin typeface="Work Sans" pitchFamily="2" charset="0"/>
                <a:ea typeface="Calibri" panose="020F0502020204030204" pitchFamily="34" charset="0"/>
                <a:cs typeface="Times New Roman" panose="02020603050405020304" pitchFamily="18" charset="0"/>
              </a:rPr>
              <a:t>  (Investigate and explore)</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What happens in churches on</a:t>
            </a:r>
            <a:r>
              <a:rPr lang="en-GB" sz="100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Maundy Thursday?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a:t>
            </a:r>
            <a:r>
              <a:rPr lang="en-GB" sz="1000">
                <a:effectLst/>
                <a:latin typeface="Work Sans" pitchFamily="2" charset="0"/>
                <a:ea typeface="Calibri" panose="020F0502020204030204" pitchFamily="34" charset="0"/>
                <a:cs typeface="Times New Roman" panose="02020603050405020304" pitchFamily="18" charset="0"/>
              </a:rPr>
              <a:t> with pupils what they already know about Maundy Thursday and what they think happens in churches on this day.</a:t>
            </a:r>
          </a:p>
          <a:p>
            <a:r>
              <a:rPr lang="en-GB" sz="1000" b="1">
                <a:effectLst/>
                <a:latin typeface="Work Sans" pitchFamily="2" charset="0"/>
                <a:ea typeface="Calibri" panose="020F0502020204030204" pitchFamily="34" charset="0"/>
                <a:cs typeface="Times New Roman" panose="02020603050405020304" pitchFamily="18" charset="0"/>
              </a:rPr>
              <a:t>Option:</a:t>
            </a:r>
            <a:r>
              <a:rPr lang="en-GB" sz="1000">
                <a:effectLst/>
                <a:latin typeface="Work Sans" pitchFamily="2" charset="0"/>
                <a:ea typeface="Calibri" panose="020F0502020204030204" pitchFamily="34" charset="0"/>
                <a:cs typeface="Times New Roman" panose="02020603050405020304" pitchFamily="18" charset="0"/>
              </a:rPr>
              <a:t>  Use one of the videos to tell the story if the pupils’ knowledge is not secure.  (See resources.)</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Biblical text analysis:</a:t>
            </a:r>
            <a:r>
              <a:rPr lang="en-GB" sz="1000">
                <a:effectLst/>
                <a:latin typeface="Work Sans" pitchFamily="2" charset="0"/>
                <a:ea typeface="Calibri" panose="020F0502020204030204" pitchFamily="34" charset="0"/>
                <a:cs typeface="Times New Roman" panose="02020603050405020304" pitchFamily="18" charset="0"/>
              </a:rPr>
              <a:t>  </a:t>
            </a:r>
            <a:r>
              <a:rPr lang="en-GB" sz="1000" b="1">
                <a:solidFill>
                  <a:srgbClr val="55345A"/>
                </a:solidFill>
                <a:effectLst/>
                <a:latin typeface="Work Sans" pitchFamily="2" charset="0"/>
                <a:ea typeface="Times New Roman" panose="02020603050405020304" pitchFamily="18" charset="0"/>
                <a:cs typeface="Times New Roman" panose="02020603050405020304" pitchFamily="18" charset="0"/>
              </a:rPr>
              <a:t>Matthew 26:  17-56 and John 13:  1-17 and 18: 1-27 – The Last Supper, Garden of Gethsemane and Jesus’ arrest.  </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solidFill>
                  <a:srgbClr val="55345A"/>
                </a:solidFill>
                <a:effectLst/>
                <a:latin typeface="Work Sans" pitchFamily="2" charset="0"/>
                <a:ea typeface="Times New Roman" panose="02020603050405020304" pitchFamily="18" charset="0"/>
                <a:cs typeface="Times New Roman" panose="02020603050405020304" pitchFamily="18" charset="0"/>
              </a:rPr>
              <a:t>Read all the passage through but focus the text analysis on:  Matthew 26:  17 – 30 and John 13:  1 – 17.</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680441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Maundy Thursday?</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708981"/>
          </a:xfrm>
          <a:prstGeom prst="rect">
            <a:avLst/>
          </a:prstGeom>
          <a:noFill/>
        </p:spPr>
        <p:txBody>
          <a:bodyPr wrap="square" lIns="91440" tIns="45720" rIns="91440" bIns="45720" anchor="t">
            <a:spAutoFit/>
          </a:bodyPr>
          <a:lstStyle/>
          <a:p>
            <a:r>
              <a:rPr lang="en-GB" sz="1000" b="1" dirty="0">
                <a:effectLst/>
                <a:latin typeface="Work Sans"/>
                <a:ea typeface="Times New Roman" panose="02020603050405020304" pitchFamily="18" charset="0"/>
                <a:cs typeface="Times New Roman"/>
              </a:rPr>
              <a:t>Key questions:</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Behind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Why was it written?</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Theology</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is the key message each author is trying to portray about Jesus to his audience?</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Within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What does the text mean?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Are there any words that need explaining?</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Discipline:</a:t>
            </a:r>
            <a:r>
              <a:rPr lang="en-GB" sz="1000" dirty="0">
                <a:latin typeface="Work Sans"/>
                <a:ea typeface="Times New Roman" panose="02020603050405020304" pitchFamily="18" charset="0"/>
                <a:cs typeface="Times New Roman"/>
              </a:rPr>
              <a:t>  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do you think Jesus is trying to tell his disciples?</a:t>
            </a:r>
            <a:endParaRPr lang="en-GB" sz="1000" dirty="0">
              <a:effectLst/>
              <a:latin typeface="Work Sans"/>
              <a:ea typeface="Calibri" panose="020F0502020204030204" pitchFamily="34" charset="0"/>
              <a:cs typeface="Times New Roman"/>
            </a:endParaRPr>
          </a:p>
          <a:p>
            <a:pPr marL="17145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How do the disciples respond particularly to Judas?</a:t>
            </a:r>
            <a:r>
              <a:rPr lang="en-GB" sz="1000" dirty="0">
                <a:latin typeface="Work Sans"/>
                <a:ea typeface="Times New Roman" panose="02020603050405020304" pitchFamily="18" charset="0"/>
                <a:cs typeface="Times New Roman"/>
              </a:rPr>
              <a:t>  </a:t>
            </a:r>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Describe Peter’s reaction in John’s Gospel?</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Why do you think he responds in this way?</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In front of the text: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This is concerned with the relationship between the text and the reader.</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b="1" dirty="0">
                <a:latin typeface="Work Sans"/>
                <a:ea typeface="Times New Roman" panose="02020603050405020304" pitchFamily="18" charset="0"/>
                <a:cs typeface="Times New Roman"/>
              </a:rPr>
              <a:t>  </a:t>
            </a:r>
            <a:r>
              <a:rPr lang="en-GB" sz="1000" dirty="0">
                <a:latin typeface="Work Sans"/>
                <a:ea typeface="Times New Roman" panose="02020603050405020304" pitchFamily="18" charset="0"/>
                <a:cs typeface="Times New Roman"/>
              </a:rPr>
              <a:t>Theology</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would you say the key message a believer today would take away from the Gospel of Matthew and John?</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message will you take away having read these two accounts?</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Key question:</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Reflecting on the Biblical text analysis, what do you think churches might include in their worship on Maundy Thursday? Why?</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Explain </a:t>
            </a:r>
            <a:r>
              <a:rPr lang="en-GB" sz="1000" dirty="0">
                <a:effectLst/>
                <a:latin typeface="Work Sans"/>
                <a:ea typeface="Calibri" panose="020F0502020204030204" pitchFamily="34" charset="0"/>
                <a:cs typeface="Times New Roman"/>
              </a:rPr>
              <a:t>to pupils what happens in Churches on Maundy Thursday either by:</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Asking the incumbent</a:t>
            </a:r>
            <a:r>
              <a:rPr lang="en-GB" sz="1000" dirty="0">
                <a:effectLst/>
                <a:latin typeface="Work Sans"/>
                <a:ea typeface="Calibri" panose="020F0502020204030204" pitchFamily="34" charset="0"/>
                <a:cs typeface="Times New Roman"/>
              </a:rPr>
              <a:t> or another member of the clergy to visit and talk about how Maundy Thursday is marked in the parish church.</a:t>
            </a:r>
          </a:p>
          <a:p>
            <a:r>
              <a:rPr lang="en-GB" sz="1000" b="1" dirty="0">
                <a:effectLst/>
                <a:latin typeface="Work Sans"/>
                <a:ea typeface="Calibri" panose="020F0502020204030204" pitchFamily="34" charset="0"/>
                <a:cs typeface="Times New Roman"/>
              </a:rPr>
              <a:t>Alternatively:</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Use the </a:t>
            </a:r>
            <a:r>
              <a:rPr lang="en-GB" sz="1000" b="1" dirty="0">
                <a:effectLst/>
                <a:latin typeface="Work Sans"/>
                <a:ea typeface="Calibri" panose="020F0502020204030204" pitchFamily="34" charset="0"/>
                <a:cs typeface="Times New Roman"/>
              </a:rPr>
              <a:t>video </a:t>
            </a:r>
            <a:r>
              <a:rPr lang="en-GB" sz="1000" dirty="0">
                <a:effectLst/>
                <a:latin typeface="Work Sans"/>
                <a:ea typeface="Calibri" panose="020F0502020204030204" pitchFamily="34" charset="0"/>
                <a:cs typeface="Times New Roman"/>
              </a:rPr>
              <a:t>(see resources) to talk through the key rituals that take place during the service – receiving of the Eucharist and foot washing.</a:t>
            </a:r>
            <a:r>
              <a:rPr lang="en-GB" sz="1000" dirty="0">
                <a:latin typeface="Work Sans"/>
                <a:ea typeface="Calibri" panose="020F0502020204030204" pitchFamily="34" charset="0"/>
                <a:cs typeface="Times New Roman"/>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Use</a:t>
            </a:r>
            <a:r>
              <a:rPr lang="en-GB" sz="1000" dirty="0">
                <a:effectLst/>
                <a:latin typeface="Work Sans"/>
                <a:ea typeface="Calibri" panose="020F0502020204030204" pitchFamily="34" charset="0"/>
                <a:cs typeface="Times New Roman"/>
              </a:rPr>
              <a:t> the </a:t>
            </a:r>
            <a:r>
              <a:rPr lang="en-GB" sz="1000" b="1" dirty="0">
                <a:effectLst/>
                <a:latin typeface="Work Sans"/>
                <a:ea typeface="Calibri" panose="020F0502020204030204" pitchFamily="34" charset="0"/>
                <a:cs typeface="Times New Roman"/>
              </a:rPr>
              <a:t>PPT </a:t>
            </a:r>
            <a:r>
              <a:rPr lang="en-GB" sz="1000" dirty="0">
                <a:effectLst/>
                <a:latin typeface="Work Sans"/>
                <a:ea typeface="Calibri" panose="020F0502020204030204" pitchFamily="34" charset="0"/>
                <a:cs typeface="Times New Roman"/>
              </a:rPr>
              <a:t>to give a </a:t>
            </a:r>
            <a:r>
              <a:rPr lang="en-GB" sz="1000" b="1" dirty="0">
                <a:effectLst/>
                <a:latin typeface="Work Sans"/>
                <a:ea typeface="Calibri" panose="020F0502020204030204" pitchFamily="34" charset="0"/>
                <a:cs typeface="Times New Roman"/>
              </a:rPr>
              <a:t>global </a:t>
            </a:r>
            <a:r>
              <a:rPr lang="en-GB" sz="1000" dirty="0">
                <a:effectLst/>
                <a:latin typeface="Work Sans"/>
                <a:ea typeface="Calibri" panose="020F0502020204030204" pitchFamily="34" charset="0"/>
                <a:cs typeface="Times New Roman"/>
              </a:rPr>
              <a:t>perspective to the rituals </a:t>
            </a:r>
            <a:r>
              <a:rPr lang="en-GB" sz="1000" b="1" dirty="0">
                <a:effectLst/>
                <a:latin typeface="Work Sans"/>
                <a:ea typeface="Calibri" panose="020F0502020204030204" pitchFamily="34" charset="0"/>
                <a:cs typeface="Times New Roman"/>
              </a:rPr>
              <a:t>(See appendix lesson 3)</a:t>
            </a:r>
            <a:endParaRPr lang="en-GB" sz="1000" dirty="0">
              <a:effectLst/>
              <a:latin typeface="Work Sans"/>
              <a:ea typeface="Calibri" panose="020F0502020204030204" pitchFamily="34" charset="0"/>
              <a:cs typeface="Times New Roman"/>
            </a:endParaRPr>
          </a:p>
          <a:p>
            <a:r>
              <a:rPr lang="en-GB" sz="1000" b="1" dirty="0">
                <a:effectLst/>
                <a:latin typeface="Work Sans"/>
                <a:ea typeface="Calibri" panose="020F0502020204030204" pitchFamily="34" charset="0"/>
                <a:cs typeface="Times New Roman"/>
              </a:rPr>
              <a:t>To note:</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It is important for pupils to understand what happens in their school church on Maundy Thursday as well as getting a wider global view of what the ritual might look like in other churches within Britain and around the world.</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Teacher subject knowledge: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Refer to background knowledge for teachers on Maundy Thursday.</a:t>
            </a:r>
            <a:endParaRPr lang="en-GB" sz="1000" dirty="0">
              <a:effectLst/>
              <a:latin typeface="Work Sans"/>
              <a:ea typeface="Calibri" panose="020F0502020204030204" pitchFamily="34" charset="0"/>
              <a:cs typeface="Times New Roman"/>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888459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Maundy Thursday?</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509679" cy="4862870"/>
          </a:xfrm>
          <a:prstGeom prst="rect">
            <a:avLst/>
          </a:prstGeom>
          <a:noFill/>
        </p:spPr>
        <p:txBody>
          <a:bodyPr wrap="square" lIns="91440" tIns="45720" rIns="91440" bIns="45720" anchor="t">
            <a:spAutoFit/>
          </a:bodyPr>
          <a:lstStyle/>
          <a:p>
            <a:r>
              <a:rPr lang="en-GB" sz="1000" b="1" dirty="0">
                <a:effectLst/>
                <a:latin typeface="Work Sans"/>
                <a:ea typeface="Calibri" panose="020F0502020204030204" pitchFamily="34" charset="0"/>
                <a:cs typeface="Times New Roman"/>
              </a:rPr>
              <a:t>Key questions:</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How do the rituals that take place in churches today on Maundy Thursday, relate back to the first Passover meal?</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Why do you think the church has continued this ritual?</a:t>
            </a: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effect might it have on the people whose feet are washed?</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effect might it have on the person who is washing the feet?</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effect might it have on the people who are witnessing the feet being washed?</a:t>
            </a:r>
            <a:endParaRPr lang="en-GB" sz="1000" dirty="0">
              <a:effectLst/>
              <a:latin typeface="Work Sans"/>
              <a:ea typeface="Calibri" panose="020F0502020204030204" pitchFamily="34" charset="0"/>
              <a:cs typeface="Times New Roman"/>
            </a:endParaRP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What do you think the ritual of foot washing might mean for a believer today?</a:t>
            </a:r>
            <a:r>
              <a:rPr lang="en-GB" sz="1000" dirty="0">
                <a:latin typeface="Work Sans"/>
                <a:ea typeface="Calibri" panose="020F0502020204030204" pitchFamily="34" charset="0"/>
                <a:cs typeface="Times New Roman"/>
              </a:rPr>
              <a:t>  Do you think all believers will think the same?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Do you think the ritual of foot washing creates a sense of belonging for a believer?</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Explain your answer.</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How do you think a believer might feel once they have received the Eucharist on Maundy Thursday?</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How might spending time ‘keeping watch’ at the night vigil help a Christian’s Faith?</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Highlight </a:t>
            </a:r>
            <a:r>
              <a:rPr lang="en-GB" sz="1000" dirty="0">
                <a:effectLst/>
                <a:latin typeface="Work Sans"/>
                <a:ea typeface="Calibri" panose="020F0502020204030204" pitchFamily="34" charset="0"/>
                <a:cs typeface="Times New Roman"/>
              </a:rPr>
              <a:t>through the use of the PPT, the sense that these rituals take place in all churches across the world.</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This will help pupils to get a sense that the church is worldwide/global and yet living out the same ritual as commanded by Christ himself.</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Main activity:</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(Evaluate and communicate)</a:t>
            </a:r>
            <a:endParaRPr lang="en-GB" sz="1000" dirty="0">
              <a:effectLst/>
              <a:latin typeface="Work Sans"/>
              <a:ea typeface="Calibri" panose="020F0502020204030204" pitchFamily="34" charset="0"/>
              <a:cs typeface="Times New Roman"/>
            </a:endParaRPr>
          </a:p>
          <a:p>
            <a:pPr marL="17145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Complete the third part of the table</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Reflect and express question: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Written response – model a high-quality written response.</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Key question:</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The participation in the foot washing and the receiving of the Eucharist on Maundy Thursday is significant to some Christians because…..</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How might the rituals of Maundy Thursday influence some believer’s behaviour and attitude towards others?</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did you find most interesting about today’s learning and has it made you think differently or leave you with further questions?</a:t>
            </a:r>
          </a:p>
          <a:p>
            <a:pPr marL="171450" lvl="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Plenary:</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(Reflect and express)</a:t>
            </a:r>
            <a:endParaRPr lang="en-GB" sz="1000" dirty="0">
              <a:effectLst/>
              <a:latin typeface="Work Sans"/>
              <a:ea typeface="Calibri" panose="020F0502020204030204" pitchFamily="34" charset="0"/>
              <a:cs typeface="Times New Roman"/>
            </a:endParaRPr>
          </a:p>
          <a:p>
            <a:r>
              <a:rPr lang="en-GB" sz="1000" dirty="0">
                <a:effectLst/>
                <a:latin typeface="Work Sans"/>
                <a:ea typeface="Times New Roman" panose="02020603050405020304" pitchFamily="18" charset="0"/>
                <a:cs typeface="Times New Roman"/>
              </a:rPr>
              <a:t>Recap on key learning points.</a:t>
            </a:r>
            <a:endParaRPr lang="en-GB" sz="1000" dirty="0">
              <a:effectLst/>
              <a:latin typeface="Work Sans"/>
              <a:ea typeface="Calibri" panose="020F0502020204030204" pitchFamily="34" charset="0"/>
              <a:cs typeface="Times New Roman"/>
            </a:endParaRPr>
          </a:p>
          <a:p>
            <a:r>
              <a:rPr lang="en-GB" sz="1000" b="1" dirty="0">
                <a:effectLst/>
                <a:latin typeface="Work Sans"/>
                <a:ea typeface="Times New Roman" panose="02020603050405020304" pitchFamily="18" charset="0"/>
                <a:cs typeface="Times New Roman"/>
              </a:rPr>
              <a:t>Key question: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Circle time.</a:t>
            </a:r>
            <a:endParaRPr lang="en-GB" sz="1000" dirty="0">
              <a:effectLst/>
              <a:latin typeface="Work Sans"/>
              <a:ea typeface="Calibri" panose="020F0502020204030204" pitchFamily="34" charset="0"/>
              <a:cs typeface="Times New Roman"/>
            </a:endParaRP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What do you think are the benefits of being part of a Christian community and what do you think are the challenges?</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32624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0847EC9-4FB3-8D45-808E-F2ABCA8EDEF1}"/>
              </a:ext>
            </a:extLst>
          </p:cNvPr>
          <p:cNvSpPr/>
          <p:nvPr/>
        </p:nvSpPr>
        <p:spPr>
          <a:xfrm>
            <a:off x="0" y="3803027"/>
            <a:ext cx="3383279" cy="1445513"/>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Maundy Thursday?</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491279" y="1917615"/>
            <a:ext cx="8304289" cy="1631216"/>
          </a:xfrm>
          <a:prstGeom prst="rect">
            <a:avLst/>
          </a:prstGeom>
          <a:noFill/>
        </p:spPr>
        <p:txBody>
          <a:bodyPr wrap="square">
            <a:spAutoFit/>
          </a:bodyPr>
          <a:lstStyle/>
          <a:p>
            <a:pPr marL="171450" lvl="0" indent="-171450">
              <a:buFont typeface="Arial" panose="020B0604020202020204" pitchFamily="34" charset="0"/>
              <a:buChar char="•"/>
            </a:pPr>
            <a:r>
              <a:rPr lang="en-GB" sz="1000" b="1">
                <a:effectLst/>
                <a:latin typeface="Work Sans" pitchFamily="2" charset="0"/>
                <a:ea typeface="Calibri" panose="020F0502020204030204" pitchFamily="34" charset="0"/>
                <a:cs typeface="Times New Roman" panose="02020603050405020304" pitchFamily="18" charset="0"/>
              </a:rPr>
              <a:t>The Last Supper:</a:t>
            </a:r>
            <a:r>
              <a:rPr lang="en-GB" sz="1000">
                <a:effectLst/>
                <a:latin typeface="Work Sans" pitchFamily="2" charset="0"/>
                <a:ea typeface="Calibri" panose="020F0502020204030204" pitchFamily="34" charset="0"/>
                <a:cs typeface="Times New Roman" panose="02020603050405020304" pitchFamily="18" charset="0"/>
              </a:rPr>
              <a:t>  This clip explains the Passover in the context of Judaism.  Please check it before sharing with children as it requires a level of maturity from the class. </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https://www.bing.com/videos/search?q=Last+supper+for+teenagers+video&amp;&amp;view=detail&amp;mid=80AD1A404E1BAC0A5D6F80AD1A404E1BAC0A5D6F&amp;rvsmid=5B2D7ADD5D44A10C95785B2D7ADD5D44A10C9578&amp;FORM=VDRVRV</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a:effectLst/>
                <a:latin typeface="Work Sans" pitchFamily="2" charset="0"/>
                <a:ea typeface="Calibri" panose="020F0502020204030204" pitchFamily="34" charset="0"/>
                <a:cs typeface="Times New Roman" panose="02020603050405020304" pitchFamily="18" charset="0"/>
              </a:rPr>
              <a:t>Animated version:</a:t>
            </a:r>
            <a:r>
              <a:rPr lang="en-GB" sz="1000">
                <a:effectLst/>
                <a:latin typeface="Work Sans" pitchFamily="2" charset="0"/>
                <a:ea typeface="Calibri" panose="020F0502020204030204" pitchFamily="34" charset="0"/>
                <a:cs typeface="Times New Roman" panose="02020603050405020304" pitchFamily="18" charset="0"/>
              </a:rPr>
              <a:t>  </a:t>
            </a:r>
            <a:r>
              <a:rPr lang="en-GB" sz="1000" u="sng">
                <a:solidFill>
                  <a:srgbClr val="111111"/>
                </a:solidFill>
                <a:effectLst/>
                <a:latin typeface="Work Sans" pitchFamily="2" charset="0"/>
                <a:ea typeface="Calibri" panose="020F0502020204030204" pitchFamily="34" charset="0"/>
                <a:cs typeface="Segoe UI" panose="020B0502040204020203" pitchFamily="34" charset="0"/>
                <a:hlinkClick r:id="rId4" tooltip="View original video: The Story of Easter (The Last Supper)"/>
              </a:rPr>
              <a:t>The Story of Easter (The Last Supper)</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happens in churches on Maundy Thursday:  </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5"/>
              </a:rPr>
              <a:t>https://request.org.uk/festivals/holy-week-and-easter/holy-thursday/</a:t>
            </a:r>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b="1">
                <a:effectLst/>
                <a:latin typeface="Work Sans" pitchFamily="2" charset="0"/>
                <a:ea typeface="Calibri" panose="020F0502020204030204" pitchFamily="34" charset="0"/>
                <a:cs typeface="Times New Roman" panose="02020603050405020304" pitchFamily="18" charset="0"/>
              </a:rPr>
              <a:t>Please note</a:t>
            </a:r>
            <a:r>
              <a:rPr lang="en-GB" sz="1000">
                <a:effectLst/>
                <a:latin typeface="Work Sans" pitchFamily="2" charset="0"/>
                <a:ea typeface="Calibri" panose="020F0502020204030204" pitchFamily="34" charset="0"/>
                <a:cs typeface="Times New Roman" panose="02020603050405020304" pitchFamily="18" charset="0"/>
              </a:rPr>
              <a:t> that whilst the clip is of a Catholic service, many Anglican Churches in Britain and across the world, follow the same liturgy and rituals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PPT found in the appendix</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Set of Bibles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944365"/>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07" y="3944365"/>
            <a:ext cx="8204661" cy="433901"/>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If using the Last Supper clip be aware of pupils in the class who may have experienced some form of trauma as scenes of the crucifixion are shown and death spoken about.</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09"/>
            <a:ext cx="3383279" cy="1985717"/>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1" y="5246310"/>
            <a:ext cx="3383279" cy="1611690"/>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376218"/>
            <a:ext cx="2385440" cy="1214307"/>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7" y="5489775"/>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Tree>
    <p:extLst>
      <p:ext uri="{BB962C8B-B14F-4D97-AF65-F5344CB8AC3E}">
        <p14:creationId xmlns:p14="http://schemas.microsoft.com/office/powerpoint/2010/main" val="2926693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22F07CC-302D-80B0-8E0E-5BE98D37C1FC}"/>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6930AE9-DD6E-BBFD-67E2-3658B02F7DCB}"/>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Good Friday?</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meaning of Good Friday and how it links to the last week of Jesus’ life.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happens in churches on Good Friday.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use religious vocabulary accurately to explain the way a ritual is carried out.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express what belonging means to them and how it compares to what they believe belonging might mean for a believer.</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Good Friday, salvation.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862322"/>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on prior week’s learning:</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The meaning and rituals associated with:</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Ash Wednesday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Palm Sunday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Maundy Thursday</a:t>
            </a:r>
          </a:p>
          <a:p>
            <a:pPr marL="228600"/>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What happens in churches on Good Friday?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a:t>
            </a:r>
            <a:r>
              <a:rPr lang="en-GB" sz="1000">
                <a:effectLst/>
                <a:latin typeface="Work Sans" pitchFamily="2" charset="0"/>
                <a:ea typeface="Calibri" panose="020F0502020204030204" pitchFamily="34" charset="0"/>
                <a:cs typeface="Times New Roman" panose="02020603050405020304" pitchFamily="18" charset="0"/>
              </a:rPr>
              <a:t> with pupils what they already know about Good Friday and what they think happens in churches on this day.</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Option:</a:t>
            </a:r>
            <a:r>
              <a:rPr lang="en-GB" sz="1000">
                <a:effectLst/>
                <a:latin typeface="Work Sans" pitchFamily="2" charset="0"/>
                <a:ea typeface="Calibri" panose="020F0502020204030204" pitchFamily="34" charset="0"/>
                <a:cs typeface="Times New Roman" panose="02020603050405020304" pitchFamily="18" charset="0"/>
              </a:rPr>
              <a:t>  Use one of the videos to tell the story if the pupils’ knowledge is not secure.  (See resources.)</a:t>
            </a:r>
          </a:p>
          <a:p>
            <a:r>
              <a:rPr lang="en-GB" sz="1000">
                <a:effectLst/>
                <a:latin typeface="Work Sans" pitchFamily="2" charset="0"/>
                <a:ea typeface="Calibri" panose="020F0502020204030204" pitchFamily="34" charset="0"/>
                <a:cs typeface="Times New Roman" panose="02020603050405020304" pitchFamily="18" charset="0"/>
              </a:rPr>
              <a:t> </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662880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9022E0A-FAA8-BC61-A7E2-734CBD8C1681}"/>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08601" y="1014532"/>
            <a:ext cx="6701623" cy="587790"/>
          </a:xfrm>
          <a:prstGeom prst="rect">
            <a:avLst/>
          </a:prstGeom>
          <a:noFill/>
        </p:spPr>
        <p:txBody>
          <a:bodyPr wrap="square">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Calibri Light" panose="020F0302020204030204" pitchFamily="34" charset="0"/>
              </a:rPr>
              <a:t>The meaning of salvation:</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It is through the death and resurrection of Jesus that the relationship between God and humanity is restored.  In the death of Christ, forgiveness is offered for the sins of all people.</a:t>
            </a:r>
          </a:p>
        </p:txBody>
      </p:sp>
      <p:sp>
        <p:nvSpPr>
          <p:cNvPr id="18" name="TextBox 17">
            <a:extLst>
              <a:ext uri="{FF2B5EF4-FFF2-40B4-BE49-F238E27FC236}">
                <a16:creationId xmlns:a16="http://schemas.microsoft.com/office/drawing/2014/main" id="{0A809312-3312-B251-1FDE-16D0AD1F8CC8}"/>
              </a:ext>
            </a:extLst>
          </p:cNvPr>
          <p:cNvSpPr txBox="1"/>
          <p:nvPr/>
        </p:nvSpPr>
        <p:spPr>
          <a:xfrm>
            <a:off x="6167880" y="1956362"/>
            <a:ext cx="2871810" cy="5042406"/>
          </a:xfrm>
          <a:prstGeom prst="rect">
            <a:avLst/>
          </a:prstGeom>
          <a:noFill/>
        </p:spPr>
        <p:txBody>
          <a:bodyPr wrap="square" rtlCol="0">
            <a:spAutoFit/>
          </a:bodyPr>
          <a:lstStyle/>
          <a:p>
            <a:pPr>
              <a:spcAft>
                <a:spcPts val="1000"/>
              </a:spcAft>
            </a:pPr>
            <a:r>
              <a:rPr lang="en-GB" sz="1000" b="1">
                <a:effectLst/>
                <a:latin typeface="Work Sans" pitchFamily="2" charset="0"/>
                <a:ea typeface="Calibri" panose="020F0502020204030204" pitchFamily="34" charset="0"/>
                <a:cs typeface="Times New Roman" panose="02020603050405020304" pitchFamily="18" charset="0"/>
              </a:rPr>
              <a:t>Maundy Thursday:  The Last Supper</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750"/>
              </a:spcAft>
            </a:pPr>
            <a:r>
              <a:rPr lang="en-GB" sz="1000">
                <a:effectLst/>
                <a:latin typeface="Work Sans" pitchFamily="2" charset="0"/>
                <a:ea typeface="Times New Roman" panose="02020603050405020304" pitchFamily="18" charset="0"/>
                <a:cs typeface="Times New Roman" panose="02020603050405020304" pitchFamily="18" charset="0"/>
              </a:rPr>
              <a:t>Whilst Maundy Thursday was the night on which the Lord’s Supper was first celebrated, there is a deeper meaning. The actual Latin word from which "maundy" is derived means "command." The central theme of that first Lord’s Supper was one of humble service. Jesus washed the feet of the disciples and commanded that the disciples do the same for each other. Jesus taught that he came not to be served but to serve, to share the hospitality of God and the intimacy of breaking bread together.</a:t>
            </a:r>
          </a:p>
          <a:p>
            <a:pPr>
              <a:spcAft>
                <a:spcPts val="750"/>
              </a:spcAft>
            </a:pPr>
            <a:endParaRPr lang="en-GB" sz="1000">
              <a:latin typeface="Work Sans" pitchFamily="2" charset="0"/>
              <a:ea typeface="Calibri" panose="020F0502020204030204" pitchFamily="34" charset="0"/>
              <a:cs typeface="Times New Roman" panose="02020603050405020304" pitchFamily="18" charset="0"/>
            </a:endParaRPr>
          </a:p>
          <a:p>
            <a:pPr>
              <a:spcAft>
                <a:spcPts val="750"/>
              </a:spcAft>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750"/>
              </a:spcAft>
            </a:pPr>
            <a:endParaRPr lang="en-GB" sz="1000">
              <a:latin typeface="Work Sans" pitchFamily="2" charset="0"/>
              <a:ea typeface="Calibri" panose="020F0502020204030204" pitchFamily="34" charset="0"/>
              <a:cs typeface="Times New Roman" panose="02020603050405020304" pitchFamily="18" charset="0"/>
            </a:endParaRPr>
          </a:p>
          <a:p>
            <a:pPr>
              <a:spcAft>
                <a:spcPts val="750"/>
              </a:spcAft>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How the Church and Christians remember today: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It is from Jesus instruction:  And he took bread, gave thanks and broke it, and gave it to them, saying, “This is my body given for you; do this in remembrance of me.”  (Luke 22:  v19) that the Church celebrates the Eucharist/Mass in some churches daily, in others, every Sunday.</a:t>
            </a:r>
          </a:p>
          <a:p>
            <a:pPr>
              <a:spcAft>
                <a:spcPts val="750"/>
              </a:spcAft>
            </a:pP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1770F6AF-2DC6-1A69-8D63-0F3542C32B0E}"/>
              </a:ext>
            </a:extLst>
          </p:cNvPr>
          <p:cNvSpPr txBox="1"/>
          <p:nvPr/>
        </p:nvSpPr>
        <p:spPr>
          <a:xfrm>
            <a:off x="44292" y="1956362"/>
            <a:ext cx="2875624" cy="3862596"/>
          </a:xfrm>
          <a:prstGeom prst="rect">
            <a:avLst/>
          </a:prstGeom>
          <a:noFill/>
        </p:spPr>
        <p:txBody>
          <a:bodyPr wrap="square" lIns="91440" tIns="45720" rIns="91440" bIns="45720" rtlCol="0" anchor="t">
            <a:spAutoFit/>
          </a:bodyPr>
          <a:lstStyle/>
          <a:p>
            <a:pPr>
              <a:spcAft>
                <a:spcPts val="1000"/>
              </a:spcAft>
            </a:pPr>
            <a:r>
              <a:rPr lang="en-GB" sz="1000" b="1">
                <a:effectLst/>
                <a:latin typeface="Work Sans" pitchFamily="2" charset="0"/>
                <a:ea typeface="Calibri" panose="020F0502020204030204" pitchFamily="34" charset="0"/>
                <a:cs typeface="Times New Roman" panose="02020603050405020304" pitchFamily="18" charset="0"/>
              </a:rPr>
              <a:t>Palm Sunday:</a:t>
            </a:r>
            <a:r>
              <a:rPr lang="en-GB" sz="1000">
                <a:effectLst/>
                <a:latin typeface="Work Sans" pitchFamily="2" charset="0"/>
                <a:ea typeface="Calibri" panose="020F0502020204030204" pitchFamily="34" charset="0"/>
                <a:cs typeface="Times New Roman" panose="02020603050405020304" pitchFamily="18" charset="0"/>
              </a:rPr>
              <a:t> </a:t>
            </a:r>
          </a:p>
          <a:p>
            <a:pPr>
              <a:spcAft>
                <a:spcPts val="1000"/>
              </a:spcAft>
            </a:pPr>
            <a:r>
              <a:rPr lang="en-GB" sz="1000">
                <a:effectLst/>
                <a:latin typeface="Work Sans" pitchFamily="2" charset="0"/>
                <a:ea typeface="Calibri" panose="020F0502020204030204" pitchFamily="34" charset="0"/>
                <a:cs typeface="Times New Roman" panose="02020603050405020304" pitchFamily="18" charset="0"/>
              </a:rPr>
              <a:t>Holy week begins with Palm Sunday.  On this day the focus is on the triumphal entry of Jesus into Jerusalem.  Jesus sends two of his disciples ahead to the village of </a:t>
            </a:r>
            <a:r>
              <a:rPr lang="en-GB" sz="1000" err="1">
                <a:effectLst/>
                <a:latin typeface="Work Sans" pitchFamily="2" charset="0"/>
                <a:ea typeface="Calibri" panose="020F0502020204030204" pitchFamily="34" charset="0"/>
                <a:cs typeface="Times New Roman" panose="02020603050405020304" pitchFamily="18" charset="0"/>
              </a:rPr>
              <a:t>Bethphage</a:t>
            </a:r>
            <a:r>
              <a:rPr lang="en-GB" sz="1000">
                <a:effectLst/>
                <a:latin typeface="Work Sans" pitchFamily="2" charset="0"/>
                <a:ea typeface="Calibri" panose="020F0502020204030204" pitchFamily="34" charset="0"/>
                <a:cs typeface="Times New Roman" panose="02020603050405020304" pitchFamily="18" charset="0"/>
              </a:rPr>
              <a:t> to look for an unbroken colt.  They brought the colt to Jesus and placed their cloaks on his back.  As Jesus sat on the young donkey, he slowly made his humble entrance into Jerusalem.  People welcomed Jesus in the traditional way of honouring a worthy person, by throwing down their cloaks and waving palm branches.</a:t>
            </a:r>
          </a:p>
          <a:p>
            <a:pPr fontAlgn="base">
              <a:spcAft>
                <a:spcPts val="1000"/>
              </a:spcAft>
            </a:pPr>
            <a:r>
              <a:rPr lang="en-GB" sz="1000" b="1">
                <a:effectLst/>
                <a:latin typeface="Work Sans" pitchFamily="2" charset="0"/>
                <a:ea typeface="Times New Roman" panose="02020603050405020304" pitchFamily="18" charset="0"/>
                <a:cs typeface="Times New Roman" panose="02020603050405020304" pitchFamily="18" charset="0"/>
              </a:rPr>
              <a:t>The crowds that went ahead of him and those that followed shouted, "Hosanna to the Son of David! Blessed is he who comes in the name of the Lord!</a:t>
            </a:r>
            <a:r>
              <a:rPr lang="en-GB" sz="1000" b="1" baseline="30000">
                <a:effectLst/>
                <a:latin typeface="Work Sans" pitchFamily="2" charset="0"/>
                <a:ea typeface="Times New Roman" panose="02020603050405020304" pitchFamily="18" charset="0"/>
                <a:cs typeface="Times New Roman" panose="02020603050405020304" pitchFamily="18" charset="0"/>
              </a:rPr>
              <a:t> </a:t>
            </a:r>
            <a:r>
              <a:rPr lang="en-GB" sz="1000" b="1">
                <a:effectLst/>
                <a:latin typeface="Work Sans" pitchFamily="2" charset="0"/>
                <a:ea typeface="Times New Roman" panose="02020603050405020304" pitchFamily="18" charset="0"/>
                <a:cs typeface="Times New Roman" panose="02020603050405020304" pitchFamily="18" charset="0"/>
              </a:rPr>
              <a:t>Hosanna</a:t>
            </a:r>
            <a:r>
              <a:rPr lang="en-GB" sz="1000" b="1" baseline="30000">
                <a:effectLst/>
                <a:latin typeface="Work Sans" pitchFamily="2" charset="0"/>
                <a:ea typeface="Times New Roman" panose="02020603050405020304" pitchFamily="18" charset="0"/>
                <a:cs typeface="Times New Roman" panose="02020603050405020304" pitchFamily="18" charset="0"/>
              </a:rPr>
              <a:t> </a:t>
            </a:r>
            <a:r>
              <a:rPr lang="en-GB" sz="1000" b="1">
                <a:effectLst/>
                <a:latin typeface="Work Sans" pitchFamily="2" charset="0"/>
                <a:ea typeface="Times New Roman" panose="02020603050405020304" pitchFamily="18" charset="0"/>
                <a:cs typeface="Times New Roman" panose="02020603050405020304" pitchFamily="18" charset="0"/>
              </a:rPr>
              <a:t>in the highest heaven!" (Matthew 21:9, NIV)  </a:t>
            </a:r>
            <a:endParaRPr lang="en-GB" sz="1000">
              <a:effectLst/>
              <a:latin typeface="Work Sans" pitchFamily="2" charset="0"/>
              <a:ea typeface="Calibri" panose="020F0502020204030204" pitchFamily="34" charset="0"/>
              <a:cs typeface="Times New Roman" panose="02020603050405020304" pitchFamily="18" charset="0"/>
            </a:endParaRPr>
          </a:p>
          <a:p>
            <a:pPr fontAlgn="base">
              <a:spcAft>
                <a:spcPts val="1000"/>
              </a:spcAft>
            </a:pPr>
            <a:r>
              <a:rPr lang="en-GB" sz="1000">
                <a:effectLst/>
                <a:latin typeface="Work Sans" pitchFamily="2" charset="0"/>
                <a:ea typeface="Times New Roman" panose="02020603050405020304" pitchFamily="18" charset="0"/>
                <a:cs typeface="Times New Roman" panose="02020603050405020304" pitchFamily="18" charset="0"/>
              </a:rPr>
              <a:t>The shouts of "Hosanna" meant "save now," and the palm branches symbolised goodness and victory.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C0E61172-98C2-E186-1178-6341634F0361}"/>
              </a:ext>
            </a:extLst>
          </p:cNvPr>
          <p:cNvSpPr txBox="1"/>
          <p:nvPr/>
        </p:nvSpPr>
        <p:spPr>
          <a:xfrm>
            <a:off x="3128535" y="1956362"/>
            <a:ext cx="2857754" cy="4708981"/>
          </a:xfrm>
          <a:prstGeom prst="rect">
            <a:avLst/>
          </a:prstGeom>
          <a:noFill/>
        </p:spPr>
        <p:txBody>
          <a:bodyPr wrap="square" lIns="91440" tIns="45720" rIns="91440" bIns="45720" rtlCol="0" anchor="t">
            <a:spAutoFit/>
          </a:bodyPr>
          <a:lstStyle/>
          <a:p>
            <a:pPr algn="just"/>
            <a:r>
              <a:rPr lang="en-GB" sz="1000" b="1">
                <a:effectLst/>
                <a:latin typeface="Work Sans" pitchFamily="2" charset="0"/>
                <a:ea typeface="Calibri" panose="020F0502020204030204" pitchFamily="34" charset="0"/>
                <a:cs typeface="Times New Roman" panose="02020603050405020304" pitchFamily="18" charset="0"/>
              </a:rPr>
              <a:t>How the Church and Christians remember today: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Palm Sunday is the sixth Sunday of </a:t>
            </a:r>
            <a:r>
              <a:rPr lang="en-GB" sz="1000" u="none" strike="noStrike">
                <a:solidFill>
                  <a:srgbClr val="0563C1"/>
                </a:solidFill>
                <a:effectLst/>
                <a:latin typeface="Work Sans" pitchFamily="2" charset="0"/>
                <a:ea typeface="Calibri" panose="020F0502020204030204" pitchFamily="34" charset="0"/>
                <a:cs typeface="Times New Roman" panose="02020603050405020304" pitchFamily="18" charset="0"/>
                <a:hlinkClick r:id="rId3"/>
              </a:rPr>
              <a:t>Lent</a:t>
            </a:r>
            <a:r>
              <a:rPr lang="en-GB" sz="1000">
                <a:effectLst/>
                <a:latin typeface="Work Sans" pitchFamily="2" charset="0"/>
                <a:ea typeface="Calibri" panose="020F0502020204030204" pitchFamily="34" charset="0"/>
                <a:cs typeface="Times New Roman" panose="02020603050405020304" pitchFamily="18" charset="0"/>
              </a:rPr>
              <a:t> and the last Sunday before Easter. Worshipers commemorate Jesus Christ's triumphal entry into Jerusalem.</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On this day, Christians also remember Christ’s sacrificial death on the cross, praise God for the gift of salvation, and look expectantly to the Lord’s second coming.</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Customs/Rituals of the Church:</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liturgical colour is red.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Palm crosses are distributed to the congregation.</a:t>
            </a:r>
          </a:p>
          <a:p>
            <a:pPr marL="171450" lvl="0" indent="-171450" fontAlgn="base">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The passion narrative is read out – this is the Gospel account of the last week of Jesus’ life, ending with his death on the cross.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fontAlgn="base">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Congregations will process carrying and waving palm branches.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fontAlgn="base">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Traditional hymns will be sung that speak of the account.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Palm crosses are blessed and worshippers will then take them home as a reminder of their Faith.  The crosses are burned at the start of Lent the next year to provide the ash for Ash Wednesday.</a:t>
            </a:r>
            <a:endParaRPr lang="en-GB" sz="1000">
              <a:effectLst/>
              <a:latin typeface="Work Sans" pitchFamily="2" charset="0"/>
              <a:ea typeface="Calibri" panose="020F0502020204030204" pitchFamily="34" charset="0"/>
              <a:cs typeface="Symbol" panose="05050102010706020507" pitchFamily="18" charset="2"/>
            </a:endParaRPr>
          </a:p>
        </p:txBody>
      </p:sp>
      <p:pic>
        <p:nvPicPr>
          <p:cNvPr id="22" name="Picture 21">
            <a:extLst>
              <a:ext uri="{FF2B5EF4-FFF2-40B4-BE49-F238E27FC236}">
                <a16:creationId xmlns:a16="http://schemas.microsoft.com/office/drawing/2014/main" id="{9490083F-216B-A2B4-D267-F6DA67AF64DE}"/>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0B1EECEC-5B11-118D-F438-296A4AEE88A6}"/>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SALVATION</a:t>
            </a:r>
          </a:p>
        </p:txBody>
      </p:sp>
      <p:sp>
        <p:nvSpPr>
          <p:cNvPr id="24" name="TextBox 23">
            <a:extLst>
              <a:ext uri="{FF2B5EF4-FFF2-40B4-BE49-F238E27FC236}">
                <a16:creationId xmlns:a16="http://schemas.microsoft.com/office/drawing/2014/main" id="{5B0F39A7-08A9-2A92-DDF0-54F7E434C15B}"/>
              </a:ext>
            </a:extLst>
          </p:cNvPr>
          <p:cNvSpPr txBox="1"/>
          <p:nvPr/>
        </p:nvSpPr>
        <p:spPr>
          <a:xfrm>
            <a:off x="9183452" y="1956362"/>
            <a:ext cx="2871810" cy="3785652"/>
          </a:xfrm>
          <a:prstGeom prst="rect">
            <a:avLst/>
          </a:prstGeom>
          <a:noFill/>
        </p:spPr>
        <p:txBody>
          <a:bodyPr wrap="square" rtlCol="0">
            <a:spAutoFit/>
          </a:bodyPr>
          <a:lstStyle/>
          <a:p>
            <a:r>
              <a:rPr lang="en-GB" sz="1000">
                <a:effectLst/>
                <a:latin typeface="Work Sans" pitchFamily="2" charset="0"/>
                <a:ea typeface="Calibri" panose="020F0502020204030204" pitchFamily="34" charset="0"/>
                <a:cs typeface="Times New Roman" panose="02020603050405020304" pitchFamily="18" charset="0"/>
              </a:rPr>
              <a:t> </a:t>
            </a:r>
            <a:r>
              <a:rPr lang="en-GB" sz="1000" b="1">
                <a:effectLst/>
                <a:latin typeface="Work Sans" pitchFamily="2" charset="0"/>
                <a:ea typeface="Calibri" panose="020F0502020204030204" pitchFamily="34" charset="0"/>
                <a:cs typeface="Times New Roman" panose="02020603050405020304" pitchFamily="18" charset="0"/>
              </a:rPr>
              <a:t>Customs/Rituals of the Church:</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Eucharist will be celebrated in churches.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In many churches, the priest will wash the feet of twelve people to commemorate Jesus’ washing the feet of his disciples.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In some churches, foot washing is made available to all.</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In many churches, the service will end with the altar and sanctuary being stripped and left empty.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consecrated bread that is left over from this service is reserved for communicants to receive on Good Friday.  It is known as the reserved sacrament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In many churches, the service ends with a ‘prayer watch’ ‘prayer vigil’ to remember that Jesus asked his disciples to remain with him and pray, following the Last Supper.  Whilst done communally, it is a time of personal prayer and adoration.</a:t>
            </a:r>
          </a:p>
        </p:txBody>
      </p:sp>
      <p:pic>
        <p:nvPicPr>
          <p:cNvPr id="2" name="Picture 1">
            <a:extLst>
              <a:ext uri="{FF2B5EF4-FFF2-40B4-BE49-F238E27FC236}">
                <a16:creationId xmlns:a16="http://schemas.microsoft.com/office/drawing/2014/main" id="{777922D1-7C6D-24EB-6690-2BA631234CEC}"/>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bwMode="auto">
          <a:xfrm>
            <a:off x="148951" y="5809802"/>
            <a:ext cx="1410457" cy="941326"/>
          </a:xfrm>
          <a:prstGeom prst="rect">
            <a:avLst/>
          </a:prstGeom>
          <a:noFill/>
          <a:ln>
            <a:noFill/>
          </a:ln>
        </p:spPr>
      </p:pic>
      <p:pic>
        <p:nvPicPr>
          <p:cNvPr id="7" name="Picture 6">
            <a:extLst>
              <a:ext uri="{FF2B5EF4-FFF2-40B4-BE49-F238E27FC236}">
                <a16:creationId xmlns:a16="http://schemas.microsoft.com/office/drawing/2014/main" id="{63AD15DA-2A5A-D48D-6B45-E9E938092FA7}"/>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6326691" y="4325902"/>
            <a:ext cx="1375827" cy="917218"/>
          </a:xfrm>
          <a:prstGeom prst="rect">
            <a:avLst/>
          </a:prstGeom>
        </p:spPr>
      </p:pic>
      <p:sp>
        <p:nvSpPr>
          <p:cNvPr id="8" name="TextBox 7">
            <a:extLst>
              <a:ext uri="{FF2B5EF4-FFF2-40B4-BE49-F238E27FC236}">
                <a16:creationId xmlns:a16="http://schemas.microsoft.com/office/drawing/2014/main" id="{5FB45931-493E-0F7E-2D0B-61411555D6BA}"/>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9" name="TextBox 8">
            <a:extLst>
              <a:ext uri="{FF2B5EF4-FFF2-40B4-BE49-F238E27FC236}">
                <a16:creationId xmlns:a16="http://schemas.microsoft.com/office/drawing/2014/main" id="{7D881C5E-C4A0-42DC-30C9-6787D3C16E4A}"/>
              </a:ext>
            </a:extLst>
          </p:cNvPr>
          <p:cNvSpPr txBox="1"/>
          <p:nvPr/>
        </p:nvSpPr>
        <p:spPr>
          <a:xfrm>
            <a:off x="2452668" y="279247"/>
            <a:ext cx="8039647" cy="461665"/>
          </a:xfrm>
          <a:prstGeom prst="rect">
            <a:avLst/>
          </a:prstGeom>
          <a:noFill/>
        </p:spPr>
        <p:txBody>
          <a:bodyPr wrap="square" rtlCol="0">
            <a:spAutoFit/>
          </a:bodyPr>
          <a:lstStyle/>
          <a:p>
            <a:r>
              <a:rPr lang="en-US" sz="2400">
                <a:solidFill>
                  <a:schemeClr val="bg1"/>
                </a:solidFill>
                <a:latin typeface="Work Sans Light" pitchFamily="2" charset="0"/>
              </a:rPr>
              <a:t>Background knowledge for teachers</a:t>
            </a:r>
          </a:p>
        </p:txBody>
      </p:sp>
    </p:spTree>
    <p:extLst>
      <p:ext uri="{BB962C8B-B14F-4D97-AF65-F5344CB8AC3E}">
        <p14:creationId xmlns:p14="http://schemas.microsoft.com/office/powerpoint/2010/main" val="3568246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Good Friday?</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509679" cy="4555093"/>
          </a:xfrm>
          <a:prstGeom prst="rect">
            <a:avLst/>
          </a:prstGeom>
          <a:noFill/>
        </p:spPr>
        <p:txBody>
          <a:bodyPr wrap="square" lIns="91440" tIns="45720" rIns="91440" bIns="45720" anchor="t">
            <a:spAutoFit/>
          </a:bodyPr>
          <a:lstStyle/>
          <a:p>
            <a:r>
              <a:rPr lang="en-GB" sz="1000" b="1" dirty="0">
                <a:effectLst/>
                <a:latin typeface="Work Sans"/>
                <a:ea typeface="Calibri" panose="020F0502020204030204" pitchFamily="34" charset="0"/>
                <a:cs typeface="Times New Roman"/>
              </a:rPr>
              <a:t>Biblical text analysis: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b="1" dirty="0">
                <a:solidFill>
                  <a:srgbClr val="55345A"/>
                </a:solidFill>
                <a:effectLst/>
                <a:latin typeface="Work Sans"/>
                <a:ea typeface="Calibri" panose="020F0502020204030204" pitchFamily="34" charset="0"/>
                <a:cs typeface="Times New Roman"/>
              </a:rPr>
              <a:t>Luke 23:</a:t>
            </a:r>
            <a:r>
              <a:rPr lang="en-GB" sz="1000" b="1" dirty="0">
                <a:solidFill>
                  <a:srgbClr val="55345A"/>
                </a:solidFill>
                <a:latin typeface="Work Sans"/>
                <a:ea typeface="Calibri" panose="020F0502020204030204" pitchFamily="34" charset="0"/>
                <a:cs typeface="Times New Roman"/>
              </a:rPr>
              <a:t> </a:t>
            </a:r>
            <a:r>
              <a:rPr lang="en-GB" sz="1000" b="1" dirty="0">
                <a:solidFill>
                  <a:srgbClr val="55345A"/>
                </a:solidFill>
                <a:effectLst/>
                <a:latin typeface="Work Sans"/>
                <a:ea typeface="Calibri" panose="020F0502020204030204" pitchFamily="34" charset="0"/>
                <a:cs typeface="Times New Roman"/>
              </a:rPr>
              <a:t> 26 – 56 and John 19:</a:t>
            </a:r>
            <a:r>
              <a:rPr lang="en-GB" sz="1000" b="1" dirty="0">
                <a:solidFill>
                  <a:srgbClr val="55345A"/>
                </a:solidFill>
                <a:latin typeface="Work Sans"/>
                <a:ea typeface="Calibri" panose="020F0502020204030204" pitchFamily="34" charset="0"/>
                <a:cs typeface="Times New Roman"/>
              </a:rPr>
              <a:t> </a:t>
            </a:r>
            <a:r>
              <a:rPr lang="en-GB" sz="1000" b="1" dirty="0">
                <a:solidFill>
                  <a:srgbClr val="55345A"/>
                </a:solidFill>
                <a:effectLst/>
                <a:latin typeface="Work Sans"/>
                <a:ea typeface="Calibri" panose="020F0502020204030204" pitchFamily="34" charset="0"/>
                <a:cs typeface="Times New Roman"/>
              </a:rPr>
              <a:t> 28 - 42</a:t>
            </a:r>
            <a:endParaRPr lang="en-GB" sz="1000" dirty="0">
              <a:solidFill>
                <a:srgbClr val="55345A"/>
              </a:solidFill>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Key questions:</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Within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What does the text mean?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Are there any words that need explaining?</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Discipline:</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dirty="0">
                <a:latin typeface="Work Sans"/>
                <a:ea typeface="Times New Roman" panose="02020603050405020304" pitchFamily="18" charset="0"/>
                <a:cs typeface="Times New Roman"/>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Luke 23:</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34 - Father, forgive them for they do not know what they are doing?</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What does this tell us about the person Jesus is?</a:t>
            </a: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Luke 23:</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39 – 43 – the conversation with the two criminals.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What do you think this conversation and Jesus’ response, tell us about Jesus’ relationship with humankind and eternal life?</a:t>
            </a: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John 19:</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30 – When he had received this the drink, Jesus said, “It is finished.”</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With that, he bowed his head and gave up his spirit.</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Describe what you think Jesus might have been feeling at the point when he said:</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“It is finished.”</a:t>
            </a:r>
          </a:p>
          <a:p>
            <a:pPr marL="228600"/>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In front of the text: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This is concerned with the relationship between the text and the reader.</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dirty="0">
                <a:latin typeface="Work Sans"/>
                <a:ea typeface="Times New Roman" panose="02020603050405020304" pitchFamily="18" charset="0"/>
                <a:cs typeface="Times New Roman"/>
              </a:rPr>
              <a:t>   Theology </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How do these two passages add to the big story of the Bible for a believer?</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What impact do you think these passage might have on a believers’ life today?</a:t>
            </a: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What have these two passages left you thinking about?</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Are you left with any questions?</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Explain </a:t>
            </a:r>
            <a:r>
              <a:rPr lang="en-GB" sz="1000" dirty="0">
                <a:effectLst/>
                <a:latin typeface="Work Sans"/>
                <a:ea typeface="Calibri" panose="020F0502020204030204" pitchFamily="34" charset="0"/>
                <a:cs typeface="Times New Roman"/>
              </a:rPr>
              <a:t>to pupils what happens in Churches on Good Friday either by:</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Asking the incumbent</a:t>
            </a:r>
            <a:r>
              <a:rPr lang="en-GB" sz="1000" dirty="0">
                <a:effectLst/>
                <a:latin typeface="Work Sans"/>
                <a:ea typeface="Calibri" panose="020F0502020204030204" pitchFamily="34" charset="0"/>
                <a:cs typeface="Times New Roman"/>
              </a:rPr>
              <a:t> or another member of the clergy to visit and talk about how Good Friday is marked in the parish church.</a:t>
            </a:r>
          </a:p>
          <a:p>
            <a:r>
              <a:rPr lang="en-GB" sz="1000" b="1" dirty="0">
                <a:effectLst/>
                <a:latin typeface="Work Sans"/>
                <a:ea typeface="Calibri" panose="020F0502020204030204" pitchFamily="34" charset="0"/>
                <a:cs typeface="Times New Roman"/>
              </a:rPr>
              <a:t>Alternatively:</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Use the </a:t>
            </a:r>
            <a:r>
              <a:rPr lang="en-GB" sz="1000" b="1" dirty="0">
                <a:effectLst/>
                <a:latin typeface="Work Sans"/>
                <a:ea typeface="Calibri" panose="020F0502020204030204" pitchFamily="34" charset="0"/>
                <a:cs typeface="Times New Roman"/>
              </a:rPr>
              <a:t>video </a:t>
            </a:r>
            <a:r>
              <a:rPr lang="en-GB" sz="1000" dirty="0">
                <a:effectLst/>
                <a:latin typeface="Work Sans"/>
                <a:ea typeface="Calibri" panose="020F0502020204030204" pitchFamily="34" charset="0"/>
                <a:cs typeface="Times New Roman"/>
              </a:rPr>
              <a:t>to talk through the key rituals that take place during the service – veneration of the cross</a:t>
            </a:r>
            <a:r>
              <a:rPr lang="en-GB" sz="1000" dirty="0">
                <a:latin typeface="Work Sans"/>
                <a:ea typeface="Calibri" panose="020F0502020204030204" pitchFamily="34" charset="0"/>
                <a:cs typeface="Times New Roman"/>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Use</a:t>
            </a:r>
            <a:r>
              <a:rPr lang="en-GB" sz="1000" dirty="0">
                <a:effectLst/>
                <a:latin typeface="Work Sans"/>
                <a:ea typeface="Calibri" panose="020F0502020204030204" pitchFamily="34" charset="0"/>
                <a:cs typeface="Times New Roman"/>
              </a:rPr>
              <a:t> the </a:t>
            </a:r>
            <a:r>
              <a:rPr lang="en-GB" sz="1000" b="1" dirty="0">
                <a:effectLst/>
                <a:latin typeface="Work Sans"/>
                <a:ea typeface="Calibri" panose="020F0502020204030204" pitchFamily="34" charset="0"/>
                <a:cs typeface="Times New Roman"/>
              </a:rPr>
              <a:t>PPT </a:t>
            </a:r>
            <a:r>
              <a:rPr lang="en-GB" sz="1000" dirty="0">
                <a:effectLst/>
                <a:latin typeface="Work Sans"/>
                <a:ea typeface="Calibri" panose="020F0502020204030204" pitchFamily="34" charset="0"/>
                <a:cs typeface="Times New Roman"/>
              </a:rPr>
              <a:t>to give a </a:t>
            </a:r>
            <a:r>
              <a:rPr lang="en-GB" sz="1000" b="1" dirty="0">
                <a:effectLst/>
                <a:latin typeface="Work Sans"/>
                <a:ea typeface="Calibri" panose="020F0502020204030204" pitchFamily="34" charset="0"/>
                <a:cs typeface="Times New Roman"/>
              </a:rPr>
              <a:t>global </a:t>
            </a:r>
            <a:r>
              <a:rPr lang="en-GB" sz="1000" dirty="0">
                <a:effectLst/>
                <a:latin typeface="Work Sans"/>
                <a:ea typeface="Calibri" panose="020F0502020204030204" pitchFamily="34" charset="0"/>
                <a:cs typeface="Times New Roman"/>
              </a:rPr>
              <a:t>perspective to the rituals </a:t>
            </a:r>
            <a:r>
              <a:rPr lang="en-GB" sz="1000" b="1" dirty="0">
                <a:effectLst/>
                <a:latin typeface="Work Sans"/>
                <a:ea typeface="Calibri" panose="020F0502020204030204" pitchFamily="34" charset="0"/>
                <a:cs typeface="Times New Roman"/>
              </a:rPr>
              <a:t>(See appendix lesson 4)</a:t>
            </a:r>
            <a:endParaRPr lang="en-GB" sz="1000" dirty="0">
              <a:effectLst/>
              <a:latin typeface="Work Sans"/>
              <a:ea typeface="Calibri" panose="020F0502020204030204" pitchFamily="34" charset="0"/>
              <a:cs typeface="Times New Roman"/>
            </a:endParaRPr>
          </a:p>
          <a:p>
            <a:endParaRPr lang="en-GB" sz="1000" b="1">
              <a:latin typeface="Work Sans"/>
              <a:ea typeface="Calibri" panose="020F0502020204030204" pitchFamily="34" charset="0"/>
              <a:cs typeface="Times New Roman"/>
            </a:endParaRPr>
          </a:p>
          <a:p>
            <a:r>
              <a:rPr lang="en-GB" sz="1000" b="1" dirty="0">
                <a:effectLst/>
                <a:latin typeface="Work Sans"/>
                <a:ea typeface="Calibri" panose="020F0502020204030204" pitchFamily="34" charset="0"/>
                <a:cs typeface="Times New Roman"/>
              </a:rPr>
              <a:t>Teacher subject knowledge: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Refer to background knowledge for teachers on Good Friday.</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Key question:</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How might these rituals that happen in churches on Good Friday, help a Christian to understand the significance of Jesus’ death to the Faith, better?</a:t>
            </a:r>
            <a:endParaRPr lang="en-GB" sz="1000" dirty="0">
              <a:effectLst/>
              <a:latin typeface="Work Sans"/>
              <a:ea typeface="Calibri" panose="020F0502020204030204" pitchFamily="34" charset="0"/>
              <a:cs typeface="Times New Roman"/>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586719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Good Friday?</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509679" cy="3272691"/>
          </a:xfrm>
          <a:prstGeom prst="rect">
            <a:avLst/>
          </a:prstGeom>
          <a:noFill/>
        </p:spPr>
        <p:txBody>
          <a:bodyPr wrap="square">
            <a:spAutoFit/>
          </a:bodyPr>
          <a:lstStyle/>
          <a:p>
            <a:pPr>
              <a:spcAft>
                <a:spcPts val="400"/>
              </a:spcAft>
            </a:pPr>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Complete the fourth part of the table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Times New Roman" panose="02020603050405020304" pitchFamily="18" charset="0"/>
                <a:cs typeface="Times New Roman" panose="02020603050405020304" pitchFamily="18" charset="0"/>
              </a:rPr>
              <a:t> </a:t>
            </a:r>
          </a:p>
          <a:p>
            <a:pPr>
              <a:spcAft>
                <a:spcPts val="4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Times New Roman" panose="02020603050405020304" pitchFamily="18" charset="0"/>
                <a:cs typeface="Times New Roman" panose="02020603050405020304" pitchFamily="18" charset="0"/>
              </a:rPr>
              <a:t>Reflect and express question:</a:t>
            </a:r>
            <a:r>
              <a:rPr lang="en-GB" sz="1000" dirty="0">
                <a:effectLst/>
                <a:latin typeface="Work Sans" pitchFamily="2" charset="0"/>
                <a:ea typeface="Times New Roman" panose="02020603050405020304" pitchFamily="18" charset="0"/>
                <a:cs typeface="Times New Roman" panose="02020603050405020304" pitchFamily="18" charset="0"/>
              </a:rPr>
              <a:t>  Written response – model a high-quality written response.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participating in a ritual creates a sense of belonging?</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sorts of things do you do that help you feel a sense of belonging either to your family or an organisation?</a:t>
            </a:r>
          </a:p>
          <a:p>
            <a:pPr marL="171450" lvl="0" indent="-171450">
              <a:spcAft>
                <a:spcPts val="4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When have you found it hard to feel that you belong to something?</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Times New Roman" panose="02020603050405020304" pitchFamily="18" charset="0"/>
                <a:cs typeface="Times New Roman" panose="02020603050405020304" pitchFamily="18" charset="0"/>
              </a:rPr>
              <a:t>Recap on key learning points.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b="1" dirty="0">
                <a:effectLst/>
                <a:latin typeface="Work Sans" pitchFamily="2" charset="0"/>
                <a:ea typeface="Times New Roman" panose="02020603050405020304" pitchFamily="18" charset="0"/>
                <a:cs typeface="Times New Roman" panose="02020603050405020304" pitchFamily="18" charset="0"/>
              </a:rPr>
              <a:t>Key question:</a:t>
            </a:r>
            <a:r>
              <a:rPr lang="en-GB" sz="1000" dirty="0">
                <a:effectLst/>
                <a:latin typeface="Work Sans" pitchFamily="2" charset="0"/>
                <a:ea typeface="Times New Roman" panose="02020603050405020304" pitchFamily="18" charset="0"/>
                <a:cs typeface="Times New Roman" panose="02020603050405020304" pitchFamily="18" charset="0"/>
              </a:rPr>
              <a:t>  Circle time.</a:t>
            </a:r>
            <a:endParaRPr lang="en-GB" sz="1000" dirty="0">
              <a:effectLst/>
              <a:latin typeface="Work Sans" pitchFamily="2" charset="0"/>
              <a:ea typeface="Calibri" panose="020F0502020204030204" pitchFamily="34" charset="0"/>
              <a:cs typeface="Times New Roman" panose="02020603050405020304" pitchFamily="18" charset="0"/>
            </a:endParaRPr>
          </a:p>
          <a:p>
            <a:pPr lvl="0">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For many Christians, participating in the rituals of Good Friday helps them to better understand Christ’s suffering.   </a:t>
            </a:r>
            <a:r>
              <a:rPr lang="en-GB" sz="1000" b="1" dirty="0">
                <a:effectLst/>
                <a:latin typeface="Work Sans" pitchFamily="2" charset="0"/>
                <a:ea typeface="Calibri" panose="020F0502020204030204" pitchFamily="34" charset="0"/>
                <a:cs typeface="Times New Roman" panose="02020603050405020304" pitchFamily="18" charset="0"/>
              </a:rPr>
              <a:t>Agree or disagree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916035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204659" cy="1015663"/>
          </a:xfrm>
          <a:prstGeom prst="rect">
            <a:avLst/>
          </a:prstGeom>
          <a:noFill/>
        </p:spPr>
        <p:txBody>
          <a:bodyPr wrap="square">
            <a:spAutoFit/>
          </a:bodyPr>
          <a:lstStyle/>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Animated version:</a:t>
            </a:r>
            <a:r>
              <a:rPr lang="en-GB" sz="1000" dirty="0">
                <a:effectLst/>
                <a:latin typeface="Work Sans" pitchFamily="2" charset="0"/>
                <a:ea typeface="Calibri" panose="020F0502020204030204" pitchFamily="34" charset="0"/>
                <a:cs typeface="Times New Roman" panose="02020603050405020304" pitchFamily="18" charset="0"/>
              </a:rPr>
              <a:t>  The Easter story -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https://www.youtube.com/watch?v=Y3UKd6LQKng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What happens in churches on Good Friday:</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https://request.org.uk/festivals/holy-week-and-easter/a-good-friday-service-in-a-catholic-church/</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rPr>
              <a:t> </a:t>
            </a:r>
          </a:p>
          <a:p>
            <a:pPr lvl="0"/>
            <a:endParaRPr lang="en-GB" sz="1000" u="sng" dirty="0">
              <a:solidFill>
                <a:srgbClr val="0000FF"/>
              </a:solidFill>
              <a:latin typeface="Work Sans" pitchFamily="2" charset="0"/>
              <a:ea typeface="Calibri" panose="020F0502020204030204" pitchFamily="34" charset="0"/>
              <a:cs typeface="Times New Roman" panose="02020603050405020304" pitchFamily="18" charset="0"/>
            </a:endParaRPr>
          </a:p>
          <a:p>
            <a:pPr lvl="0"/>
            <a:r>
              <a:rPr lang="en-GB" sz="1000" b="1" dirty="0">
                <a:effectLst/>
                <a:latin typeface="Work Sans" pitchFamily="2" charset="0"/>
                <a:ea typeface="Calibri" panose="020F0502020204030204" pitchFamily="34" charset="0"/>
                <a:cs typeface="Times New Roman" panose="02020603050405020304" pitchFamily="18" charset="0"/>
              </a:rPr>
              <a:t>Please note</a:t>
            </a:r>
            <a:r>
              <a:rPr lang="en-GB" sz="1000" dirty="0">
                <a:effectLst/>
                <a:latin typeface="Work Sans" pitchFamily="2" charset="0"/>
                <a:ea typeface="Calibri" panose="020F0502020204030204" pitchFamily="34" charset="0"/>
                <a:cs typeface="Times New Roman" panose="02020603050405020304" pitchFamily="18" charset="0"/>
              </a:rPr>
              <a:t> that whilst the clip is of a Catholic service, many Anglican Churches in Britain and across the world, follow the same liturgy and  rituals</a:t>
            </a:r>
            <a:endParaRPr lang="en-GB" sz="1000" dirty="0">
              <a:effectLst/>
              <a:latin typeface="Work Sans" pitchFamily="2" charset="0"/>
              <a:ea typeface="Calibri" panose="020F0502020204030204" pitchFamily="34" charset="0"/>
              <a:cs typeface="Symbol" panose="05050102010706020507" pitchFamily="18" charset="2"/>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400110"/>
          </a:xfrm>
          <a:prstGeom prst="rect">
            <a:avLst/>
          </a:prstGeom>
          <a:noFill/>
        </p:spPr>
        <p:txBody>
          <a:bodyPr wrap="square">
            <a:spAutoFit/>
          </a:bodyPr>
          <a:lstStyle/>
          <a:p>
            <a:pPr marL="285750" lvl="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aware of pupils in the class who may have experienced trauma or death.</a:t>
            </a:r>
          </a:p>
          <a:p>
            <a:pPr marL="28575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for whom the concept of belonging is difficult to conceptualise or consider.</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4" name="TextBox 3">
            <a:extLst>
              <a:ext uri="{FF2B5EF4-FFF2-40B4-BE49-F238E27FC236}">
                <a16:creationId xmlns:a16="http://schemas.microsoft.com/office/drawing/2014/main" id="{CD0ADD06-8351-12F2-062F-C623909CA71B}"/>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Good Friday?</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spTree>
    <p:extLst>
      <p:ext uri="{BB962C8B-B14F-4D97-AF65-F5344CB8AC3E}">
        <p14:creationId xmlns:p14="http://schemas.microsoft.com/office/powerpoint/2010/main" val="920195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B1331-06E4-2348-2BC2-11CD21124169}"/>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70338A57-4703-0EEE-79C3-8B3BA3973C0D}"/>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1BDA681-098C-58C4-3A94-3FE2C7317692}"/>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69E6D4D-D59D-8267-B627-5359411160C0}"/>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CF02F7D-F0C6-92A5-8A00-FA6B45DBD18F}"/>
              </a:ext>
            </a:extLst>
          </p:cNvPr>
          <p:cNvSpPr txBox="1"/>
          <p:nvPr/>
        </p:nvSpPr>
        <p:spPr>
          <a:xfrm>
            <a:off x="2408601" y="408389"/>
            <a:ext cx="8039647" cy="830997"/>
          </a:xfrm>
          <a:prstGeom prst="rect">
            <a:avLst/>
          </a:prstGeom>
          <a:noFill/>
        </p:spPr>
        <p:txBody>
          <a:bodyPr wrap="square" lIns="91440" tIns="45720" rIns="91440" bIns="45720" rtlCol="0" anchor="t">
            <a:spAutoFit/>
          </a:bodyPr>
          <a:lstStyle/>
          <a:p>
            <a:r>
              <a:rPr lang="en-GB" sz="2400" b="1" dirty="0">
                <a:solidFill>
                  <a:schemeClr val="bg1"/>
                </a:solidFill>
                <a:effectLst/>
                <a:latin typeface="Work Sans Light"/>
                <a:ea typeface="Calibri"/>
                <a:cs typeface="Times New Roman"/>
              </a:rPr>
              <a:t>Lesson 5</a:t>
            </a:r>
            <a:r>
              <a:rPr lang="en-GB" sz="2400" b="1" dirty="0">
                <a:solidFill>
                  <a:schemeClr val="bg1"/>
                </a:solidFill>
                <a:latin typeface="Work Sans Light"/>
                <a:ea typeface="Calibri"/>
                <a:cs typeface="Times New Roman"/>
              </a:rPr>
              <a:t>: </a:t>
            </a:r>
            <a:r>
              <a:rPr lang="en-GB" sz="2400" dirty="0">
                <a:solidFill>
                  <a:schemeClr val="bg1"/>
                </a:solidFill>
                <a:latin typeface="Work Sans Light"/>
                <a:ea typeface="Calibri"/>
                <a:cs typeface="Times New Roman"/>
              </a:rPr>
              <a:t>What happens in churches on Holy Saturday and Easter Sunday?</a:t>
            </a:r>
            <a:endParaRPr lang="en-US" sz="2400" dirty="0">
              <a:solidFill>
                <a:schemeClr val="bg1"/>
              </a:solidFill>
              <a:latin typeface="Work Sans Light"/>
              <a:ea typeface="Calibri"/>
              <a:cs typeface="Times New Roman"/>
            </a:endParaRPr>
          </a:p>
        </p:txBody>
      </p:sp>
      <p:pic>
        <p:nvPicPr>
          <p:cNvPr id="8" name="Picture 7">
            <a:extLst>
              <a:ext uri="{FF2B5EF4-FFF2-40B4-BE49-F238E27FC236}">
                <a16:creationId xmlns:a16="http://schemas.microsoft.com/office/drawing/2014/main" id="{611D1807-4D43-F782-9E1E-CB4C3E6F0DB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F9135104-9190-3611-C877-7DFA0F71075B}"/>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22" name="TextBox 21">
            <a:extLst>
              <a:ext uri="{FF2B5EF4-FFF2-40B4-BE49-F238E27FC236}">
                <a16:creationId xmlns:a16="http://schemas.microsoft.com/office/drawing/2014/main" id="{485975C1-FCC6-590F-3405-0AFB52D908F9}"/>
              </a:ext>
            </a:extLst>
          </p:cNvPr>
          <p:cNvSpPr txBox="1"/>
          <p:nvPr/>
        </p:nvSpPr>
        <p:spPr>
          <a:xfrm>
            <a:off x="3467540" y="1988097"/>
            <a:ext cx="8337588" cy="1061829"/>
          </a:xfrm>
          <a:prstGeom prst="rect">
            <a:avLst/>
          </a:prstGeom>
          <a:noFill/>
        </p:spPr>
        <p:txBody>
          <a:bodyPr wrap="square" rtlCol="0">
            <a:spAutoFit/>
          </a:bodyPr>
          <a:lstStyle/>
          <a:p>
            <a:pPr marL="342900" lvl="0" indent="-342900">
              <a:lnSpc>
                <a:spcPct val="106000"/>
              </a:lnSpc>
              <a:buFont typeface="Symbol" panose="05050102010706020507" pitchFamily="18" charset="2"/>
              <a:buChar char=""/>
              <a:tabLst>
                <a:tab pos="457200" algn="l"/>
              </a:tabLst>
            </a:pPr>
            <a:r>
              <a:rPr lang="en-GB" sz="1000" kern="1200" dirty="0">
                <a:solidFill>
                  <a:srgbClr val="000000"/>
                </a:solidFill>
                <a:effectLst/>
                <a:latin typeface="Work Sans" pitchFamily="2" charset="0"/>
                <a:ea typeface="Calibri" panose="020F0502020204030204" pitchFamily="34" charset="0"/>
              </a:rPr>
              <a:t>Know the meaning of Holy Saturday and Easter Sunday how it links to the last week of Jesus’ life.</a:t>
            </a:r>
            <a:endParaRPr lang="en-GB" sz="1000" dirty="0">
              <a:effectLst/>
              <a:latin typeface="Work Sans" pitchFamily="2" charset="0"/>
              <a:ea typeface="Times New Roman" panose="02020603050405020304" pitchFamily="18" charset="0"/>
            </a:endParaRPr>
          </a:p>
          <a:p>
            <a:pPr marL="342900" lvl="0" indent="-342900">
              <a:lnSpc>
                <a:spcPct val="106000"/>
              </a:lnSpc>
              <a:buFont typeface="Symbol" panose="05050102010706020507" pitchFamily="18" charset="2"/>
              <a:buChar char=""/>
              <a:tabLst>
                <a:tab pos="457200" algn="l"/>
              </a:tabLst>
            </a:pPr>
            <a:r>
              <a:rPr lang="en-GB" sz="1000" kern="1200" dirty="0">
                <a:solidFill>
                  <a:srgbClr val="000000"/>
                </a:solidFill>
                <a:effectLst/>
                <a:latin typeface="Work Sans" pitchFamily="2" charset="0"/>
                <a:ea typeface="Calibri" panose="020F0502020204030204" pitchFamily="34" charset="0"/>
              </a:rPr>
              <a:t>Know what happens in churches on Holy Saturday and Easter Sunday.</a:t>
            </a:r>
            <a:endParaRPr lang="en-GB" sz="1000" dirty="0">
              <a:effectLst/>
              <a:latin typeface="Work Sans" pitchFamily="2" charset="0"/>
              <a:ea typeface="Times New Roman" panose="02020603050405020304" pitchFamily="18" charset="0"/>
            </a:endParaRPr>
          </a:p>
          <a:p>
            <a:pPr marL="342900" lvl="0" indent="-342900">
              <a:lnSpc>
                <a:spcPct val="106000"/>
              </a:lnSpc>
              <a:buFont typeface="Symbol" panose="05050102010706020507" pitchFamily="18" charset="2"/>
              <a:buChar char=""/>
              <a:tabLst>
                <a:tab pos="457200" algn="l"/>
              </a:tabLst>
            </a:pPr>
            <a:r>
              <a:rPr lang="en-GB" sz="1000" kern="1200" dirty="0">
                <a:solidFill>
                  <a:srgbClr val="000000"/>
                </a:solidFill>
                <a:effectLst/>
                <a:latin typeface="Work Sans" pitchFamily="2" charset="0"/>
                <a:ea typeface="Calibri" panose="020F0502020204030204" pitchFamily="34" charset="0"/>
              </a:rPr>
              <a:t>Be able to use religious vocabulary accurately to explain the way a ritual is carried out.</a:t>
            </a:r>
            <a:endParaRPr lang="en-GB" sz="1000" dirty="0">
              <a:effectLst/>
              <a:latin typeface="Work Sans" pitchFamily="2" charset="0"/>
              <a:ea typeface="Times New Roman" panose="02020603050405020304" pitchFamily="18" charset="0"/>
            </a:endParaRPr>
          </a:p>
          <a:p>
            <a:pPr marL="342900" lvl="0" indent="-342900">
              <a:lnSpc>
                <a:spcPct val="106000"/>
              </a:lnSpc>
              <a:buFont typeface="Symbol" panose="05050102010706020507" pitchFamily="18" charset="2"/>
              <a:buChar char=""/>
              <a:tabLst>
                <a:tab pos="457200" algn="l"/>
              </a:tabLst>
            </a:pPr>
            <a:r>
              <a:rPr lang="en-GB" sz="1000" kern="1200" dirty="0">
                <a:solidFill>
                  <a:srgbClr val="000000"/>
                </a:solidFill>
                <a:effectLst/>
                <a:latin typeface="Work Sans" pitchFamily="2" charset="0"/>
                <a:ea typeface="Calibri" panose="020F0502020204030204" pitchFamily="34" charset="0"/>
              </a:rPr>
              <a:t>Know how the rituals linked with Holy Saturday and Easter Sunday support many Christians to live their faith.</a:t>
            </a:r>
            <a:endParaRPr lang="en-GB" sz="1000" kern="1200" dirty="0">
              <a:solidFill>
                <a:srgbClr val="000000"/>
              </a:solidFill>
              <a:latin typeface="Work Sans" pitchFamily="2" charset="0"/>
              <a:ea typeface="Calibri" panose="020F0502020204030204" pitchFamily="34" charset="0"/>
            </a:endParaRPr>
          </a:p>
          <a:p>
            <a:pPr lvl="0">
              <a:lnSpc>
                <a:spcPct val="106000"/>
              </a:lnSpc>
              <a:tabLst>
                <a:tab pos="457200" algn="l"/>
              </a:tabLst>
            </a:pPr>
            <a:endParaRPr lang="en-GB" sz="1000" b="1" dirty="0">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Salvation, paschal candle.</a:t>
            </a:r>
            <a:endParaRPr lang="en-GB" sz="1000" dirty="0">
              <a:latin typeface="Work Sans" pitchFamily="2" charset="0"/>
            </a:endParaRPr>
          </a:p>
        </p:txBody>
      </p:sp>
      <p:sp>
        <p:nvSpPr>
          <p:cNvPr id="23" name="TextBox 22">
            <a:extLst>
              <a:ext uri="{FF2B5EF4-FFF2-40B4-BE49-F238E27FC236}">
                <a16:creationId xmlns:a16="http://schemas.microsoft.com/office/drawing/2014/main" id="{24A1CF7B-1D3B-E0B9-B270-4AC5D1D07DC5}"/>
              </a:ext>
            </a:extLst>
          </p:cNvPr>
          <p:cNvSpPr txBox="1"/>
          <p:nvPr/>
        </p:nvSpPr>
        <p:spPr>
          <a:xfrm>
            <a:off x="3521825" y="3638208"/>
            <a:ext cx="8497180" cy="2854628"/>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prior week’s learning:</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meaning and rituals associated with:</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Ash Wednesday</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Palm Sunday</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Maundy Thursday</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Good Friday</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What happens in churches on Holy Saturday and Easter Sunday?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with pupils what they already know about Holy Saturday and Easter Sunday and what they think happens in churches on this day.</a:t>
            </a:r>
          </a:p>
          <a:p>
            <a:endParaRPr lang="en-GB" sz="1000" b="1" dirty="0">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61BCE4BD-789C-7758-A50A-9938E88E880E}"/>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0BCBB479-A5D3-FC0C-CED7-570D0769EE2A}"/>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99A04A27-BBAC-B8C3-F59D-DB2D087425E4}"/>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940320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F0EF43-33C9-20A7-750A-537036D636F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E1FCCAD-33DD-C917-97D7-B82D756301A4}"/>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AAC2A88E-E489-4138-794F-218A1BED1E3B}"/>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0DC9A66-6A88-87D6-8C60-B35F86A32DF3}"/>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37F2C70F-3891-D768-7DA9-CAB858633C1F}"/>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5F74C7EC-E212-9265-8927-DC0B16E116B7}"/>
              </a:ext>
            </a:extLst>
          </p:cNvPr>
          <p:cNvSpPr txBox="1"/>
          <p:nvPr/>
        </p:nvSpPr>
        <p:spPr>
          <a:xfrm>
            <a:off x="3385521" y="1950116"/>
            <a:ext cx="8509679" cy="5227393"/>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Biblical text analysis:  </a:t>
            </a: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Matthew</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28: 1 – 10.  John 20:  1 – 18</a:t>
            </a:r>
          </a:p>
          <a:p>
            <a:endParaRPr lang="en-GB" sz="1000" b="1" dirty="0">
              <a:solidFill>
                <a:srgbClr val="7030A0"/>
              </a:solidFill>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kern="1200" dirty="0">
                <a:solidFill>
                  <a:srgbClr val="000000"/>
                </a:solidFill>
                <a:effectLst/>
                <a:latin typeface="Work Sans" pitchFamily="2" charset="0"/>
                <a:ea typeface="Calibri" panose="020F0502020204030204" pitchFamily="34" charset="0"/>
              </a:rPr>
              <a:t>Key questions:</a:t>
            </a:r>
            <a:endParaRPr lang="en-GB" sz="1000" dirty="0">
              <a:effectLst/>
              <a:latin typeface="Work Sans" pitchFamily="2" charset="0"/>
              <a:ea typeface="Times New Roman" panose="02020603050405020304" pitchFamily="18" charset="0"/>
            </a:endParaRPr>
          </a:p>
          <a:p>
            <a:pPr>
              <a:lnSpc>
                <a:spcPct val="115000"/>
              </a:lnSpc>
              <a:spcAft>
                <a:spcPts val="1000"/>
              </a:spcAft>
            </a:pPr>
            <a:r>
              <a:rPr lang="en-GB" sz="1000" b="1" kern="1200" dirty="0">
                <a:solidFill>
                  <a:srgbClr val="000000"/>
                </a:solidFill>
                <a:effectLst/>
                <a:latin typeface="Work Sans" pitchFamily="2" charset="0"/>
                <a:ea typeface="Times New Roman" panose="02020603050405020304" pitchFamily="18" charset="0"/>
              </a:rPr>
              <a:t>Within the text:  What does the text mean?</a:t>
            </a:r>
            <a:r>
              <a:rPr lang="en-GB" sz="1000" kern="1200" dirty="0">
                <a:solidFill>
                  <a:srgbClr val="000000"/>
                </a:solidFill>
                <a:effectLst/>
                <a:latin typeface="Work Sans" pitchFamily="2" charset="0"/>
                <a:ea typeface="Times New Roman" panose="02020603050405020304" pitchFamily="18" charset="0"/>
              </a:rPr>
              <a:t>  Are there any words that need explaining?  </a:t>
            </a:r>
            <a:r>
              <a:rPr lang="en-GB" sz="1000" b="1" kern="1200" dirty="0">
                <a:solidFill>
                  <a:srgbClr val="000000"/>
                </a:solidFill>
                <a:effectLst/>
                <a:latin typeface="Work Sans" pitchFamily="2" charset="0"/>
                <a:ea typeface="Times New Roman" panose="02020603050405020304" pitchFamily="18" charset="0"/>
              </a:rPr>
              <a:t>Discipline:</a:t>
            </a:r>
            <a:r>
              <a:rPr lang="en-GB" sz="1000" kern="1200" dirty="0">
                <a:solidFill>
                  <a:srgbClr val="000000"/>
                </a:solidFill>
                <a:effectLst/>
                <a:latin typeface="Work Sans" pitchFamily="2" charset="0"/>
                <a:ea typeface="Times New Roman" panose="02020603050405020304" pitchFamily="18" charset="0"/>
              </a:rPr>
              <a:t>  Theology </a:t>
            </a:r>
            <a:endParaRPr lang="en-GB" sz="1000" dirty="0">
              <a:effectLst/>
              <a:latin typeface="Work Sans" pitchFamily="2" charset="0"/>
              <a:ea typeface="Times New Roman" panose="02020603050405020304" pitchFamily="18" charset="0"/>
            </a:endParaRPr>
          </a:p>
          <a:p>
            <a:pPr marL="342900" lvl="0" indent="-342900">
              <a:lnSpc>
                <a:spcPct val="105000"/>
              </a:lnSpc>
              <a:buFont typeface="Symbol" panose="05050102010706020507" pitchFamily="18" charset="2"/>
              <a:buChar char=""/>
              <a:tabLst>
                <a:tab pos="228600" algn="l"/>
              </a:tabLst>
            </a:pPr>
            <a:r>
              <a:rPr lang="en-GB" sz="1000" kern="1200" dirty="0">
                <a:solidFill>
                  <a:srgbClr val="000000"/>
                </a:solidFill>
                <a:effectLst/>
                <a:latin typeface="Work Sans" pitchFamily="2" charset="0"/>
                <a:ea typeface="Times New Roman" panose="02020603050405020304" pitchFamily="18" charset="0"/>
              </a:rPr>
              <a:t>How do both texts provide evidence/proof for the physical resurrection of Jesus?</a:t>
            </a:r>
            <a:endParaRPr lang="en-GB" sz="1000" dirty="0">
              <a:effectLst/>
              <a:latin typeface="Work Sans" pitchFamily="2" charset="0"/>
              <a:ea typeface="Times New Roman" panose="02020603050405020304" pitchFamily="18" charset="0"/>
            </a:endParaRPr>
          </a:p>
          <a:p>
            <a:pPr marL="342900" lvl="0" indent="-342900">
              <a:lnSpc>
                <a:spcPct val="105000"/>
              </a:lnSpc>
              <a:buFont typeface="Symbol" panose="05050102010706020507" pitchFamily="18" charset="2"/>
              <a:buChar char=""/>
              <a:tabLst>
                <a:tab pos="228600" algn="l"/>
              </a:tabLst>
            </a:pPr>
            <a:r>
              <a:rPr lang="en-GB" sz="1000" kern="1200" dirty="0">
                <a:solidFill>
                  <a:srgbClr val="000000"/>
                </a:solidFill>
                <a:effectLst/>
                <a:latin typeface="Work Sans" pitchFamily="2" charset="0"/>
                <a:ea typeface="Times New Roman" panose="02020603050405020304" pitchFamily="18" charset="0"/>
              </a:rPr>
              <a:t>How do these passages fit into the ‘big story’?  (The prophecies of the OT have been fulfilled.  Jesus is the ultimate sacrifice, taking on the sins of humanity in order that humanity can be saved – salvation.  Jesus has conquered death, offering people the hope of eternal life)</a:t>
            </a:r>
            <a:endParaRPr lang="en-GB" sz="1000" dirty="0">
              <a:effectLst/>
              <a:latin typeface="Work Sans" pitchFamily="2" charset="0"/>
              <a:ea typeface="Times New Roman" panose="02020603050405020304" pitchFamily="18" charset="0"/>
            </a:endParaRPr>
          </a:p>
          <a:p>
            <a:pPr marL="457200">
              <a:lnSpc>
                <a:spcPct val="105000"/>
              </a:lnSpc>
            </a:pPr>
            <a:r>
              <a:rPr lang="en-GB" sz="1000" dirty="0">
                <a:effectLst/>
                <a:latin typeface="Work Sans" pitchFamily="2" charset="0"/>
                <a:ea typeface="Times New Roman" panose="02020603050405020304" pitchFamily="18" charset="0"/>
              </a:rPr>
              <a:t> </a:t>
            </a:r>
          </a:p>
          <a:p>
            <a:pPr>
              <a:lnSpc>
                <a:spcPct val="115000"/>
              </a:lnSpc>
              <a:spcAft>
                <a:spcPts val="1000"/>
              </a:spcAft>
            </a:pPr>
            <a:r>
              <a:rPr lang="en-GB" sz="1000" b="1" kern="1200" dirty="0">
                <a:solidFill>
                  <a:srgbClr val="000000"/>
                </a:solidFill>
                <a:effectLst/>
                <a:latin typeface="Work Sans" pitchFamily="2" charset="0"/>
                <a:ea typeface="Times New Roman" panose="02020603050405020304" pitchFamily="18" charset="0"/>
              </a:rPr>
              <a:t>In front of the text:</a:t>
            </a:r>
            <a:r>
              <a:rPr lang="en-GB" sz="1000" kern="1200" dirty="0">
                <a:solidFill>
                  <a:srgbClr val="000000"/>
                </a:solidFill>
                <a:effectLst/>
                <a:latin typeface="Work Sans" pitchFamily="2" charset="0"/>
                <a:ea typeface="Times New Roman" panose="02020603050405020304" pitchFamily="18" charset="0"/>
              </a:rPr>
              <a:t>  </a:t>
            </a:r>
            <a:r>
              <a:rPr lang="en-GB" sz="1000" b="1" kern="1200" dirty="0">
                <a:solidFill>
                  <a:srgbClr val="000000"/>
                </a:solidFill>
                <a:effectLst/>
                <a:latin typeface="Work Sans" pitchFamily="2" charset="0"/>
                <a:ea typeface="Times New Roman" panose="02020603050405020304" pitchFamily="18" charset="0"/>
              </a:rPr>
              <a:t>This is concerned with the relationship between the text and the reader.  Discipline:</a:t>
            </a:r>
            <a:r>
              <a:rPr lang="en-GB" sz="1000" kern="1200" dirty="0">
                <a:solidFill>
                  <a:srgbClr val="000000"/>
                </a:solidFill>
                <a:effectLst/>
                <a:latin typeface="Work Sans" pitchFamily="2" charset="0"/>
                <a:ea typeface="Times New Roman" panose="02020603050405020304" pitchFamily="18" charset="0"/>
              </a:rPr>
              <a:t>   Theology</a:t>
            </a:r>
            <a:endParaRPr lang="en-GB" sz="1000" dirty="0">
              <a:effectLst/>
              <a:latin typeface="Work Sans" pitchFamily="2" charset="0"/>
              <a:ea typeface="Times New Roman" panose="02020603050405020304" pitchFamily="18" charset="0"/>
            </a:endParaRPr>
          </a:p>
          <a:p>
            <a:pPr marL="342900" lvl="0" indent="-342900">
              <a:lnSpc>
                <a:spcPct val="105000"/>
              </a:lnSpc>
              <a:buFont typeface="Symbol" panose="05050102010706020507" pitchFamily="18" charset="2"/>
              <a:buChar char=""/>
              <a:tabLst>
                <a:tab pos="228600" algn="l"/>
              </a:tabLst>
            </a:pPr>
            <a:r>
              <a:rPr lang="en-GB" sz="1000" kern="1200" dirty="0">
                <a:solidFill>
                  <a:srgbClr val="000000"/>
                </a:solidFill>
                <a:effectLst/>
                <a:latin typeface="Work Sans" pitchFamily="2" charset="0"/>
                <a:ea typeface="Times New Roman" panose="02020603050405020304" pitchFamily="18" charset="0"/>
              </a:rPr>
              <a:t>How do you think, these texts influence a believer’s life today? </a:t>
            </a:r>
            <a:endParaRPr lang="en-GB" sz="1000" dirty="0">
              <a:effectLst/>
              <a:latin typeface="Work Sans" pitchFamily="2" charset="0"/>
              <a:ea typeface="Times New Roman" panose="02020603050405020304" pitchFamily="18" charset="0"/>
            </a:endParaRPr>
          </a:p>
          <a:p>
            <a:pPr marL="342900" lvl="0" indent="-342900">
              <a:lnSpc>
                <a:spcPct val="105000"/>
              </a:lnSpc>
              <a:buFont typeface="Symbol" panose="05050102010706020507" pitchFamily="18" charset="2"/>
              <a:buChar char=""/>
              <a:tabLst>
                <a:tab pos="228600" algn="l"/>
              </a:tabLst>
            </a:pPr>
            <a:r>
              <a:rPr lang="en-GB" sz="1000" kern="1200" dirty="0">
                <a:solidFill>
                  <a:srgbClr val="000000"/>
                </a:solidFill>
                <a:effectLst/>
                <a:latin typeface="Work Sans" pitchFamily="2" charset="0"/>
                <a:ea typeface="Times New Roman" panose="02020603050405020304" pitchFamily="18" charset="0"/>
              </a:rPr>
              <a:t>How do these texts speak to you?  Are you left with any questions and if so what are they?</a:t>
            </a:r>
            <a:endParaRPr lang="en-GB" sz="1000" dirty="0">
              <a:effectLst/>
              <a:latin typeface="Work Sans" pitchFamily="2" charset="0"/>
              <a:ea typeface="Times New Roman" panose="02020603050405020304" pitchFamily="18" charset="0"/>
            </a:endParaRPr>
          </a:p>
          <a:p>
            <a:pPr marL="228600">
              <a:lnSpc>
                <a:spcPct val="105000"/>
              </a:lnSpc>
            </a:pPr>
            <a:r>
              <a:rPr lang="en-GB" sz="1000" dirty="0">
                <a:effectLst/>
                <a:latin typeface="Work Sans" pitchFamily="2" charset="0"/>
                <a:ea typeface="Times New Roman" panose="02020603050405020304" pitchFamily="18" charset="0"/>
              </a:rPr>
              <a:t> </a:t>
            </a:r>
          </a:p>
          <a:p>
            <a:pPr>
              <a:lnSpc>
                <a:spcPct val="115000"/>
              </a:lnSpc>
              <a:spcAft>
                <a:spcPts val="1000"/>
              </a:spcAft>
            </a:pPr>
            <a:r>
              <a:rPr lang="en-GB" sz="1000" b="1" kern="1200" dirty="0">
                <a:solidFill>
                  <a:srgbClr val="000000"/>
                </a:solidFill>
                <a:effectLst/>
                <a:latin typeface="Work Sans" pitchFamily="2" charset="0"/>
                <a:ea typeface="Calibri" panose="020F0502020204030204" pitchFamily="34" charset="0"/>
              </a:rPr>
              <a:t>Explain </a:t>
            </a:r>
            <a:r>
              <a:rPr lang="en-GB" sz="1000" kern="1200" dirty="0">
                <a:solidFill>
                  <a:srgbClr val="000000"/>
                </a:solidFill>
                <a:effectLst/>
                <a:latin typeface="Work Sans" pitchFamily="2" charset="0"/>
                <a:ea typeface="Calibri" panose="020F0502020204030204" pitchFamily="34" charset="0"/>
              </a:rPr>
              <a:t>to pupils what happens in Churches on Holy Saturday and Easter Sunday either by:</a:t>
            </a:r>
            <a:endParaRPr lang="en-GB" sz="1000" dirty="0">
              <a:effectLst/>
              <a:latin typeface="Work Sans" pitchFamily="2" charset="0"/>
              <a:ea typeface="Times New Roman" panose="02020603050405020304" pitchFamily="18" charset="0"/>
            </a:endParaRPr>
          </a:p>
          <a:p>
            <a:pPr>
              <a:lnSpc>
                <a:spcPct val="115000"/>
              </a:lnSpc>
              <a:spcAft>
                <a:spcPts val="1000"/>
              </a:spcAft>
            </a:pPr>
            <a:r>
              <a:rPr lang="en-GB" sz="1000" b="1" kern="1200" dirty="0">
                <a:solidFill>
                  <a:srgbClr val="000000"/>
                </a:solidFill>
                <a:effectLst/>
                <a:latin typeface="Work Sans" pitchFamily="2" charset="0"/>
                <a:ea typeface="Calibri" panose="020F0502020204030204" pitchFamily="34" charset="0"/>
              </a:rPr>
              <a:t>Asking the incumbent</a:t>
            </a:r>
            <a:r>
              <a:rPr lang="en-GB" sz="1000" kern="1200" dirty="0">
                <a:solidFill>
                  <a:srgbClr val="000000"/>
                </a:solidFill>
                <a:effectLst/>
                <a:latin typeface="Work Sans" pitchFamily="2" charset="0"/>
                <a:ea typeface="Calibri" panose="020F0502020204030204" pitchFamily="34" charset="0"/>
              </a:rPr>
              <a:t> or another member of the clergy to visit and talk about how Holy Saturday and Easter Sunday marked in the parish church.</a:t>
            </a:r>
            <a:endParaRPr lang="en-GB" sz="1000" dirty="0">
              <a:effectLst/>
              <a:latin typeface="Work Sans" pitchFamily="2" charset="0"/>
              <a:ea typeface="Times New Roman" panose="02020603050405020304" pitchFamily="18" charset="0"/>
            </a:endParaRPr>
          </a:p>
          <a:p>
            <a:pPr>
              <a:lnSpc>
                <a:spcPct val="115000"/>
              </a:lnSpc>
              <a:spcAft>
                <a:spcPts val="1000"/>
              </a:spcAft>
            </a:pPr>
            <a:r>
              <a:rPr lang="en-GB" sz="1000" b="1" kern="1200" dirty="0">
                <a:solidFill>
                  <a:srgbClr val="000000"/>
                </a:solidFill>
                <a:effectLst/>
                <a:latin typeface="Work Sans" pitchFamily="2" charset="0"/>
                <a:ea typeface="Calibri" panose="020F0502020204030204" pitchFamily="34" charset="0"/>
              </a:rPr>
              <a:t>Alternatively:</a:t>
            </a:r>
            <a:r>
              <a:rPr lang="en-GB" sz="1000" kern="1200" dirty="0">
                <a:solidFill>
                  <a:srgbClr val="000000"/>
                </a:solidFill>
                <a:effectLst/>
                <a:latin typeface="Work Sans" pitchFamily="2" charset="0"/>
                <a:ea typeface="Calibri" panose="020F0502020204030204" pitchFamily="34" charset="0"/>
              </a:rPr>
              <a:t>  Use the </a:t>
            </a:r>
            <a:r>
              <a:rPr lang="en-GB" sz="1000" b="1" kern="1200" dirty="0">
                <a:solidFill>
                  <a:srgbClr val="000000"/>
                </a:solidFill>
                <a:effectLst/>
                <a:latin typeface="Work Sans" pitchFamily="2" charset="0"/>
                <a:ea typeface="Calibri" panose="020F0502020204030204" pitchFamily="34" charset="0"/>
              </a:rPr>
              <a:t>video </a:t>
            </a:r>
            <a:r>
              <a:rPr lang="en-GB" sz="1000" kern="1200" dirty="0">
                <a:solidFill>
                  <a:srgbClr val="000000"/>
                </a:solidFill>
                <a:effectLst/>
                <a:latin typeface="Work Sans" pitchFamily="2" charset="0"/>
                <a:ea typeface="Calibri" panose="020F0502020204030204" pitchFamily="34" charset="0"/>
              </a:rPr>
              <a:t>to talk through the key rituals that take place during the service – lighting of the fire.  Lighting of the Paschal candle and individual candles.   Biblical readings from the OT and NT.</a:t>
            </a:r>
            <a:endParaRPr lang="en-GB" sz="1000" dirty="0">
              <a:effectLst/>
              <a:latin typeface="Work Sans" pitchFamily="2" charset="0"/>
              <a:ea typeface="Times New Roman" panose="02020603050405020304" pitchFamily="18" charset="0"/>
            </a:endParaRPr>
          </a:p>
          <a:p>
            <a:pPr>
              <a:lnSpc>
                <a:spcPct val="115000"/>
              </a:lnSpc>
              <a:spcAft>
                <a:spcPts val="1000"/>
              </a:spcAft>
            </a:pPr>
            <a:r>
              <a:rPr lang="en-GB" sz="1000" b="1" kern="1200" dirty="0">
                <a:solidFill>
                  <a:srgbClr val="000000"/>
                </a:solidFill>
                <a:effectLst/>
                <a:latin typeface="Work Sans" pitchFamily="2" charset="0"/>
                <a:ea typeface="Calibri" panose="020F0502020204030204" pitchFamily="34" charset="0"/>
              </a:rPr>
              <a:t>Use</a:t>
            </a:r>
            <a:r>
              <a:rPr lang="en-GB" sz="1000" kern="1200" dirty="0">
                <a:solidFill>
                  <a:srgbClr val="000000"/>
                </a:solidFill>
                <a:effectLst/>
                <a:latin typeface="Work Sans" pitchFamily="2" charset="0"/>
                <a:ea typeface="Calibri" panose="020F0502020204030204" pitchFamily="34" charset="0"/>
              </a:rPr>
              <a:t> the </a:t>
            </a:r>
            <a:r>
              <a:rPr lang="en-GB" sz="1000" b="1" kern="1200" dirty="0">
                <a:solidFill>
                  <a:srgbClr val="000000"/>
                </a:solidFill>
                <a:effectLst/>
                <a:latin typeface="Work Sans" pitchFamily="2" charset="0"/>
                <a:ea typeface="Calibri" panose="020F0502020204030204" pitchFamily="34" charset="0"/>
              </a:rPr>
              <a:t>PPT </a:t>
            </a:r>
            <a:r>
              <a:rPr lang="en-GB" sz="1000" kern="1200" dirty="0">
                <a:solidFill>
                  <a:srgbClr val="000000"/>
                </a:solidFill>
                <a:effectLst/>
                <a:latin typeface="Work Sans" pitchFamily="2" charset="0"/>
                <a:ea typeface="Calibri" panose="020F0502020204030204" pitchFamily="34" charset="0"/>
              </a:rPr>
              <a:t>to give a </a:t>
            </a:r>
            <a:r>
              <a:rPr lang="en-GB" sz="1000" b="1" kern="1200" dirty="0">
                <a:solidFill>
                  <a:srgbClr val="000000"/>
                </a:solidFill>
                <a:effectLst/>
                <a:latin typeface="Work Sans" pitchFamily="2" charset="0"/>
                <a:ea typeface="Calibri" panose="020F0502020204030204" pitchFamily="34" charset="0"/>
              </a:rPr>
              <a:t>global </a:t>
            </a:r>
            <a:r>
              <a:rPr lang="en-GB" sz="1000" kern="1200" dirty="0">
                <a:solidFill>
                  <a:srgbClr val="000000"/>
                </a:solidFill>
                <a:effectLst/>
                <a:latin typeface="Work Sans" pitchFamily="2" charset="0"/>
                <a:ea typeface="Calibri" panose="020F0502020204030204" pitchFamily="34" charset="0"/>
              </a:rPr>
              <a:t>perspective to the rituals </a:t>
            </a:r>
            <a:r>
              <a:rPr lang="en-GB" sz="1000" b="1" kern="1200" dirty="0">
                <a:solidFill>
                  <a:srgbClr val="000000"/>
                </a:solidFill>
                <a:effectLst/>
                <a:latin typeface="Work Sans" pitchFamily="2" charset="0"/>
                <a:ea typeface="Calibri" panose="020F0502020204030204" pitchFamily="34" charset="0"/>
              </a:rPr>
              <a:t>(See appendix lesson 5)</a:t>
            </a:r>
            <a:endParaRPr lang="en-GB" sz="1000" dirty="0">
              <a:effectLst/>
              <a:latin typeface="Work Sans" pitchFamily="2" charset="0"/>
              <a:ea typeface="Times New Roman" panose="02020603050405020304" pitchFamily="18" charset="0"/>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1000" b="1" dirty="0">
              <a:latin typeface="Work Sans" pitchFamily="2" charset="0"/>
              <a:ea typeface="Calibri" panose="020F0502020204030204" pitchFamily="34" charset="0"/>
              <a:cs typeface="Times New Roman" panose="02020603050405020304" pitchFamily="18" charset="0"/>
            </a:endParaRPr>
          </a:p>
          <a:p>
            <a:r>
              <a:rPr lang="en-GB" sz="18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1000"/>
              </a:spcAft>
              <a:buFont typeface="Symbol" panose="05050102010706020507" pitchFamily="18" charset="2"/>
              <a:buChar char=""/>
            </a:pPr>
            <a:endParaRPr lang="en-GB" sz="1000" dirty="0">
              <a:effectLst/>
              <a:latin typeface="Work Sans" pitchFamily="2"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72B5E95E-F8F8-B3D4-367B-C7F43721C1CB}"/>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8248523B-05DC-BCAB-3669-A7D4E64FC1B5}"/>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27DB2B2-FE5D-9537-D4FC-706D728B6BE7}"/>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FEB5DEAD-6ED2-5873-4A05-28A14E2C02DC}"/>
              </a:ext>
            </a:extLst>
          </p:cNvPr>
          <p:cNvSpPr txBox="1"/>
          <p:nvPr/>
        </p:nvSpPr>
        <p:spPr>
          <a:xfrm>
            <a:off x="2408601" y="408389"/>
            <a:ext cx="8039647" cy="830997"/>
          </a:xfrm>
          <a:prstGeom prst="rect">
            <a:avLst/>
          </a:prstGeom>
          <a:noFill/>
        </p:spPr>
        <p:txBody>
          <a:bodyPr wrap="square" lIns="91440" tIns="45720" rIns="91440" bIns="45720" rtlCol="0" anchor="t">
            <a:spAutoFit/>
          </a:bodyPr>
          <a:lstStyle/>
          <a:p>
            <a:r>
              <a:rPr lang="en-GB" sz="2400" b="1" dirty="0">
                <a:solidFill>
                  <a:schemeClr val="bg1"/>
                </a:solidFill>
                <a:effectLst/>
                <a:latin typeface="Work Sans Light"/>
                <a:ea typeface="Calibri"/>
                <a:cs typeface="Times New Roman"/>
              </a:rPr>
              <a:t>Lesson 5</a:t>
            </a:r>
            <a:r>
              <a:rPr lang="en-GB" sz="2400" b="1" dirty="0">
                <a:solidFill>
                  <a:schemeClr val="bg1"/>
                </a:solidFill>
                <a:latin typeface="Work Sans Light"/>
                <a:ea typeface="Calibri"/>
                <a:cs typeface="Times New Roman"/>
              </a:rPr>
              <a:t>: </a:t>
            </a:r>
            <a:r>
              <a:rPr lang="en-GB" sz="2400" dirty="0">
                <a:solidFill>
                  <a:schemeClr val="bg1"/>
                </a:solidFill>
                <a:latin typeface="Work Sans Light"/>
                <a:ea typeface="Calibri"/>
                <a:cs typeface="Times New Roman"/>
              </a:rPr>
              <a:t>What happens in churches on Holy Saturday and Easter Sunday?</a:t>
            </a:r>
            <a:endParaRPr lang="en-US" sz="2400" dirty="0">
              <a:solidFill>
                <a:schemeClr val="bg1"/>
              </a:solidFill>
              <a:latin typeface="Work Sans Light"/>
              <a:ea typeface="Calibri"/>
              <a:cs typeface="Times New Roman"/>
            </a:endParaRPr>
          </a:p>
        </p:txBody>
      </p:sp>
    </p:spTree>
    <p:extLst>
      <p:ext uri="{BB962C8B-B14F-4D97-AF65-F5344CB8AC3E}">
        <p14:creationId xmlns:p14="http://schemas.microsoft.com/office/powerpoint/2010/main" val="3701141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1FE332-61F9-9076-E53D-5F66F8EE4A3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2F6144D-14CD-753C-66CA-E177394B9647}"/>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19500A6-8FA5-BAEE-8586-DBE13961A369}"/>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BDE7612F-49AF-30D4-279E-3A057E2B877C}"/>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0A0AEF4F-45B7-17FD-BB17-B31CD0175A6D}"/>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5FD27F06-E7CB-5DC0-3048-51C6D4452B25}"/>
              </a:ext>
            </a:extLst>
          </p:cNvPr>
          <p:cNvSpPr txBox="1"/>
          <p:nvPr/>
        </p:nvSpPr>
        <p:spPr>
          <a:xfrm>
            <a:off x="3385521" y="1884214"/>
            <a:ext cx="8509679" cy="5258684"/>
          </a:xfrm>
          <a:prstGeom prst="rect">
            <a:avLst/>
          </a:prstGeom>
          <a:noFill/>
        </p:spPr>
        <p:txBody>
          <a:bodyPr wrap="square">
            <a:spAutoFit/>
          </a:bodyPr>
          <a:lstStyle/>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kern="0"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kern="1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000" kern="0" dirty="0">
                <a:effectLst/>
                <a:latin typeface="Work Sans" pitchFamily="2" charset="0"/>
                <a:ea typeface="Times New Roman" panose="02020603050405020304" pitchFamily="18" charset="0"/>
                <a:cs typeface="Times New Roman" panose="02020603050405020304" pitchFamily="18" charset="0"/>
              </a:rPr>
              <a:t>Complete the fifth and sixth part of the table</a:t>
            </a:r>
            <a:endParaRPr lang="en-GB" sz="1000" kern="1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kern="0" dirty="0">
                <a:effectLst/>
                <a:latin typeface="Work Sans" pitchFamily="2" charset="0"/>
                <a:ea typeface="Times New Roman" panose="02020603050405020304" pitchFamily="18" charset="0"/>
                <a:cs typeface="Times New Roman" panose="02020603050405020304" pitchFamily="18" charset="0"/>
              </a:rPr>
              <a:t>Reflect and express question:</a:t>
            </a:r>
            <a:r>
              <a:rPr lang="en-GB" sz="1000" kern="0" dirty="0">
                <a:effectLst/>
                <a:latin typeface="Work Sans" pitchFamily="2" charset="0"/>
                <a:ea typeface="Times New Roman" panose="02020603050405020304" pitchFamily="18" charset="0"/>
                <a:cs typeface="Times New Roman" panose="02020603050405020304" pitchFamily="18" charset="0"/>
              </a:rPr>
              <a:t>  Written response – model a high-quality written response.</a:t>
            </a:r>
            <a:endParaRPr lang="en-GB" sz="1000" kern="1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kern="0" dirty="0">
                <a:effectLst/>
                <a:latin typeface="Work Sans" pitchFamily="2" charset="0"/>
                <a:ea typeface="Times New Roman" panose="02020603050405020304" pitchFamily="18" charset="0"/>
                <a:cs typeface="Times New Roman" panose="02020603050405020304" pitchFamily="18" charset="0"/>
              </a:rPr>
              <a:t>Watch these clips first before responding to these questions:  </a:t>
            </a:r>
            <a:endParaRPr lang="en-GB" sz="1000" kern="1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u="sng" kern="0"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https://request.org.uk/festivals/holy-week-and-easter/easter-sunday/</a:t>
            </a:r>
            <a:endParaRPr lang="en-GB" sz="1000" kern="1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u="sng" kern="0"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https://request.org.uk/festivals/holy-week-and-easter/why-is-the-resurrection-so-important-to-christians/</a:t>
            </a:r>
            <a:endParaRPr lang="en-GB" sz="1000" kern="1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000" kern="0" dirty="0">
                <a:effectLst/>
                <a:latin typeface="Work Sans" pitchFamily="2" charset="0"/>
                <a:ea typeface="Calibri" panose="020F0502020204030204" pitchFamily="34" charset="0"/>
                <a:cs typeface="Times New Roman" panose="02020603050405020304" pitchFamily="18" charset="0"/>
              </a:rPr>
              <a:t>Do you think it is essential that Christians believe in the actual physical resurrection?  Give reasons for your answers</a:t>
            </a:r>
            <a:endParaRPr lang="en-GB" sz="1000" kern="1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000" kern="0" dirty="0">
                <a:effectLst/>
                <a:latin typeface="Work Sans" pitchFamily="2" charset="0"/>
                <a:ea typeface="Calibri" panose="020F0502020204030204" pitchFamily="34" charset="0"/>
                <a:cs typeface="Times New Roman" panose="02020603050405020304" pitchFamily="18" charset="0"/>
              </a:rPr>
              <a:t>How does the resurrection narrative offer hope to a Christian?</a:t>
            </a:r>
            <a:endParaRPr lang="en-GB" sz="1000" kern="1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000" kern="0" dirty="0">
                <a:effectLst/>
                <a:latin typeface="Work Sans" pitchFamily="2" charset="0"/>
                <a:ea typeface="Calibri" panose="020F0502020204030204" pitchFamily="34" charset="0"/>
                <a:cs typeface="Times New Roman" panose="02020603050405020304" pitchFamily="18" charset="0"/>
              </a:rPr>
              <a:t>Can the resurrection narrative also offer hope to everyone regardless of faith position?</a:t>
            </a:r>
            <a:endParaRPr lang="en-GB" sz="1000" kern="1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kern="0"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kern="1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kern="0" dirty="0">
                <a:effectLst/>
                <a:latin typeface="Work Sans" pitchFamily="2" charset="0"/>
                <a:ea typeface="Times New Roman" panose="02020603050405020304" pitchFamily="18" charset="0"/>
                <a:cs typeface="Times New Roman" panose="02020603050405020304" pitchFamily="18" charset="0"/>
              </a:rPr>
              <a:t>Recap </a:t>
            </a:r>
            <a:r>
              <a:rPr lang="en-GB" sz="1000" kern="0" dirty="0">
                <a:effectLst/>
                <a:latin typeface="Work Sans" pitchFamily="2" charset="0"/>
                <a:ea typeface="Times New Roman" panose="02020603050405020304" pitchFamily="18" charset="0"/>
                <a:cs typeface="Times New Roman" panose="02020603050405020304" pitchFamily="18" charset="0"/>
              </a:rPr>
              <a:t>on key learning points.</a:t>
            </a:r>
            <a:endParaRPr lang="en-GB" sz="1000" kern="1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kern="0" dirty="0">
                <a:effectLst/>
                <a:latin typeface="Work Sans" pitchFamily="2" charset="0"/>
                <a:ea typeface="Times New Roman" panose="02020603050405020304" pitchFamily="18" charset="0"/>
                <a:cs typeface="Times New Roman" panose="02020603050405020304" pitchFamily="18" charset="0"/>
              </a:rPr>
              <a:t>In pairs, pupils to share their written responses.</a:t>
            </a:r>
            <a:endParaRPr lang="en-GB" sz="1000" kern="1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kern="0" dirty="0">
                <a:effectLst/>
                <a:latin typeface="Work Sans" pitchFamily="2" charset="0"/>
                <a:ea typeface="Times New Roman" panose="02020603050405020304" pitchFamily="18" charset="0"/>
                <a:cs typeface="Times New Roman" panose="02020603050405020304" pitchFamily="18" charset="0"/>
              </a:rPr>
              <a:t>Key questions for pupils to consider:</a:t>
            </a:r>
            <a:endParaRPr lang="en-GB" sz="1000" kern="1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000" kern="0" dirty="0">
                <a:effectLst/>
                <a:latin typeface="Work Sans" pitchFamily="2" charset="0"/>
                <a:ea typeface="Times New Roman" panose="02020603050405020304" pitchFamily="18" charset="0"/>
                <a:cs typeface="Times New Roman" panose="02020603050405020304" pitchFamily="18" charset="0"/>
              </a:rPr>
              <a:t>What is similar and what is different about what each person has written?</a:t>
            </a:r>
            <a:endParaRPr lang="en-GB" sz="1000" kern="100" dirty="0">
              <a:latin typeface="Work Sans" pitchFamily="2"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000" kern="0" dirty="0">
                <a:effectLst/>
                <a:latin typeface="Work Sans" pitchFamily="2" charset="0"/>
                <a:ea typeface="Times New Roman" panose="02020603050405020304" pitchFamily="18" charset="0"/>
                <a:cs typeface="Times New Roman" panose="02020603050405020304" pitchFamily="18" charset="0"/>
              </a:rPr>
              <a:t>What do you find most interesting about your friend’s point of view?</a:t>
            </a:r>
            <a:endParaRPr lang="en-GB" sz="1000" kern="1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000" kern="0" dirty="0">
                <a:effectLst/>
                <a:latin typeface="Work Sans" pitchFamily="2" charset="0"/>
                <a:ea typeface="Times New Roman" panose="02020603050405020304" pitchFamily="18" charset="0"/>
                <a:cs typeface="Times New Roman" panose="02020603050405020304" pitchFamily="18" charset="0"/>
              </a:rPr>
              <a:t>What is the point you most disagree on?</a:t>
            </a:r>
            <a:endParaRPr lang="en-GB" sz="1000" kern="1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endParaRPr lang="en-GB" sz="1000" b="1" dirty="0">
              <a:latin typeface="Work Sans" pitchFamily="2" charset="0"/>
              <a:ea typeface="Calibri" panose="020F0502020204030204" pitchFamily="34" charset="0"/>
              <a:cs typeface="Times New Roman" panose="02020603050405020304" pitchFamily="18" charset="0"/>
            </a:endParaRPr>
          </a:p>
          <a:p>
            <a:r>
              <a:rPr lang="en-GB" sz="18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1000"/>
              </a:spcAft>
              <a:buFont typeface="Symbol" panose="05050102010706020507" pitchFamily="18" charset="2"/>
              <a:buChar char=""/>
            </a:pPr>
            <a:endParaRPr lang="en-GB" sz="1000" dirty="0">
              <a:effectLst/>
              <a:latin typeface="Work Sans" pitchFamily="2"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AEA58B1D-3AC2-E862-DFC5-61E0B3788D8A}"/>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8E9047C-471C-C057-C1F8-F1473571C52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A9ED3CD7-8D23-3031-D8DA-6F5B35BFE493}"/>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15" name="TextBox 14">
            <a:extLst>
              <a:ext uri="{FF2B5EF4-FFF2-40B4-BE49-F238E27FC236}">
                <a16:creationId xmlns:a16="http://schemas.microsoft.com/office/drawing/2014/main" id="{5F5B3F3F-220C-1963-7EA4-298CDD4D1DF0}"/>
              </a:ext>
            </a:extLst>
          </p:cNvPr>
          <p:cNvSpPr txBox="1"/>
          <p:nvPr/>
        </p:nvSpPr>
        <p:spPr>
          <a:xfrm>
            <a:off x="2408601" y="408389"/>
            <a:ext cx="8039647" cy="830997"/>
          </a:xfrm>
          <a:prstGeom prst="rect">
            <a:avLst/>
          </a:prstGeom>
          <a:noFill/>
        </p:spPr>
        <p:txBody>
          <a:bodyPr wrap="square" lIns="91440" tIns="45720" rIns="91440" bIns="45720" rtlCol="0" anchor="t">
            <a:spAutoFit/>
          </a:bodyPr>
          <a:lstStyle/>
          <a:p>
            <a:r>
              <a:rPr lang="en-GB" sz="2400" b="1" dirty="0">
                <a:solidFill>
                  <a:schemeClr val="bg1"/>
                </a:solidFill>
                <a:effectLst/>
                <a:latin typeface="Work Sans Light"/>
                <a:ea typeface="Calibri"/>
                <a:cs typeface="Times New Roman"/>
              </a:rPr>
              <a:t>Lesson 5</a:t>
            </a:r>
            <a:r>
              <a:rPr lang="en-GB" sz="2400" b="1" dirty="0">
                <a:solidFill>
                  <a:schemeClr val="bg1"/>
                </a:solidFill>
                <a:latin typeface="Work Sans Light"/>
                <a:ea typeface="Calibri"/>
                <a:cs typeface="Times New Roman"/>
              </a:rPr>
              <a:t>: </a:t>
            </a:r>
            <a:r>
              <a:rPr lang="en-GB" sz="2400" dirty="0">
                <a:solidFill>
                  <a:schemeClr val="bg1"/>
                </a:solidFill>
                <a:latin typeface="Work Sans Light"/>
                <a:ea typeface="Calibri"/>
                <a:cs typeface="Times New Roman"/>
              </a:rPr>
              <a:t>What happens in churches on Holy Saturday and Easter Sunday?</a:t>
            </a:r>
            <a:endParaRPr lang="en-US" sz="2400" dirty="0">
              <a:solidFill>
                <a:schemeClr val="bg1"/>
              </a:solidFill>
              <a:latin typeface="Work Sans Light"/>
              <a:ea typeface="Calibri"/>
              <a:cs typeface="Times New Roman"/>
            </a:endParaRPr>
          </a:p>
        </p:txBody>
      </p:sp>
    </p:spTree>
    <p:extLst>
      <p:ext uri="{BB962C8B-B14F-4D97-AF65-F5344CB8AC3E}">
        <p14:creationId xmlns:p14="http://schemas.microsoft.com/office/powerpoint/2010/main" val="1520920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B9FE74-374A-7CA0-5AEF-605BE7025E8D}"/>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4B5B5E1-B4E6-5BBC-7410-E98197E6D80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F74D8B0-41AB-560C-287C-0CAAE70F5D20}"/>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A9AD7158-2BCF-EF68-A372-AD95B714F005}"/>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A7195076-A39C-097F-C5CC-1E567AA2FA6B}"/>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SALVATION</a:t>
            </a:r>
          </a:p>
        </p:txBody>
      </p:sp>
      <p:sp>
        <p:nvSpPr>
          <p:cNvPr id="5" name="TextBox 4">
            <a:extLst>
              <a:ext uri="{FF2B5EF4-FFF2-40B4-BE49-F238E27FC236}">
                <a16:creationId xmlns:a16="http://schemas.microsoft.com/office/drawing/2014/main" id="{983532CA-CC09-9BF3-1697-F3BE9BB82A14}"/>
              </a:ext>
            </a:extLst>
          </p:cNvPr>
          <p:cNvSpPr txBox="1"/>
          <p:nvPr/>
        </p:nvSpPr>
        <p:spPr>
          <a:xfrm>
            <a:off x="3475582" y="1614867"/>
            <a:ext cx="8204659" cy="1709442"/>
          </a:xfrm>
          <a:prstGeom prst="rect">
            <a:avLst/>
          </a:prstGeom>
          <a:noFill/>
        </p:spPr>
        <p:txBody>
          <a:bodyPr wrap="square">
            <a:spAutoFit/>
          </a:bodyPr>
          <a:lstStyle/>
          <a:p>
            <a:pPr>
              <a:lnSpc>
                <a:spcPct val="106000"/>
              </a:lnSpc>
              <a:spcAft>
                <a:spcPts val="800"/>
              </a:spcAft>
            </a:pPr>
            <a:r>
              <a:rPr lang="en-GB" sz="800" b="1" kern="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000" b="1" kern="100" dirty="0">
                <a:effectLst/>
                <a:latin typeface="Work Sans" pitchFamily="2" charset="0"/>
                <a:ea typeface="Calibri" panose="020F0502020204030204" pitchFamily="34" charset="0"/>
                <a:cs typeface="Times New Roman" panose="02020603050405020304" pitchFamily="18" charset="0"/>
              </a:rPr>
              <a:t>What happens in churches on Holy Sunday:</a:t>
            </a:r>
            <a:r>
              <a:rPr lang="en-GB" sz="1000" kern="100" dirty="0">
                <a:effectLst/>
                <a:latin typeface="Work Sans" pitchFamily="2" charset="0"/>
                <a:ea typeface="Calibri" panose="020F0502020204030204" pitchFamily="34" charset="0"/>
                <a:cs typeface="Times New Roman" panose="02020603050405020304" pitchFamily="18" charset="0"/>
              </a:rPr>
              <a:t> </a:t>
            </a:r>
            <a:r>
              <a:rPr lang="en-GB" sz="1000" u="sng" kern="100"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https://request.org.uk/festivals/holy-week-and-easter/easter-vigil/</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000" b="1" kern="100" dirty="0">
                <a:effectLst/>
                <a:latin typeface="Work Sans" pitchFamily="2" charset="0"/>
                <a:ea typeface="Calibri" panose="020F0502020204030204" pitchFamily="34" charset="0"/>
                <a:cs typeface="Times New Roman" panose="02020603050405020304" pitchFamily="18" charset="0"/>
              </a:rPr>
              <a:t>Please note</a:t>
            </a:r>
            <a:r>
              <a:rPr lang="en-GB" sz="1000" kern="100" dirty="0">
                <a:effectLst/>
                <a:latin typeface="Work Sans" pitchFamily="2" charset="0"/>
                <a:ea typeface="Calibri" panose="020F0502020204030204" pitchFamily="34" charset="0"/>
                <a:cs typeface="Times New Roman" panose="02020603050405020304" pitchFamily="18" charset="0"/>
              </a:rPr>
              <a:t> that whilst the clip is of a Catholic service, many Anglican Churches in Britain and across the world, follow the same liturgy and rituals.</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kern="100" dirty="0">
                <a:effectLst/>
                <a:latin typeface="Work Sans" pitchFamily="2" charset="0"/>
                <a:ea typeface="Calibri" panose="020F0502020204030204" pitchFamily="34" charset="0"/>
                <a:cs typeface="Times New Roman" panose="02020603050405020304" pitchFamily="18" charset="0"/>
              </a:rPr>
              <a:t>A Christian perspective on the resurrection:</a:t>
            </a:r>
            <a:endParaRPr lang="en-GB" sz="1100" b="1" kern="1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000" u="sng" dirty="0">
                <a:solidFill>
                  <a:srgbClr val="0000FF"/>
                </a:solidFill>
                <a:effectLst/>
                <a:latin typeface="Work Sans" pitchFamily="2" charset="0"/>
                <a:ea typeface="Times New Roman" panose="02020603050405020304" pitchFamily="18" charset="0"/>
                <a:hlinkClick r:id="rId4"/>
              </a:rPr>
              <a:t>https://request.org.uk/festivals/holy-week-and-easter/easter-sunday/</a:t>
            </a:r>
            <a:endParaRPr lang="en-GB" sz="1200" dirty="0">
              <a:latin typeface="Times New Roman" panose="02020603050405020304" pitchFamily="18" charset="0"/>
              <a:ea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000" u="sng" dirty="0">
                <a:solidFill>
                  <a:srgbClr val="0000FF"/>
                </a:solidFill>
                <a:effectLst/>
                <a:latin typeface="Work Sans" pitchFamily="2" charset="0"/>
                <a:ea typeface="Times New Roman" panose="02020603050405020304" pitchFamily="18" charset="0"/>
                <a:hlinkClick r:id="rId5"/>
              </a:rPr>
              <a:t>https://request.org.uk/festivals/holy-week-and-easter/why-is-the-resurrection-so-important-to-christians/</a:t>
            </a:r>
            <a:endParaRPr lang="en-GB" sz="12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C7A43FC0-45A1-5FEC-921F-815F2F5D026A}"/>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BC2578DF-788D-55A4-7297-7551D26E7D22}"/>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2A76E2A-78AC-081F-805F-F9D7242009FA}"/>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C7B71533-F417-DBC7-BA21-86315EFCEA4F}"/>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FE86F735-507C-0189-5739-D2ABBEE5B166}"/>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94EFA7E8-6EC5-0E9A-E7E0-33AFFCD0ACA3}"/>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C2C1908C-5527-5530-D916-0B5E0615004A}"/>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E7D70E6-49A6-0D6B-6926-90189653EF14}"/>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3" name="TextBox 2">
            <a:extLst>
              <a:ext uri="{FF2B5EF4-FFF2-40B4-BE49-F238E27FC236}">
                <a16:creationId xmlns:a16="http://schemas.microsoft.com/office/drawing/2014/main" id="{693CAA77-DAA1-3A8A-F7B9-8602D2550741}"/>
              </a:ext>
            </a:extLst>
          </p:cNvPr>
          <p:cNvSpPr txBox="1"/>
          <p:nvPr/>
        </p:nvSpPr>
        <p:spPr>
          <a:xfrm>
            <a:off x="2408601" y="408389"/>
            <a:ext cx="8039647" cy="830997"/>
          </a:xfrm>
          <a:prstGeom prst="rect">
            <a:avLst/>
          </a:prstGeom>
          <a:noFill/>
        </p:spPr>
        <p:txBody>
          <a:bodyPr wrap="square" lIns="91440" tIns="45720" rIns="91440" bIns="45720" rtlCol="0" anchor="t">
            <a:spAutoFit/>
          </a:bodyPr>
          <a:lstStyle/>
          <a:p>
            <a:r>
              <a:rPr lang="en-GB" sz="2400" b="1" dirty="0">
                <a:solidFill>
                  <a:schemeClr val="bg1"/>
                </a:solidFill>
                <a:effectLst/>
                <a:latin typeface="Work Sans Light"/>
                <a:ea typeface="Calibri"/>
                <a:cs typeface="Times New Roman"/>
              </a:rPr>
              <a:t>Lesson 5</a:t>
            </a:r>
            <a:r>
              <a:rPr lang="en-GB" sz="2400" b="1" dirty="0">
                <a:solidFill>
                  <a:schemeClr val="bg1"/>
                </a:solidFill>
                <a:latin typeface="Work Sans Light"/>
                <a:ea typeface="Calibri"/>
                <a:cs typeface="Times New Roman"/>
              </a:rPr>
              <a:t>: </a:t>
            </a:r>
            <a:r>
              <a:rPr lang="en-GB" sz="2400" dirty="0">
                <a:solidFill>
                  <a:schemeClr val="bg1"/>
                </a:solidFill>
                <a:latin typeface="Work Sans Light"/>
                <a:ea typeface="Calibri"/>
                <a:cs typeface="Times New Roman"/>
              </a:rPr>
              <a:t>What happens in churches on Holy Saturday and Easter Sunday?</a:t>
            </a:r>
            <a:endParaRPr lang="en-US" sz="2400" dirty="0">
              <a:solidFill>
                <a:schemeClr val="bg1"/>
              </a:solidFill>
              <a:latin typeface="Work Sans Light"/>
              <a:ea typeface="Calibri"/>
              <a:cs typeface="Times New Roman"/>
            </a:endParaRPr>
          </a:p>
        </p:txBody>
      </p:sp>
    </p:spTree>
    <p:extLst>
      <p:ext uri="{BB962C8B-B14F-4D97-AF65-F5344CB8AC3E}">
        <p14:creationId xmlns:p14="http://schemas.microsoft.com/office/powerpoint/2010/main" val="2153345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22F07CC-302D-80B0-8E0E-5BE98D37C1FC}"/>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6930AE9-DD6E-BBFD-67E2-3658B02F7DCB}"/>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are rituals important to a believer’s life?</a:t>
            </a:r>
            <a:endParaRPr lang="en-US" sz="240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Demonstrate their own understanding and insight into the big question:</a:t>
            </a:r>
            <a:r>
              <a:rPr lang="en-GB" sz="1000" b="1">
                <a:effectLst/>
                <a:latin typeface="Work Sans" pitchFamily="2" charset="0"/>
                <a:ea typeface="Calibri" panose="020F0502020204030204" pitchFamily="34" charset="0"/>
                <a:cs typeface="Times New Roman" panose="02020603050405020304" pitchFamily="18" charset="0"/>
              </a:rPr>
              <a:t>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What happens in churches during Lent, Holy Week and Easter Sunday?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Reflect on what ritual they believe has the greatest impact on a believer’s life.</a:t>
            </a:r>
          </a:p>
          <a:p>
            <a:pPr marL="342900" lvl="0" indent="-342900">
              <a:buFont typeface="Symbol" panose="05050102010706020507" pitchFamily="18" charset="2"/>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Recap all key vocabulary taught in the unit.</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088200"/>
          </a:xfrm>
          <a:prstGeom prst="rect">
            <a:avLst/>
          </a:prstGeom>
          <a:noFill/>
        </p:spPr>
        <p:txBody>
          <a:bodyPr wrap="square" rtlCol="0">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Assessment:</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Three options available for assessing a pupil’s knowledge and understanding of the big question:  </a:t>
            </a:r>
          </a:p>
          <a:p>
            <a:pPr>
              <a:lnSpc>
                <a:spcPct val="115000"/>
              </a:lnSpc>
              <a:spcAft>
                <a:spcPts val="1000"/>
              </a:spcAft>
            </a:pP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happens in churches during Lent, Holy Week and Easter Sunday?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Assessment criteria:</a:t>
            </a:r>
            <a:r>
              <a:rPr lang="en-GB" sz="1000" dirty="0">
                <a:effectLst/>
                <a:latin typeface="Work Sans" pitchFamily="2" charset="0"/>
                <a:ea typeface="Calibri" panose="020F0502020204030204" pitchFamily="34" charset="0"/>
                <a:cs typeface="Times New Roman" panose="02020603050405020304" pitchFamily="18" charset="0"/>
              </a:rPr>
              <a:t>  Refer to the assessment criteria when responding to the pupils’ responses to the given tasks.</a:t>
            </a:r>
          </a:p>
          <a:p>
            <a:pPr>
              <a:lnSpc>
                <a:spcPct val="115000"/>
              </a:lnSpc>
              <a:spcAft>
                <a:spcPts val="1000"/>
              </a:spcAft>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093813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are rituals important to a believer’s life?</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509679" cy="4401205"/>
          </a:xfrm>
          <a:prstGeom prst="rect">
            <a:avLst/>
          </a:prstGeom>
          <a:noFill/>
        </p:spPr>
        <p:txBody>
          <a:bodyPr wrap="square" lIns="91440" tIns="45720" rIns="91440" bIns="45720" anchor="t">
            <a:spAutoFit/>
          </a:bodyPr>
          <a:lstStyle/>
          <a:p>
            <a:r>
              <a:rPr lang="en-GB" sz="1000" b="1" u="sng" dirty="0">
                <a:effectLst/>
                <a:latin typeface="Work Sans"/>
                <a:ea typeface="Calibri" panose="020F0502020204030204" pitchFamily="34" charset="0"/>
                <a:cs typeface="Times New Roman"/>
              </a:rPr>
              <a:t>Option 1:</a:t>
            </a:r>
            <a:endParaRPr lang="en-GB" sz="1000" u="sng"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a:ea typeface="Calibri" panose="020F0502020204030204" pitchFamily="34" charset="0"/>
                <a:cs typeface="Times New Roman"/>
              </a:rPr>
              <a:t>Pupils to interview a practising Christian about Holy week and what it means to them to participate in the rituals.</a:t>
            </a:r>
          </a:p>
          <a:p>
            <a:r>
              <a:rPr lang="en-GB" sz="1000" dirty="0">
                <a:effectLst/>
                <a:latin typeface="Work Sans"/>
                <a:ea typeface="Calibri" panose="020F0502020204030204" pitchFamily="34" charset="0"/>
                <a:cs typeface="Times New Roman"/>
              </a:rPr>
              <a:t>Pupils to be in groups of 6 and interview a Christian.</a:t>
            </a:r>
            <a:r>
              <a:rPr lang="en-GB" sz="1000" dirty="0">
                <a:latin typeface="Work Sans"/>
                <a:ea typeface="Calibri" panose="020F0502020204030204" pitchFamily="34" charset="0"/>
                <a:cs typeface="Times New Roman"/>
              </a:rPr>
              <a:t>  Invite 3 or 4 practising Christians in so that pupils can make comparisons and explore the question – do all Christians think the same?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Key questions for the Christian to answer:</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If you had to choose which day and ritual in Holy Week has the greatest impact on your life as a believer, which one would it be and why?</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How do the rituals of Holy week help you to feel you belong to the Christian community?</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What challenges does belonging to a Faith bring?</a:t>
            </a:r>
          </a:p>
          <a:p>
            <a:endParaRPr lang="en-GB" sz="1000" b="1">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Pupils to write up their interview in whatever way they choose, taking into consideration the following:</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Explanation of what the ritual is and how it fits into understanding Jesus’ journey to the cross and onto the resurrection</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Meaning behind the ritual</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Significance of participating in the ritual on the believer’s life</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Challenges of belonging to a Faith.</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What they have personally learnt about the ritual and belonging having interviewed a believer.</a:t>
            </a:r>
          </a:p>
          <a:p>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Different ways of writing up:</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Individually as a written piece.</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Individually as a leaflet based on a particular ritual.</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As a group in the form of a PPT for example to present to the class.</a:t>
            </a: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As a group in the form of an installation that pupils from other classes come a look at.</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Ie Each group sets up an installation based on the ritual that their believer spoke about.</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5781100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are rituals important to a believer’s life?</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509679" cy="4401205"/>
          </a:xfrm>
          <a:prstGeom prst="rect">
            <a:avLst/>
          </a:prstGeom>
          <a:noFill/>
        </p:spPr>
        <p:txBody>
          <a:bodyPr wrap="square" lIns="91440" tIns="45720" rIns="91440" bIns="45720" anchor="t">
            <a:spAutoFit/>
          </a:bodyPr>
          <a:lstStyle/>
          <a:p>
            <a:r>
              <a:rPr lang="en-GB" sz="1000" b="1" u="sng" dirty="0">
                <a:effectLst/>
                <a:latin typeface="Work Sans"/>
                <a:ea typeface="Calibri" panose="020F0502020204030204" pitchFamily="34" charset="0"/>
                <a:cs typeface="Times New Roman"/>
              </a:rPr>
              <a:t>Option 2:</a:t>
            </a:r>
            <a:endParaRPr lang="en-GB" sz="1000" u="sng"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Key questions:</a:t>
            </a:r>
            <a:r>
              <a:rPr lang="en-GB" sz="1000" dirty="0">
                <a:latin typeface="Work Sans"/>
                <a:ea typeface="Calibri" panose="020F0502020204030204" pitchFamily="34" charset="0"/>
                <a:cs typeface="Times New Roman"/>
              </a:rPr>
              <a:t> </a:t>
            </a:r>
          </a:p>
          <a:p>
            <a:endParaRPr lang="en-GB" sz="1000">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Part 1:</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For you, which day and ritual in Holy Week do you think is the most significant for a believer?</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Explain your answer considering the following points:</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Explanation of what the ritual is and how it fits into understanding Jesus’ journey to the cross and onto the resurrection</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Meaning behind the ritual</a:t>
            </a:r>
          </a:p>
          <a:p>
            <a:pPr marL="171450" lvl="0" indent="-171450">
              <a:buFont typeface="Arial" panose="020B0604020202020204" pitchFamily="34" charset="0"/>
              <a:buChar char="•"/>
            </a:pPr>
            <a:r>
              <a:rPr lang="en-GB" sz="1000" dirty="0">
                <a:effectLst/>
                <a:latin typeface="Work Sans"/>
                <a:ea typeface="Calibri" panose="020F0502020204030204" pitchFamily="34" charset="0"/>
                <a:cs typeface="Times New Roman"/>
              </a:rPr>
              <a:t>Significance of participating in the ritual on the believer’s life</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Part 2:</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From your own </a:t>
            </a:r>
            <a:r>
              <a:rPr lang="en-GB" sz="1000">
                <a:latin typeface="Work Sans"/>
                <a:ea typeface="Calibri" panose="020F0502020204030204" pitchFamily="34" charset="0"/>
                <a:cs typeface="Times New Roman"/>
              </a:rPr>
              <a:t>viewpoint</a:t>
            </a:r>
            <a:r>
              <a:rPr lang="en-GB" sz="1000">
                <a:effectLst/>
                <a:latin typeface="Work Sans"/>
                <a:ea typeface="Calibri" panose="020F0502020204030204" pitchFamily="34" charset="0"/>
                <a:cs typeface="Times New Roman"/>
              </a:rPr>
              <a:t>, what do you think are the challenges of belonging to a Faith and how do you think the events of </a:t>
            </a:r>
            <a:r>
              <a:rPr lang="en-GB" sz="1000" dirty="0">
                <a:effectLst/>
                <a:latin typeface="Work Sans"/>
                <a:ea typeface="Calibri" panose="020F0502020204030204" pitchFamily="34" charset="0"/>
                <a:cs typeface="Times New Roman"/>
              </a:rPr>
              <a:t>Holy Week help with that challenge?</a:t>
            </a:r>
          </a:p>
          <a:p>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a:ea typeface="Calibri" panose="020F0502020204030204" pitchFamily="34" charset="0"/>
                <a:cs typeface="Times New Roman"/>
              </a:rPr>
              <a:t>Option 3:</a:t>
            </a:r>
            <a:endParaRPr lang="en-GB" sz="1000" u="sng"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In pairs: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Children make connections (see appendix lesson 6)</a:t>
            </a:r>
          </a:p>
          <a:p>
            <a:r>
              <a:rPr lang="en-GB" sz="1000" b="1" dirty="0">
                <a:effectLst/>
                <a:latin typeface="Work Sans"/>
                <a:ea typeface="Calibri" panose="020F0502020204030204" pitchFamily="34" charset="0"/>
                <a:cs typeface="Times New Roman"/>
              </a:rPr>
              <a:t>Task 1:</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Recap of knowledge</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Link the following:</a:t>
            </a:r>
            <a:r>
              <a:rPr lang="en-GB" sz="1000" b="1"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Day/ritual/meaning/religious vocabulary</a:t>
            </a:r>
          </a:p>
          <a:p>
            <a:r>
              <a:rPr lang="en-GB" sz="1000" dirty="0">
                <a:effectLst/>
                <a:latin typeface="Work Sans"/>
                <a:ea typeface="Calibri" panose="020F0502020204030204" pitchFamily="34" charset="0"/>
                <a:cs typeface="Times New Roman"/>
              </a:rPr>
              <a:t>Each pair share their answer with another pair – snowball.</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Task 2:</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Why participate in a ritual? (see appendix lesson 6)</a:t>
            </a:r>
          </a:p>
          <a:p>
            <a:r>
              <a:rPr lang="en-GB" sz="1000" dirty="0">
                <a:effectLst/>
                <a:latin typeface="Work Sans"/>
                <a:ea typeface="Calibri" panose="020F0502020204030204" pitchFamily="34" charset="0"/>
                <a:cs typeface="Times New Roman"/>
              </a:rPr>
              <a:t>Children </a:t>
            </a:r>
            <a:r>
              <a:rPr lang="en-GB" sz="1000" b="1" dirty="0">
                <a:effectLst/>
                <a:latin typeface="Work Sans"/>
                <a:ea typeface="Calibri" panose="020F0502020204030204" pitchFamily="34" charset="0"/>
                <a:cs typeface="Times New Roman"/>
              </a:rPr>
              <a:t>work in groups of 4</a:t>
            </a:r>
            <a:r>
              <a:rPr lang="en-GB" sz="1000" dirty="0">
                <a:effectLst/>
                <a:latin typeface="Work Sans"/>
                <a:ea typeface="Calibri" panose="020F0502020204030204" pitchFamily="34" charset="0"/>
                <a:cs typeface="Times New Roman"/>
              </a:rPr>
              <a:t> and consider the statements linked to the theme of rituals.</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a:ea typeface="Calibri" panose="020F0502020204030204" pitchFamily="34" charset="0"/>
                <a:cs typeface="Times New Roman"/>
              </a:rPr>
              <a:t>A group share with another group where they have placed their answers.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Pupils discuss the similarities and differences.</a:t>
            </a:r>
          </a:p>
          <a:p>
            <a:r>
              <a:rPr lang="en-GB" sz="1000" dirty="0">
                <a:effectLst/>
                <a:latin typeface="Work Sans"/>
                <a:ea typeface="Calibri" panose="020F0502020204030204" pitchFamily="34" charset="0"/>
                <a:cs typeface="Times New Roman"/>
              </a:rPr>
              <a:t>Key role of the teacher during these tasks is to move around the class listening to pupils’ responses and assessing their level of knowledge and ability to express their own opinion.</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77016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9022E0A-FAA8-BC61-A7E2-734CBD8C1681}"/>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08601" y="1014532"/>
            <a:ext cx="6701623" cy="587790"/>
          </a:xfrm>
          <a:prstGeom prst="rect">
            <a:avLst/>
          </a:prstGeom>
          <a:noFill/>
        </p:spPr>
        <p:txBody>
          <a:bodyPr wrap="square">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Calibri Light" panose="020F0302020204030204" pitchFamily="34" charset="0"/>
              </a:rPr>
              <a:t>The meaning of salvation:</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It is through the death and resurrection of Jesus that the relationship between God and humanity is restored.  In the death of Christ, forgiveness is offered for the sins of all people.</a:t>
            </a:r>
          </a:p>
        </p:txBody>
      </p:sp>
      <p:sp>
        <p:nvSpPr>
          <p:cNvPr id="18" name="TextBox 17">
            <a:extLst>
              <a:ext uri="{FF2B5EF4-FFF2-40B4-BE49-F238E27FC236}">
                <a16:creationId xmlns:a16="http://schemas.microsoft.com/office/drawing/2014/main" id="{0A809312-3312-B251-1FDE-16D0AD1F8CC8}"/>
              </a:ext>
            </a:extLst>
          </p:cNvPr>
          <p:cNvSpPr txBox="1"/>
          <p:nvPr/>
        </p:nvSpPr>
        <p:spPr>
          <a:xfrm>
            <a:off x="6167880" y="1956362"/>
            <a:ext cx="2871810" cy="2554545"/>
          </a:xfrm>
          <a:prstGeom prst="rect">
            <a:avLst/>
          </a:prstGeom>
          <a:noFill/>
        </p:spPr>
        <p:txBody>
          <a:bodyPr wrap="square" rtlCol="0">
            <a:spAutoFit/>
          </a:bodyPr>
          <a:lstStyle/>
          <a:p>
            <a:r>
              <a:rPr lang="en-GB" sz="1000">
                <a:effectLst/>
                <a:latin typeface="Work Sans" pitchFamily="2" charset="0"/>
                <a:ea typeface="Calibri" panose="020F0502020204030204" pitchFamily="34" charset="0"/>
                <a:cs typeface="Times New Roman" panose="02020603050405020304" pitchFamily="18" charset="0"/>
              </a:rPr>
              <a:t> </a:t>
            </a:r>
            <a:r>
              <a:rPr lang="en-GB" sz="1000" b="1">
                <a:effectLst/>
                <a:latin typeface="Work Sans" pitchFamily="2" charset="0"/>
                <a:ea typeface="Calibri" panose="020F0502020204030204" pitchFamily="34" charset="0"/>
                <a:cs typeface="Times New Roman" panose="02020603050405020304" pitchFamily="18" charset="0"/>
              </a:rPr>
              <a:t>Customs/Rituals of the Church:</a:t>
            </a: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Good Friday is a day of mourning in church. During special Good Friday services Christians meditate on Jesus' suffering and death on the cross, and what this means for their faith.</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In some countries, there are special Good Friday processions, or re-enactments of the Crucifixion.</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main service on Good Friday takes place between midday and 3pm. In many churches it takes the form of a meditation based on the seven last words of Jesus on the cross, with hymns, prayers, and short sermons.</a:t>
            </a:r>
          </a:p>
        </p:txBody>
      </p:sp>
      <p:sp>
        <p:nvSpPr>
          <p:cNvPr id="10" name="TextBox 9">
            <a:extLst>
              <a:ext uri="{FF2B5EF4-FFF2-40B4-BE49-F238E27FC236}">
                <a16:creationId xmlns:a16="http://schemas.microsoft.com/office/drawing/2014/main" id="{1770F6AF-2DC6-1A69-8D63-0F3542C32B0E}"/>
              </a:ext>
            </a:extLst>
          </p:cNvPr>
          <p:cNvSpPr txBox="1"/>
          <p:nvPr/>
        </p:nvSpPr>
        <p:spPr>
          <a:xfrm>
            <a:off x="44292" y="1956362"/>
            <a:ext cx="2875624" cy="4093428"/>
          </a:xfrm>
          <a:prstGeom prst="rect">
            <a:avLst/>
          </a:prstGeom>
          <a:noFill/>
        </p:spPr>
        <p:txBody>
          <a:bodyPr wrap="square" lIns="91440" tIns="45720" rIns="91440" bIns="45720" rtlCol="0" anchor="t">
            <a:spAutoFit/>
          </a:bodyPr>
          <a:lstStyle/>
          <a:p>
            <a:r>
              <a:rPr lang="en-GB" sz="1000" b="1">
                <a:latin typeface="Work Sans" pitchFamily="2" charset="0"/>
                <a:ea typeface="Calibri" panose="020F0502020204030204" pitchFamily="34" charset="0"/>
                <a:cs typeface="Times New Roman" panose="02020603050405020304" pitchFamily="18" charset="0"/>
              </a:rPr>
              <a:t>From </a:t>
            </a:r>
            <a:r>
              <a:rPr lang="en-GB" sz="1000" b="1">
                <a:effectLst/>
                <a:latin typeface="Work Sans" pitchFamily="2" charset="0"/>
                <a:ea typeface="Calibri" panose="020F0502020204030204" pitchFamily="34" charset="0"/>
                <a:cs typeface="Times New Roman" panose="02020603050405020304" pitchFamily="18" charset="0"/>
              </a:rPr>
              <a:t>Maundy Thursday:  The Last Supper:</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b="1">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The consecration of holy oil:</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In the Roman Catholic and Anglican Church, Maundy Thursday is usually the day on which the supply of anointing oil to be used in ceremonies during the year is consecrated.  This is done at a special Chrism Mass.</a:t>
            </a:r>
          </a:p>
          <a:p>
            <a:r>
              <a:rPr lang="en-GB" sz="1000" b="1">
                <a:effectLst/>
                <a:latin typeface="Work Sans" pitchFamily="2" charset="0"/>
                <a:ea typeface="Calibri" panose="020F0502020204030204" pitchFamily="34" charset="0"/>
                <a:cs typeface="Times New Roman" panose="02020603050405020304" pitchFamily="18" charset="0"/>
              </a:rPr>
              <a:t> </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Did you know?</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In England it is traditional for the King or Queen to give out Maundy money to some of their people, often to elderly people who are in need or who have offered service to their community. This is a small bag of silver coins that have been specially made for the occasion. The tradition of giving Maundy money began in 1662 when the reigning Monarch stopped the practice of washing the feet of some of his people and decided to give money to the poor instead.</a:t>
            </a:r>
          </a:p>
        </p:txBody>
      </p:sp>
      <p:sp>
        <p:nvSpPr>
          <p:cNvPr id="12" name="TextBox 11">
            <a:extLst>
              <a:ext uri="{FF2B5EF4-FFF2-40B4-BE49-F238E27FC236}">
                <a16:creationId xmlns:a16="http://schemas.microsoft.com/office/drawing/2014/main" id="{C0E61172-98C2-E186-1178-6341634F0361}"/>
              </a:ext>
            </a:extLst>
          </p:cNvPr>
          <p:cNvSpPr txBox="1"/>
          <p:nvPr/>
        </p:nvSpPr>
        <p:spPr>
          <a:xfrm>
            <a:off x="3128535" y="1956362"/>
            <a:ext cx="2857754" cy="4862870"/>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Good Friday:</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Good Friday is the Friday before Easter Day.  Good Friday was the day when Jesus stood trial before the Priests and later a Roman Governor called Pilate.  Although Pilate could not find any wrong in Jesus, he was still sentenced to death by crucifixion.  Later that day after having been beaten and mocked, Jesus was crucified.  He died in the afternoon. His body was taken from the cross and put into a guarded tomb.</a:t>
            </a:r>
          </a:p>
          <a:p>
            <a:endParaRPr lang="en-GB" sz="1000">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How the Church and Christians remember today:</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Good Friday is a day when Christians remember what Jesus did for the whole of humanity.  It is the day that Christians remember God allowing Jesus, his perfect son, to take the world’s sin, onto Himself.  Christians believe that when Jesus died, He took the punishment for all of their individual sins.  It is because of God’s offering of Himself that humanity can be restored.  </a:t>
            </a:r>
            <a:r>
              <a:rPr lang="en-GB" sz="1000">
                <a:effectLst/>
                <a:latin typeface="Work Sans" pitchFamily="2" charset="0"/>
                <a:ea typeface="Times New Roman" panose="02020603050405020304" pitchFamily="18" charset="0"/>
                <a:cs typeface="Times New Roman" panose="02020603050405020304" pitchFamily="18" charset="0"/>
              </a:rPr>
              <a:t>God's mercy and grace make salvation possible.  The gift of eternal life through Jesus Christ is made available.</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p:txBody>
      </p:sp>
      <p:pic>
        <p:nvPicPr>
          <p:cNvPr id="22" name="Picture 21">
            <a:extLst>
              <a:ext uri="{FF2B5EF4-FFF2-40B4-BE49-F238E27FC236}">
                <a16:creationId xmlns:a16="http://schemas.microsoft.com/office/drawing/2014/main" id="{9490083F-216B-A2B4-D267-F6DA67AF64DE}"/>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0B1EECEC-5B11-118D-F438-296A4AEE88A6}"/>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SALVATION</a:t>
            </a:r>
          </a:p>
        </p:txBody>
      </p:sp>
      <p:pic>
        <p:nvPicPr>
          <p:cNvPr id="5" name="Picture 4">
            <a:hlinkClick r:id="rId3" tooltip="&quot;Good Friday&quot;"/>
            <a:extLst>
              <a:ext uri="{FF2B5EF4-FFF2-40B4-BE49-F238E27FC236}">
                <a16:creationId xmlns:a16="http://schemas.microsoft.com/office/drawing/2014/main" id="{69E3505B-41B7-4CFE-C2F7-584E6E8D8420}"/>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bwMode="auto">
          <a:xfrm>
            <a:off x="6440144" y="4649959"/>
            <a:ext cx="2192126" cy="1326506"/>
          </a:xfrm>
          <a:prstGeom prst="rect">
            <a:avLst/>
          </a:prstGeom>
          <a:noFill/>
          <a:ln>
            <a:noFill/>
          </a:ln>
        </p:spPr>
      </p:pic>
      <p:sp>
        <p:nvSpPr>
          <p:cNvPr id="8" name="TextBox 7">
            <a:extLst>
              <a:ext uri="{FF2B5EF4-FFF2-40B4-BE49-F238E27FC236}">
                <a16:creationId xmlns:a16="http://schemas.microsoft.com/office/drawing/2014/main" id="{365F6172-CB30-DC98-82DF-BB5636C8B3DD}"/>
              </a:ext>
            </a:extLst>
          </p:cNvPr>
          <p:cNvSpPr txBox="1"/>
          <p:nvPr/>
        </p:nvSpPr>
        <p:spPr>
          <a:xfrm>
            <a:off x="9183452" y="1956362"/>
            <a:ext cx="2871810" cy="2092881"/>
          </a:xfrm>
          <a:prstGeom prst="rect">
            <a:avLst/>
          </a:prstGeom>
          <a:noFill/>
        </p:spPr>
        <p:txBody>
          <a:bodyPr wrap="square" rtlCol="0">
            <a:spAutoFit/>
          </a:bodyPr>
          <a:lstStyle/>
          <a:p>
            <a:r>
              <a:rPr lang="en-GB" sz="1000">
                <a:effectLst/>
                <a:latin typeface="Work Sans" pitchFamily="2" charset="0"/>
                <a:ea typeface="Calibri" panose="020F0502020204030204" pitchFamily="34" charset="0"/>
                <a:cs typeface="Times New Roman" panose="02020603050405020304" pitchFamily="18" charset="0"/>
              </a:rPr>
              <a:t> </a:t>
            </a:r>
            <a:r>
              <a:rPr lang="en-GB" sz="1000" b="1">
                <a:effectLst/>
                <a:latin typeface="Work Sans" pitchFamily="2" charset="0"/>
                <a:ea typeface="Calibri" panose="020F0502020204030204" pitchFamily="34" charset="0"/>
                <a:cs typeface="Times New Roman" panose="02020603050405020304" pitchFamily="18" charset="0"/>
              </a:rPr>
              <a:t>Customs/Rituals of the Church:</a:t>
            </a: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Some Christians will venerate the cross – kneel before a crucifix and a kiss it as a mark of adoration for Christ – the one that paves the way of human salvation.</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It is the most sombre day in the Christian Calendar.</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Eucharist is not celebrated on this day, but some churches will offer worshippers the host (body of Christ) consecrated from the night before. </a:t>
            </a:r>
          </a:p>
        </p:txBody>
      </p:sp>
      <p:sp>
        <p:nvSpPr>
          <p:cNvPr id="9" name="TextBox 8">
            <a:extLst>
              <a:ext uri="{FF2B5EF4-FFF2-40B4-BE49-F238E27FC236}">
                <a16:creationId xmlns:a16="http://schemas.microsoft.com/office/drawing/2014/main" id="{00D97475-959A-7999-53EE-41B1E9FBF9B3}"/>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3" name="TextBox 12">
            <a:extLst>
              <a:ext uri="{FF2B5EF4-FFF2-40B4-BE49-F238E27FC236}">
                <a16:creationId xmlns:a16="http://schemas.microsoft.com/office/drawing/2014/main" id="{FA53E7C5-980F-ECE9-2BB2-15C3F916825F}"/>
              </a:ext>
            </a:extLst>
          </p:cNvPr>
          <p:cNvSpPr txBox="1"/>
          <p:nvPr/>
        </p:nvSpPr>
        <p:spPr>
          <a:xfrm>
            <a:off x="2452668" y="279247"/>
            <a:ext cx="8039647" cy="461665"/>
          </a:xfrm>
          <a:prstGeom prst="rect">
            <a:avLst/>
          </a:prstGeom>
          <a:noFill/>
        </p:spPr>
        <p:txBody>
          <a:bodyPr wrap="square" rtlCol="0">
            <a:spAutoFit/>
          </a:bodyPr>
          <a:lstStyle/>
          <a:p>
            <a:r>
              <a:rPr lang="en-US" sz="2400">
                <a:solidFill>
                  <a:schemeClr val="bg1"/>
                </a:solidFill>
                <a:latin typeface="Work Sans Light" pitchFamily="2" charset="0"/>
              </a:rPr>
              <a:t>Background knowledge for teachers</a:t>
            </a:r>
          </a:p>
        </p:txBody>
      </p:sp>
    </p:spTree>
    <p:extLst>
      <p:ext uri="{BB962C8B-B14F-4D97-AF65-F5344CB8AC3E}">
        <p14:creationId xmlns:p14="http://schemas.microsoft.com/office/powerpoint/2010/main" val="888578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204659" cy="246221"/>
          </a:xfrm>
          <a:prstGeom prst="rect">
            <a:avLst/>
          </a:prstGeom>
          <a:noFill/>
        </p:spPr>
        <p:txBody>
          <a:bodyPr wrap="square">
            <a:spAutoFit/>
          </a:bodyPr>
          <a:lstStyle/>
          <a:p>
            <a:pPr lvl="0"/>
            <a:r>
              <a:rPr lang="en-GB" sz="1000">
                <a:effectLst/>
                <a:latin typeface="Work Sans" pitchFamily="2" charset="0"/>
                <a:ea typeface="Calibri" panose="020F0502020204030204" pitchFamily="34" charset="0"/>
                <a:cs typeface="Times New Roman" panose="02020603050405020304" pitchFamily="18" charset="0"/>
              </a:rPr>
              <a:t>Appendix lesson 6</a:t>
            </a:r>
            <a:endParaRPr lang="en-GB" sz="1000">
              <a:effectLst/>
              <a:latin typeface="Work Sans" pitchFamily="2" charset="0"/>
              <a:ea typeface="Calibri" panose="020F0502020204030204" pitchFamily="34" charset="0"/>
              <a:cs typeface="Symbol" panose="05050102010706020507" pitchFamily="18" charset="2"/>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246221"/>
          </a:xfrm>
          <a:prstGeom prst="rect">
            <a:avLst/>
          </a:prstGeom>
          <a:noFill/>
        </p:spPr>
        <p:txBody>
          <a:bodyPr wrap="square">
            <a:spAutoFit/>
          </a:bodyPr>
          <a:lstStyle/>
          <a:p>
            <a:pPr lvl="0"/>
            <a:r>
              <a:rPr lang="en-GB" sz="100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4" name="TextBox 3">
            <a:extLst>
              <a:ext uri="{FF2B5EF4-FFF2-40B4-BE49-F238E27FC236}">
                <a16:creationId xmlns:a16="http://schemas.microsoft.com/office/drawing/2014/main" id="{CD0ADD06-8351-12F2-062F-C623909CA71B}"/>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are rituals important to a believer’s life?</a:t>
            </a:r>
            <a:endParaRPr lang="en-US" sz="2400">
              <a:solidFill>
                <a:schemeClr val="bg1"/>
              </a:solidFill>
              <a:latin typeface="Work Sans Light" pitchFamily="2" charset="0"/>
            </a:endParaRPr>
          </a:p>
        </p:txBody>
      </p:sp>
    </p:spTree>
    <p:extLst>
      <p:ext uri="{BB962C8B-B14F-4D97-AF65-F5344CB8AC3E}">
        <p14:creationId xmlns:p14="http://schemas.microsoft.com/office/powerpoint/2010/main" val="3802678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a:solidFill>
                  <a:schemeClr val="bg1"/>
                </a:solidFill>
                <a:effectLst/>
                <a:latin typeface="Work Sans SemiBold" pitchFamily="2" charset="77"/>
              </a:rPr>
              <a:t>London Diocesan Board for Schools </a:t>
            </a:r>
          </a:p>
          <a:p>
            <a:pPr algn="ctr"/>
            <a:r>
              <a:rPr lang="en-GB" sz="1400" b="1" u="sng">
                <a:solidFill>
                  <a:schemeClr val="bg1"/>
                </a:solidFill>
                <a:latin typeface="Work Sans SemiBold" pitchFamily="2" charset="77"/>
              </a:rPr>
              <a:t>www.ldbs.co.uk</a:t>
            </a:r>
            <a:r>
              <a:rPr lang="en-GB" sz="1400" b="1" strike="noStrike">
                <a:solidFill>
                  <a:schemeClr val="bg1"/>
                </a:solidFill>
                <a:effectLst/>
                <a:latin typeface="Work Sans SemiBold" pitchFamily="2" charset="77"/>
              </a:rPr>
              <a:t>   </a:t>
            </a:r>
            <a:r>
              <a:rPr lang="en-GB" sz="1400" b="1" u="none" strike="noStrike">
                <a:solidFill>
                  <a:schemeClr val="bg1"/>
                </a:solidFill>
                <a:effectLst/>
                <a:latin typeface="Work Sans SemiBold" pitchFamily="2" charset="77"/>
              </a:rPr>
              <a:t>020 7932 1100</a:t>
            </a:r>
          </a:p>
          <a:p>
            <a:pPr algn="ctr"/>
            <a:br>
              <a:rPr lang="en-GB" sz="1100">
                <a:solidFill>
                  <a:schemeClr val="bg1"/>
                </a:solidFill>
                <a:latin typeface="Work Sans" pitchFamily="2" charset="77"/>
              </a:rPr>
            </a:br>
            <a:r>
              <a:rPr lang="en-GB" sz="1100" u="none" strike="noStrike">
                <a:solidFill>
                  <a:schemeClr val="bg1"/>
                </a:solidFill>
                <a:effectLst/>
                <a:latin typeface="Work Sans" pitchFamily="2" charset="77"/>
              </a:rPr>
              <a:t>London Diocesan Board for Schools is a Charitable Company Limited by Guarantee. </a:t>
            </a:r>
            <a:br>
              <a:rPr lang="en-GB" sz="1100" u="none" strike="noStrike">
                <a:solidFill>
                  <a:schemeClr val="bg1"/>
                </a:solidFill>
                <a:effectLst/>
                <a:latin typeface="Work Sans" pitchFamily="2" charset="77"/>
              </a:rPr>
            </a:br>
            <a:r>
              <a:rPr lang="en-GB" sz="1100" u="none" strike="noStrike">
                <a:solidFill>
                  <a:schemeClr val="bg1"/>
                </a:solidFill>
                <a:effectLst/>
                <a:latin typeface="Work Sans" pitchFamily="2" charset="77"/>
              </a:rPr>
              <a:t>Company Registration No 198131. Charity Registration No 313000. </a:t>
            </a:r>
            <a:br>
              <a:rPr lang="en-GB" sz="1100" u="none" strike="noStrike">
                <a:solidFill>
                  <a:schemeClr val="bg1"/>
                </a:solidFill>
                <a:effectLst/>
                <a:latin typeface="Work Sans" pitchFamily="2" charset="77"/>
              </a:rPr>
            </a:br>
            <a:endParaRPr lang="en-GB" sz="1100" u="none" strike="noStrike">
              <a:solidFill>
                <a:schemeClr val="bg1"/>
              </a:solidFill>
              <a:effectLst/>
              <a:latin typeface="Work Sans" pitchFamily="2" charset="77"/>
            </a:endParaRPr>
          </a:p>
          <a:p>
            <a:pPr algn="ctr"/>
            <a:r>
              <a:rPr lang="en-GB" sz="1100" u="none" strike="noStrike">
                <a:solidFill>
                  <a:schemeClr val="bg1"/>
                </a:solidFill>
                <a:effectLst/>
                <a:latin typeface="Work Sans" pitchFamily="2" charset="77"/>
              </a:rPr>
              <a:t>Registered Address: London Diocesan House, 36 </a:t>
            </a:r>
            <a:r>
              <a:rPr lang="en-GB" sz="1100" u="none" strike="noStrike" err="1">
                <a:solidFill>
                  <a:schemeClr val="bg1"/>
                </a:solidFill>
                <a:effectLst/>
                <a:latin typeface="Work Sans" pitchFamily="2" charset="77"/>
              </a:rPr>
              <a:t>Causton</a:t>
            </a:r>
            <a:r>
              <a:rPr lang="en-GB" sz="1100" u="none" strike="noStrike">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a:solidFill>
                <a:schemeClr val="bg1"/>
              </a:solidFill>
              <a:effectLst/>
              <a:latin typeface="Work Sans"/>
            </a:endParaRPr>
          </a:p>
          <a:p>
            <a:endParaRPr lang="en-GB"/>
          </a:p>
        </p:txBody>
      </p:sp>
    </p:spTree>
    <p:extLst>
      <p:ext uri="{BB962C8B-B14F-4D97-AF65-F5344CB8AC3E}">
        <p14:creationId xmlns:p14="http://schemas.microsoft.com/office/powerpoint/2010/main" val="1309021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9022E0A-FAA8-BC61-A7E2-734CBD8C1681}"/>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08601" y="1014532"/>
            <a:ext cx="6701623" cy="587790"/>
          </a:xfrm>
          <a:prstGeom prst="rect">
            <a:avLst/>
          </a:prstGeom>
          <a:noFill/>
        </p:spPr>
        <p:txBody>
          <a:bodyPr wrap="square">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Calibri Light" panose="020F0302020204030204" pitchFamily="34" charset="0"/>
              </a:rPr>
              <a:t>The meaning of salvation:</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It is through the death and resurrection of Jesus that the relationship between God and humanity is restored.  In the death of Christ, forgiveness is offered for the sins of all people.</a:t>
            </a:r>
          </a:p>
        </p:txBody>
      </p:sp>
      <p:sp>
        <p:nvSpPr>
          <p:cNvPr id="18" name="TextBox 17">
            <a:extLst>
              <a:ext uri="{FF2B5EF4-FFF2-40B4-BE49-F238E27FC236}">
                <a16:creationId xmlns:a16="http://schemas.microsoft.com/office/drawing/2014/main" id="{0A809312-3312-B251-1FDE-16D0AD1F8CC8}"/>
              </a:ext>
            </a:extLst>
          </p:cNvPr>
          <p:cNvSpPr txBox="1"/>
          <p:nvPr/>
        </p:nvSpPr>
        <p:spPr>
          <a:xfrm>
            <a:off x="6167880" y="1956362"/>
            <a:ext cx="2871810" cy="4401205"/>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Traditional Easter vigil liturgy</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After readings and prayers, the Paschal candle is lit from the fire using a taper, while a prayer like the one below is said:</a:t>
            </a:r>
            <a:endParaRPr lang="en-GB" sz="1000">
              <a:effectLst/>
              <a:latin typeface="Work Sans" pitchFamily="2" charset="0"/>
              <a:ea typeface="Calibri" panose="020F0502020204030204" pitchFamily="34" charset="0"/>
              <a:cs typeface="Times New Roman" panose="02020603050405020304" pitchFamily="18" charset="0"/>
            </a:endParaRPr>
          </a:p>
          <a:p>
            <a:pPr marL="228600"/>
            <a:r>
              <a:rPr lang="en-GB" sz="1000" i="1">
                <a:effectLst/>
                <a:latin typeface="Work Sans" pitchFamily="2" charset="0"/>
                <a:ea typeface="Calibri" panose="020F0502020204030204" pitchFamily="34" charset="0"/>
                <a:cs typeface="Times New Roman" panose="02020603050405020304" pitchFamily="18" charset="0"/>
              </a:rPr>
              <a:t>May the light of Christ, rising in glory, banish all darkness from our hearts and mind.’</a:t>
            </a:r>
          </a:p>
          <a:p>
            <a:pPr marL="228600"/>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The lit candle is now a symbol of Christ, risen as the light of the world, and comes into the midst of the people.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After being lit outside, the candle is carried into the church, which is in darkness.  After more prayers and readings, the candles held by the congregation, are lit from the Paschal candle.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The readings at the service tell of the creation of humanity, how humanity fell from grace, and was repeatedly rescued by God. The readings remind people of God's promise to be with them always.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Christians are given the opportunity to renew their baptismal vows at this service.  It is also an opportunity for people to be baptised.</a:t>
            </a:r>
          </a:p>
        </p:txBody>
      </p:sp>
      <p:sp>
        <p:nvSpPr>
          <p:cNvPr id="10" name="TextBox 9">
            <a:extLst>
              <a:ext uri="{FF2B5EF4-FFF2-40B4-BE49-F238E27FC236}">
                <a16:creationId xmlns:a16="http://schemas.microsoft.com/office/drawing/2014/main" id="{1770F6AF-2DC6-1A69-8D63-0F3542C32B0E}"/>
              </a:ext>
            </a:extLst>
          </p:cNvPr>
          <p:cNvSpPr txBox="1"/>
          <p:nvPr/>
        </p:nvSpPr>
        <p:spPr>
          <a:xfrm>
            <a:off x="136738" y="1956362"/>
            <a:ext cx="2766844" cy="2508828"/>
          </a:xfrm>
          <a:prstGeom prst="rect">
            <a:avLst/>
          </a:prstGeom>
          <a:noFill/>
        </p:spPr>
        <p:txBody>
          <a:bodyPr wrap="square" lIns="91440" tIns="45720" rIns="91440" bIns="45720" rtlCol="0" anchor="t">
            <a:spAutoFit/>
          </a:bodyPr>
          <a:lstStyle/>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Holy Saturday:</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Holy Saturday is the Saturday after Good Friday which is often, wrongly, called Easter Saturday.  </a:t>
            </a:r>
            <a:r>
              <a:rPr lang="en-GB" sz="1000">
                <a:effectLst/>
                <a:latin typeface="Work Sans" pitchFamily="2" charset="0"/>
                <a:ea typeface="Times New Roman" panose="02020603050405020304" pitchFamily="18" charset="0"/>
                <a:cs typeface="Times New Roman" panose="02020603050405020304" pitchFamily="18" charset="0"/>
              </a:rPr>
              <a:t>Some traditions observe Holy Saturday as a day of fasting, reflecting the quiet Jewish Sabbath and Christ’s rest in the tomb. The somewhat hopeless feelings of Good Friday and Holy Saturday is a reminder of the scriptural promise: "Weeping may linger for the night, but joy comes with the morning" (Psalm 30:5 NRSV), Easter morning!</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C0E61172-98C2-E186-1178-6341634F0361}"/>
              </a:ext>
            </a:extLst>
          </p:cNvPr>
          <p:cNvSpPr txBox="1"/>
          <p:nvPr/>
        </p:nvSpPr>
        <p:spPr>
          <a:xfrm>
            <a:off x="3128535" y="1956362"/>
            <a:ext cx="2857754" cy="4708981"/>
          </a:xfrm>
          <a:prstGeom prst="rect">
            <a:avLst/>
          </a:prstGeom>
          <a:noFill/>
        </p:spPr>
        <p:txBody>
          <a:bodyPr wrap="square" lIns="91440" tIns="45720" rIns="91440" bIns="45720" rtlCol="0" anchor="t">
            <a:spAutoFit/>
          </a:bodyPr>
          <a:lstStyle/>
          <a:p>
            <a:r>
              <a:rPr lang="en-GB" sz="1000" b="1" dirty="0">
                <a:effectLst/>
                <a:latin typeface="Work Sans"/>
                <a:ea typeface="Calibri" panose="020F0502020204030204" pitchFamily="34" charset="0"/>
                <a:cs typeface="Times New Roman"/>
              </a:rPr>
              <a:t>How the Church and Christians remember today:</a:t>
            </a:r>
            <a:endParaRPr lang="en-GB" sz="1000" dirty="0">
              <a:effectLst/>
              <a:latin typeface="Work Sans"/>
              <a:ea typeface="Calibri" panose="020F0502020204030204" pitchFamily="34" charset="0"/>
              <a:cs typeface="Times New Roman"/>
            </a:endParaRPr>
          </a:p>
          <a:p>
            <a:r>
              <a:rPr lang="en-GB" sz="1000" dirty="0">
                <a:effectLst/>
                <a:latin typeface="Work Sans"/>
                <a:ea typeface="Calibri" panose="020F0502020204030204" pitchFamily="34" charset="0"/>
                <a:cs typeface="Times New Roman"/>
              </a:rPr>
              <a:t>Holy Saturday is the day Christians wait and watch,</a:t>
            </a:r>
            <a:r>
              <a:rPr lang="en-GB" sz="1000" dirty="0">
                <a:latin typeface="Work Sans"/>
                <a:ea typeface="Calibri" panose="020F0502020204030204" pitchFamily="34" charset="0"/>
                <a:cs typeface="Times New Roman"/>
              </a:rPr>
              <a:t> </a:t>
            </a:r>
            <a:r>
              <a:rPr lang="en-GB" sz="1000" dirty="0">
                <a:effectLst/>
                <a:latin typeface="Work Sans"/>
                <a:ea typeface="Times New Roman" panose="02020603050405020304" pitchFamily="18" charset="0"/>
                <a:cs typeface="Times New Roman"/>
              </a:rPr>
              <a:t>hopeful and confident that Christ will return.</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Customs/Rituals of the Church:</a:t>
            </a:r>
            <a:endParaRPr lang="en-GB" sz="1000" dirty="0">
              <a:effectLst/>
              <a:latin typeface="Work Sans"/>
              <a:ea typeface="Calibri" panose="020F0502020204030204" pitchFamily="34" charset="0"/>
              <a:cs typeface="Times New Roman"/>
            </a:endParaRPr>
          </a:p>
          <a:p>
            <a:pPr lvl="0"/>
            <a:r>
              <a:rPr lang="en-GB" sz="1000" dirty="0">
                <a:effectLst/>
                <a:latin typeface="Work Sans"/>
                <a:ea typeface="Calibri" panose="020F0502020204030204" pitchFamily="34" charset="0"/>
                <a:cs typeface="Times New Roman"/>
              </a:rPr>
              <a:t>The Easter vigil service is the first </a:t>
            </a:r>
            <a:r>
              <a:rPr lang="en-GB" sz="1000" u="none" strike="noStrike" dirty="0">
                <a:solidFill>
                  <a:srgbClr val="0563C1"/>
                </a:solidFill>
                <a:effectLst/>
                <a:latin typeface="Work Sans"/>
                <a:ea typeface="Calibri" panose="020F0502020204030204" pitchFamily="34" charset="0"/>
                <a:cs typeface="Times New Roman"/>
                <a:hlinkClick r:id="rId3"/>
              </a:rPr>
              <a:t>Easter</a:t>
            </a:r>
            <a:r>
              <a:rPr lang="en-GB" sz="1000" dirty="0">
                <a:effectLst/>
                <a:latin typeface="Work Sans"/>
                <a:ea typeface="Calibri" panose="020F0502020204030204" pitchFamily="34" charset="0"/>
                <a:cs typeface="Times New Roman"/>
              </a:rPr>
              <a:t> service and takes place on the night of Holy Saturday.</a:t>
            </a:r>
          </a:p>
          <a:p>
            <a:r>
              <a:rPr lang="en-GB" sz="1000" dirty="0">
                <a:effectLst/>
                <a:latin typeface="Work Sans"/>
                <a:ea typeface="Calibri" panose="020F0502020204030204" pitchFamily="34" charset="0"/>
                <a:cs typeface="Times New Roman"/>
              </a:rPr>
              <a:t>The service traditionally begins outside the church.</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Worshippers gather around a fire.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From this fire, the Easter (often known as paschal) candle is lit.</a:t>
            </a:r>
          </a:p>
          <a:p>
            <a:pPr lvl="0"/>
            <a:r>
              <a:rPr lang="en-GB" sz="1000" dirty="0">
                <a:effectLst/>
                <a:latin typeface="Work Sans"/>
                <a:ea typeface="Times New Roman" panose="02020603050405020304" pitchFamily="18" charset="0"/>
                <a:cs typeface="Times New Roman"/>
              </a:rPr>
              <a:t>The service begins with words like these:</a:t>
            </a:r>
            <a:endParaRPr lang="en-GB" sz="1000" dirty="0">
              <a:effectLst/>
              <a:latin typeface="Work Sans"/>
              <a:ea typeface="Calibri" panose="020F0502020204030204" pitchFamily="34" charset="0"/>
              <a:cs typeface="Times New Roman"/>
            </a:endParaRPr>
          </a:p>
          <a:p>
            <a:r>
              <a:rPr lang="en-GB" sz="1000" dirty="0">
                <a:latin typeface="Work Sans"/>
                <a:ea typeface="Calibri" panose="020F0502020204030204" pitchFamily="34" charset="0"/>
                <a:cs typeface="Times New Roman"/>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i="1" dirty="0">
                <a:effectLst/>
                <a:latin typeface="Work Sans"/>
                <a:ea typeface="Calibri" panose="020F0502020204030204" pitchFamily="34" charset="0"/>
                <a:cs typeface="Times New Roman"/>
              </a:rPr>
              <a:t>Dear brothers and sisters in Christ,</a:t>
            </a:r>
            <a:endParaRPr lang="en-GB" sz="1000" dirty="0">
              <a:effectLst/>
              <a:latin typeface="Work Sans"/>
              <a:ea typeface="Calibri" panose="020F0502020204030204" pitchFamily="34" charset="0"/>
              <a:cs typeface="Times New Roman"/>
            </a:endParaRPr>
          </a:p>
          <a:p>
            <a:r>
              <a:rPr lang="en-GB" sz="1000" i="1" dirty="0">
                <a:effectLst/>
                <a:latin typeface="Work Sans"/>
                <a:ea typeface="Calibri" panose="020F0502020204030204" pitchFamily="34" charset="0"/>
                <a:cs typeface="Times New Roman"/>
              </a:rPr>
              <a:t>on this most holy night,</a:t>
            </a:r>
            <a:endParaRPr lang="en-GB" sz="1000" dirty="0">
              <a:effectLst/>
              <a:latin typeface="Work Sans"/>
              <a:ea typeface="Calibri" panose="020F0502020204030204" pitchFamily="34" charset="0"/>
              <a:cs typeface="Times New Roman"/>
            </a:endParaRPr>
          </a:p>
          <a:p>
            <a:r>
              <a:rPr lang="en-GB" sz="1000" i="1" dirty="0">
                <a:effectLst/>
                <a:latin typeface="Work Sans"/>
                <a:ea typeface="Calibri" panose="020F0502020204030204" pitchFamily="34" charset="0"/>
                <a:cs typeface="Times New Roman"/>
              </a:rPr>
              <a:t>when our Lord Jesus Christ passed from death to life,</a:t>
            </a:r>
            <a:endParaRPr lang="en-GB" sz="1000" dirty="0">
              <a:effectLst/>
              <a:latin typeface="Work Sans"/>
              <a:ea typeface="Calibri" panose="020F0502020204030204" pitchFamily="34" charset="0"/>
              <a:cs typeface="Times New Roman"/>
            </a:endParaRPr>
          </a:p>
          <a:p>
            <a:r>
              <a:rPr lang="en-GB" sz="1000" i="1" dirty="0">
                <a:effectLst/>
                <a:latin typeface="Work Sans"/>
                <a:ea typeface="Calibri" panose="020F0502020204030204" pitchFamily="34" charset="0"/>
                <a:cs typeface="Times New Roman"/>
              </a:rPr>
              <a:t>the Church invites her children throughout the world</a:t>
            </a:r>
            <a:endParaRPr lang="en-GB" sz="1000" dirty="0">
              <a:effectLst/>
              <a:latin typeface="Work Sans"/>
              <a:ea typeface="Calibri" panose="020F0502020204030204" pitchFamily="34" charset="0"/>
              <a:cs typeface="Times New Roman"/>
            </a:endParaRPr>
          </a:p>
          <a:p>
            <a:r>
              <a:rPr lang="en-GB" sz="1000" i="1" dirty="0">
                <a:effectLst/>
                <a:latin typeface="Work Sans"/>
                <a:ea typeface="Calibri" panose="020F0502020204030204" pitchFamily="34" charset="0"/>
                <a:cs typeface="Times New Roman"/>
              </a:rPr>
              <a:t>to come together in vigil and prayer.</a:t>
            </a:r>
            <a:endParaRPr lang="en-GB" sz="1000" dirty="0">
              <a:effectLst/>
              <a:latin typeface="Work Sans"/>
              <a:ea typeface="Calibri" panose="020F0502020204030204" pitchFamily="34" charset="0"/>
              <a:cs typeface="Times New Roman"/>
            </a:endParaRPr>
          </a:p>
          <a:p>
            <a:r>
              <a:rPr lang="en-GB" sz="1000" i="1" dirty="0">
                <a:effectLst/>
                <a:latin typeface="Work Sans"/>
                <a:ea typeface="Calibri" panose="020F0502020204030204" pitchFamily="34" charset="0"/>
                <a:cs typeface="Times New Roman"/>
              </a:rPr>
              <a:t>This is the Passover of the Lord.</a:t>
            </a:r>
            <a:endParaRPr lang="en-GB" sz="1000" dirty="0">
              <a:effectLst/>
              <a:latin typeface="Work Sans"/>
              <a:ea typeface="Calibri" panose="020F0502020204030204" pitchFamily="34" charset="0"/>
              <a:cs typeface="Times New Roman"/>
            </a:endParaRPr>
          </a:p>
          <a:p>
            <a:r>
              <a:rPr lang="en-GB" sz="1000" i="1" dirty="0">
                <a:effectLst/>
                <a:latin typeface="Work Sans"/>
                <a:ea typeface="Calibri" panose="020F0502020204030204" pitchFamily="34" charset="0"/>
                <a:cs typeface="Times New Roman"/>
              </a:rPr>
              <a:t>We remember his death and resurrection</a:t>
            </a:r>
            <a:endParaRPr lang="en-GB" sz="1000" dirty="0">
              <a:effectLst/>
              <a:latin typeface="Work Sans"/>
              <a:ea typeface="Calibri" panose="020F0502020204030204" pitchFamily="34" charset="0"/>
              <a:cs typeface="Times New Roman"/>
            </a:endParaRPr>
          </a:p>
          <a:p>
            <a:r>
              <a:rPr lang="en-GB" sz="1000" i="1" dirty="0">
                <a:effectLst/>
                <a:latin typeface="Work Sans"/>
                <a:ea typeface="Calibri" panose="020F0502020204030204" pitchFamily="34" charset="0"/>
                <a:cs typeface="Times New Roman"/>
              </a:rPr>
              <a:t>by hearing his word and celebrating his mysteries,</a:t>
            </a:r>
            <a:endParaRPr lang="en-GB" sz="1000" dirty="0">
              <a:effectLst/>
              <a:latin typeface="Work Sans"/>
              <a:ea typeface="Calibri" panose="020F0502020204030204" pitchFamily="34" charset="0"/>
              <a:cs typeface="Times New Roman"/>
            </a:endParaRPr>
          </a:p>
          <a:p>
            <a:r>
              <a:rPr lang="en-GB" sz="1000" i="1" dirty="0">
                <a:effectLst/>
                <a:latin typeface="Work Sans"/>
                <a:ea typeface="Calibri" panose="020F0502020204030204" pitchFamily="34" charset="0"/>
                <a:cs typeface="Times New Roman"/>
              </a:rPr>
              <a:t>confident that we shall share his victory over death</a:t>
            </a:r>
            <a:endParaRPr lang="en-GB" sz="1000" dirty="0">
              <a:effectLst/>
              <a:latin typeface="Work Sans"/>
              <a:ea typeface="Calibri" panose="020F0502020204030204" pitchFamily="34" charset="0"/>
              <a:cs typeface="Times New Roman"/>
            </a:endParaRPr>
          </a:p>
          <a:p>
            <a:r>
              <a:rPr lang="en-GB" sz="1000" i="1" dirty="0">
                <a:effectLst/>
                <a:latin typeface="Work Sans"/>
                <a:ea typeface="Calibri" panose="020F0502020204030204" pitchFamily="34" charset="0"/>
                <a:cs typeface="Times New Roman"/>
              </a:rPr>
              <a:t>and live with him for ever in God.</a:t>
            </a:r>
            <a:r>
              <a:rPr lang="en-GB" sz="1000" dirty="0">
                <a:latin typeface="Work Sans"/>
                <a:ea typeface="Calibri" panose="020F0502020204030204" pitchFamily="34" charset="0"/>
                <a:cs typeface="Times New Roman"/>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pic>
        <p:nvPicPr>
          <p:cNvPr id="22" name="Picture 21">
            <a:extLst>
              <a:ext uri="{FF2B5EF4-FFF2-40B4-BE49-F238E27FC236}">
                <a16:creationId xmlns:a16="http://schemas.microsoft.com/office/drawing/2014/main" id="{9490083F-216B-A2B4-D267-F6DA67AF64DE}"/>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0B1EECEC-5B11-118D-F438-296A4AEE88A6}"/>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SALVATION</a:t>
            </a:r>
          </a:p>
        </p:txBody>
      </p:sp>
      <p:sp>
        <p:nvSpPr>
          <p:cNvPr id="8" name="TextBox 7">
            <a:extLst>
              <a:ext uri="{FF2B5EF4-FFF2-40B4-BE49-F238E27FC236}">
                <a16:creationId xmlns:a16="http://schemas.microsoft.com/office/drawing/2014/main" id="{365F6172-CB30-DC98-82DF-BB5636C8B3DD}"/>
              </a:ext>
            </a:extLst>
          </p:cNvPr>
          <p:cNvSpPr txBox="1"/>
          <p:nvPr/>
        </p:nvSpPr>
        <p:spPr>
          <a:xfrm>
            <a:off x="9183452" y="1956362"/>
            <a:ext cx="2871810" cy="3785652"/>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Easter Sunday: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Easter is the most significant Christian festival, remembering and celebrating the salvation offered through Jesus.</a:t>
            </a:r>
          </a:p>
          <a:p>
            <a:r>
              <a:rPr lang="en-GB" sz="1000">
                <a:effectLst/>
                <a:latin typeface="Work Sans" pitchFamily="2" charset="0"/>
                <a:ea typeface="Calibri" panose="020F0502020204030204" pitchFamily="34" charset="0"/>
                <a:cs typeface="Times New Roman" panose="02020603050405020304" pitchFamily="18" charset="0"/>
              </a:rPr>
              <a:t>On Easter Sunday, the women on visiting Jesus’ tomb, found the stone had been moved, and his body gone.  The Gospels recall the resurrection accounts slightly differently, presenting different details and perspectives but all presented as eye-witness reports.  Jesus appears to the women and his disciples on a number of different occasions.  He first appears in the garden.  He appears on the road to Emmaus.  He appears among them while they were still talking about the events of the day.  He appears again to his disciples by the Sea of Tiberias during the miraculous catch of fish.</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On Easter Sunday, hope comes.  The disciples cannot believe it at first and are not able to believe until they encounter the living Christ.</a:t>
            </a:r>
          </a:p>
        </p:txBody>
      </p:sp>
      <p:pic>
        <p:nvPicPr>
          <p:cNvPr id="2" name="Picture 1">
            <a:extLst>
              <a:ext uri="{FF2B5EF4-FFF2-40B4-BE49-F238E27FC236}">
                <a16:creationId xmlns:a16="http://schemas.microsoft.com/office/drawing/2014/main" id="{2DAF1E4B-08F2-69C3-FAA8-B6CDCBC25EB9}"/>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bwMode="auto">
          <a:xfrm>
            <a:off x="346198" y="4517544"/>
            <a:ext cx="2106470" cy="2106470"/>
          </a:xfrm>
          <a:prstGeom prst="rect">
            <a:avLst/>
          </a:prstGeom>
          <a:noFill/>
          <a:ln>
            <a:noFill/>
          </a:ln>
        </p:spPr>
      </p:pic>
      <p:pic>
        <p:nvPicPr>
          <p:cNvPr id="7" name="Picture 6">
            <a:extLst>
              <a:ext uri="{FF2B5EF4-FFF2-40B4-BE49-F238E27FC236}">
                <a16:creationId xmlns:a16="http://schemas.microsoft.com/office/drawing/2014/main" id="{E5526235-C210-3D18-1CB6-162D571A38A5}"/>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bwMode="auto">
          <a:xfrm>
            <a:off x="9292913" y="5765227"/>
            <a:ext cx="1859490" cy="813526"/>
          </a:xfrm>
          <a:prstGeom prst="rect">
            <a:avLst/>
          </a:prstGeom>
          <a:noFill/>
          <a:ln>
            <a:noFill/>
          </a:ln>
        </p:spPr>
      </p:pic>
      <p:sp>
        <p:nvSpPr>
          <p:cNvPr id="9" name="TextBox 8">
            <a:extLst>
              <a:ext uri="{FF2B5EF4-FFF2-40B4-BE49-F238E27FC236}">
                <a16:creationId xmlns:a16="http://schemas.microsoft.com/office/drawing/2014/main" id="{DB72CC7D-AF6A-8AB1-4F45-930CF554BD46}"/>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3" name="TextBox 12">
            <a:extLst>
              <a:ext uri="{FF2B5EF4-FFF2-40B4-BE49-F238E27FC236}">
                <a16:creationId xmlns:a16="http://schemas.microsoft.com/office/drawing/2014/main" id="{2F8CDDD6-1B05-2226-8902-4D791528F8DE}"/>
              </a:ext>
            </a:extLst>
          </p:cNvPr>
          <p:cNvSpPr txBox="1"/>
          <p:nvPr/>
        </p:nvSpPr>
        <p:spPr>
          <a:xfrm>
            <a:off x="2452668" y="279247"/>
            <a:ext cx="8039647" cy="461665"/>
          </a:xfrm>
          <a:prstGeom prst="rect">
            <a:avLst/>
          </a:prstGeom>
          <a:noFill/>
        </p:spPr>
        <p:txBody>
          <a:bodyPr wrap="square" rtlCol="0">
            <a:spAutoFit/>
          </a:bodyPr>
          <a:lstStyle/>
          <a:p>
            <a:r>
              <a:rPr lang="en-US" sz="2400">
                <a:solidFill>
                  <a:schemeClr val="bg1"/>
                </a:solidFill>
                <a:latin typeface="Work Sans Light" pitchFamily="2" charset="0"/>
              </a:rPr>
              <a:t>Background knowledge for teachers</a:t>
            </a:r>
          </a:p>
        </p:txBody>
      </p:sp>
    </p:spTree>
    <p:extLst>
      <p:ext uri="{BB962C8B-B14F-4D97-AF65-F5344CB8AC3E}">
        <p14:creationId xmlns:p14="http://schemas.microsoft.com/office/powerpoint/2010/main" val="1042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9022E0A-FAA8-BC61-A7E2-734CBD8C1681}"/>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1817310"/>
            <a:ext cx="3053636"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08601" y="1014532"/>
            <a:ext cx="6701623" cy="587790"/>
          </a:xfrm>
          <a:prstGeom prst="rect">
            <a:avLst/>
          </a:prstGeom>
          <a:noFill/>
        </p:spPr>
        <p:txBody>
          <a:bodyPr wrap="square">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Calibri Light" panose="020F0302020204030204" pitchFamily="34" charset="0"/>
              </a:rPr>
              <a:t>The meaning of salvation:</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It is through the death and resurrection of Jesus that the relationship between God and humanity is restored.  In the death of Christ, forgiveness is offered for the sins of all people.</a:t>
            </a:r>
          </a:p>
        </p:txBody>
      </p:sp>
      <p:sp>
        <p:nvSpPr>
          <p:cNvPr id="10" name="TextBox 9">
            <a:extLst>
              <a:ext uri="{FF2B5EF4-FFF2-40B4-BE49-F238E27FC236}">
                <a16:creationId xmlns:a16="http://schemas.microsoft.com/office/drawing/2014/main" id="{1770F6AF-2DC6-1A69-8D63-0F3542C32B0E}"/>
              </a:ext>
            </a:extLst>
          </p:cNvPr>
          <p:cNvSpPr txBox="1"/>
          <p:nvPr/>
        </p:nvSpPr>
        <p:spPr>
          <a:xfrm>
            <a:off x="136738" y="1956362"/>
            <a:ext cx="2766844" cy="4093428"/>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From Easter Sunday:</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b="1">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How the Church and Christians remember today:</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Easter is a time when Christians are reminded of God’s salvation.  Jesus was resurrected, brought back to life.  He appeared to the women and his disciples and ascended into heaven to be with his Father.  For many Christians, this provides a sense of hope, that even in the midst of darkness and despair, God is a God of unconditional love, a God who forgives and through Jesus Christ, offers eternal life.</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Customs/Rituals of the Church:</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Churches will often be filled with flowers and colour.</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Special hymns and songs will be sung.</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Eucharist/Mass will be celebrated.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‘Alleluia’ will reappear in the liturgy. </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Easter Sunday marks the end of Lent. </a:t>
            </a:r>
          </a:p>
          <a:p>
            <a:r>
              <a:rPr lang="en-GB" sz="1000">
                <a:effectLst/>
                <a:latin typeface="Work Sans" pitchFamily="2" charset="0"/>
                <a:ea typeface="Calibri" panose="020F0502020204030204" pitchFamily="34" charset="0"/>
                <a:cs typeface="Times New Roman" panose="02020603050405020304" pitchFamily="18" charset="0"/>
              </a:rPr>
              <a:t> </a:t>
            </a:r>
          </a:p>
        </p:txBody>
      </p:sp>
      <p:pic>
        <p:nvPicPr>
          <p:cNvPr id="22" name="Picture 21">
            <a:extLst>
              <a:ext uri="{FF2B5EF4-FFF2-40B4-BE49-F238E27FC236}">
                <a16:creationId xmlns:a16="http://schemas.microsoft.com/office/drawing/2014/main" id="{9490083F-216B-A2B4-D267-F6DA67AF64DE}"/>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0B1EECEC-5B11-118D-F438-296A4AEE88A6}"/>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SALVATION</a:t>
            </a:r>
          </a:p>
        </p:txBody>
      </p:sp>
      <p:sp>
        <p:nvSpPr>
          <p:cNvPr id="5" name="TextBox 4">
            <a:extLst>
              <a:ext uri="{FF2B5EF4-FFF2-40B4-BE49-F238E27FC236}">
                <a16:creationId xmlns:a16="http://schemas.microsoft.com/office/drawing/2014/main" id="{ACA6B55E-BA58-67D6-7F37-D4FFBE2F9F98}"/>
              </a:ext>
            </a:extLst>
          </p:cNvPr>
          <p:cNvSpPr txBox="1"/>
          <p:nvPr/>
        </p:nvSpPr>
        <p:spPr>
          <a:xfrm>
            <a:off x="3194433" y="1956362"/>
            <a:ext cx="2766844" cy="246221"/>
          </a:xfrm>
          <a:prstGeom prst="rect">
            <a:avLst/>
          </a:prstGeom>
          <a:noFill/>
        </p:spPr>
        <p:txBody>
          <a:bodyPr wrap="square" lIns="91440" tIns="45720" rIns="91440" bIns="45720" rtlCol="0" anchor="t">
            <a:spAutoFit/>
          </a:bodyPr>
          <a:lstStyle/>
          <a:p>
            <a:r>
              <a:rPr lang="en-GB" sz="1000" b="1">
                <a:latin typeface="Work Sans" pitchFamily="2" charset="0"/>
                <a:ea typeface="Calibri" panose="020F0502020204030204" pitchFamily="34" charset="0"/>
                <a:cs typeface="Times New Roman" panose="02020603050405020304" pitchFamily="18" charset="0"/>
              </a:rPr>
              <a:t>T</a:t>
            </a:r>
            <a:r>
              <a:rPr lang="en-GB" sz="1000" b="1">
                <a:effectLst/>
                <a:latin typeface="Work Sans" pitchFamily="2" charset="0"/>
                <a:ea typeface="Calibri" panose="020F0502020204030204" pitchFamily="34" charset="0"/>
                <a:cs typeface="Times New Roman" panose="02020603050405020304" pitchFamily="18" charset="0"/>
              </a:rPr>
              <a:t>ype notes here…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2F18B3FF-F9D5-8EC3-6B09-4A5C8EA3539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3" name="TextBox 12">
            <a:extLst>
              <a:ext uri="{FF2B5EF4-FFF2-40B4-BE49-F238E27FC236}">
                <a16:creationId xmlns:a16="http://schemas.microsoft.com/office/drawing/2014/main" id="{722488E9-89B7-CC04-218D-33EC2411D01B}"/>
              </a:ext>
            </a:extLst>
          </p:cNvPr>
          <p:cNvSpPr txBox="1"/>
          <p:nvPr/>
        </p:nvSpPr>
        <p:spPr>
          <a:xfrm>
            <a:off x="2452668" y="279247"/>
            <a:ext cx="8039647" cy="461665"/>
          </a:xfrm>
          <a:prstGeom prst="rect">
            <a:avLst/>
          </a:prstGeom>
          <a:noFill/>
        </p:spPr>
        <p:txBody>
          <a:bodyPr wrap="square" rtlCol="0">
            <a:spAutoFit/>
          </a:bodyPr>
          <a:lstStyle/>
          <a:p>
            <a:r>
              <a:rPr lang="en-US" sz="2400">
                <a:solidFill>
                  <a:schemeClr val="bg1"/>
                </a:solidFill>
                <a:latin typeface="Work Sans Light" pitchFamily="2" charset="0"/>
              </a:rPr>
              <a:t>Background knowledge for teachers</a:t>
            </a:r>
          </a:p>
        </p:txBody>
      </p:sp>
    </p:spTree>
    <p:extLst>
      <p:ext uri="{BB962C8B-B14F-4D97-AF65-F5344CB8AC3E}">
        <p14:creationId xmlns:p14="http://schemas.microsoft.com/office/powerpoint/2010/main" val="43603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Ash Wednesday?</a:t>
            </a:r>
            <a:endParaRPr lang="en-US" sz="240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what a ritual is.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and understand what Lent means and how some Christians might observe it.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that Ash Wednesday marks the beginning of Lent.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what happens in many churches on Ash Wednesday.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able to express an opinion.</a:t>
            </a:r>
          </a:p>
          <a:p>
            <a:pPr marL="342900" lvl="0" indent="-342900">
              <a:buFont typeface="Symbol" panose="05050102010706020507" pitchFamily="18" charset="2"/>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Lent, ritual, Ash Wednesday.</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862322"/>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Give children a range of things people do as ‘routine’.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E.g.: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Why do you think people do these things?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might we call these things?</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the word ‘ritual’ to pupils.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do you think the word ritual means?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is a ritual?</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How might doing a ritual help someone live their life?</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the meaning of ritual:  </a:t>
            </a:r>
            <a:r>
              <a:rPr lang="en-GB" sz="1000">
                <a:effectLst/>
                <a:latin typeface="Work Sans" pitchFamily="2" charset="0"/>
                <a:ea typeface="Calibri" panose="020F0502020204030204" pitchFamily="34" charset="0"/>
                <a:cs typeface="Times New Roman" panose="02020603050405020304" pitchFamily="18" charset="0"/>
              </a:rPr>
              <a:t>A </a:t>
            </a:r>
            <a:r>
              <a:rPr lang="en-GB" sz="1000">
                <a:solidFill>
                  <a:srgbClr val="000000"/>
                </a:solidFill>
                <a:effectLst/>
                <a:latin typeface="Work Sans" pitchFamily="2" charset="0"/>
                <a:ea typeface="Calibri" panose="020F0502020204030204" pitchFamily="34" charset="0"/>
                <a:cs typeface="Times New Roman" panose="02020603050405020304" pitchFamily="18" charset="0"/>
              </a:rPr>
              <a:t>religious </a:t>
            </a:r>
            <a:r>
              <a:rPr lang="en-GB" sz="1000">
                <a:effectLst/>
                <a:latin typeface="Work Sans" pitchFamily="2" charset="0"/>
                <a:ea typeface="Calibri" panose="020F0502020204030204" pitchFamily="34" charset="0"/>
                <a:cs typeface="Times New Roman" panose="02020603050405020304" pitchFamily="18" charset="0"/>
              </a:rPr>
              <a:t>service </a:t>
            </a:r>
            <a:r>
              <a:rPr lang="en-GB" sz="1000">
                <a:solidFill>
                  <a:srgbClr val="000000"/>
                </a:solidFill>
                <a:effectLst/>
                <a:latin typeface="Work Sans" pitchFamily="2" charset="0"/>
                <a:ea typeface="Calibri" panose="020F0502020204030204" pitchFamily="34" charset="0"/>
                <a:cs typeface="Times New Roman" panose="02020603050405020304" pitchFamily="18" charset="0"/>
              </a:rPr>
              <a:t>or other ceremony which </a:t>
            </a:r>
            <a:r>
              <a:rPr lang="en-GB" sz="1000">
                <a:effectLst/>
                <a:latin typeface="Work Sans" pitchFamily="2" charset="0"/>
                <a:ea typeface="Calibri" panose="020F0502020204030204" pitchFamily="34" charset="0"/>
                <a:cs typeface="Times New Roman" panose="02020603050405020304" pitchFamily="18" charset="0"/>
              </a:rPr>
              <a:t>involves a series of </a:t>
            </a:r>
            <a:r>
              <a:rPr lang="en-GB" sz="1000">
                <a:solidFill>
                  <a:srgbClr val="000000"/>
                </a:solidFill>
                <a:effectLst/>
                <a:latin typeface="Work Sans" pitchFamily="2" charset="0"/>
                <a:ea typeface="Calibri" panose="020F0502020204030204" pitchFamily="34" charset="0"/>
                <a:cs typeface="Times New Roman" panose="02020603050405020304" pitchFamily="18" charset="0"/>
              </a:rPr>
              <a:t>actions performed in a </a:t>
            </a:r>
            <a:r>
              <a:rPr lang="en-GB" sz="1000">
                <a:effectLst/>
                <a:latin typeface="Work Sans" pitchFamily="2" charset="0"/>
                <a:ea typeface="Calibri" panose="020F0502020204030204" pitchFamily="34" charset="0"/>
                <a:cs typeface="Times New Roman" panose="02020603050405020304" pitchFamily="18" charset="0"/>
              </a:rPr>
              <a:t>fixed </a:t>
            </a:r>
            <a:r>
              <a:rPr lang="en-GB" sz="1000">
                <a:solidFill>
                  <a:srgbClr val="000000"/>
                </a:solidFill>
                <a:effectLst/>
                <a:latin typeface="Work Sans" pitchFamily="2" charset="0"/>
                <a:ea typeface="Calibri" panose="020F0502020204030204" pitchFamily="34" charset="0"/>
                <a:cs typeface="Times New Roman" panose="02020603050405020304" pitchFamily="18" charset="0"/>
              </a:rPr>
              <a:t>order.</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422105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Ash Wednesday?</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401205"/>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the big question for the unit:   </a:t>
            </a:r>
            <a:r>
              <a:rPr lang="en-GB" sz="1000" b="1">
                <a:solidFill>
                  <a:srgbClr val="55345A"/>
                </a:solidFill>
                <a:effectLst/>
                <a:latin typeface="Work Sans" pitchFamily="2" charset="0"/>
                <a:ea typeface="Calibri" panose="020F0502020204030204" pitchFamily="34" charset="0"/>
                <a:cs typeface="Calibri Light" panose="020F0302020204030204" pitchFamily="34" charset="0"/>
              </a:rPr>
              <a:t>What happens in churches during Lent and Easter?</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liturgical season is the Church currently marking?  (Lent)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might Christians do during Lent that is different to other times in the year?</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Why do you think the Church and many Christians participate in these rituals?</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Explain to the children the following: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meaning of Lent.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How the Church marks Holy Week and Easter. </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How Christians participate in a range of important rituals during Holy Week and Easter.</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How the rituals of Holy Week are rooted in the events of the first Holy Week and the history of the Church.</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Teacher subject knowledge:  Meaning of Lent: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solidFill>
                  <a:srgbClr val="55345A"/>
                </a:solidFill>
                <a:effectLst/>
                <a:latin typeface="Work Sans" pitchFamily="2" charset="0"/>
                <a:ea typeface="Calibri" panose="020F0502020204030204" pitchFamily="34" charset="0"/>
                <a:cs typeface="Times New Roman" panose="02020603050405020304" pitchFamily="18" charset="0"/>
              </a:rPr>
              <a:t>Why is it called Lent?  Lent is an old English word meaning 'lengthen'. Lent is observed in spring, when the days begin to get longer.  Beginning on Ash Wednesday, Lent is a season of reflection and preparation before the celebrations of Easter. It lasts for 40 days.  Christians often mark the season of Lent by fasting, both from food and festivities.</a:t>
            </a:r>
          </a:p>
          <a:p>
            <a:r>
              <a:rPr lang="en-GB" sz="1000">
                <a:solidFill>
                  <a:srgbClr val="55345A"/>
                </a:solidFill>
                <a:effectLst/>
                <a:latin typeface="Work Sans" pitchFamily="2" charset="0"/>
                <a:ea typeface="Calibri" panose="020F0502020204030204" pitchFamily="34" charset="0"/>
                <a:cs typeface="Times New Roman" panose="02020603050405020304" pitchFamily="18" charset="0"/>
              </a:rPr>
              <a:t>Whereas Easter celebrates the resurrection of Jesus after his death on the cross, Lent recalls the events leading up to and including Jesus' crucifixion by Rome. </a:t>
            </a:r>
          </a:p>
          <a:p>
            <a:r>
              <a:rPr lang="en-GB" sz="1000">
                <a:solidFill>
                  <a:srgbClr val="55345A"/>
                </a:solidFill>
                <a:effectLst/>
                <a:latin typeface="Work Sans" pitchFamily="2" charset="0"/>
                <a:ea typeface="Calibri" panose="020F0502020204030204" pitchFamily="34" charset="0"/>
                <a:cs typeface="Times New Roman" panose="02020603050405020304" pitchFamily="18" charset="0"/>
              </a:rPr>
              <a:t>The Christian churches that observe Lent in the 21st century (and not all do significantly) use it as a time for prayer and penance.  Only a small number of people today fast for the whole of Lent, although some maintain the practice on Ash Wednesday and Good Friday.  It is more common these days for many believers to surrender something of their choice.  Others might choose to take something up.  Whatever the sacrifice, it is a reflection of Jesus' deprivation in the wilderness and a test of self-discipline.</a:t>
            </a:r>
          </a:p>
          <a:p>
            <a:r>
              <a:rPr lang="en-GB" sz="1000">
                <a:solidFill>
                  <a:srgbClr val="55345A"/>
                </a:solidFill>
                <a:effectLst/>
                <a:latin typeface="Work Sans" pitchFamily="2" charset="0"/>
                <a:ea typeface="Calibri" panose="020F0502020204030204" pitchFamily="34" charset="0"/>
                <a:cs typeface="Times New Roman" panose="02020603050405020304" pitchFamily="18" charset="0"/>
              </a:rPr>
              <a:t>By participating in the rituals of Holy Week, it enables Christians to remember the last days of Jesus’ life as a collective community of faith and to enter deeply into the significance of each event.  </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441327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Ash Wednesday?</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3939540"/>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What happens in churches on</a:t>
            </a:r>
            <a:r>
              <a:rPr lang="en-GB" sz="100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Ash Wednesday?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Option:   Ask the incumbent</a:t>
            </a:r>
            <a:r>
              <a:rPr lang="en-GB" sz="1000">
                <a:effectLst/>
                <a:latin typeface="Work Sans" pitchFamily="2" charset="0"/>
                <a:ea typeface="Times New Roman" panose="02020603050405020304" pitchFamily="18" charset="0"/>
                <a:cs typeface="Times New Roman" panose="02020603050405020304" pitchFamily="18" charset="0"/>
              </a:rPr>
              <a:t> or another member of the clergy, to visit and talk about how Ash Wednesday is marked in the Parish Church.</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Teacher subject knowledge:  Ash Wednesday:</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solidFill>
                  <a:srgbClr val="55345A"/>
                </a:solidFill>
                <a:effectLst/>
                <a:latin typeface="Work Sans" pitchFamily="2" charset="0"/>
                <a:ea typeface="Times New Roman" panose="02020603050405020304" pitchFamily="18" charset="0"/>
                <a:cs typeface="Times New Roman" panose="02020603050405020304" pitchFamily="18" charset="0"/>
              </a:rPr>
              <a:t>Ash Wednesday is the beginning of Lent and marks the period when Jesus went into the desert for 40 days and 40 nights and faced temptation.</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solidFill>
                  <a:srgbClr val="55345A"/>
                </a:solidFill>
                <a:effectLst/>
                <a:latin typeface="Work Sans" pitchFamily="2" charset="0"/>
                <a:ea typeface="Times New Roman" panose="02020603050405020304" pitchFamily="18" charset="0"/>
                <a:cs typeface="Times New Roman" panose="02020603050405020304" pitchFamily="18" charset="0"/>
              </a:rPr>
              <a:t>This is marked in churches by a Eucharist at which people are </a:t>
            </a:r>
            <a:r>
              <a:rPr lang="en-GB" sz="1000" err="1">
                <a:solidFill>
                  <a:srgbClr val="55345A"/>
                </a:solidFill>
                <a:effectLst/>
                <a:latin typeface="Work Sans" pitchFamily="2" charset="0"/>
                <a:ea typeface="Times New Roman" panose="02020603050405020304" pitchFamily="18" charset="0"/>
                <a:cs typeface="Times New Roman" panose="02020603050405020304" pitchFamily="18" charset="0"/>
              </a:rPr>
              <a:t>ashed</a:t>
            </a:r>
            <a:r>
              <a:rPr lang="en-GB" sz="1000">
                <a:solidFill>
                  <a:srgbClr val="55345A"/>
                </a:solidFill>
                <a:effectLst/>
                <a:latin typeface="Work Sans" pitchFamily="2" charset="0"/>
                <a:ea typeface="Times New Roman" panose="02020603050405020304" pitchFamily="18" charset="0"/>
                <a:cs typeface="Times New Roman" panose="02020603050405020304" pitchFamily="18" charset="0"/>
              </a:rPr>
              <a:t> to remind them of their own mortality.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solidFill>
                  <a:srgbClr val="55345A"/>
                </a:solidFill>
                <a:effectLst/>
                <a:latin typeface="Work Sans" pitchFamily="2" charset="0"/>
                <a:ea typeface="Times New Roman" panose="02020603050405020304" pitchFamily="18" charset="0"/>
                <a:cs typeface="Times New Roman" panose="02020603050405020304" pitchFamily="18" charset="0"/>
              </a:rPr>
              <a:t>Ashes are an ancient sign of penitence; from the middle ages it became the custom to begin Lent by being marked in ash with the sign of the cross.</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solidFill>
                  <a:srgbClr val="55345A"/>
                </a:solidFill>
                <a:effectLst/>
                <a:latin typeface="Work Sans" pitchFamily="2" charset="0"/>
                <a:ea typeface="Times New Roman" panose="02020603050405020304" pitchFamily="18" charset="0"/>
                <a:cs typeface="Times New Roman" panose="02020603050405020304" pitchFamily="18" charset="0"/>
              </a:rPr>
              <a:t>The palm crosses left over from last year in church are burned to make ashes and people have the sign of the cross made in ash on their forehead by the minister. As each person receives the imposition of ashes, the priest says the words “Remember that you are dust, and to dust you shall return.  Turn away from sin and be faithful to Christ.”</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228600"/>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Key questions:</a:t>
            </a:r>
            <a:r>
              <a:rPr lang="en-GB" sz="1000">
                <a:effectLst/>
                <a:latin typeface="Work Sans" pitchFamily="2" charset="0"/>
                <a:ea typeface="Times New Roman" panose="02020603050405020304" pitchFamily="18" charset="0"/>
                <a:cs typeface="Times New Roman" panose="02020603050405020304" pitchFamily="18" charset="0"/>
              </a:rPr>
              <a:t>  Recapping knowledge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What do the words the priest says mean do you think?</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Why do people have the sign of the cross made on their heads?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Why is the sign of the cross made out of ashes?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Explain</a:t>
            </a:r>
            <a:r>
              <a:rPr lang="en-GB" sz="1000">
                <a:effectLst/>
                <a:latin typeface="Work Sans" pitchFamily="2" charset="0"/>
                <a:ea typeface="Times New Roman" panose="02020603050405020304" pitchFamily="18" charset="0"/>
                <a:cs typeface="Times New Roman" panose="02020603050405020304" pitchFamily="18" charset="0"/>
              </a:rPr>
              <a:t> to the pupils that throughout Lent, the liturgical colour of purple is used in the church – on the altar frontal, vestments and clergy robes and there are no flowers or decorations. The Gloria in Excelsis is not used and neither is Alleluia said or sung.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Why do you think this is?  (Time of repentance.  Time of preparation for Easter.  Time to be solemn) </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911502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happens in churches on Ash Wednesday?</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489801" cy="4708981"/>
          </a:xfrm>
          <a:prstGeom prst="rect">
            <a:avLst/>
          </a:prstGeom>
          <a:noFill/>
        </p:spPr>
        <p:txBody>
          <a:bodyPr wrap="square" lIns="91440" tIns="45720" rIns="91440" bIns="45720" anchor="t">
            <a:spAutoFit/>
          </a:bodyPr>
          <a:lstStyle/>
          <a:p>
            <a:r>
              <a:rPr lang="en-GB" sz="1000" b="1" dirty="0">
                <a:effectLst/>
                <a:latin typeface="Work Sans"/>
                <a:ea typeface="Times New Roman" panose="02020603050405020304" pitchFamily="18" charset="0"/>
                <a:cs typeface="Times New Roman"/>
              </a:rPr>
              <a:t>Biblical text analysis</a:t>
            </a:r>
            <a:r>
              <a:rPr lang="en-GB" sz="1000" b="1" dirty="0">
                <a:solidFill>
                  <a:srgbClr val="55345A"/>
                </a:solidFill>
                <a:effectLst/>
                <a:latin typeface="Work Sans"/>
                <a:ea typeface="Times New Roman" panose="02020603050405020304" pitchFamily="18" charset="0"/>
                <a:cs typeface="Times New Roman"/>
              </a:rPr>
              <a:t>:</a:t>
            </a:r>
            <a:r>
              <a:rPr lang="en-GB" sz="1000" dirty="0">
                <a:solidFill>
                  <a:srgbClr val="55345A"/>
                </a:solidFill>
                <a:latin typeface="Work Sans"/>
                <a:ea typeface="Times New Roman" panose="02020603050405020304" pitchFamily="18" charset="0"/>
                <a:cs typeface="Times New Roman"/>
              </a:rPr>
              <a:t> </a:t>
            </a:r>
            <a:r>
              <a:rPr lang="en-GB" sz="1000" dirty="0">
                <a:solidFill>
                  <a:srgbClr val="55345A"/>
                </a:solidFill>
                <a:effectLst/>
                <a:latin typeface="Work Sans"/>
                <a:ea typeface="Times New Roman" panose="02020603050405020304" pitchFamily="18" charset="0"/>
                <a:cs typeface="Times New Roman"/>
              </a:rPr>
              <a:t> </a:t>
            </a:r>
            <a:r>
              <a:rPr lang="en-GB" sz="1000" b="1" dirty="0">
                <a:solidFill>
                  <a:srgbClr val="55345A"/>
                </a:solidFill>
                <a:effectLst/>
                <a:latin typeface="Work Sans"/>
                <a:ea typeface="Times New Roman" panose="02020603050405020304" pitchFamily="18" charset="0"/>
                <a:cs typeface="Times New Roman"/>
              </a:rPr>
              <a:t>Read:</a:t>
            </a:r>
            <a:r>
              <a:rPr lang="en-GB" sz="1000" b="1" dirty="0">
                <a:solidFill>
                  <a:srgbClr val="55345A"/>
                </a:solidFill>
                <a:latin typeface="Work Sans"/>
                <a:ea typeface="Times New Roman" panose="02020603050405020304" pitchFamily="18" charset="0"/>
                <a:cs typeface="Times New Roman"/>
              </a:rPr>
              <a:t> </a:t>
            </a:r>
            <a:r>
              <a:rPr lang="en-GB" sz="1000" b="1" dirty="0">
                <a:solidFill>
                  <a:srgbClr val="55345A"/>
                </a:solidFill>
                <a:effectLst/>
                <a:latin typeface="Work Sans"/>
                <a:ea typeface="Times New Roman" panose="02020603050405020304" pitchFamily="18" charset="0"/>
                <a:cs typeface="Times New Roman"/>
              </a:rPr>
              <a:t> Luke 4:</a:t>
            </a:r>
            <a:r>
              <a:rPr lang="en-GB" sz="1000" b="1" dirty="0">
                <a:solidFill>
                  <a:srgbClr val="55345A"/>
                </a:solidFill>
                <a:latin typeface="Work Sans"/>
                <a:ea typeface="Times New Roman" panose="02020603050405020304" pitchFamily="18" charset="0"/>
                <a:cs typeface="Times New Roman"/>
              </a:rPr>
              <a:t> </a:t>
            </a:r>
            <a:r>
              <a:rPr lang="en-GB" sz="1000" b="1" dirty="0">
                <a:solidFill>
                  <a:srgbClr val="55345A"/>
                </a:solidFill>
                <a:effectLst/>
                <a:latin typeface="Work Sans"/>
                <a:ea typeface="Times New Roman" panose="02020603050405020304" pitchFamily="18" charset="0"/>
                <a:cs typeface="Times New Roman"/>
              </a:rPr>
              <a:t> 1 – 13 – The temptation of Jesus</a:t>
            </a:r>
            <a:r>
              <a:rPr lang="en-GB" sz="1000" b="1" dirty="0">
                <a:solidFill>
                  <a:srgbClr val="55345A"/>
                </a:solidFill>
                <a:latin typeface="Work Sans"/>
                <a:ea typeface="Times New Roman" panose="02020603050405020304" pitchFamily="18" charset="0"/>
                <a:cs typeface="Times New Roman"/>
              </a:rPr>
              <a:t> </a:t>
            </a:r>
            <a:r>
              <a:rPr lang="en-GB" sz="1000" b="1" dirty="0">
                <a:solidFill>
                  <a:srgbClr val="55345A"/>
                </a:solidFill>
                <a:effectLst/>
                <a:latin typeface="Work Sans"/>
                <a:ea typeface="Times New Roman" panose="02020603050405020304" pitchFamily="18" charset="0"/>
                <a:cs typeface="Times New Roman"/>
              </a:rPr>
              <a:t> (This is the reading that is read in Churches on Ash Wednesday)</a:t>
            </a:r>
            <a:endParaRPr lang="en-GB" sz="1000" dirty="0">
              <a:effectLst/>
              <a:latin typeface="Work Sans"/>
              <a:ea typeface="Calibri" panose="020F0502020204030204" pitchFamily="34" charset="0"/>
              <a:cs typeface="Times New Roman"/>
            </a:endParaRPr>
          </a:p>
          <a:p>
            <a:r>
              <a:rPr lang="en-GB" sz="1000" b="1" dirty="0">
                <a:effectLst/>
                <a:latin typeface="Work Sans"/>
                <a:ea typeface="Times New Roman" panose="02020603050405020304" pitchFamily="18" charset="0"/>
                <a:cs typeface="Times New Roman"/>
              </a:rPr>
              <a:t>Key questions:</a:t>
            </a:r>
            <a:endParaRPr lang="en-GB" sz="1000" dirty="0">
              <a:effectLst/>
              <a:latin typeface="Work Sans"/>
              <a:ea typeface="Calibri" panose="020F0502020204030204" pitchFamily="34" charset="0"/>
              <a:cs typeface="Times New Roman"/>
            </a:endParaRPr>
          </a:p>
          <a:p>
            <a:r>
              <a:rPr lang="en-GB" sz="1000" b="1" dirty="0">
                <a:effectLst/>
                <a:latin typeface="Work Sans"/>
                <a:ea typeface="Times New Roman" panose="02020603050405020304" pitchFamily="18" charset="0"/>
                <a:cs typeface="Times New Roman"/>
              </a:rPr>
              <a:t>Behind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Why was it written?</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Theology</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is the author trying to tell his audience?</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Within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What does the text mean?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Are there any words that need explaining?</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Discipline:</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dirty="0">
                <a:latin typeface="Work Sans"/>
                <a:ea typeface="Times New Roman" panose="02020603050405020304" pitchFamily="18" charset="0"/>
                <a:cs typeface="Times New Roman"/>
              </a:rPr>
              <a:t>Theology</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Why do you think Jesus was led by the Spirit into the desert?</a:t>
            </a:r>
            <a:endParaRPr lang="en-GB" sz="1000" dirty="0">
              <a:effectLst/>
              <a:latin typeface="Work Sans"/>
              <a:ea typeface="Calibri" panose="020F0502020204030204" pitchFamily="34" charset="0"/>
              <a:cs typeface="Times New Roman"/>
            </a:endParaRPr>
          </a:p>
          <a:p>
            <a:pPr marL="17145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Do you think Jesus was ever tempted to give into the devil’s voice?</a:t>
            </a:r>
            <a:r>
              <a:rPr lang="en-GB" sz="1000" dirty="0">
                <a:latin typeface="Work Sans"/>
                <a:ea typeface="Times New Roman" panose="02020603050405020304" pitchFamily="18" charset="0"/>
                <a:cs typeface="Times New Roman"/>
              </a:rPr>
              <a:t>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do you think kept Jesus strong in this situation?</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In front of the text: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This is concerned with the relationship between the text and the reader.</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b="1" dirty="0">
                <a:latin typeface="Work Sans"/>
                <a:ea typeface="Times New Roman" panose="02020603050405020304" pitchFamily="18" charset="0"/>
                <a:cs typeface="Times New Roman"/>
              </a:rPr>
              <a:t>  </a:t>
            </a:r>
            <a:r>
              <a:rPr lang="en-GB" sz="1000" dirty="0">
                <a:latin typeface="Work Sans"/>
                <a:ea typeface="Times New Roman" panose="02020603050405020304" pitchFamily="18" charset="0"/>
                <a:cs typeface="Times New Roman"/>
              </a:rPr>
              <a:t>Theology</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do you think a Christian would take away from this text?</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What will you take away from this text?</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Main activity:</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(Evaluate and communicate)</a:t>
            </a:r>
            <a:r>
              <a:rPr lang="en-GB" sz="1000" b="1" dirty="0">
                <a:latin typeface="Work Sans"/>
                <a:ea typeface="Times New Roman" panose="02020603050405020304" pitchFamily="18" charset="0"/>
                <a:cs typeface="Times New Roman"/>
              </a:rPr>
              <a:t> - </a:t>
            </a:r>
            <a:r>
              <a:rPr lang="en-GB" sz="1000" dirty="0">
                <a:effectLst/>
                <a:latin typeface="Work Sans"/>
                <a:ea typeface="Times New Roman" panose="02020603050405020304" pitchFamily="18" charset="0"/>
                <a:cs typeface="Times New Roman"/>
              </a:rPr>
              <a:t>Complete the first part of the table</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Reflect question: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Written response – model a high-quality written response.</a:t>
            </a:r>
            <a:endParaRPr lang="en-GB" sz="1000" dirty="0">
              <a:effectLst/>
              <a:latin typeface="Work Sans"/>
              <a:ea typeface="Calibri" panose="020F0502020204030204" pitchFamily="34" charset="0"/>
              <a:cs typeface="Times New Roman"/>
            </a:endParaRPr>
          </a:p>
          <a:p>
            <a:r>
              <a:rPr lang="en-GB" sz="1000" b="1" dirty="0">
                <a:effectLst/>
                <a:latin typeface="Work Sans"/>
                <a:ea typeface="Times New Roman" panose="02020603050405020304" pitchFamily="18" charset="0"/>
                <a:cs typeface="Times New Roman"/>
              </a:rPr>
              <a:t>Key question:</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When you are tempted to do something that you know is not right, what helps you to make the right choice and not follow the temptation?</a:t>
            </a:r>
            <a:endParaRPr lang="en-GB" sz="1000" dirty="0">
              <a:effectLst/>
              <a:latin typeface="Work Sans"/>
              <a:ea typeface="Calibri" panose="020F0502020204030204" pitchFamily="34" charset="0"/>
              <a:cs typeface="Times New Roman"/>
            </a:endParaRPr>
          </a:p>
          <a:p>
            <a:pPr marL="171450" indent="-171450">
              <a:buFont typeface="Arial" panose="020B0604020202020204" pitchFamily="34" charset="0"/>
              <a:buChar char="•"/>
            </a:pPr>
            <a:r>
              <a:rPr lang="en-GB" sz="1000" dirty="0">
                <a:effectLst/>
                <a:latin typeface="Work Sans"/>
                <a:ea typeface="Times New Roman" panose="02020603050405020304" pitchFamily="18" charset="0"/>
                <a:cs typeface="Times New Roman"/>
              </a:rPr>
              <a:t>Sometimes it is ok to respond to what you are being tempted by.</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Agree or disagree.</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Plenary:</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(Reflect and express)</a:t>
            </a:r>
            <a:endParaRPr lang="en-GB" sz="1000" dirty="0">
              <a:effectLst/>
              <a:latin typeface="Work Sans"/>
              <a:ea typeface="Calibri" panose="020F0502020204030204" pitchFamily="34" charset="0"/>
              <a:cs typeface="Times New Roman"/>
            </a:endParaRPr>
          </a:p>
          <a:p>
            <a:r>
              <a:rPr lang="en-GB" sz="1000" dirty="0">
                <a:effectLst/>
                <a:latin typeface="Work Sans"/>
                <a:ea typeface="Times New Roman" panose="02020603050405020304" pitchFamily="18" charset="0"/>
                <a:cs typeface="Times New Roman"/>
              </a:rPr>
              <a:t>Recap on key learning points.</a:t>
            </a:r>
            <a:endParaRPr lang="en-GB" sz="1000" dirty="0">
              <a:effectLst/>
              <a:latin typeface="Work Sans"/>
              <a:ea typeface="Calibri" panose="020F0502020204030204" pitchFamily="34" charset="0"/>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Key question: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Discuss in pairs then snowball into 4’s.</a:t>
            </a:r>
            <a:endParaRPr lang="en-GB" sz="1000" dirty="0">
              <a:effectLst/>
              <a:latin typeface="Work Sans"/>
              <a:ea typeface="Calibri" panose="020F0502020204030204" pitchFamily="34" charset="0"/>
              <a:cs typeface="Times New Roman"/>
            </a:endParaRPr>
          </a:p>
          <a:p>
            <a:r>
              <a:rPr lang="en-GB" sz="1000" b="1" dirty="0">
                <a:effectLst/>
                <a:latin typeface="Work Sans"/>
                <a:ea typeface="Times New Roman" panose="02020603050405020304" pitchFamily="18" charset="0"/>
                <a:cs typeface="Times New Roman"/>
              </a:rPr>
              <a:t>Statement: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 Christian who follows the Church’s rituals of Lent is more committed to their faith than a Christian who doesn’t.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Agree or disagree</a:t>
            </a:r>
            <a:endParaRPr lang="en-GB" sz="1000" dirty="0">
              <a:effectLst/>
              <a:latin typeface="Work Sans"/>
              <a:ea typeface="Calibri" panose="020F0502020204030204" pitchFamily="34" charset="0"/>
              <a:cs typeface="Times New Roman"/>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609028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SharedWithUsers xmlns="62940bfc-e56c-4552-8076-1b7135828164">
      <UserInfo>
        <DisplayName>Abigail Chand</DisplayName>
        <AccountId>13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C1B660-B9DD-446C-9D5F-70F1ABAB2864}">
  <ds:schemaRefs>
    <ds:schemaRef ds:uri="37c5c6fe-bc8e-4494-977e-45e76d6ce1fa"/>
    <ds:schemaRef ds:uri="62940bfc-e56c-4552-8076-1b71358281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A2D227D-B8AC-4B48-A8AD-44E234C112BD}">
  <ds:schemaRefs>
    <ds:schemaRef ds:uri="37c5c6fe-bc8e-4494-977e-45e76d6ce1fa"/>
    <ds:schemaRef ds:uri="62940bfc-e56c-4552-8076-1b71358281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132B4E2-0B43-4A8F-ABE1-D5787707ED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9491</Words>
  <Application>Microsoft Office PowerPoint</Application>
  <PresentationFormat>Widescreen</PresentationFormat>
  <Paragraphs>824</Paragraphs>
  <Slides>31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Calibri</vt:lpstr>
      <vt:lpstr>Calibri Light</vt:lpstr>
      <vt:lpstr>Century Gothic</vt:lpstr>
      <vt:lpstr>Symbol</vt:lpstr>
      <vt:lpstr>Times New Roman</vt:lpstr>
      <vt:lpstr>Work Sans</vt:lpstr>
      <vt:lpstr>Work Sans Light</vt:lpstr>
      <vt:lpstr>Work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Abigail Chand</cp:lastModifiedBy>
  <cp:revision>50</cp:revision>
  <dcterms:created xsi:type="dcterms:W3CDTF">2023-08-11T09:57:51Z</dcterms:created>
  <dcterms:modified xsi:type="dcterms:W3CDTF">2024-02-21T12:23:47Z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