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58" r:id="rId6"/>
    <p:sldId id="269" r:id="rId7"/>
    <p:sldId id="270" r:id="rId8"/>
    <p:sldId id="285" r:id="rId9"/>
    <p:sldId id="271" r:id="rId10"/>
    <p:sldId id="262" r:id="rId11"/>
    <p:sldId id="259" r:id="rId12"/>
    <p:sldId id="273" r:id="rId13"/>
    <p:sldId id="261" r:id="rId14"/>
    <p:sldId id="263" r:id="rId15"/>
    <p:sldId id="264" r:id="rId16"/>
    <p:sldId id="274" r:id="rId17"/>
    <p:sldId id="265" r:id="rId18"/>
    <p:sldId id="266" r:id="rId19"/>
    <p:sldId id="267" r:id="rId20"/>
    <p:sldId id="268" r:id="rId21"/>
    <p:sldId id="275" r:id="rId22"/>
    <p:sldId id="276" r:id="rId23"/>
    <p:sldId id="277" r:id="rId24"/>
    <p:sldId id="278" r:id="rId25"/>
    <p:sldId id="279" r:id="rId26"/>
    <p:sldId id="280" r:id="rId27"/>
    <p:sldId id="281" r:id="rId28"/>
    <p:sldId id="282" r:id="rId29"/>
    <p:sldId id="284" r:id="rId30"/>
    <p:sldId id="283" r:id="rId31"/>
    <p:sldId id="26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D1562-26BC-415F-BB5B-666A5B515EC4}" v="54" dt="2023-09-27T13:22:44.694"/>
    <p1510:client id="{2450774C-26CC-4AB5-8FBA-FE98F5AFA3DF}" v="2" dt="2023-09-27T13:17:24.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5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235AD-BA3C-41FA-A53F-2098E98754D3}" type="datetimeFigureOut">
              <a:rPr lang="en-GB" smtClean="0"/>
              <a:t>04/02/2024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1A097-FEEF-44A1-B4BE-B613BDA23C42}" type="slidenum">
              <a:rPr lang="en-GB" smtClean="0"/>
              <a:t>‹#›</a:t>
            </a:fld>
            <a:endParaRPr lang="en-GB"/>
          </a:p>
        </p:txBody>
      </p:sp>
    </p:spTree>
    <p:extLst>
      <p:ext uri="{BB962C8B-B14F-4D97-AF65-F5344CB8AC3E}">
        <p14:creationId xmlns:p14="http://schemas.microsoft.com/office/powerpoint/2010/main" val="305408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28</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2/4/2024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2/4/2024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ogfVBP35U-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36np176rqn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bbc.co.uk/bitesize/clips/zvfpr82"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earnreligions.com/wedding-at-cana-bible-story-summary-700069"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bbc.co.uk/religion/religions/christianity/history/miraclesofjesus_1.shtml"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learnreligions.com/raising-of-lazarus-from-the-dead-70021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learnreligions.com/jesus-feeds-the-5000-70020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a:spLocks/>
          </p:cNvSpPr>
          <p:nvPr/>
        </p:nvSpPr>
        <p:spPr>
          <a:xfrm>
            <a:off x="6794511" y="2754216"/>
            <a:ext cx="5394376" cy="267874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52668" y="279247"/>
            <a:ext cx="8039647" cy="830997"/>
          </a:xfrm>
          <a:prstGeom prst="rect">
            <a:avLst/>
          </a:prstGeom>
          <a:noFill/>
        </p:spPr>
        <p:txBody>
          <a:bodyPr wrap="square" rtlCol="0">
            <a:spAutoFit/>
          </a:bodyPr>
          <a:lstStyle/>
          <a:p>
            <a:r>
              <a:rPr lang="en-US" sz="2400">
                <a:solidFill>
                  <a:schemeClr val="bg1"/>
                </a:solidFill>
                <a:latin typeface="Work Sans Light" pitchFamily="2" charset="0"/>
              </a:rPr>
              <a:t>Big Question:</a:t>
            </a:r>
          </a:p>
          <a:p>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 the miracles tell us about Jesus?</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870" y="2754217"/>
            <a:ext cx="3081976"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DE66AFA-E74B-2A5B-54A9-042DB2229AA7}"/>
              </a:ext>
            </a:extLst>
          </p:cNvPr>
          <p:cNvSpPr txBox="1">
            <a:spLocks/>
          </p:cNvSpPr>
          <p:nvPr/>
        </p:nvSpPr>
        <p:spPr>
          <a:xfrm>
            <a:off x="6797624" y="5585945"/>
            <a:ext cx="5394376" cy="1169551"/>
          </a:xfrm>
          <a:prstGeom prst="rect">
            <a:avLst/>
          </a:prstGeom>
          <a:noFill/>
        </p:spPr>
        <p:txBody>
          <a:bodyPr wrap="square" rtlCol="0">
            <a:spAutoFit/>
          </a:bodyPr>
          <a:lstStyle/>
          <a:p>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Sensitivities:</a:t>
            </a:r>
          </a:p>
          <a:p>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Be mindful of pupils who come with their own understanding of what a miracle is.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Be mindful of pupils who come with their own understanding of who they believe Jesus is.</a:t>
            </a:r>
          </a:p>
          <a:p>
            <a:r>
              <a:rPr lang="en-GB" sz="1000">
                <a:effectLst/>
                <a:latin typeface="Work Sans" pitchFamily="2" charset="0"/>
                <a:ea typeface="Calibri" panose="020F0502020204030204" pitchFamily="34" charset="0"/>
                <a:cs typeface="Calibri Light" panose="020F03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p:cNvSpPr>
          <p:nvPr/>
        </p:nvSpPr>
        <p:spPr>
          <a:xfrm>
            <a:off x="6994070" y="3000820"/>
            <a:ext cx="2715877" cy="2167068"/>
          </a:xfrm>
          <a:prstGeom prst="rect">
            <a:avLst/>
          </a:prstGeom>
          <a:noFill/>
        </p:spPr>
        <p:txBody>
          <a:bodyPr wrap="square" lIns="91440" tIns="45720" rIns="91440" bIns="45720" rtlCol="0" anchor="t">
            <a:spAutoFit/>
          </a:bodyPr>
          <a:lstStyle/>
          <a:p>
            <a:pPr>
              <a:spcAft>
                <a:spcPts val="600"/>
              </a:spcAft>
            </a:pPr>
            <a:r>
              <a:rPr lang="en-GB" sz="1000" b="1">
                <a:solidFill>
                  <a:srgbClr val="2D80A5"/>
                </a:solidFill>
                <a:effectLst/>
                <a:latin typeface="Work Sans" pitchFamily="2" charset="0"/>
                <a:ea typeface="Calibri" panose="020F0502020204030204" pitchFamily="34" charset="0"/>
                <a:cs typeface="Times New Roman"/>
              </a:rPr>
              <a:t>Religious vocabulary:</a:t>
            </a:r>
            <a:br>
              <a:rPr lang="en-GB" sz="1000" b="1">
                <a:effectLst/>
                <a:latin typeface="Work Sans" pitchFamily="2" charset="0"/>
                <a:ea typeface="Calibri" panose="020F0502020204030204" pitchFamily="34" charset="0"/>
                <a:cs typeface="Times New Roman" panose="02020603050405020304" pitchFamily="18" charset="0"/>
              </a:rPr>
            </a:b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600"/>
              </a:spcAft>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Incarnation:</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600"/>
              </a:spcAft>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Miracle:</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600"/>
              </a:spcAft>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Gospels:</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The record of the life and teachings of Jesus found in the first four books of the New Testament.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600"/>
              </a:spcAft>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Faith:</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Belief and trust in God.  Assurance of things hoped for.</a:t>
            </a: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235810" y="2969844"/>
            <a:ext cx="2586671" cy="3247043"/>
          </a:xfrm>
          <a:prstGeom prst="rect">
            <a:avLst/>
          </a:prstGeom>
          <a:noFill/>
        </p:spPr>
        <p:txBody>
          <a:bodyPr wrap="square" lIns="91440" tIns="45720" rIns="91440" bIns="45720" rtlCol="0" anchor="t">
            <a:spAutoFit/>
          </a:bodyPr>
          <a:lstStyle/>
          <a:p>
            <a:pPr>
              <a:spcAft>
                <a:spcPts val="600"/>
              </a:spcAft>
            </a:pPr>
            <a:r>
              <a:rPr lang="en-GB" sz="1000" b="1">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a:effectLst/>
                <a:latin typeface="Work Sans" pitchFamily="2" charset="0"/>
                <a:ea typeface="Calibri" panose="020F0502020204030204" pitchFamily="34" charset="0"/>
                <a:cs typeface="Calibri Light" panose="020F0302020204030204" pitchFamily="34" charset="0"/>
              </a:rPr>
            </a:b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know and remember the core concept: Incarnation.</a:t>
            </a:r>
          </a:p>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know and remember the following miracles: Jesus turning water into wine at the wedding of Cana in Galilee, the feeding of the 5000, the woman who touched Jesus’ garment, the miracle of the raising of Lazarus.</a:t>
            </a:r>
          </a:p>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To understand how the miracles of Jesus signpost us to who Jesus is – both human and divine – incarnation. (To note:  Jesus is able to perform miracles because he is God, not because he has faith in God.)</a:t>
            </a: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3195454" y="2969844"/>
            <a:ext cx="3482708" cy="3785652"/>
          </a:xfrm>
          <a:prstGeom prst="rect">
            <a:avLst/>
          </a:prstGeom>
          <a:noFill/>
        </p:spPr>
        <p:txBody>
          <a:bodyPr wrap="square" lIns="91440" tIns="45720" rIns="91440" bIns="45720" rtlCol="0" anchor="t">
            <a:spAutoFit/>
          </a:bodyPr>
          <a:lstStyle/>
          <a:p>
            <a:r>
              <a:rPr lang="en-GB" sz="1000" b="1">
                <a:solidFill>
                  <a:srgbClr val="2D80A5"/>
                </a:solidFill>
                <a:effectLst/>
                <a:latin typeface="Work Sans" pitchFamily="2" charset="0"/>
                <a:ea typeface="Calibri" panose="020F0502020204030204" pitchFamily="34" charset="0"/>
                <a:cs typeface="Calibri Light"/>
              </a:rPr>
              <a:t>What a child should be able to do</a:t>
            </a:r>
            <a:r>
              <a:rPr lang="en-GB" sz="1000" b="1">
                <a:solidFill>
                  <a:srgbClr val="2D80A5"/>
                </a:solidFill>
                <a:latin typeface="Work Sans" pitchFamily="2" charset="0"/>
                <a:ea typeface="Calibri" panose="020F0502020204030204" pitchFamily="34" charset="0"/>
                <a:cs typeface="Calibri Light"/>
              </a:rPr>
              <a:t> </a:t>
            </a:r>
            <a:r>
              <a:rPr lang="en-GB" sz="1000" b="1">
                <a:solidFill>
                  <a:srgbClr val="2D80A5"/>
                </a:solidFill>
                <a:latin typeface="Work Sans" pitchFamily="2" charset="0"/>
                <a:ea typeface="+mn-lt"/>
                <a:cs typeface="+mn-lt"/>
              </a:rPr>
              <a:t>(Assessment)</a:t>
            </a:r>
            <a:r>
              <a:rPr lang="en-GB" sz="1000" b="1">
                <a:solidFill>
                  <a:srgbClr val="2D80A5"/>
                </a:solidFill>
                <a:latin typeface="Work Sans" pitchFamily="2" charset="0"/>
                <a:ea typeface="Calibri" panose="020F0502020204030204" pitchFamily="34" charset="0"/>
                <a:cs typeface="Calibri Light"/>
              </a:rPr>
              <a:t>: </a:t>
            </a:r>
            <a:r>
              <a:rPr lang="en-GB" sz="1000" b="1">
                <a:solidFill>
                  <a:srgbClr val="2D80A5"/>
                </a:solidFill>
                <a:effectLst/>
                <a:latin typeface="Work Sans" pitchFamily="2" charset="0"/>
                <a:ea typeface="Calibri" panose="020F0502020204030204" pitchFamily="34" charset="0"/>
                <a:cs typeface="Calibri Light"/>
              </a:rPr>
              <a:t> </a:t>
            </a:r>
            <a:br>
              <a:rPr lang="en-GB" sz="1000" b="1">
                <a:effectLst/>
                <a:latin typeface="Work Sans" pitchFamily="2" charset="0"/>
                <a:ea typeface="Calibri" panose="020F0502020204030204" pitchFamily="34" charset="0"/>
                <a:cs typeface="Calibri Light" panose="020F0302020204030204" pitchFamily="34" charset="0"/>
              </a:rPr>
            </a:b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 sources of wisdom and authority: </a:t>
            </a:r>
            <a:endParaRPr lang="en-GB" sz="1000">
              <a:effectLst/>
              <a:latin typeface="Work Sans" pitchFamily="2" charset="0"/>
              <a:ea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make links between the miracles and what they tell us about Jesus.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explain how Biblical texts are used to answer important questions about who Jesus is.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say what miracles teach us about who Jesus is and explain how the different miracles present different aspects of the human and divine nature of God.   (GD)</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 purpose and truth: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begin to apply my own ideas to a given question and support my viewpoint with facts and evidence.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present the views of others on their thinking and understanding around a given question.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express the views of others, question them and understand their thinking and give reasons and examples of my own opinion on what the miracles tell us about who Jesus is.  (GD)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52668" y="1457226"/>
            <a:ext cx="7988992" cy="1169551"/>
          </a:xfrm>
          <a:prstGeom prst="rect">
            <a:avLst/>
          </a:prstGeom>
          <a:noFill/>
        </p:spPr>
        <p:txBody>
          <a:bodyPr wrap="square" rtlCol="0">
            <a:spAutoFit/>
          </a:bodyPr>
          <a:lstStyle/>
          <a:p>
            <a:r>
              <a:rPr lang="en-GB" sz="1000" b="1">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does the miracle at the wedding of Cana tell us about Jesus?</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does the miracle of the feeding of the 5000 tell us about Jesus?</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does the miracle of the woman who touched Jesus’ garment tell us about Jesus?</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does the miracle of the healing of the paralysed man tell us about Jesus?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does the miracle of the raising of Lazarus tell us about Jesus?</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do the miracles tell us about Jesus?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7945A8E-330A-C88A-F238-DC3F1AB60A8C}"/>
              </a:ext>
            </a:extLst>
          </p:cNvPr>
          <p:cNvSpPr txBox="1">
            <a:spLocks/>
          </p:cNvSpPr>
          <p:nvPr/>
        </p:nvSpPr>
        <p:spPr>
          <a:xfrm>
            <a:off x="9709947" y="3336276"/>
            <a:ext cx="2464491" cy="572786"/>
          </a:xfrm>
          <a:prstGeom prst="rect">
            <a:avLst/>
          </a:prstGeom>
          <a:noFill/>
        </p:spPr>
        <p:txBody>
          <a:bodyPr wrap="square" lIns="91440" tIns="45720" rIns="91440" bIns="45720" rtlCol="0" anchor="t">
            <a:spAutoFit/>
          </a:bodyPr>
          <a:lstStyle/>
          <a:p>
            <a:pPr marL="171450" lvl="0" indent="-171450">
              <a:lnSpc>
                <a:spcPct val="106000"/>
              </a:lnSpc>
              <a:spcAft>
                <a:spcPts val="1000"/>
              </a:spcAft>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Resurrection:</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  The rising of the dead.  The new/risen life of a Christian.</a:t>
            </a:r>
            <a:endParaRPr lang="en-GB" sz="100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at the wedding of Cana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09"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248571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feeding of the 5000 tell us about Jesus?</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502976"/>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why Jesus performed the miracle. </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the miracle tells us about who Jesus is.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how the miracle connects to the Old Testament.</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a believer might learn from the miracle.</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Apply their own views to a given question.</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Question others’ views and give reasons and examples to support their own opinion.</a:t>
            </a:r>
          </a:p>
          <a:p>
            <a:pPr marL="171450" lvl="0" indent="-171450">
              <a:spcAft>
                <a:spcPts val="200"/>
              </a:spcAft>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Miracle,</a:t>
            </a:r>
            <a:r>
              <a:rPr lang="en-GB" sz="1000" b="1">
                <a:effectLst/>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Moses.</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1" y="3900264"/>
            <a:ext cx="8337589" cy="2657138"/>
          </a:xfrm>
          <a:prstGeom prst="rect">
            <a:avLst/>
          </a:prstGeom>
          <a:noFill/>
        </p:spPr>
        <p:txBody>
          <a:bodyPr wrap="square" rtlCol="0">
            <a:spAutoFit/>
          </a:bodyPr>
          <a:lstStyle/>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2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knowledge checking:</a:t>
            </a:r>
          </a:p>
          <a:p>
            <a:pPr>
              <a:spcAft>
                <a:spcPts val="200"/>
              </a:spcAft>
            </a:pP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wedding feast at Cana was the first miracle Jesus performed at the beginning of his public ministry.</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John refers to miracles as signs.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wedding feast took place on the third day – </a:t>
            </a:r>
            <a:r>
              <a:rPr lang="en-GB" sz="1000" b="1">
                <a:effectLst/>
                <a:latin typeface="Work Sans" pitchFamily="2" charset="0"/>
                <a:ea typeface="Calibri" panose="020F0502020204030204" pitchFamily="34" charset="0"/>
                <a:cs typeface="Times New Roman" panose="02020603050405020304" pitchFamily="18" charset="0"/>
              </a:rPr>
              <a:t>significance</a:t>
            </a:r>
            <a:r>
              <a:rPr lang="en-GB" sz="1000">
                <a:effectLst/>
                <a:latin typeface="Work Sans" pitchFamily="2" charset="0"/>
                <a:ea typeface="Calibri" panose="020F0502020204030204" pitchFamily="34" charset="0"/>
                <a:cs typeface="Times New Roman" panose="02020603050405020304" pitchFamily="18" charset="0"/>
              </a:rPr>
              <a:t> – third day is when the resurrection happened – the old order is totally transformed on the third day.</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a:t>
            </a:r>
            <a:r>
              <a:rPr lang="en-GB" sz="1000" b="1">
                <a:effectLst/>
                <a:latin typeface="Work Sans" pitchFamily="2" charset="0"/>
                <a:ea typeface="Calibri" panose="020F0502020204030204" pitchFamily="34" charset="0"/>
                <a:cs typeface="Times New Roman" panose="02020603050405020304" pitchFamily="18" charset="0"/>
              </a:rPr>
              <a:t>book of Isaiah</a:t>
            </a:r>
            <a:r>
              <a:rPr lang="en-GB" sz="1000">
                <a:effectLst/>
                <a:latin typeface="Work Sans" pitchFamily="2" charset="0"/>
                <a:ea typeface="Calibri" panose="020F0502020204030204" pitchFamily="34" charset="0"/>
                <a:cs typeface="Times New Roman" panose="02020603050405020304" pitchFamily="18" charset="0"/>
              </a:rPr>
              <a:t> speaks about the ideal world being created ‘new’ every day.  </a:t>
            </a:r>
            <a:r>
              <a:rPr lang="en-GB" sz="1000" b="1">
                <a:effectLst/>
                <a:latin typeface="Work Sans" pitchFamily="2" charset="0"/>
                <a:ea typeface="Calibri" panose="020F0502020204030204" pitchFamily="34" charset="0"/>
                <a:cs typeface="Times New Roman" panose="02020603050405020304" pitchFamily="18" charset="0"/>
              </a:rPr>
              <a:t>Isaiah 62</a:t>
            </a:r>
            <a:r>
              <a:rPr lang="en-GB" sz="1000">
                <a:effectLst/>
                <a:latin typeface="Work Sans" pitchFamily="2" charset="0"/>
                <a:ea typeface="Calibri" panose="020F0502020204030204" pitchFamily="34" charset="0"/>
                <a:cs typeface="Times New Roman" panose="02020603050405020304" pitchFamily="18" charset="0"/>
              </a:rPr>
              <a:t> speaks of how Zion (often the word used for Jerusalem and the land of Israel) will one day be a land of delight.  A land where God’s righteousness will be seen. A land referred to as a crown of splendour and a place where salvation will shine like a blazing torch.</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a:t>
            </a:r>
            <a:r>
              <a:rPr lang="en-GB" sz="1000" b="1">
                <a:effectLst/>
                <a:latin typeface="Work Sans" pitchFamily="2" charset="0"/>
                <a:ea typeface="Calibri" panose="020F0502020204030204" pitchFamily="34" charset="0"/>
                <a:cs typeface="Times New Roman" panose="02020603050405020304" pitchFamily="18" charset="0"/>
              </a:rPr>
              <a:t> link</a:t>
            </a:r>
            <a:r>
              <a:rPr lang="en-GB" sz="1000">
                <a:effectLst/>
                <a:latin typeface="Work Sans" pitchFamily="2" charset="0"/>
                <a:ea typeface="Calibri" panose="020F0502020204030204" pitchFamily="34" charset="0"/>
                <a:cs typeface="Times New Roman" panose="02020603050405020304" pitchFamily="18" charset="0"/>
              </a:rPr>
              <a:t> between the book of Isaiah which refers to the new order and the first sign being an indication of the new order being revealed through Jesus.</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7091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feeding of the 5000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the miracle of the feeding of the 5000 tell us about Jesus?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Mark 6:  30 - 44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author is trying to tell his readers about Jesus and how his presence might affect things? </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Jesus do when he first sees the crowd?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Why do you think the disciples wanted to send the crowd away?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What do you think Jesus meant when he said to the disciples “You give them something to eat.”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“Looking up to heaven, He gave thanks and broke the bread.”  Can you think of a connection between this action and what happens in churches today?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“They all ate and were satisfied.”  What do you think this sentence means?</a:t>
            </a:r>
          </a:p>
          <a:p>
            <a:pPr lvl="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miracle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r>
              <a:rPr lang="en-GB" sz="1000" dirty="0">
                <a:effectLst/>
                <a:latin typeface="Work Sans" pitchFamily="2" charset="0"/>
                <a:ea typeface="Calibri" panose="020F0502020204030204" pitchFamily="34" charset="0"/>
                <a:cs typeface="Arial" panose="020B0604020202020204" pitchFamily="34" charset="0"/>
              </a:rPr>
              <a:t>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to ensure pupils have a good understanding of the meaning behind the miracle and its significance in the Biblical narrative.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32323"/>
                </a:solidFill>
                <a:effectLst/>
                <a:latin typeface="Work Sans" pitchFamily="2" charset="0"/>
                <a:ea typeface="Calibri" panose="020F0502020204030204" pitchFamily="34" charset="0"/>
                <a:cs typeface="Arial" panose="020B0604020202020204" pitchFamily="34"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does this miracle, link to Moses – the crossing of the red sea, the manna of food that was provided in the wilderness.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32323"/>
                </a:solidFill>
                <a:effectLst/>
                <a:latin typeface="Work Sans" pitchFamily="2" charset="0"/>
                <a:ea typeface="Calibri" panose="020F0502020204030204" pitchFamily="34" charset="0"/>
                <a:cs typeface="Arial" panose="020B0604020202020204" pitchFamily="34" charset="0"/>
              </a:rPr>
              <a:t>Watch the video:</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111111"/>
                </a:solidFill>
                <a:effectLst/>
                <a:latin typeface="Work Sans" pitchFamily="2" charset="0"/>
                <a:ea typeface="Calibri" panose="020F0502020204030204" pitchFamily="34" charset="0"/>
                <a:cs typeface="Segoe UI" panose="020B0502040204020203" pitchFamily="34" charset="0"/>
                <a:hlinkClick r:id="rId3" tooltip="View original video: Moses in the Wilderness (Exodus 14-24)"/>
              </a:rPr>
              <a:t>Moses in the Wilderness (Exodus 14-24)</a:t>
            </a:r>
            <a:r>
              <a:rPr lang="en-GB" sz="1000" dirty="0">
                <a:effectLst/>
                <a:latin typeface="Work Sans" pitchFamily="2" charset="0"/>
                <a:ea typeface="Calibri" panose="020F0502020204030204" pitchFamily="34" charset="0"/>
                <a:cs typeface="Times New Roman" panose="02020603050405020304" pitchFamily="18" charset="0"/>
              </a:rPr>
              <a:t>  Saddleback kids</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6392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feeding of the 5000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785652"/>
          </a:xfrm>
          <a:prstGeom prst="rect">
            <a:avLst/>
          </a:prstGeom>
          <a:noFill/>
        </p:spPr>
        <p:txBody>
          <a:bodyPr wrap="square">
            <a:spAutoFit/>
          </a:bodyPr>
          <a:lstStyle/>
          <a:p>
            <a:r>
              <a:rPr lang="en-GB" sz="1000" b="1">
                <a:solidFill>
                  <a:srgbClr val="232323"/>
                </a:solidFill>
                <a:effectLst/>
                <a:latin typeface="Work Sans" pitchFamily="2" charset="0"/>
                <a:ea typeface="Calibri" panose="020F0502020204030204" pitchFamily="34" charset="0"/>
                <a:cs typeface="Arial" panose="020B060402020202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232323"/>
                </a:solidFill>
                <a:effectLst/>
                <a:latin typeface="Work Sans" pitchFamily="2" charset="0"/>
                <a:ea typeface="Calibri" panose="020F0502020204030204" pitchFamily="34" charset="0"/>
                <a:cs typeface="Arial" panose="020B0604020202020204" pitchFamily="34" charset="0"/>
              </a:rPr>
              <a:t>Note down any similarities and differences you notice between Moses and the feeding of the 5000.</a:t>
            </a:r>
          </a:p>
          <a:p>
            <a:pPr marL="342900" lvl="0" indent="-342900">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Arial" panose="020B0604020202020204" pitchFamily="34" charset="0"/>
              </a:rPr>
              <a:t>Refer to background knowledge for teachers to answer the question.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232323"/>
                </a:solidFill>
                <a:effectLst/>
                <a:latin typeface="Work Sans" pitchFamily="2" charset="0"/>
                <a:ea typeface="Calibri" panose="020F0502020204030204" pitchFamily="34" charset="0"/>
                <a:cs typeface="Arial" panose="020B0604020202020204" pitchFamily="34" charset="0"/>
              </a:rPr>
              <a:t>Explain </a:t>
            </a:r>
            <a:r>
              <a:rPr lang="en-GB" sz="1000">
                <a:solidFill>
                  <a:srgbClr val="232323"/>
                </a:solidFill>
                <a:effectLst/>
                <a:latin typeface="Work Sans" pitchFamily="2" charset="0"/>
                <a:ea typeface="Calibri" panose="020F0502020204030204" pitchFamily="34" charset="0"/>
                <a:cs typeface="Arial" panose="020B0604020202020204" pitchFamily="34" charset="0"/>
              </a:rPr>
              <a:t>the connection for pupils between Moses in the Old Testament and Jesus in the New Testament.  This would have been significant for first century Jewish people who were waiting for the Messiah.  Jesus is seen as fulfilling two foundation of the Jewish religion – the Law (Moses) the prophet (Elisha.) The miracle points towards the divinity of Jesus – in the feeding of the 5000, not only were all fed but there was still more to give.  Such a miracle would have left the Jewish people with the ultimate question – was Jesus the Messiah they had been waiting for?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solidFill>
                  <a:srgbClr val="232323"/>
                </a:solidFill>
                <a:effectLst/>
                <a:latin typeface="Work Sans" pitchFamily="2" charset="0"/>
                <a:ea typeface="Calibri" panose="020F0502020204030204" pitchFamily="34" charset="0"/>
                <a:cs typeface="Arial" panose="020B0604020202020204" pitchFamily="34" charset="0"/>
              </a:rPr>
              <a:t>Complete the second part of the table.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struck you most about this miracle?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do you think a believer might learn from this miracle?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questions have you been left with?</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77927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feeding of the 5000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53502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woman who touched Jesus’ garment tell us about Jesus</a:t>
            </a:r>
            <a:r>
              <a:rPr lang="en-GB" sz="2400" b="0" i="0">
                <a:solidFill>
                  <a:schemeClr val="bg1"/>
                </a:solidFill>
                <a:effectLst/>
                <a:latin typeface="Work Sans Light" pitchFamily="2" charset="0"/>
              </a:rPr>
              <a:t>?</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7611" y="2027836"/>
            <a:ext cx="7884160" cy="1143903"/>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why Jesus performed the miracle. </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the miracle tells us about who Jesus is.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a believer might learn from the miracle.</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Apply their own views to a given question.</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Question others’ views and give reasons and examples to support their own opinion.</a:t>
            </a: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Miracle, faith.</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86232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meaning of the feeding of the 5000.</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the feeding of the 5000 tells us about Jesus.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connection with the story of Moses and why this was significant for the Jewish community.</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does the miracle of the woman who touched Jesus’ garment tell us about Jesus?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Biblical text analysis:  </a:t>
            </a:r>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Mark 5:  21 – 34</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Watch the clip: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111111"/>
                </a:solidFill>
                <a:effectLst/>
                <a:latin typeface="Work Sans" pitchFamily="2" charset="0"/>
                <a:ea typeface="Times New Roman" panose="02020603050405020304" pitchFamily="18" charset="0"/>
                <a:cs typeface="Segoe UI" panose="020B0502040204020203" pitchFamily="34" charset="0"/>
                <a:hlinkClick r:id="rId3" tooltip="View original video: Jesus Heals a Woman of Faith"/>
              </a:rPr>
              <a:t>Jesus Heals a Woman of Faith</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solidFill>
                  <a:srgbClr val="767676"/>
                </a:solidFill>
                <a:effectLst/>
                <a:latin typeface="Work Sans" pitchFamily="2" charset="0"/>
                <a:ea typeface="Times New Roman" panose="02020603050405020304" pitchFamily="18" charset="0"/>
                <a:cs typeface="Segoe UI" panose="020B0502040204020203"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Segoe UI" panose="020B0502040204020203" pitchFamily="34" charset="0"/>
              </a:rPr>
              <a:t>Gather initial responses from pupils.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073176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woman who touched Jesus’ garment tell us about Jesus</a:t>
            </a:r>
            <a:r>
              <a:rPr lang="en-GB" sz="2400" b="0" i="0">
                <a:solidFill>
                  <a:schemeClr val="bg1"/>
                </a:solidFill>
                <a:effectLst/>
                <a:latin typeface="Work Sans Light" pitchFamily="2" charset="0"/>
              </a:rPr>
              <a:t>?</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462465" y="1874458"/>
            <a:ext cx="8613579" cy="4814814"/>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Helvetica" panose="020B0604020202020204"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Helvetica" panose="020B0604020202020204" pitchFamily="34" charset="0"/>
              </a:rPr>
              <a:t>What struck you when watching the video?</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Helvetica" panose="020B0604020202020204" pitchFamily="34" charset="0"/>
              </a:rPr>
              <a:t>What did you notice?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Helvetica" panose="020B0604020202020204" pitchFamily="34" charset="0"/>
              </a:rPr>
              <a:t>What questions do you have?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Mark 5:  21 - 34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author is trying to tell his readers about Jesus and how his presence might affect things? </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dirty="0">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“If I just touched his clothes, I will be healed.”  What does this tell you about the woman?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Why do you think Jesus was keen to find out who it was that touched his clothes?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do you think the crowd would have responded to this miracle?</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miracle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r>
              <a:rPr lang="en-GB" sz="1000" dirty="0">
                <a:effectLst/>
                <a:latin typeface="Work Sans" pitchFamily="2" charset="0"/>
                <a:ea typeface="Calibri" panose="020F0502020204030204" pitchFamily="34" charset="0"/>
                <a:cs typeface="Arial" panose="020B0604020202020204" pitchFamily="34" charset="0"/>
              </a:rPr>
              <a:t>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to ensure pupils have a good understanding of the meaning behind the miracle.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Complete the third part of the table.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have you learnt about Jesus from this miracle?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will you take away from studying this miracle?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this miracle is saying to believers about how to relate to those on the ‘outside’ of society?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might this miracle be saying to the whole of humanity?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266823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woman who touched Jesus’ garment tell us about Jesus</a:t>
            </a:r>
            <a:r>
              <a:rPr lang="en-GB" sz="2400" b="0" i="0">
                <a:solidFill>
                  <a:schemeClr val="bg1"/>
                </a:solidFill>
                <a:effectLst/>
                <a:latin typeface="Work Sans Light" pitchFamily="2" charset="0"/>
              </a:rPr>
              <a:t>?</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feel on the outside of things.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155364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healing of the paralysed man tell us about Jesus?</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7611" y="2027836"/>
            <a:ext cx="7884160"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why Jesus performed the miracle. </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the miracle tells us about who Jesus is.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able to express an opinion and viewpoint about who they believe Jesus is.</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Miracle, Pharisee, faith.</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708434"/>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significance of the context of the miracle of the woman touching Jesus’ garment.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the miracle tells us about the importance of having faith.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the miracle tells us about Jesus’ response to the ‘outsider.’</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the miracle teaches believers today about how they respond to the ‘outsider.’</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does the miracle of the healing of the paralysed man tell us about Jesus?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kern="1200">
                <a:effectLst/>
                <a:latin typeface="Work Sans" pitchFamily="2" charset="0"/>
                <a:ea typeface="Times New Roman" panose="02020603050405020304" pitchFamily="18" charset="0"/>
                <a:cs typeface="Times New Roman" panose="02020603050405020304" pitchFamily="18" charset="0"/>
              </a:rPr>
              <a:t>Watch the clip:</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kern="12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https://www.bbc.co.uk/bitesize/clips/zvfpr82</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5772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healing of the paralysed man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394405" y="1884140"/>
            <a:ext cx="8645329"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Mark 2:  1 - 12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author is trying to tell his readers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Jesus said:  “Son, your sins are forgiven.”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Jesus saying “Son, your sins are forgiven” upset the teachers of the law? (Pharisees)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Jesus referred himself to the Son of Man who has authority to forgive sins?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shocked the crowd more – the man getting up and walking or what Jesus said about the forgiveness of sins.  Explain your answer.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disciples will now be thinking about who Jesus 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Do you think Jesus is aware of what he is revealing about himself?</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miracle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r>
              <a:rPr lang="en-GB" sz="1000" dirty="0">
                <a:effectLst/>
                <a:latin typeface="Work Sans" pitchFamily="2" charset="0"/>
                <a:ea typeface="Calibri" panose="020F0502020204030204" pitchFamily="34" charset="0"/>
                <a:cs typeface="Arial" panose="020B0604020202020204" pitchFamily="34" charset="0"/>
              </a:rPr>
              <a:t>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to ensure pupils have a good understanding of the meaning behind the miracle.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Complete the fourth part of the table.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have you learnt so far, from all the miracles explored, about who Jesus is?  Give example to support your view.</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Give each pupil back their post it note they completed in the first lesson on who they think Jesus is.  Ask the pupils whether they still agree with their statement or whether they wish to add to it/change it, in the light of what they now know.</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63997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023944-E38E-34FF-409C-17A9DBD2352B}"/>
              </a:ext>
            </a:extLst>
          </p:cNvPr>
          <p:cNvSpPr>
            <a:spLocks noGrp="1" noRot="1" noMove="1" noResize="1" noEditPoints="1" noAdjustHandles="1" noChangeArrowheads="1" noChangeShapeType="1"/>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69835"/>
            <a:ext cx="3015572" cy="408816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2323" y="2769835"/>
            <a:ext cx="3031949" cy="408816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noGrp="1" noRot="1" noMove="1" noResize="1" noEditPoints="1" noAdjustHandles="1" noChangeArrowheads="1" noChangeShapeType="1"/>
          </p:cNvSpPr>
          <p:nvPr/>
        </p:nvSpPr>
        <p:spPr>
          <a:xfrm>
            <a:off x="2409948" y="1479583"/>
            <a:ext cx="6701623" cy="566822"/>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a:ea typeface="Calibri" panose="020F0502020204030204" pitchFamily="34" charset="0"/>
                <a:cs typeface="Times New Roman"/>
              </a:rPr>
              <a:t>God comes to live amongst His creation in the form of Jesus.</a:t>
            </a:r>
            <a:r>
              <a:rPr lang="en-GB" sz="1000">
                <a:solidFill>
                  <a:schemeClr val="bg1"/>
                </a:solidFill>
                <a:latin typeface="Work Sans"/>
                <a:ea typeface="Calibri" panose="020F0502020204030204" pitchFamily="34" charset="0"/>
                <a:cs typeface="Times New Roman"/>
              </a:rPr>
              <a:t>  Jesus </a:t>
            </a:r>
            <a:r>
              <a:rPr lang="en-GB" sz="1000">
                <a:solidFill>
                  <a:schemeClr val="bg1"/>
                </a:solidFill>
                <a:effectLst/>
                <a:latin typeface="Work Sans"/>
                <a:ea typeface="Calibri" panose="020F0502020204030204" pitchFamily="34" charset="0"/>
                <a:cs typeface="Times New Roman"/>
              </a:rPr>
              <a:t>is both human and divine.</a:t>
            </a:r>
            <a:r>
              <a:rPr lang="en-GB" sz="1000">
                <a:solidFill>
                  <a:schemeClr val="bg1"/>
                </a:solidFill>
                <a:latin typeface="Work Sans"/>
                <a:ea typeface="Calibri" panose="020F0502020204030204" pitchFamily="34" charset="0"/>
                <a:cs typeface="Times New Roman"/>
              </a:rPr>
              <a:t> </a:t>
            </a:r>
            <a:r>
              <a:rPr lang="en-GB" sz="1000">
                <a:solidFill>
                  <a:schemeClr val="bg1"/>
                </a:solidFill>
                <a:effectLst/>
                <a:latin typeface="Work Sans"/>
                <a:ea typeface="Calibri" panose="020F0502020204030204" pitchFamily="34" charset="0"/>
                <a:cs typeface="Times New Roman"/>
              </a:rPr>
              <a:t> Incarnation means that Jesus is God in the flesh.</a:t>
            </a:r>
            <a:r>
              <a:rPr lang="en-GB" sz="1000">
                <a:solidFill>
                  <a:schemeClr val="bg1"/>
                </a:solidFill>
                <a:latin typeface="Work Sans"/>
                <a:ea typeface="Calibri" panose="020F0502020204030204" pitchFamily="34" charset="0"/>
                <a:cs typeface="Times New Roman"/>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B3E40EA-9D19-E051-5153-B02E17681228}"/>
              </a:ext>
            </a:extLst>
          </p:cNvPr>
          <p:cNvSpPr txBox="1">
            <a:spLocks noGrp="1" noRot="1" noMove="1" noResize="1" noEditPoints="1" noAdjustHandles="1" noChangeArrowheads="1" noChangeShapeType="1"/>
          </p:cNvSpPr>
          <p:nvPr/>
        </p:nvSpPr>
        <p:spPr>
          <a:xfrm>
            <a:off x="137688" y="2808708"/>
            <a:ext cx="2390661" cy="253916"/>
          </a:xfrm>
          <a:prstGeom prst="rect">
            <a:avLst/>
          </a:prstGeom>
          <a:noFill/>
        </p:spPr>
        <p:txBody>
          <a:bodyPr wrap="square" lIns="91440" tIns="45720" rIns="91440" bIns="45720" rtlCol="0" anchor="t">
            <a:spAutoFit/>
          </a:bodyPr>
          <a:lstStyle/>
          <a:p>
            <a:r>
              <a:rPr lang="en-GB" sz="1050" b="1">
                <a:solidFill>
                  <a:srgbClr val="2D80A5"/>
                </a:solidFill>
                <a:effectLst/>
                <a:latin typeface="Work Sans"/>
                <a:ea typeface="Calibri" panose="020F0502020204030204" pitchFamily="34" charset="0"/>
                <a:cs typeface="Times New Roman"/>
              </a:rPr>
              <a:t>Key things to note:</a:t>
            </a:r>
            <a:endParaRPr lang="en-GB" sz="1050">
              <a:solidFill>
                <a:srgbClr val="2D80A5"/>
              </a:solidFill>
              <a:effectLst/>
              <a:latin typeface="Work Sans"/>
              <a:ea typeface="Calibri" panose="020F0502020204030204" pitchFamily="34" charset="0"/>
              <a:cs typeface="Times New Roman"/>
            </a:endParaRPr>
          </a:p>
        </p:txBody>
      </p:sp>
      <p:sp>
        <p:nvSpPr>
          <p:cNvPr id="7" name="TextBox 6">
            <a:extLst>
              <a:ext uri="{FF2B5EF4-FFF2-40B4-BE49-F238E27FC236}">
                <a16:creationId xmlns:a16="http://schemas.microsoft.com/office/drawing/2014/main" id="{9A0AEFE5-3DBF-9131-B567-8823112FEDF7}"/>
              </a:ext>
            </a:extLst>
          </p:cNvPr>
          <p:cNvSpPr txBox="1">
            <a:spLocks noGrp="1" noRot="1" noMove="1" noResize="1" noEditPoints="1" noAdjustHandles="1" noChangeArrowheads="1" noChangeShapeType="1"/>
          </p:cNvSpPr>
          <p:nvPr/>
        </p:nvSpPr>
        <p:spPr>
          <a:xfrm>
            <a:off x="118037" y="3101497"/>
            <a:ext cx="2791228" cy="3323987"/>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Miracle:</a:t>
            </a:r>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When Christians talk about a miracle, they mean an event that is not ‘normal’ – that is, one that should not be able to happen according to the laws of nature.</a:t>
            </a:r>
          </a:p>
          <a:p>
            <a:endParaRPr lang="en-GB" sz="1000">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Many of Jesus’ miracles involve, taking the </a:t>
            </a:r>
            <a:r>
              <a:rPr lang="en-GB" sz="1000" b="1">
                <a:effectLst/>
                <a:latin typeface="Work Sans" pitchFamily="2" charset="0"/>
                <a:ea typeface="Calibri" panose="020F0502020204030204" pitchFamily="34" charset="0"/>
                <a:cs typeface="Times New Roman" panose="02020603050405020304" pitchFamily="18" charset="0"/>
              </a:rPr>
              <a:t>ordinary </a:t>
            </a:r>
            <a:r>
              <a:rPr lang="en-GB" sz="1000">
                <a:effectLst/>
                <a:latin typeface="Work Sans" pitchFamily="2" charset="0"/>
                <a:ea typeface="Calibri" panose="020F0502020204030204" pitchFamily="34" charset="0"/>
                <a:cs typeface="Times New Roman" panose="02020603050405020304" pitchFamily="18" charset="0"/>
              </a:rPr>
              <a:t>things of life and </a:t>
            </a:r>
            <a:r>
              <a:rPr lang="en-GB" sz="1000" b="1">
                <a:effectLst/>
                <a:latin typeface="Work Sans" pitchFamily="2" charset="0"/>
                <a:ea typeface="Calibri" panose="020F0502020204030204" pitchFamily="34" charset="0"/>
                <a:cs typeface="Times New Roman" panose="02020603050405020304" pitchFamily="18" charset="0"/>
              </a:rPr>
              <a:t>transforming</a:t>
            </a:r>
            <a:r>
              <a:rPr lang="en-GB" sz="1000">
                <a:effectLst/>
                <a:latin typeface="Work Sans" pitchFamily="2" charset="0"/>
                <a:ea typeface="Calibri" panose="020F0502020204030204" pitchFamily="34" charset="0"/>
                <a:cs typeface="Times New Roman" panose="02020603050405020304" pitchFamily="18" charset="0"/>
              </a:rPr>
              <a:t> them into the </a:t>
            </a:r>
            <a:r>
              <a:rPr lang="en-GB" sz="1000" b="1">
                <a:effectLst/>
                <a:latin typeface="Work Sans" pitchFamily="2" charset="0"/>
                <a:ea typeface="Calibri" panose="020F0502020204030204" pitchFamily="34" charset="0"/>
                <a:cs typeface="Times New Roman" panose="02020603050405020304" pitchFamily="18" charset="0"/>
              </a:rPr>
              <a:t>extraordinary.</a:t>
            </a:r>
            <a:r>
              <a:rPr lang="en-GB" sz="1000">
                <a:effectLst/>
                <a:latin typeface="Work Sans" pitchFamily="2" charset="0"/>
                <a:ea typeface="Calibri" panose="020F0502020204030204" pitchFamily="34"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Jesus isn’t the only person in the Bible to perform miracles.  In the Old Testament, God helps Moses part the Red Sea for the Israelites to cross and the prophet Elijah brought somebody back from the dead.  In the New Testament the disciples are also recorded as healing people. </a:t>
            </a:r>
          </a:p>
          <a:p>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6295645" y="3062239"/>
            <a:ext cx="2746366" cy="1477328"/>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1. The wedding at Cana:  </a:t>
            </a:r>
          </a:p>
          <a:p>
            <a:endParaRPr lang="en-GB" sz="1000" b="1">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The miracle of the water turning into wine:  </a:t>
            </a:r>
          </a:p>
          <a:p>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John 2:  1 – 11</a:t>
            </a:r>
          </a:p>
          <a:p>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Times New Roman" panose="02020603050405020304" pitchFamily="18" charset="0"/>
                <a:cs typeface="Calibri" panose="020F0502020204030204" pitchFamily="34" charset="0"/>
                <a:hlinkClick r:id="rId3"/>
              </a:rPr>
              <a:t>https://www.learnreligions.com/wedding-at-cana-bible-story-summary-700069</a:t>
            </a:r>
            <a:r>
              <a:rPr lang="en-GB" sz="1000">
                <a:solidFill>
                  <a:srgbClr val="7030A0"/>
                </a:solidFill>
                <a:effectLst/>
                <a:latin typeface="Work Sans" pitchFamily="2" charset="0"/>
                <a:ea typeface="Times New Roman" panose="02020603050405020304" pitchFamily="18" charset="0"/>
              </a:rPr>
              <a:t> </a:t>
            </a:r>
            <a:endParaRPr lang="en-GB" sz="1000">
              <a:effectLst/>
              <a:latin typeface="Work Sans" pitchFamily="2" charset="0"/>
              <a:ea typeface="Times New Roman" panose="02020603050405020304" pitchFamily="18" charset="0"/>
            </a:endParaRPr>
          </a:p>
          <a:p>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noGrp="1" noRot="1" noMove="1" noResize="1" noEditPoints="1" noAdjustHandles="1" noChangeArrowheads="1" noChangeShapeType="1"/>
          </p:cNvSpPr>
          <p:nvPr/>
        </p:nvSpPr>
        <p:spPr>
          <a:xfrm>
            <a:off x="9242116" y="2808708"/>
            <a:ext cx="2791227" cy="4247317"/>
          </a:xfrm>
          <a:prstGeom prst="rect">
            <a:avLst/>
          </a:prstGeom>
          <a:noFill/>
        </p:spPr>
        <p:txBody>
          <a:bodyPr wrap="square" rtlCol="0">
            <a:spAutoFit/>
          </a:bodyPr>
          <a:lstStyle/>
          <a:p>
            <a:pPr lvl="0"/>
            <a:r>
              <a:rPr lang="en-GB" sz="1000" b="1">
                <a:effectLst/>
                <a:latin typeface="Work Sans" pitchFamily="2" charset="0"/>
                <a:ea typeface="Calibri" panose="020F0502020204030204" pitchFamily="34" charset="0"/>
                <a:cs typeface="Times New Roman" panose="02020603050405020304" pitchFamily="18" charset="0"/>
              </a:rPr>
              <a:t>Context:</a:t>
            </a:r>
            <a:r>
              <a:rPr lang="en-GB" sz="100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Jewish weddings were steeped in tradition and ritual.  One of the customs would have been to provide an extravagant feast for guests.  To therefore run out of wine would have caused great humiliation for the bride and groom.</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This was </a:t>
            </a:r>
            <a:r>
              <a:rPr lang="en-GB" sz="1000" b="1">
                <a:effectLst/>
                <a:latin typeface="Work Sans" pitchFamily="2" charset="0"/>
                <a:ea typeface="Calibri" panose="020F0502020204030204" pitchFamily="34" charset="0"/>
                <a:cs typeface="Times New Roman" panose="02020603050405020304" pitchFamily="18" charset="0"/>
              </a:rPr>
              <a:t>first</a:t>
            </a:r>
            <a:r>
              <a:rPr lang="en-GB" sz="1000">
                <a:effectLst/>
                <a:latin typeface="Work Sans" pitchFamily="2" charset="0"/>
                <a:ea typeface="Calibri" panose="020F0502020204030204" pitchFamily="34" charset="0"/>
                <a:cs typeface="Times New Roman" panose="02020603050405020304" pitchFamily="18" charset="0"/>
              </a:rPr>
              <a:t> miracle Jesus performed at the start of his public ministry.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John refers to miracles as signs.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We are not told whose wedding it is but we are informed that Mary, Jesus and the disciples are present.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miracle took place on the third day. This is significant because death becomes life on the third day.  The old-world order is fully superseded by the new order on the third day; that which was hopeless becomes a fount of hope on the third day.  At the very beginning of the chapter, the reader is being given an indication from the Gospel writer, that things are about to change, be transformed.</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pic>
        <p:nvPicPr>
          <p:cNvPr id="9" name="Picture 8">
            <a:extLst>
              <a:ext uri="{FF2B5EF4-FFF2-40B4-BE49-F238E27FC236}">
                <a16:creationId xmlns:a16="http://schemas.microsoft.com/office/drawing/2014/main" id="{6A9B1A71-1267-356E-6A46-870A27FD21FC}"/>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bwMode="auto">
          <a:xfrm>
            <a:off x="6427538" y="4546413"/>
            <a:ext cx="2367880" cy="1578586"/>
          </a:xfrm>
          <a:prstGeom prst="rect">
            <a:avLst/>
          </a:prstGeom>
          <a:noFill/>
          <a:ln>
            <a:noFill/>
          </a:ln>
        </p:spPr>
      </p:pic>
      <p:sp>
        <p:nvSpPr>
          <p:cNvPr id="10" name="TextBox 9">
            <a:extLst>
              <a:ext uri="{FF2B5EF4-FFF2-40B4-BE49-F238E27FC236}">
                <a16:creationId xmlns:a16="http://schemas.microsoft.com/office/drawing/2014/main" id="{157BE5AE-861F-C9FF-E470-CB546FF4CD25}"/>
              </a:ext>
            </a:extLst>
          </p:cNvPr>
          <p:cNvSpPr txBox="1">
            <a:spLocks/>
          </p:cNvSpPr>
          <p:nvPr/>
        </p:nvSpPr>
        <p:spPr>
          <a:xfrm>
            <a:off x="3149986" y="3101497"/>
            <a:ext cx="2791228" cy="2092881"/>
          </a:xfrm>
          <a:prstGeom prst="rect">
            <a:avLst/>
          </a:prstGeom>
          <a:noFill/>
        </p:spPr>
        <p:txBody>
          <a:bodyPr wrap="square" rtlCol="0">
            <a:spAutoFit/>
          </a:bodyPr>
          <a:lstStyle/>
          <a:p>
            <a:r>
              <a:rPr lang="en-GB" sz="1000">
                <a:effectLst/>
                <a:latin typeface="Work Sans" pitchFamily="2" charset="0"/>
                <a:ea typeface="Calibri" panose="020F0502020204030204" pitchFamily="34" charset="0"/>
                <a:cs typeface="Times New Roman" panose="02020603050405020304" pitchFamily="18" charset="0"/>
              </a:rPr>
              <a:t>These miracles are important for Christians.  The gospel writers included them to help people understand that Jesus was more than just a man.  They point the reader to the Incarnation of God revealed through Jesus.  </a:t>
            </a:r>
          </a:p>
          <a:p>
            <a:r>
              <a:rPr lang="en-GB" sz="1000" i="1">
                <a:effectLst/>
                <a:latin typeface="Work Sans" pitchFamily="2" charset="0"/>
                <a:ea typeface="Calibri" panose="020F0502020204030204" pitchFamily="34" charset="0"/>
                <a:cs typeface="Times New Roman" panose="02020603050405020304" pitchFamily="18" charset="0"/>
              </a:rPr>
              <a:t>(Adapted from Request.)</a:t>
            </a:r>
            <a:r>
              <a:rPr lang="en-GB" sz="1000">
                <a:solidFill>
                  <a:srgbClr val="FFFFFF"/>
                </a:solidFill>
                <a:effectLst/>
                <a:latin typeface="Work Sans" pitchFamily="2" charset="0"/>
                <a:ea typeface="Times New Roman" panose="02020603050405020304" pitchFamily="18" charset="0"/>
                <a:cs typeface="Times New Roman" panose="02020603050405020304" pitchFamily="18" charset="0"/>
              </a:rPr>
              <a:t> </a:t>
            </a:r>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p>
          <a:p>
            <a:endParaRPr lang="en-GB" sz="1000" b="1">
              <a:solidFill>
                <a:srgbClr val="7030A0"/>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Arial" panose="020B0604020202020204" pitchFamily="34" charset="0"/>
              </a:rPr>
              <a:t>Reference point:</a:t>
            </a:r>
            <a:r>
              <a:rPr lang="en-GB" sz="1000">
                <a:effectLst/>
                <a:latin typeface="Work Sans" pitchFamily="2" charset="0"/>
                <a:ea typeface="Times New Roman" panose="02020603050405020304" pitchFamily="18" charset="0"/>
                <a:cs typeface="Times New Roman" panose="02020603050405020304" pitchFamily="18" charset="0"/>
              </a:rPr>
              <a:t>  </a:t>
            </a:r>
            <a:r>
              <a:rPr lang="en-GB" sz="1000" u="sng">
                <a:solidFill>
                  <a:srgbClr val="0000FF"/>
                </a:solidFill>
                <a:effectLst/>
                <a:latin typeface="Work Sans" pitchFamily="2" charset="0"/>
                <a:ea typeface="Times New Roman" panose="02020603050405020304" pitchFamily="18" charset="0"/>
                <a:cs typeface="Arial" panose="020B0604020202020204" pitchFamily="34" charset="0"/>
                <a:hlinkClick r:id="rId5"/>
              </a:rPr>
              <a:t>https://www.bbc.co.uk/religion/religions/christianity/history/miraclesofjesus_1.shtml</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healing of the paralysed man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888786"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have a disability or have someone in their family with a disability.</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2183947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raising of Lazarus tell us about Jesus?</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7611" y="2027836"/>
            <a:ext cx="7884160" cy="127214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why Jesus performed the miracle. </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the miracle tells us about who Jesus is.</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the significance this miracle has on a believer’s understanding of salvation.</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Apply their own views to a given question.</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Question others’ views and give reasons and examples to support their own opinion.</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Miracle, resurrection, salvation.</a:t>
            </a:r>
            <a:r>
              <a:rPr lang="en-GB" sz="1000" b="1">
                <a:effectLst/>
                <a:latin typeface="Work Sans" pitchFamily="2" charset="0"/>
                <a:ea typeface="Calibri" panose="020F0502020204030204" pitchFamily="34" charset="0"/>
                <a:cs typeface="Times New Roman" panose="02020603050405020304" pitchFamily="18" charset="0"/>
              </a:rPr>
              <a:t>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913618"/>
          </a:xfrm>
          <a:prstGeom prst="rect">
            <a:avLst/>
          </a:prstGeom>
          <a:noFill/>
        </p:spPr>
        <p:txBody>
          <a:bodyPr wrap="square" rtlCol="0">
            <a:spAutoFit/>
          </a:bodyPr>
          <a:lstStyle/>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Recap</a:t>
            </a:r>
            <a:r>
              <a:rPr lang="en-GB" sz="100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2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significance of the miracle in revealing the divinity of Jesus because He forgave sins.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reaction of the Pharisees to Jesus forgiving sins – only God can forgive sins.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referring to himself as the Son of Man – a title used for both an ordinary man but also in a prophesy in Daniel as a man with authority from God – many people would have connected this title with the coming of the Messiah,</a:t>
            </a: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p>
          <a:p>
            <a:pPr>
              <a:spcAft>
                <a:spcPts val="2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kern="1200">
                <a:effectLst/>
                <a:latin typeface="Work Sans" pitchFamily="2" charset="0"/>
                <a:ea typeface="Times New Roman" panose="02020603050405020304" pitchFamily="18" charset="0"/>
                <a:cs typeface="Times New Roman" panose="02020603050405020304" pitchFamily="18" charset="0"/>
              </a:rPr>
              <a:t>Watch the clip:</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https://www.learnreligions.com/raising-of-lazarus-from-the-dead-700214</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37461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raising of Lazarus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21405" y="1958224"/>
            <a:ext cx="8539496"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11:  1 – 44  (Main focus 38 – 44)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the miracle of the raising of Lazarus tell us about Jesus?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author is trying to tell his readers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Jesus delayed his visit to the house of Lazarus?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What do you think Jesus meant when he said:  “I am the resurrection and the life.  He who believes in me will live, even thought he dies; and whoever believes in me, will never die.  Do you believe this?”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Do you think Mary and Martha really believed that Jesus would raise Lazarus from the dead?”</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miracle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the miracle tell us about the importance of having faith in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r>
              <a:rPr lang="en-GB" sz="1000" dirty="0">
                <a:effectLst/>
                <a:latin typeface="Work Sans" pitchFamily="2" charset="0"/>
                <a:ea typeface="Calibri" panose="020F0502020204030204" pitchFamily="34" charset="0"/>
                <a:cs typeface="Arial" panose="020B0604020202020204" pitchFamily="34" charset="0"/>
              </a:rPr>
              <a:t>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to ensure pupils have a good understanding of the meaning behind the miracle.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Complete the fifth part of the table.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Using your completed grid reflect on the following questions in groups of three: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miracle surprised you the most?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miracle do you think told you the most about who Jesus is?  Explain your answer.</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976905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of the raising of Lazarus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Set of 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888786" cy="513474"/>
          </a:xfrm>
          <a:prstGeom prst="rect">
            <a:avLst/>
          </a:prstGeom>
          <a:noFill/>
        </p:spPr>
        <p:txBody>
          <a:bodyPr wrap="square">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grief or a recent death.</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someone close to them who is ill.</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4205966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 the miracles tell us about Jesus?</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7611" y="2027836"/>
            <a:ext cx="7884160" cy="780727"/>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Summarise their own understanding of the miracles studied and what they tell us about Jesus.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Compare two miracles.</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Express their own views supported by evidence and opinion as to who they think Jesus is.</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337589" cy="2759730"/>
          </a:xfrm>
          <a:prstGeom prst="rect">
            <a:avLst/>
          </a:prstGeom>
          <a:noFill/>
        </p:spPr>
        <p:txBody>
          <a:bodyPr wrap="square" rtlCol="0">
            <a:spAutoFit/>
          </a:bodyPr>
          <a:lstStyle/>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What do the miracles tell us about Jesus?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Calibri Light" panose="020F0302020204030204" pitchFamily="34" charset="0"/>
              </a:rPr>
              <a:t>In groups of three: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Recap each parable in one minute: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Recap to include: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2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Summary of the miracle.</a:t>
            </a:r>
          </a:p>
          <a:p>
            <a:pPr marL="342900" lvl="0" indent="-342900">
              <a:spcAft>
                <a:spcPts val="2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An aspect of the human side of Jesus the miracle revealed.</a:t>
            </a:r>
          </a:p>
          <a:p>
            <a:pPr marL="342900" lvl="0" indent="-342900">
              <a:spcAft>
                <a:spcPts val="2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An aspect of the divine side of Jesus the miracle revealed.</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969010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 the miracles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21405" y="1958224"/>
            <a:ext cx="8539496" cy="4196020"/>
          </a:xfrm>
          <a:prstGeom prst="rect">
            <a:avLst/>
          </a:prstGeom>
          <a:noFill/>
        </p:spPr>
        <p:txBody>
          <a:bodyPr wrap="square">
            <a:spAutoFit/>
          </a:bodyPr>
          <a:lstStyle/>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In pairs: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Pupils decide on which two miracles they wish to compare.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Feeding of the 5000 and Wedding feast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OR</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Healing of the woman and paralysed man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Pupils complete a Venn diagram – two circles to represent things that are different in each miracle.  Overlapping centre to include things that are the same.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E.g.:  Comparison between feeding of the 5000 and the Wedding feast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Difference:  </a:t>
            </a:r>
            <a:r>
              <a:rPr lang="en-GB" sz="1000">
                <a:effectLst/>
                <a:latin typeface="Work Sans" pitchFamily="2" charset="0"/>
                <a:ea typeface="Times New Roman" panose="02020603050405020304" pitchFamily="18" charset="0"/>
                <a:cs typeface="Times New Roman" panose="02020603050405020304" pitchFamily="18" charset="0"/>
              </a:rPr>
              <a:t>Wedding feast, crowd gathered – no set occasion, food and water.  Mary was present.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Same:  </a:t>
            </a:r>
            <a:r>
              <a:rPr lang="en-GB" sz="1000">
                <a:effectLst/>
                <a:latin typeface="Work Sans" pitchFamily="2" charset="0"/>
                <a:ea typeface="Times New Roman" panose="02020603050405020304" pitchFamily="18" charset="0"/>
                <a:cs typeface="Times New Roman" panose="02020603050405020304" pitchFamily="18" charset="0"/>
              </a:rPr>
              <a:t>Miracle took place in front of a large crowd.  People were involved in assisting in the miracle – servants filled the jars; disciples found the food given by a small boy as reported in some Gospel accounts.   Ordinary things being transformed into extraordinary things.  Disciples were present.  People’s physical needs were met.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903488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 the miracles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21405" y="1958224"/>
            <a:ext cx="8539496" cy="3272691"/>
          </a:xfrm>
          <a:prstGeom prst="rect">
            <a:avLst/>
          </a:prstGeom>
          <a:noFill/>
        </p:spPr>
        <p:txBody>
          <a:bodyPr wrap="square">
            <a:spAutoFit/>
          </a:bodyPr>
          <a:lstStyle/>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Pupils share their findings with another pair who have looked at a different set of miracles.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differences and similarities do you notice?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conclusions can you draw from the miracles about Jesus?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Return to the role on the wall activity carried out in lesson 1.</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Working in the same groups as in lesson 1, pupils take a different colour pen and add to their role on the wall in response to this question:  What do you now know about Jesus from studying these miracles?  Pupils to use their learning grids to support them.</a:t>
            </a: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Key question: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Yo, yo  - in pairs:  Back and forth</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Who do you think Jesus is?  Support your answer using facts, evidence and personal opinion. </a:t>
            </a: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483957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Calibri Light" panose="020F0302020204030204" pitchFamily="34" charset="0"/>
              </a:rPr>
              <a:t>What do the miracles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resources…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7888786" cy="780727"/>
          </a:xfrm>
          <a:prstGeom prst="rect">
            <a:avLst/>
          </a:prstGeom>
          <a:noFill/>
        </p:spPr>
        <p:txBody>
          <a:bodyPr wrap="square">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grief or a recent death.</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someone close to them who is ill.</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a disability or have someone in their family with a disability.</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Tree>
    <p:extLst>
      <p:ext uri="{BB962C8B-B14F-4D97-AF65-F5344CB8AC3E}">
        <p14:creationId xmlns:p14="http://schemas.microsoft.com/office/powerpoint/2010/main" val="1441974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a:solidFill>
                <a:schemeClr val="bg1"/>
              </a:solidFill>
              <a:effectLst/>
              <a:latin typeface="Work Sans"/>
            </a:endParaRPr>
          </a:p>
          <a:p>
            <a:endParaRPr lang="en-GB"/>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BE8E805-DE98-B998-7DF6-3E1A2825B6FF}"/>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558693"/>
            <a:ext cx="3015572" cy="429930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p:cNvSpPr>
          <p:nvPr/>
        </p:nvSpPr>
        <p:spPr>
          <a:xfrm>
            <a:off x="-2323" y="2769835"/>
            <a:ext cx="3031949" cy="408816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09948" y="1479583"/>
            <a:ext cx="6701623" cy="566822"/>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a:ea typeface="Calibri" panose="020F0502020204030204" pitchFamily="34" charset="0"/>
                <a:cs typeface="Times New Roman"/>
              </a:rPr>
              <a:t>God comes to live amongst His creation in the form of Jesus.</a:t>
            </a:r>
            <a:r>
              <a:rPr lang="en-GB" sz="1000">
                <a:solidFill>
                  <a:schemeClr val="bg1"/>
                </a:solidFill>
                <a:latin typeface="Work Sans"/>
                <a:ea typeface="Calibri" panose="020F0502020204030204" pitchFamily="34" charset="0"/>
                <a:cs typeface="Times New Roman"/>
              </a:rPr>
              <a:t>  Jesus </a:t>
            </a:r>
            <a:r>
              <a:rPr lang="en-GB" sz="1000">
                <a:solidFill>
                  <a:schemeClr val="bg1"/>
                </a:solidFill>
                <a:effectLst/>
                <a:latin typeface="Work Sans"/>
                <a:ea typeface="Calibri" panose="020F0502020204030204" pitchFamily="34" charset="0"/>
                <a:cs typeface="Times New Roman"/>
              </a:rPr>
              <a:t>is both human and divine.</a:t>
            </a:r>
            <a:r>
              <a:rPr lang="en-GB" sz="1000">
                <a:solidFill>
                  <a:schemeClr val="bg1"/>
                </a:solidFill>
                <a:latin typeface="Work Sans"/>
                <a:ea typeface="Calibri" panose="020F0502020204030204" pitchFamily="34" charset="0"/>
                <a:cs typeface="Times New Roman"/>
              </a:rPr>
              <a:t> </a:t>
            </a:r>
            <a:r>
              <a:rPr lang="en-GB" sz="1000">
                <a:solidFill>
                  <a:schemeClr val="bg1"/>
                </a:solidFill>
                <a:effectLst/>
                <a:latin typeface="Work Sans"/>
                <a:ea typeface="Calibri" panose="020F0502020204030204" pitchFamily="34" charset="0"/>
                <a:cs typeface="Times New Roman"/>
              </a:rPr>
              <a:t> Incarnation means that Jesus is God in the flesh.</a:t>
            </a:r>
            <a:r>
              <a:rPr lang="en-GB" sz="1000">
                <a:solidFill>
                  <a:schemeClr val="bg1"/>
                </a:solidFill>
                <a:latin typeface="Work Sans"/>
                <a:ea typeface="Calibri" panose="020F0502020204030204" pitchFamily="34" charset="0"/>
                <a:cs typeface="Times New Roman"/>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B3E40EA-9D19-E051-5153-B02E17681228}"/>
              </a:ext>
            </a:extLst>
          </p:cNvPr>
          <p:cNvSpPr txBox="1">
            <a:spLocks/>
          </p:cNvSpPr>
          <p:nvPr/>
        </p:nvSpPr>
        <p:spPr>
          <a:xfrm>
            <a:off x="144601" y="2860450"/>
            <a:ext cx="2390661" cy="253916"/>
          </a:xfrm>
          <a:prstGeom prst="rect">
            <a:avLst/>
          </a:prstGeom>
          <a:noFill/>
        </p:spPr>
        <p:txBody>
          <a:bodyPr wrap="square" lIns="91440" tIns="45720" rIns="91440" bIns="45720" rtlCol="0" anchor="t">
            <a:spAutoFit/>
          </a:bodyPr>
          <a:lstStyle/>
          <a:p>
            <a:r>
              <a:rPr lang="en-GB" sz="1050" b="1">
                <a:solidFill>
                  <a:srgbClr val="2D80A5"/>
                </a:solidFill>
                <a:effectLst/>
                <a:latin typeface="Work Sans"/>
                <a:ea typeface="Calibri" panose="020F0502020204030204" pitchFamily="34" charset="0"/>
                <a:cs typeface="Times New Roman"/>
              </a:rPr>
              <a:t>Context:</a:t>
            </a:r>
            <a:endParaRPr lang="en-GB" sz="1050">
              <a:solidFill>
                <a:srgbClr val="2D80A5"/>
              </a:solidFill>
              <a:effectLst/>
              <a:latin typeface="Work Sans"/>
              <a:ea typeface="Calibri" panose="020F0502020204030204" pitchFamily="34" charset="0"/>
              <a:cs typeface="Times New Roman"/>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3080340" y="3059834"/>
            <a:ext cx="2791228" cy="3631763"/>
          </a:xfrm>
          <a:prstGeom prst="rect">
            <a:avLst/>
          </a:prstGeom>
          <a:noFill/>
        </p:spPr>
        <p:txBody>
          <a:bodyPr wrap="square" rtlCol="0">
            <a:spAutoFit/>
          </a:bodyPr>
          <a:lstStyle/>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servants are very much involved in this miracle.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takes the very ordinary things – here it is water and transforms it into the extraordinary – wine.  This act is significant because it is transforming the old into the new, of revealing something of the incarnation to the world and of the beginnings of the makings of the new covenant.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Whilst it may seem insignificant, there is crucial symbolism in the first miracle of Jesus.  It was not a coincidence that the water Jesus transformed came from jars used for ceremonial washing.  The water signified the Jewish system of purification, and Jesus replaces it with pure wine, representing his blood that was shed for all on the cross.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was also concerned with responding to the immediate need at the time.</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6160770" y="3059834"/>
            <a:ext cx="2863960" cy="3877985"/>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master’s response at the end in verse 10 is significant.  He is unaware of what has been going on but becomes very aware that he is tasting the best wine last and not first as would have been the norm.  These words are significant because for the people of God, the best is yet to come.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the performing of this miracle, Jesus reveals His glory and the disciples put their faith in him.</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Link with Old Testament: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Isaiah 62;  1 – 5</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a:t>
            </a:r>
            <a:r>
              <a:rPr lang="en-GB" sz="1000" b="1">
                <a:effectLst/>
                <a:latin typeface="Work Sans" pitchFamily="2" charset="0"/>
                <a:ea typeface="Calibri" panose="020F0502020204030204" pitchFamily="34" charset="0"/>
                <a:cs typeface="Times New Roman" panose="02020603050405020304" pitchFamily="18" charset="0"/>
              </a:rPr>
              <a:t>book of Isaiah</a:t>
            </a:r>
            <a:r>
              <a:rPr lang="en-GB" sz="1000">
                <a:effectLst/>
                <a:latin typeface="Work Sans" pitchFamily="2" charset="0"/>
                <a:ea typeface="Calibri" panose="020F0502020204030204" pitchFamily="34" charset="0"/>
                <a:cs typeface="Times New Roman" panose="02020603050405020304" pitchFamily="18" charset="0"/>
              </a:rPr>
              <a:t> speaks about the ideal world being created ‘new’ every day.  </a:t>
            </a:r>
            <a:r>
              <a:rPr lang="en-GB" sz="1000" b="1">
                <a:effectLst/>
                <a:latin typeface="Work Sans" pitchFamily="2" charset="0"/>
                <a:ea typeface="Calibri" panose="020F0502020204030204" pitchFamily="34" charset="0"/>
                <a:cs typeface="Times New Roman" panose="02020603050405020304" pitchFamily="18" charset="0"/>
              </a:rPr>
              <a:t>Isaiah 62</a:t>
            </a:r>
            <a:r>
              <a:rPr lang="en-GB" sz="1000">
                <a:effectLst/>
                <a:latin typeface="Work Sans" pitchFamily="2" charset="0"/>
                <a:ea typeface="Calibri" panose="020F0502020204030204" pitchFamily="34" charset="0"/>
                <a:cs typeface="Times New Roman" panose="02020603050405020304" pitchFamily="18" charset="0"/>
              </a:rPr>
              <a:t> speaks of how Zion (often the word used for Jerusalem and the land of Israel) will one day be a land of delight.  A land where God’s righteousness will be seen.  A land referred to as a crown of splendour and a place where salvation will shine like a blazing torch.</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9256172" y="3057109"/>
            <a:ext cx="2791227" cy="899029"/>
          </a:xfrm>
          <a:prstGeom prst="rect">
            <a:avLst/>
          </a:prstGeom>
          <a:noFill/>
        </p:spPr>
        <p:txBody>
          <a:bodyPr wrap="square" rtlCol="0">
            <a:spAutoFit/>
          </a:bodyPr>
          <a:lstStyle/>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a:t>
            </a:r>
            <a:r>
              <a:rPr lang="en-GB" sz="1000" b="1">
                <a:effectLst/>
                <a:latin typeface="Work Sans" pitchFamily="2" charset="0"/>
                <a:ea typeface="Calibri" panose="020F0502020204030204" pitchFamily="34" charset="0"/>
                <a:cs typeface="Times New Roman" panose="02020603050405020304" pitchFamily="18" charset="0"/>
              </a:rPr>
              <a:t> link</a:t>
            </a:r>
            <a:r>
              <a:rPr lang="en-GB" sz="1000">
                <a:effectLst/>
                <a:latin typeface="Work Sans" pitchFamily="2" charset="0"/>
                <a:ea typeface="Calibri" panose="020F0502020204030204" pitchFamily="34" charset="0"/>
                <a:cs typeface="Times New Roman" panose="02020603050405020304" pitchFamily="18" charset="0"/>
              </a:rPr>
              <a:t> between the book of Isaiah which refers to the new order and the first sign being an indication of the new order being revealed through Jesus.</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0" name="TextBox 9">
            <a:extLst>
              <a:ext uri="{FF2B5EF4-FFF2-40B4-BE49-F238E27FC236}">
                <a16:creationId xmlns:a16="http://schemas.microsoft.com/office/drawing/2014/main" id="{C17A348F-7763-8AEA-19FC-5E448832461C}"/>
              </a:ext>
            </a:extLst>
          </p:cNvPr>
          <p:cNvSpPr txBox="1">
            <a:spLocks/>
          </p:cNvSpPr>
          <p:nvPr/>
        </p:nvSpPr>
        <p:spPr>
          <a:xfrm>
            <a:off x="48391" y="3092475"/>
            <a:ext cx="2762745" cy="3631763"/>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Mary informs Jesus that the wine has run out.  Jesus’ response is quite abrupt – “Women, what concern is that to you and me.  My hour has not yet come.”  Both Mary and Jesus are fully aware of what Jesus has been called to do.  Mary’s words are laden with meaning – yes, the wine is running out but the whole nation of Israel is running out of wine so to speak – Israel is waiting for the coming of the Messianic son of David.  (Wine was a common symbol of God’s bounty and of spiritual joy.)  Jesus acknowledges Mary’s messianic expectation by replying that his hour has not yet come.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Mary does not back down and she directs the servants “Do whatever he tells you.”  Jesus goes onto to give the servants a set of very clear instructions which they dutifully follow.</a:t>
            </a:r>
          </a:p>
        </p:txBody>
      </p:sp>
    </p:spTree>
    <p:extLst>
      <p:ext uri="{BB962C8B-B14F-4D97-AF65-F5344CB8AC3E}">
        <p14:creationId xmlns:p14="http://schemas.microsoft.com/office/powerpoint/2010/main" val="93729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BE8E805-DE98-B998-7DF6-3E1A2825B6FF}"/>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558693"/>
            <a:ext cx="3015572" cy="429930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p:cNvSpPr>
          <p:nvPr/>
        </p:nvSpPr>
        <p:spPr>
          <a:xfrm>
            <a:off x="-2323" y="2769835"/>
            <a:ext cx="3031949" cy="408816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09948" y="1479583"/>
            <a:ext cx="6701623" cy="566822"/>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a:ea typeface="Calibri" panose="020F0502020204030204" pitchFamily="34" charset="0"/>
                <a:cs typeface="Times New Roman"/>
              </a:rPr>
              <a:t>God comes to live amongst His creation in the form of Jesus.</a:t>
            </a:r>
            <a:r>
              <a:rPr lang="en-GB" sz="1000">
                <a:solidFill>
                  <a:schemeClr val="bg1"/>
                </a:solidFill>
                <a:latin typeface="Work Sans"/>
                <a:ea typeface="Calibri" panose="020F0502020204030204" pitchFamily="34" charset="0"/>
                <a:cs typeface="Times New Roman"/>
              </a:rPr>
              <a:t>  Jesus </a:t>
            </a:r>
            <a:r>
              <a:rPr lang="en-GB" sz="1000">
                <a:solidFill>
                  <a:schemeClr val="bg1"/>
                </a:solidFill>
                <a:effectLst/>
                <a:latin typeface="Work Sans"/>
                <a:ea typeface="Calibri" panose="020F0502020204030204" pitchFamily="34" charset="0"/>
                <a:cs typeface="Times New Roman"/>
              </a:rPr>
              <a:t>is both human and divine.</a:t>
            </a:r>
            <a:r>
              <a:rPr lang="en-GB" sz="1000">
                <a:solidFill>
                  <a:schemeClr val="bg1"/>
                </a:solidFill>
                <a:latin typeface="Work Sans"/>
                <a:ea typeface="Calibri" panose="020F0502020204030204" pitchFamily="34" charset="0"/>
                <a:cs typeface="Times New Roman"/>
              </a:rPr>
              <a:t> </a:t>
            </a:r>
            <a:r>
              <a:rPr lang="en-GB" sz="1000">
                <a:solidFill>
                  <a:schemeClr val="bg1"/>
                </a:solidFill>
                <a:effectLst/>
                <a:latin typeface="Work Sans"/>
                <a:ea typeface="Calibri" panose="020F0502020204030204" pitchFamily="34" charset="0"/>
                <a:cs typeface="Times New Roman"/>
              </a:rPr>
              <a:t> Incarnation means that Jesus is God in the flesh.</a:t>
            </a:r>
            <a:r>
              <a:rPr lang="en-GB" sz="1000">
                <a:solidFill>
                  <a:schemeClr val="bg1"/>
                </a:solidFill>
                <a:latin typeface="Work Sans"/>
                <a:ea typeface="Calibri" panose="020F0502020204030204" pitchFamily="34" charset="0"/>
                <a:cs typeface="Times New Roman"/>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3099813" y="2853840"/>
            <a:ext cx="2791228" cy="3631763"/>
          </a:xfrm>
          <a:prstGeom prst="rect">
            <a:avLst/>
          </a:prstGeom>
          <a:noFill/>
        </p:spPr>
        <p:txBody>
          <a:bodyPr wrap="square" rtlCol="0">
            <a:spAutoFit/>
          </a:bodyPr>
          <a:lstStyle/>
          <a:p>
            <a:pPr lvl="0"/>
            <a:r>
              <a:rPr lang="en-GB" sz="1000" b="1">
                <a:effectLst/>
                <a:latin typeface="Work Sans" pitchFamily="2" charset="0"/>
                <a:ea typeface="Calibri" panose="020F0502020204030204" pitchFamily="34" charset="0"/>
                <a:cs typeface="Times New Roman" panose="02020603050405020304" pitchFamily="18" charset="0"/>
              </a:rPr>
              <a:t>Context: </a:t>
            </a:r>
            <a:r>
              <a:rPr lang="en-GB" sz="1000">
                <a:effectLst/>
                <a:latin typeface="Work Sans" pitchFamily="2" charset="0"/>
                <a:ea typeface="Calibri" panose="020F0502020204030204" pitchFamily="34" charset="0"/>
                <a:cs typeface="Times New Roman" panose="02020603050405020304" pitchFamily="18" charset="0"/>
              </a:rPr>
              <a:t> </a:t>
            </a:r>
          </a:p>
          <a:p>
            <a:pPr lvl="0"/>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had just heard about the death of John the Baptist and He and the disciples were just returning from a missionary journey.  The disciples very much wanted to be alone with Jesus, away from all the comings and goings.  Jesus takes them to a quiet place where they can have some rest.  This was not however to be the case.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miracle took place on a solitary place on the north-east shore of the Sea of Galilee.  In ancient times, it was known as the ‘desert.’  It is a bleak, uninhabited part of the landscape.  The Bible recounts that it was on these slopes Jesus fed a hungry crowd.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on seeing the crowd, shows </a:t>
            </a:r>
            <a:r>
              <a:rPr lang="en-GB" sz="1000" b="1">
                <a:effectLst/>
                <a:latin typeface="Work Sans" pitchFamily="2" charset="0"/>
                <a:ea typeface="Calibri" panose="020F0502020204030204" pitchFamily="34" charset="0"/>
                <a:cs typeface="Times New Roman" panose="02020603050405020304" pitchFamily="18" charset="0"/>
              </a:rPr>
              <a:t>compassion</a:t>
            </a:r>
            <a:r>
              <a:rPr lang="en-GB" sz="1000">
                <a:effectLst/>
                <a:latin typeface="Work Sans" pitchFamily="2" charset="0"/>
                <a:ea typeface="Calibri" panose="020F0502020204030204" pitchFamily="34" charset="0"/>
                <a:cs typeface="Times New Roman" panose="02020603050405020304" pitchFamily="18" charset="0"/>
              </a:rPr>
              <a:t> on them because they were sheep without a shepherd.  He begins teaching them.</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6171805" y="3160257"/>
            <a:ext cx="2863960" cy="2708434"/>
          </a:xfrm>
          <a:prstGeom prst="rect">
            <a:avLst/>
          </a:prstGeom>
          <a:noFill/>
        </p:spPr>
        <p:txBody>
          <a:bodyPr wrap="square" rtlCol="0">
            <a:spAutoFit/>
          </a:bodyPr>
          <a:lstStyle/>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When it becomes late, the disciples want Jesus to send the crowd home but he refuses.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challenges the disciples to ensure the crowd is fed.  The disciples see this as an impossible task.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uses what the disciples give him - 5 loaves and 2 fish.  He takes the ordinary things – the food, and having looked up to heaven, he gives thanks and begins to break the bread and divide the fish.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All ate and all were satisfied.  The Greek word for satisfied means to be filled.  Jesus ensures both the Individual’s and spiritual needs are met.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There was plenty of food left over.</a:t>
            </a: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9316529" y="3160257"/>
            <a:ext cx="2791227" cy="1323439"/>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Themes and links with the Old Testament: </a:t>
            </a: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https://www.learnreligions.com/jesus-feeds-the-5000-700201</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Compassion of Jesus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promised Messiah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gracious provider.</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0" name="TextBox 9">
            <a:extLst>
              <a:ext uri="{FF2B5EF4-FFF2-40B4-BE49-F238E27FC236}">
                <a16:creationId xmlns:a16="http://schemas.microsoft.com/office/drawing/2014/main" id="{C17A348F-7763-8AEA-19FC-5E448832461C}"/>
              </a:ext>
            </a:extLst>
          </p:cNvPr>
          <p:cNvSpPr txBox="1">
            <a:spLocks/>
          </p:cNvSpPr>
          <p:nvPr/>
        </p:nvSpPr>
        <p:spPr>
          <a:xfrm>
            <a:off x="144601" y="2853840"/>
            <a:ext cx="2615296" cy="1349537"/>
          </a:xfrm>
          <a:prstGeom prst="rect">
            <a:avLst/>
          </a:prstGeom>
          <a:noFill/>
        </p:spPr>
        <p:txBody>
          <a:bodyPr wrap="square" rtlCol="0">
            <a:spAutoFit/>
          </a:bodyPr>
          <a:lstStyle/>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2. The feeding of the 5000:</a:t>
            </a:r>
          </a:p>
          <a:p>
            <a:pPr>
              <a:lnSpc>
                <a:spcPct val="115000"/>
              </a:lnSpc>
              <a:spcAft>
                <a:spcPts val="1000"/>
              </a:spcAft>
            </a:pPr>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Mark 6:  30 – 44  </a:t>
            </a:r>
          </a:p>
          <a:p>
            <a:pPr>
              <a:lnSpc>
                <a:spcPct val="115000"/>
              </a:lnSpc>
              <a:spcAft>
                <a:spcPts val="1000"/>
              </a:spcAft>
            </a:pPr>
            <a:r>
              <a:rPr lang="en-GB" sz="1000" b="1" i="1">
                <a:effectLst/>
                <a:latin typeface="Work Sans" pitchFamily="2" charset="0"/>
                <a:ea typeface="Times New Roman" panose="02020603050405020304" pitchFamily="18" charset="0"/>
                <a:cs typeface="Times New Roman" panose="02020603050405020304" pitchFamily="18" charset="0"/>
              </a:rPr>
              <a:t>(This miracle is found in all four Gospels.)</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i="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5CD4A7E6-742D-E236-E11C-9FEED1524D4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bwMode="auto">
          <a:xfrm>
            <a:off x="296800" y="3994606"/>
            <a:ext cx="2282768" cy="1349537"/>
          </a:xfrm>
          <a:prstGeom prst="rect">
            <a:avLst/>
          </a:prstGeom>
          <a:noFill/>
          <a:ln>
            <a:noFill/>
          </a:ln>
        </p:spPr>
      </p:pic>
    </p:spTree>
    <p:extLst>
      <p:ext uri="{BB962C8B-B14F-4D97-AF65-F5344CB8AC3E}">
        <p14:creationId xmlns:p14="http://schemas.microsoft.com/office/powerpoint/2010/main" val="200458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558693"/>
            <a:ext cx="3015572" cy="429930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12" name="Rectangle 11">
            <a:extLst>
              <a:ext uri="{FF2B5EF4-FFF2-40B4-BE49-F238E27FC236}">
                <a16:creationId xmlns:a16="http://schemas.microsoft.com/office/drawing/2014/main" id="{1BE8E805-DE98-B998-7DF6-3E1A2825B6FF}"/>
              </a:ext>
            </a:extLst>
          </p:cNvPr>
          <p:cNvSpPr/>
          <p:nvPr/>
        </p:nvSpPr>
        <p:spPr>
          <a:xfrm>
            <a:off x="-1" y="-6350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p:cNvSpPr>
          <p:nvPr/>
        </p:nvSpPr>
        <p:spPr>
          <a:xfrm>
            <a:off x="-2323" y="2701341"/>
            <a:ext cx="3049072" cy="415665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09948" y="1479583"/>
            <a:ext cx="6701623" cy="566822"/>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a:ea typeface="Calibri" panose="020F0502020204030204" pitchFamily="34" charset="0"/>
                <a:cs typeface="Times New Roman"/>
              </a:rPr>
              <a:t>God comes to live amongst His creation in the form of Jesus.</a:t>
            </a:r>
            <a:r>
              <a:rPr lang="en-GB" sz="1000">
                <a:solidFill>
                  <a:schemeClr val="bg1"/>
                </a:solidFill>
                <a:latin typeface="Work Sans"/>
                <a:ea typeface="Calibri" panose="020F0502020204030204" pitchFamily="34" charset="0"/>
                <a:cs typeface="Times New Roman"/>
              </a:rPr>
              <a:t>  Jesus </a:t>
            </a:r>
            <a:r>
              <a:rPr lang="en-GB" sz="1000">
                <a:solidFill>
                  <a:schemeClr val="bg1"/>
                </a:solidFill>
                <a:effectLst/>
                <a:latin typeface="Work Sans"/>
                <a:ea typeface="Calibri" panose="020F0502020204030204" pitchFamily="34" charset="0"/>
                <a:cs typeface="Times New Roman"/>
              </a:rPr>
              <a:t>is both human and divine.</a:t>
            </a:r>
            <a:r>
              <a:rPr lang="en-GB" sz="1000">
                <a:solidFill>
                  <a:schemeClr val="bg1"/>
                </a:solidFill>
                <a:latin typeface="Work Sans"/>
                <a:ea typeface="Calibri" panose="020F0502020204030204" pitchFamily="34" charset="0"/>
                <a:cs typeface="Times New Roman"/>
              </a:rPr>
              <a:t> </a:t>
            </a:r>
            <a:r>
              <a:rPr lang="en-GB" sz="1000">
                <a:solidFill>
                  <a:schemeClr val="bg1"/>
                </a:solidFill>
                <a:effectLst/>
                <a:latin typeface="Work Sans"/>
                <a:ea typeface="Calibri" panose="020F0502020204030204" pitchFamily="34" charset="0"/>
                <a:cs typeface="Times New Roman"/>
              </a:rPr>
              <a:t> Incarnation means that Jesus is God in the flesh.</a:t>
            </a:r>
            <a:r>
              <a:rPr lang="en-GB" sz="1000">
                <a:solidFill>
                  <a:schemeClr val="bg1"/>
                </a:solidFill>
                <a:latin typeface="Work Sans"/>
                <a:ea typeface="Calibri" panose="020F0502020204030204" pitchFamily="34" charset="0"/>
                <a:cs typeface="Times New Roman"/>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3131563" y="2853838"/>
            <a:ext cx="2897062" cy="4093428"/>
          </a:xfrm>
          <a:prstGeom prst="rect">
            <a:avLst/>
          </a:prstGeom>
          <a:noFill/>
        </p:spPr>
        <p:txBody>
          <a:bodyPr wrap="square" lIns="91440" tIns="45720" rIns="91440" bIns="45720" rtlCol="0" anchor="t">
            <a:spAutoFit/>
          </a:bodyPr>
          <a:lstStyle/>
          <a:p>
            <a:r>
              <a:rPr lang="en-GB" sz="1000" b="1">
                <a:solidFill>
                  <a:srgbClr val="232323"/>
                </a:solidFill>
                <a:latin typeface="Work Sans"/>
                <a:ea typeface="Calibri"/>
                <a:cs typeface="Times New Roman"/>
              </a:rPr>
              <a:t>Context:</a:t>
            </a:r>
            <a:r>
              <a:rPr lang="en-GB" sz="1000">
                <a:solidFill>
                  <a:srgbClr val="232323"/>
                </a:solidFill>
                <a:latin typeface="Work Sans"/>
                <a:ea typeface="Calibri"/>
                <a:cs typeface="Times New Roman"/>
              </a:rPr>
              <a:t>  </a:t>
            </a:r>
          </a:p>
          <a:p>
            <a:endParaRPr lang="en-GB" sz="1000">
              <a:solidFill>
                <a:srgbClr val="232323"/>
              </a:solidFill>
              <a:latin typeface="Work Sans"/>
              <a:ea typeface="Calibri"/>
              <a:cs typeface="Times New Roman"/>
            </a:endParaRPr>
          </a:p>
          <a:p>
            <a:pPr marL="171450" indent="-171450">
              <a:buFont typeface="Arial"/>
              <a:buChar char="•"/>
            </a:pPr>
            <a:r>
              <a:rPr lang="en-GB" sz="1000">
                <a:solidFill>
                  <a:srgbClr val="232323"/>
                </a:solidFill>
                <a:latin typeface="Work Sans"/>
                <a:ea typeface="Calibri"/>
                <a:cs typeface="Times New Roman"/>
              </a:rPr>
              <a:t>Under Jewish Law, the woman would have been seen as being ceremonially unclean because of her bleeding.  She would have been socially unacceptable and very much seen as an ‘outsider.’</a:t>
            </a:r>
            <a:endParaRPr lang="en-GB" sz="1000">
              <a:latin typeface="Work Sans"/>
              <a:ea typeface="Calibri"/>
              <a:cs typeface="Times New Roman"/>
            </a:endParaRPr>
          </a:p>
          <a:p>
            <a:pPr marL="171450" indent="-171450">
              <a:buFont typeface="Arial"/>
              <a:buChar char="•"/>
            </a:pPr>
            <a:r>
              <a:rPr lang="en-GB" sz="1000">
                <a:solidFill>
                  <a:srgbClr val="232323"/>
                </a:solidFill>
                <a:latin typeface="Work Sans"/>
                <a:ea typeface="Calibri"/>
                <a:cs typeface="Times New Roman"/>
              </a:rPr>
              <a:t>To touch Jesus in terms of Jewish law would have made him unclean and yet the absolute opposite happens – she is healed.</a:t>
            </a:r>
            <a:endParaRPr lang="en-GB" sz="1000">
              <a:latin typeface="Work Sans"/>
              <a:ea typeface="Calibri"/>
              <a:cs typeface="Times New Roman"/>
            </a:endParaRPr>
          </a:p>
          <a:p>
            <a:pPr marL="285750" indent="-285750">
              <a:buFont typeface="Arial"/>
              <a:buChar char="•"/>
            </a:pPr>
            <a:r>
              <a:rPr lang="en-GB" sz="1000">
                <a:solidFill>
                  <a:srgbClr val="232323"/>
                </a:solidFill>
                <a:latin typeface="Work Sans"/>
                <a:ea typeface="Calibri"/>
                <a:cs typeface="Times New Roman"/>
              </a:rPr>
              <a:t>Jesus wants to know who touched him so that he can affirm her.  He does not push her away, but invites her to draw close.  He tells her to go in peace and be freed from suffering.</a:t>
            </a:r>
            <a:endParaRPr lang="en-GB" sz="1000">
              <a:latin typeface="Work Sans"/>
              <a:ea typeface="Calibri"/>
              <a:cs typeface="Times New Roman"/>
            </a:endParaRPr>
          </a:p>
          <a:p>
            <a:pPr marL="285750" indent="-285750">
              <a:buFont typeface="Arial"/>
              <a:buChar char="•"/>
            </a:pPr>
            <a:r>
              <a:rPr lang="en-GB" sz="1000">
                <a:solidFill>
                  <a:srgbClr val="232323"/>
                </a:solidFill>
                <a:latin typeface="Work Sans"/>
                <a:ea typeface="Calibri"/>
                <a:cs typeface="Times New Roman"/>
              </a:rPr>
              <a:t>Jesus calls her ‘daughter’ – a term of respect and endearment.</a:t>
            </a:r>
            <a:endParaRPr lang="en-GB" sz="1000">
              <a:latin typeface="Work Sans"/>
              <a:ea typeface="Calibri"/>
              <a:cs typeface="Times New Roman"/>
            </a:endParaRPr>
          </a:p>
          <a:p>
            <a:pPr marL="285750" indent="-285750">
              <a:buFont typeface="Arial"/>
              <a:buChar char="•"/>
            </a:pPr>
            <a:r>
              <a:rPr lang="en-GB" sz="1000">
                <a:solidFill>
                  <a:srgbClr val="232323"/>
                </a:solidFill>
                <a:latin typeface="Work Sans"/>
                <a:ea typeface="Calibri"/>
                <a:cs typeface="Times New Roman"/>
              </a:rPr>
              <a:t>The woman responds to the invitation.  She comes and falls at His feet.</a:t>
            </a:r>
            <a:endParaRPr lang="en-GB" sz="1000">
              <a:latin typeface="Work Sans"/>
              <a:ea typeface="Calibri"/>
              <a:cs typeface="Times New Roman"/>
            </a:endParaRPr>
          </a:p>
          <a:p>
            <a:pPr marL="285750" indent="-285750">
              <a:buFont typeface="Arial"/>
              <a:buChar char="•"/>
            </a:pPr>
            <a:r>
              <a:rPr lang="en-GB" sz="1000">
                <a:solidFill>
                  <a:srgbClr val="232323"/>
                </a:solidFill>
                <a:latin typeface="Work Sans"/>
                <a:ea typeface="Calibri"/>
                <a:cs typeface="Times New Roman"/>
              </a:rPr>
              <a:t>The woman recognises who Jesus is – she is determined to touch him.</a:t>
            </a:r>
            <a:endParaRPr lang="en-GB" sz="1000">
              <a:latin typeface="Work Sans"/>
              <a:ea typeface="Calibri"/>
              <a:cs typeface="Times New Roman"/>
            </a:endParaRPr>
          </a:p>
          <a:p>
            <a:pPr marL="285750" indent="-285750">
              <a:buFont typeface="Arial"/>
              <a:buChar char="•"/>
            </a:pPr>
            <a:r>
              <a:rPr lang="en-GB" sz="1000">
                <a:solidFill>
                  <a:srgbClr val="232323"/>
                </a:solidFill>
                <a:latin typeface="Work Sans"/>
                <a:ea typeface="Calibri"/>
                <a:cs typeface="Times New Roman"/>
              </a:rPr>
              <a:t>The ‘real’ miracle here was the woman’s faith.</a:t>
            </a:r>
            <a:endParaRPr lang="en-GB" sz="1000">
              <a:latin typeface="Work Sans"/>
              <a:ea typeface="Calibri"/>
              <a:cs typeface="Times New Roman"/>
            </a:endParaRPr>
          </a:p>
          <a:p>
            <a:pPr lvl="0"/>
            <a:endParaRPr lang="en-GB" sz="1000" b="1">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9178946" y="2779257"/>
            <a:ext cx="2791227" cy="2985433"/>
          </a:xfrm>
          <a:prstGeom prst="rect">
            <a:avLst/>
          </a:prstGeom>
          <a:noFill/>
        </p:spPr>
        <p:txBody>
          <a:bodyPr wrap="square" lIns="91440" tIns="45720" rIns="91440" bIns="45720" rtlCol="0" anchor="t">
            <a:spAutoFit/>
          </a:bodyPr>
          <a:lstStyle/>
          <a:p>
            <a:pPr>
              <a:buFont typeface="Arial"/>
              <a:buChar char="•"/>
            </a:pPr>
            <a:endParaRPr lang="en-GB" sz="1000">
              <a:latin typeface="Work Sans"/>
              <a:ea typeface="Calibri"/>
              <a:cs typeface="Times New Roman"/>
            </a:endParaRPr>
          </a:p>
          <a:p>
            <a:pPr>
              <a:buFont typeface="Arial"/>
              <a:buChar char="•"/>
            </a:pPr>
            <a:r>
              <a:rPr lang="en-GB" sz="1000">
                <a:solidFill>
                  <a:srgbClr val="000000"/>
                </a:solidFill>
                <a:latin typeface="Work Sans"/>
                <a:ea typeface="Calibri"/>
                <a:cs typeface="Times New Roman"/>
              </a:rPr>
              <a:t>It was the forgiving of sins that the Pharisees could not accept – to them this was blaspheming – only God can forgive sins.</a:t>
            </a:r>
            <a:endParaRPr lang="en-GB" sz="1000">
              <a:latin typeface="Work Sans"/>
              <a:ea typeface="Calibri"/>
              <a:cs typeface="Calibri"/>
            </a:endParaRPr>
          </a:p>
          <a:p>
            <a:pPr>
              <a:buFont typeface="Arial"/>
              <a:buChar char="•"/>
            </a:pPr>
            <a:r>
              <a:rPr lang="en-GB" sz="1000">
                <a:solidFill>
                  <a:srgbClr val="000000"/>
                </a:solidFill>
                <a:latin typeface="Work Sans"/>
                <a:ea typeface="Calibri"/>
                <a:cs typeface="Times New Roman"/>
              </a:rPr>
              <a:t>Jesus forgiving sins points to the divinity of Jesus.</a:t>
            </a:r>
            <a:endParaRPr lang="en-GB" sz="1000">
              <a:latin typeface="Work Sans"/>
              <a:ea typeface="Calibri"/>
              <a:cs typeface="Calibri"/>
            </a:endParaRPr>
          </a:p>
          <a:p>
            <a:pPr>
              <a:buFont typeface="Arial"/>
              <a:buChar char="•"/>
            </a:pPr>
            <a:r>
              <a:rPr lang="en-GB" sz="1000">
                <a:solidFill>
                  <a:srgbClr val="000000"/>
                </a:solidFill>
                <a:latin typeface="Work Sans"/>
                <a:ea typeface="Calibri"/>
                <a:cs typeface="Times New Roman"/>
              </a:rPr>
              <a:t>Jesus also physically heals the man.</a:t>
            </a:r>
            <a:endParaRPr lang="en-GB" sz="1000">
              <a:latin typeface="Work Sans"/>
              <a:ea typeface="Calibri"/>
              <a:cs typeface="Calibri"/>
            </a:endParaRPr>
          </a:p>
          <a:p>
            <a:pPr>
              <a:buFont typeface="Arial"/>
              <a:buChar char="•"/>
            </a:pPr>
            <a:r>
              <a:rPr lang="en-GB" sz="1000">
                <a:solidFill>
                  <a:srgbClr val="000000"/>
                </a:solidFill>
                <a:latin typeface="Work Sans"/>
                <a:ea typeface="Calibri"/>
                <a:cs typeface="Times New Roman"/>
              </a:rPr>
              <a:t>Jesus refers to himself as the ‘Son of Man’.  This was a safe title to give himself.  It not only pointed to his disciples that he was an ordinary man but also was a title used in the prophesy of Daniel to describe a figure with authority from God.  Many people connected this prophesy with the idea of the coming Messiah.</a:t>
            </a:r>
            <a:endParaRPr lang="en-US" sz="1000">
              <a:solidFill>
                <a:srgbClr val="000000"/>
              </a:solidFill>
              <a:latin typeface="Work Sans"/>
              <a:ea typeface="Calibri"/>
              <a:cs typeface="Times New Roman"/>
            </a:endParaRPr>
          </a:p>
          <a:p>
            <a:endParaRPr lang="en-GB" sz="800">
              <a:latin typeface="Century Gothic"/>
              <a:ea typeface="Calibri"/>
              <a:cs typeface="Times New Roman"/>
            </a:endParaRPr>
          </a:p>
          <a:p>
            <a:endParaRPr lang="en-GB" sz="1000" b="1">
              <a:solidFill>
                <a:srgbClr val="000000"/>
              </a:solidFill>
              <a:effectLst/>
              <a:latin typeface="Work Sans" pitchFamily="2"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0" name="TextBox 9">
            <a:extLst>
              <a:ext uri="{FF2B5EF4-FFF2-40B4-BE49-F238E27FC236}">
                <a16:creationId xmlns:a16="http://schemas.microsoft.com/office/drawing/2014/main" id="{C17A348F-7763-8AEA-19FC-5E448832461C}"/>
              </a:ext>
            </a:extLst>
          </p:cNvPr>
          <p:cNvSpPr txBox="1">
            <a:spLocks/>
          </p:cNvSpPr>
          <p:nvPr/>
        </p:nvSpPr>
        <p:spPr>
          <a:xfrm>
            <a:off x="144601" y="2853840"/>
            <a:ext cx="2615296" cy="707886"/>
          </a:xfrm>
          <a:prstGeom prst="rect">
            <a:avLst/>
          </a:prstGeom>
          <a:noFill/>
        </p:spPr>
        <p:txBody>
          <a:bodyPr wrap="square" lIns="91440" tIns="45720" rIns="91440" bIns="45720" rtlCol="0" anchor="t">
            <a:spAutoFit/>
          </a:bodyPr>
          <a:lstStyle/>
          <a:p>
            <a:r>
              <a:rPr lang="en-GB" sz="1000" b="1">
                <a:latin typeface="Work Sans"/>
                <a:ea typeface="Calibri"/>
                <a:cs typeface="Times New Roman"/>
              </a:rPr>
              <a:t>3.  The woman who touched Jesus' garment:  </a:t>
            </a:r>
            <a:endParaRPr lang="en-GB" sz="1000" b="1">
              <a:solidFill>
                <a:srgbClr val="000000"/>
              </a:solidFill>
              <a:latin typeface="Work Sans"/>
              <a:ea typeface="Calibri"/>
              <a:cs typeface="Times New Roman"/>
            </a:endParaRPr>
          </a:p>
          <a:p>
            <a:endParaRPr lang="en-GB" sz="1000" b="1">
              <a:solidFill>
                <a:srgbClr val="7030A0"/>
              </a:solidFill>
              <a:latin typeface="Work Sans"/>
              <a:ea typeface="Calibri"/>
              <a:cs typeface="Times New Roman"/>
            </a:endParaRPr>
          </a:p>
          <a:p>
            <a:r>
              <a:rPr lang="en-GB" sz="1000" b="1">
                <a:solidFill>
                  <a:srgbClr val="55345A"/>
                </a:solidFill>
                <a:latin typeface="Work Sans"/>
                <a:ea typeface="Calibri"/>
                <a:cs typeface="Times New Roman"/>
              </a:rPr>
              <a:t>Mark 5:  21 – 34</a:t>
            </a: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6171805" y="3160257"/>
            <a:ext cx="2863960" cy="384721"/>
          </a:xfrm>
          <a:prstGeom prst="rect">
            <a:avLst/>
          </a:prstGeom>
          <a:noFill/>
        </p:spPr>
        <p:txBody>
          <a:bodyPr wrap="square" lIns="91440" tIns="45720" rIns="91440" bIns="45720" rtlCol="0" anchor="t">
            <a:spAutoFit/>
          </a:bodyPr>
          <a:lstStyle/>
          <a:p>
            <a:endParaRPr lang="en-GB" sz="900" b="1">
              <a:solidFill>
                <a:srgbClr val="7030A0"/>
              </a:solidFill>
              <a:latin typeface="Century Gothic"/>
              <a:ea typeface="Calibri"/>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F736F90-CACF-0BD2-9E75-D140DCA8A521}"/>
              </a:ext>
            </a:extLst>
          </p:cNvPr>
          <p:cNvSpPr txBox="1">
            <a:spLocks/>
          </p:cNvSpPr>
          <p:nvPr/>
        </p:nvSpPr>
        <p:spPr>
          <a:xfrm>
            <a:off x="6166518" y="2875007"/>
            <a:ext cx="2615296" cy="562142"/>
          </a:xfrm>
          <a:prstGeom prst="rect">
            <a:avLst/>
          </a:prstGeom>
          <a:noFill/>
        </p:spPr>
        <p:txBody>
          <a:bodyPr wrap="square" lIns="91440" tIns="45720" rIns="91440" bIns="45720" rtlCol="0" anchor="t">
            <a:spAutoFit/>
          </a:bodyPr>
          <a:lstStyle/>
          <a:p>
            <a:pPr>
              <a:lnSpc>
                <a:spcPct val="115000"/>
              </a:lnSpc>
              <a:spcAft>
                <a:spcPts val="1000"/>
              </a:spcAft>
            </a:pPr>
            <a:r>
              <a:rPr lang="en-GB" sz="1000" b="1">
                <a:solidFill>
                  <a:srgbClr val="232323"/>
                </a:solidFill>
                <a:latin typeface="Work Sans"/>
                <a:ea typeface="Calibri"/>
                <a:cs typeface="Arial"/>
              </a:rPr>
              <a:t>4</a:t>
            </a:r>
            <a:r>
              <a:rPr lang="en-GB" sz="1000" b="1">
                <a:solidFill>
                  <a:srgbClr val="232323"/>
                </a:solidFill>
                <a:effectLst/>
                <a:latin typeface="Work Sans"/>
                <a:ea typeface="Calibri"/>
                <a:cs typeface="Arial"/>
              </a:rPr>
              <a:t>. The healing of a paralysed man:</a:t>
            </a:r>
            <a:r>
              <a:rPr lang="en-GB" sz="1000" b="1">
                <a:solidFill>
                  <a:srgbClr val="232323"/>
                </a:solidFill>
                <a:latin typeface="Work Sans"/>
                <a:ea typeface="Calibri"/>
                <a:cs typeface="Arial"/>
              </a:rPr>
              <a:t>  </a:t>
            </a:r>
            <a:endParaRPr lang="en-GB" sz="1000" b="1">
              <a:solidFill>
                <a:srgbClr val="232323"/>
              </a:solidFill>
              <a:effectLst/>
              <a:latin typeface="Work Sans" pitchFamily="2" charset="0"/>
              <a:ea typeface="Calibri" panose="020F0502020204030204" pitchFamily="34" charset="0"/>
              <a:cs typeface="Arial" panose="020B0604020202020204" pitchFamily="34" charset="0"/>
            </a:endParaRPr>
          </a:p>
          <a:p>
            <a:pPr>
              <a:lnSpc>
                <a:spcPct val="115000"/>
              </a:lnSpc>
              <a:spcAft>
                <a:spcPts val="1000"/>
              </a:spcAft>
            </a:pPr>
            <a:r>
              <a:rPr lang="en-GB" sz="1000" b="1">
                <a:solidFill>
                  <a:srgbClr val="55345A"/>
                </a:solidFill>
                <a:effectLst/>
                <a:latin typeface="Work Sans" pitchFamily="2" charset="0"/>
                <a:ea typeface="Times New Roman" panose="02020603050405020304" pitchFamily="18" charset="0"/>
                <a:cs typeface="Times New Roman" panose="02020603050405020304" pitchFamily="18" charset="0"/>
              </a:rPr>
              <a:t>Mark 2:  1 – 12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pic>
        <p:nvPicPr>
          <p:cNvPr id="15" name="Picture 14" descr="A painting of people on a bed&#10;&#10;Description automatically generated">
            <a:extLst>
              <a:ext uri="{FF2B5EF4-FFF2-40B4-BE49-F238E27FC236}">
                <a16:creationId xmlns:a16="http://schemas.microsoft.com/office/drawing/2014/main" id="{482A5758-AE1F-FF27-882E-66C21BC39E7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bwMode="auto">
          <a:xfrm>
            <a:off x="6570220" y="3440200"/>
            <a:ext cx="1924490" cy="1481295"/>
          </a:xfrm>
          <a:prstGeom prst="rect">
            <a:avLst/>
          </a:prstGeom>
          <a:noFill/>
          <a:ln>
            <a:noFill/>
          </a:ln>
        </p:spPr>
      </p:pic>
      <p:sp>
        <p:nvSpPr>
          <p:cNvPr id="27" name="TextBox 26">
            <a:extLst>
              <a:ext uri="{FF2B5EF4-FFF2-40B4-BE49-F238E27FC236}">
                <a16:creationId xmlns:a16="http://schemas.microsoft.com/office/drawing/2014/main" id="{A733D81B-C416-1255-BBC8-66CE6B6CA316}"/>
              </a:ext>
            </a:extLst>
          </p:cNvPr>
          <p:cNvSpPr txBox="1"/>
          <p:nvPr/>
        </p:nvSpPr>
        <p:spPr>
          <a:xfrm>
            <a:off x="6196541" y="4995334"/>
            <a:ext cx="2672291"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a:latin typeface="Work Sans"/>
                <a:ea typeface="Calibri"/>
                <a:cs typeface="Calibri"/>
              </a:rPr>
              <a:t>Context:</a:t>
            </a:r>
            <a:r>
              <a:rPr lang="en-US" sz="1000">
                <a:latin typeface="Work Sans"/>
                <a:ea typeface="Calibri"/>
                <a:cs typeface="Calibri"/>
              </a:rPr>
              <a:t>  </a:t>
            </a:r>
          </a:p>
          <a:p>
            <a:pPr marL="171450" indent="-171450">
              <a:buFont typeface="Arial"/>
              <a:buChar char="•"/>
            </a:pPr>
            <a:r>
              <a:rPr lang="en-US" sz="1000">
                <a:latin typeface="Work Sans"/>
                <a:ea typeface="Calibri"/>
                <a:cs typeface="Calibri"/>
              </a:rPr>
              <a:t>Jesus was in town of Capernaum which he had made his home.  Jesus was in the house teaching.  It was packed with people.  Local people were present but also so were teachers of the law.</a:t>
            </a:r>
          </a:p>
          <a:p>
            <a:pPr marL="171450" indent="-171450">
              <a:buFont typeface="Arial"/>
              <a:buChar char="•"/>
            </a:pPr>
            <a:r>
              <a:rPr lang="en-US" sz="1000">
                <a:latin typeface="Work Sans"/>
                <a:ea typeface="Calibri"/>
                <a:cs typeface="Calibri"/>
              </a:rPr>
              <a:t>Jesus saw the faith of the friends and says to the </a:t>
            </a:r>
            <a:r>
              <a:rPr lang="en-US" sz="1000" err="1">
                <a:latin typeface="Work Sans"/>
                <a:ea typeface="Calibri"/>
                <a:cs typeface="Calibri"/>
              </a:rPr>
              <a:t>paralysed</a:t>
            </a:r>
            <a:r>
              <a:rPr lang="en-US" sz="1000">
                <a:latin typeface="Work Sans"/>
                <a:ea typeface="Calibri"/>
                <a:cs typeface="Calibri"/>
              </a:rPr>
              <a:t> man:  “Son, your sins are forgiven.”</a:t>
            </a:r>
          </a:p>
          <a:p>
            <a:endParaRPr lang="en-US" sz="1000">
              <a:latin typeface="Work Sans"/>
              <a:ea typeface="Calibri"/>
              <a:cs typeface="Calibri"/>
            </a:endParaRPr>
          </a:p>
        </p:txBody>
      </p:sp>
      <p:pic>
        <p:nvPicPr>
          <p:cNvPr id="9" name="Picture 8" descr="A group of people in robes&#10;&#10;Description automatically generated">
            <a:extLst>
              <a:ext uri="{FF2B5EF4-FFF2-40B4-BE49-F238E27FC236}">
                <a16:creationId xmlns:a16="http://schemas.microsoft.com/office/drawing/2014/main" id="{A45181A1-35C4-669C-0C51-42C3BB8EFA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644" y="3772135"/>
            <a:ext cx="2600154" cy="1838624"/>
          </a:xfrm>
          <a:prstGeom prst="rect">
            <a:avLst/>
          </a:prstGeom>
        </p:spPr>
      </p:pic>
    </p:spTree>
    <p:extLst>
      <p:ext uri="{BB962C8B-B14F-4D97-AF65-F5344CB8AC3E}">
        <p14:creationId xmlns:p14="http://schemas.microsoft.com/office/powerpoint/2010/main" val="115075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92140BC-2AC7-DA05-9045-BFF742401431}"/>
              </a:ext>
            </a:extLst>
          </p:cNvPr>
          <p:cNvSpPr>
            <a:spLocks noGrp="1" noRot="1" noMove="1" noResize="1" noEditPoints="1" noAdjustHandles="1" noChangeArrowheads="1" noChangeShapeType="1"/>
          </p:cNvSpPr>
          <p:nvPr/>
        </p:nvSpPr>
        <p:spPr>
          <a:xfrm>
            <a:off x="6095999" y="2769835"/>
            <a:ext cx="3015572" cy="408816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E8E805-DE98-B998-7DF6-3E1A2825B6FF}"/>
              </a:ext>
            </a:extLst>
          </p:cNvPr>
          <p:cNvSpPr/>
          <p:nvPr/>
        </p:nvSpPr>
        <p:spPr>
          <a:xfrm>
            <a:off x="-1" y="0"/>
            <a:ext cx="12192001" cy="2769835"/>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348456"/>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screen">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p:cNvSpPr>
          <p:nvPr/>
        </p:nvSpPr>
        <p:spPr>
          <a:xfrm>
            <a:off x="11440" y="2769835"/>
            <a:ext cx="3031949" cy="408816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09948" y="1479583"/>
            <a:ext cx="6701623" cy="566822"/>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incarnation:</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a:ea typeface="Calibri" panose="020F0502020204030204" pitchFamily="34" charset="0"/>
                <a:cs typeface="Times New Roman"/>
              </a:rPr>
              <a:t>God comes to live amongst His creation in the form of Jesus.</a:t>
            </a:r>
            <a:r>
              <a:rPr lang="en-GB" sz="1000">
                <a:solidFill>
                  <a:schemeClr val="bg1"/>
                </a:solidFill>
                <a:latin typeface="Work Sans"/>
                <a:ea typeface="Calibri" panose="020F0502020204030204" pitchFamily="34" charset="0"/>
                <a:cs typeface="Times New Roman"/>
              </a:rPr>
              <a:t>  Jesus </a:t>
            </a:r>
            <a:r>
              <a:rPr lang="en-GB" sz="1000">
                <a:solidFill>
                  <a:schemeClr val="bg1"/>
                </a:solidFill>
                <a:effectLst/>
                <a:latin typeface="Work Sans"/>
                <a:ea typeface="Calibri" panose="020F0502020204030204" pitchFamily="34" charset="0"/>
                <a:cs typeface="Times New Roman"/>
              </a:rPr>
              <a:t>is both human and divine.</a:t>
            </a:r>
            <a:r>
              <a:rPr lang="en-GB" sz="1000">
                <a:solidFill>
                  <a:schemeClr val="bg1"/>
                </a:solidFill>
                <a:latin typeface="Work Sans"/>
                <a:ea typeface="Calibri" panose="020F0502020204030204" pitchFamily="34" charset="0"/>
                <a:cs typeface="Times New Roman"/>
              </a:rPr>
              <a:t> </a:t>
            </a:r>
            <a:r>
              <a:rPr lang="en-GB" sz="1000">
                <a:solidFill>
                  <a:schemeClr val="bg1"/>
                </a:solidFill>
                <a:effectLst/>
                <a:latin typeface="Work Sans"/>
                <a:ea typeface="Calibri" panose="020F0502020204030204" pitchFamily="34" charset="0"/>
                <a:cs typeface="Times New Roman"/>
              </a:rPr>
              <a:t> Incarnation means that Jesus is God in the flesh.</a:t>
            </a:r>
            <a:r>
              <a:rPr lang="en-GB" sz="1000">
                <a:solidFill>
                  <a:schemeClr val="bg1"/>
                </a:solidFill>
                <a:latin typeface="Work Sans"/>
                <a:ea typeface="Calibri" panose="020F0502020204030204" pitchFamily="34" charset="0"/>
                <a:cs typeface="Times New Roman"/>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3213347" y="2929210"/>
            <a:ext cx="2712694" cy="246221"/>
          </a:xfrm>
          <a:prstGeom prst="rect">
            <a:avLst/>
          </a:prstGeom>
          <a:noFill/>
        </p:spPr>
        <p:txBody>
          <a:bodyPr wrap="square" lIns="91440" tIns="45720" rIns="91440" bIns="45720" rtlCol="0" anchor="t">
            <a:spAutoFit/>
          </a:bodyPr>
          <a:lstStyle/>
          <a:p>
            <a:pPr lvl="0"/>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118138" y="2976697"/>
            <a:ext cx="2863960" cy="246221"/>
          </a:xfrm>
          <a:prstGeom prst="rect">
            <a:avLst/>
          </a:prstGeom>
          <a:noFill/>
        </p:spPr>
        <p:txBody>
          <a:bodyPr wrap="square" lIns="91440" tIns="45720" rIns="91440" bIns="45720" rtlCol="0" anchor="t">
            <a:spAutoFit/>
          </a:bodyPr>
          <a:lstStyle/>
          <a:p>
            <a:endParaRPr lang="en-GB" sz="1000" b="1">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p:cNvSpPr>
          <p:nvPr/>
        </p:nvSpPr>
        <p:spPr>
          <a:xfrm>
            <a:off x="3043755" y="2775614"/>
            <a:ext cx="2791227" cy="4093428"/>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informs Martha that Lazarus will rise again but Martha does not quite understand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refers to himself as the resurrection and the life.</a:t>
            </a:r>
            <a:r>
              <a:rPr lang="en-GB" sz="1000">
                <a:effectLst/>
                <a:latin typeface="Work Sans" pitchFamily="2" charset="0"/>
                <a:ea typeface="Times New Roman" panose="02020603050405020304" pitchFamily="18" charset="0"/>
                <a:cs typeface="Helvetica" panose="020B0604020202020204" pitchFamily="34" charset="0"/>
              </a:rPr>
              <a:t> “I am the resurrection and the life.   He who believes in me will live, even though he dies; and whoever lives and believes in me will never die."  This is significant in the Biblical narrative.  Here we have a very clear declaration of who Jesus is and what people needed to do to receive eternal life – believe in Jesus.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weeps with Mary and Martha.  This is significant because it shows the very human response to a friend’s death.  Jesus is not afraid to show genuine human emotion.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waited before he went to Bethany.  Many Biblical scholars would say this was because Jesus knew what was to come.  It Is this miracle that points to what is to come - the death and resurrection of Christ.</a:t>
            </a:r>
          </a:p>
        </p:txBody>
      </p:sp>
      <p:sp>
        <p:nvSpPr>
          <p:cNvPr id="11" name="TextBox 10">
            <a:extLst>
              <a:ext uri="{FF2B5EF4-FFF2-40B4-BE49-F238E27FC236}">
                <a16:creationId xmlns:a16="http://schemas.microsoft.com/office/drawing/2014/main" id="{18CF7713-7724-6A42-8C8D-C0F798F13F2B}"/>
              </a:ext>
            </a:extLst>
          </p:cNvPr>
          <p:cNvSpPr txBox="1">
            <a:spLocks noGrp="1" noRot="1" noMove="1" noResize="1" noEditPoints="1" noAdjustHandles="1" noChangeArrowheads="1" noChangeShapeType="1"/>
          </p:cNvSpPr>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F51FD9F3-0A01-9319-85FF-5D485FC5A550}"/>
              </a:ext>
            </a:extLst>
          </p:cNvPr>
          <p:cNvSpPr txBox="1">
            <a:spLocks noGrp="1" noRot="1" noMove="1" noResize="1" noEditPoints="1" noAdjustHandles="1" noChangeArrowheads="1" noChangeShapeType="1"/>
          </p:cNvSpPr>
          <p:nvPr/>
        </p:nvSpPr>
        <p:spPr>
          <a:xfrm>
            <a:off x="296800" y="1488566"/>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0" name="TextBox 9">
            <a:extLst>
              <a:ext uri="{FF2B5EF4-FFF2-40B4-BE49-F238E27FC236}">
                <a16:creationId xmlns:a16="http://schemas.microsoft.com/office/drawing/2014/main" id="{C17A348F-7763-8AEA-19FC-5E448832461C}"/>
              </a:ext>
            </a:extLst>
          </p:cNvPr>
          <p:cNvSpPr txBox="1">
            <a:spLocks/>
          </p:cNvSpPr>
          <p:nvPr/>
        </p:nvSpPr>
        <p:spPr>
          <a:xfrm>
            <a:off x="144601" y="2853840"/>
            <a:ext cx="2615296" cy="703206"/>
          </a:xfrm>
          <a:prstGeom prst="rect">
            <a:avLst/>
          </a:prstGeom>
          <a:noFill/>
        </p:spPr>
        <p:txBody>
          <a:bodyPr wrap="square" lIns="91440" tIns="45720" rIns="91440" bIns="45720" rtlCol="0" anchor="t">
            <a:spAutoFit/>
          </a:bodyPr>
          <a:lstStyle/>
          <a:p>
            <a:r>
              <a:rPr lang="en-GB" sz="1000" b="1">
                <a:solidFill>
                  <a:srgbClr val="232323"/>
                </a:solidFill>
                <a:latin typeface="Work Sans"/>
                <a:ea typeface="Calibri"/>
                <a:cs typeface="Arial"/>
              </a:rPr>
              <a:t>5. The raising of Lazarus:</a:t>
            </a:r>
            <a:r>
              <a:rPr lang="en-GB" sz="1000">
                <a:solidFill>
                  <a:srgbClr val="232323"/>
                </a:solidFill>
                <a:latin typeface="Work Sans"/>
                <a:ea typeface="Calibri"/>
                <a:cs typeface="Arial"/>
              </a:rPr>
              <a:t>  </a:t>
            </a:r>
            <a:endParaRPr lang="en-US">
              <a:solidFill>
                <a:srgbClr val="000000"/>
              </a:solidFill>
              <a:latin typeface="Work Sans"/>
              <a:ea typeface="Calibri"/>
              <a:cs typeface="Calibri" panose="020F0502020204030204"/>
            </a:endParaRPr>
          </a:p>
          <a:p>
            <a:endParaRPr lang="en-GB" sz="900" b="1">
              <a:solidFill>
                <a:srgbClr val="7030A0"/>
              </a:solidFill>
              <a:latin typeface="Century Gothic"/>
              <a:ea typeface="Calibri"/>
              <a:cs typeface="Arial"/>
            </a:endParaRPr>
          </a:p>
          <a:p>
            <a:r>
              <a:rPr lang="en-GB" sz="1000" b="1">
                <a:solidFill>
                  <a:srgbClr val="55345A"/>
                </a:solidFill>
                <a:latin typeface="Work Sans"/>
                <a:ea typeface="Calibri"/>
                <a:cs typeface="Arial"/>
              </a:rPr>
              <a:t>John 11:  1 – 44  (Main focus 38 – 44)</a:t>
            </a:r>
            <a:endParaRPr lang="en-US" sz="1000">
              <a:solidFill>
                <a:srgbClr val="55345A"/>
              </a:solidFill>
              <a:latin typeface="Work Sans"/>
              <a:ea typeface="Calibri"/>
              <a:cs typeface="Calibri"/>
            </a:endParaRPr>
          </a:p>
          <a:p>
            <a:pPr>
              <a:lnSpc>
                <a:spcPct val="114999"/>
              </a:lnSpc>
              <a:spcAft>
                <a:spcPts val="1000"/>
              </a:spcAft>
            </a:pPr>
            <a:endParaRPr lang="en-GB" sz="1000" b="1">
              <a:solidFill>
                <a:srgbClr val="232323"/>
              </a:solidFill>
              <a:effectLst/>
              <a:latin typeface="Work Sans" pitchFamily="2" charset="0"/>
              <a:ea typeface="Calibri" panose="020F0502020204030204" pitchFamily="34" charset="0"/>
              <a:cs typeface="Arial"/>
            </a:endParaRPr>
          </a:p>
        </p:txBody>
      </p:sp>
      <p:sp>
        <p:nvSpPr>
          <p:cNvPr id="9" name="TextBox 8">
            <a:extLst>
              <a:ext uri="{FF2B5EF4-FFF2-40B4-BE49-F238E27FC236}">
                <a16:creationId xmlns:a16="http://schemas.microsoft.com/office/drawing/2014/main" id="{69A0CD5F-4747-8CF0-A028-72B2D58623E9}"/>
              </a:ext>
            </a:extLst>
          </p:cNvPr>
          <p:cNvSpPr txBox="1">
            <a:spLocks/>
          </p:cNvSpPr>
          <p:nvPr/>
        </p:nvSpPr>
        <p:spPr>
          <a:xfrm>
            <a:off x="103627" y="4927257"/>
            <a:ext cx="2791228" cy="246221"/>
          </a:xfrm>
          <a:prstGeom prst="rect">
            <a:avLst/>
          </a:prstGeom>
          <a:noFill/>
        </p:spPr>
        <p:txBody>
          <a:bodyPr wrap="square" lIns="91440" tIns="45720" rIns="91440" bIns="45720" rtlCol="0" anchor="t">
            <a:spAutoFit/>
          </a:bodyPr>
          <a:lstStyle/>
          <a:p>
            <a:pPr lvl="0"/>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B2FEB935-8C77-18A9-3105-8CC32DD631B7}"/>
              </a:ext>
            </a:extLst>
          </p:cNvPr>
          <p:cNvSpPr txBox="1">
            <a:spLocks/>
          </p:cNvSpPr>
          <p:nvPr/>
        </p:nvSpPr>
        <p:spPr>
          <a:xfrm>
            <a:off x="59254" y="5048495"/>
            <a:ext cx="2791227" cy="1785104"/>
          </a:xfrm>
          <a:prstGeom prst="rect">
            <a:avLst/>
          </a:prstGeom>
          <a:noFill/>
        </p:spPr>
        <p:txBody>
          <a:bodyPr wrap="square" rtlCol="0">
            <a:spAutoFit/>
          </a:bodyPr>
          <a:lstStyle/>
          <a:p>
            <a:pPr lvl="0"/>
            <a:r>
              <a:rPr lang="en-GB" sz="1000" b="1">
                <a:effectLst/>
                <a:latin typeface="Work Sans" pitchFamily="2" charset="0"/>
                <a:ea typeface="Times New Roman" panose="02020603050405020304" pitchFamily="18" charset="0"/>
                <a:cs typeface="Times New Roman" panose="02020603050405020304" pitchFamily="18" charset="0"/>
              </a:rPr>
              <a:t>Context:</a:t>
            </a:r>
            <a:r>
              <a:rPr lang="en-GB" sz="1000">
                <a:effectLst/>
                <a:latin typeface="Work Sans" pitchFamily="2" charset="0"/>
                <a:ea typeface="Times New Roman" panose="02020603050405020304" pitchFamily="18" charset="0"/>
                <a:cs typeface="Times New Roman" panose="02020603050405020304" pitchFamily="18" charset="0"/>
              </a:rPr>
              <a:t>  </a:t>
            </a: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Lazarus, the brother of Mary and Martha, is very sick.  He was from the Bethany.  Mary and Martha sent a message to Jesus to let him know that his dear friend was very sick.  Jesus did not go at once to Bethany but stayed where he was for a further two days.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Lazarus was one of Jesus’ closest friends.</a:t>
            </a:r>
          </a:p>
        </p:txBody>
      </p:sp>
      <p:pic>
        <p:nvPicPr>
          <p:cNvPr id="21" name="Picture 20">
            <a:extLst>
              <a:ext uri="{FF2B5EF4-FFF2-40B4-BE49-F238E27FC236}">
                <a16:creationId xmlns:a16="http://schemas.microsoft.com/office/drawing/2014/main" id="{506BB79A-D750-79EF-7BC0-93AD780B88EF}"/>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bwMode="auto">
          <a:xfrm flipH="1">
            <a:off x="871302" y="3468069"/>
            <a:ext cx="1043426" cy="1475598"/>
          </a:xfrm>
          <a:prstGeom prst="rect">
            <a:avLst/>
          </a:prstGeom>
          <a:noFill/>
          <a:ln>
            <a:noFill/>
          </a:ln>
        </p:spPr>
      </p:pic>
      <p:sp>
        <p:nvSpPr>
          <p:cNvPr id="18" name="TextBox 17">
            <a:extLst>
              <a:ext uri="{FF2B5EF4-FFF2-40B4-BE49-F238E27FC236}">
                <a16:creationId xmlns:a16="http://schemas.microsoft.com/office/drawing/2014/main" id="{72ED3574-DA1E-2610-2C5F-CF9F8B5485CB}"/>
              </a:ext>
            </a:extLst>
          </p:cNvPr>
          <p:cNvSpPr txBox="1">
            <a:spLocks/>
          </p:cNvSpPr>
          <p:nvPr/>
        </p:nvSpPr>
        <p:spPr>
          <a:xfrm>
            <a:off x="6209524" y="2858627"/>
            <a:ext cx="2791228" cy="3785652"/>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Teaching Biblical text analysis:</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Things to consider: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Use an appropriate translation of the Bible.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Provide pupils, who struggle to read, with a simple translation of the text.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Do not feel that all questions suggested need to be used.  Identify the questions that you feel will create the most discussion and deep thinking.</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Encourage verbal responses rather than written response delivered in the form of a comprehension.</a:t>
            </a:r>
          </a:p>
          <a:p>
            <a:pPr marL="171450" indent="-171450">
              <a:buFont typeface="Arial" panose="020B0604020202020204" pitchFamily="34" charset="0"/>
              <a:buChar char="•"/>
            </a:pPr>
            <a:r>
              <a:rPr lang="en-GB" sz="1000">
                <a:effectLst/>
                <a:latin typeface="Work Sans"/>
                <a:ea typeface="Calibri"/>
                <a:cs typeface="Times New Roman"/>
              </a:rPr>
              <a:t>Vary how you approach the text analysis.</a:t>
            </a:r>
            <a:r>
              <a:rPr lang="en-GB" sz="1000">
                <a:latin typeface="Work Sans"/>
                <a:ea typeface="Calibri"/>
                <a:cs typeface="Times New Roman"/>
              </a:rPr>
              <a:t>  </a:t>
            </a:r>
            <a:r>
              <a:rPr lang="en-GB" sz="1000">
                <a:effectLst/>
                <a:latin typeface="Work Sans"/>
                <a:ea typeface="Calibri"/>
                <a:cs typeface="Times New Roman"/>
              </a:rPr>
              <a:t>Eg:</a:t>
            </a:r>
            <a:r>
              <a:rPr lang="en-GB" sz="1000">
                <a:latin typeface="Work Sans"/>
                <a:ea typeface="Calibri"/>
                <a:cs typeface="Times New Roman"/>
              </a:rPr>
              <a:t> </a:t>
            </a:r>
            <a:r>
              <a:rPr lang="en-GB" sz="1000">
                <a:effectLst/>
                <a:latin typeface="Work Sans"/>
                <a:ea typeface="Calibri"/>
                <a:cs typeface="Times New Roman"/>
              </a:rPr>
              <a:t> Whole class discussion, small group discussion, in pairs, questions placed on tables and pupils move around the classroom writing down their responses.</a:t>
            </a:r>
            <a:r>
              <a:rPr lang="en-GB" sz="1000">
                <a:latin typeface="Work Sans"/>
                <a:ea typeface="Calibri"/>
                <a:cs typeface="Times New Roman"/>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Always encourage pupils to listen to each other and challenge each other appropriately.</a:t>
            </a:r>
          </a:p>
        </p:txBody>
      </p:sp>
      <p:sp>
        <p:nvSpPr>
          <p:cNvPr id="23" name="TextBox 22">
            <a:extLst>
              <a:ext uri="{FF2B5EF4-FFF2-40B4-BE49-F238E27FC236}">
                <a16:creationId xmlns:a16="http://schemas.microsoft.com/office/drawing/2014/main" id="{1D4B439B-9F73-FBDA-9C5F-0CF0516E5ED5}"/>
              </a:ext>
            </a:extLst>
          </p:cNvPr>
          <p:cNvSpPr txBox="1">
            <a:spLocks/>
          </p:cNvSpPr>
          <p:nvPr/>
        </p:nvSpPr>
        <p:spPr>
          <a:xfrm>
            <a:off x="9177973" y="2924875"/>
            <a:ext cx="2791228" cy="1477328"/>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 a class teacher, work with a different group each week in order to assess their responses.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 a class teacher, move around the class listening to the conversation and extending pupils’ thinking by posing further questions.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Encourage groups to feedback to another group, their responses.</a:t>
            </a:r>
          </a:p>
        </p:txBody>
      </p:sp>
    </p:spTree>
    <p:extLst>
      <p:ext uri="{BB962C8B-B14F-4D97-AF65-F5344CB8AC3E}">
        <p14:creationId xmlns:p14="http://schemas.microsoft.com/office/powerpoint/2010/main" val="121979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3C81F7-9707-581A-27E0-339B2F5E831C}"/>
              </a:ext>
            </a:extLst>
          </p:cNvPr>
          <p:cNvSpPr/>
          <p:nvPr/>
        </p:nvSpPr>
        <p:spPr>
          <a:xfrm>
            <a:off x="0" y="3668305"/>
            <a:ext cx="3383279" cy="318969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C9629E9-4DC2-3058-733D-97118D91A07C}"/>
              </a:ext>
            </a:extLst>
          </p:cNvPr>
          <p:cNvSpPr/>
          <p:nvPr/>
        </p:nvSpPr>
        <p:spPr>
          <a:xfrm>
            <a:off x="-1" y="1817310"/>
            <a:ext cx="3383279" cy="185099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at the wedding of Cana tell us about Jesus?</a:t>
            </a:r>
            <a:endParaRPr lang="en-US" sz="240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3" y="2027836"/>
            <a:ext cx="7884160" cy="1315232"/>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why Jesus performed the miracle. </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what the miracle tells us about who Jesus is.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how the miracle connects to the Old Testament.</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Present their own views about who they think Jesus is.</a:t>
            </a: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Miracle.</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1" y="3771356"/>
            <a:ext cx="8243998" cy="2862322"/>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Who is Jesus?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Who do you think Jesus is?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Prior knowledge gathering and assessment opportunity.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Role on the wall: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Taking a large piece of paper, draw around a child providing an outline of a person.  </a:t>
            </a:r>
            <a:r>
              <a:rPr lang="en-GB" sz="1000" b="1">
                <a:effectLst/>
                <a:latin typeface="Work Sans" pitchFamily="2" charset="0"/>
                <a:ea typeface="Calibri" panose="020F0502020204030204" pitchFamily="34" charset="0"/>
                <a:cs typeface="Times New Roman" panose="02020603050405020304" pitchFamily="18" charset="0"/>
              </a:rPr>
              <a:t>(The role on the walls need to be kept as they will be needed in lesson 6.)</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In small groups, pupils complete the task.</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Inside the person,</a:t>
            </a:r>
            <a:r>
              <a:rPr lang="en-GB" sz="1000">
                <a:effectLst/>
                <a:latin typeface="Work Sans" pitchFamily="2" charset="0"/>
                <a:ea typeface="Calibri" panose="020F0502020204030204" pitchFamily="34" charset="0"/>
                <a:cs typeface="Times New Roman" panose="02020603050405020304" pitchFamily="18" charset="0"/>
              </a:rPr>
              <a:t> pupils write all the things they know about Jesus’ character and believe his character to be like, including what they think his physical features might have been like.</a:t>
            </a:r>
          </a:p>
          <a:p>
            <a:r>
              <a:rPr lang="en-GB" sz="1000" b="1">
                <a:effectLst/>
                <a:latin typeface="Work Sans" pitchFamily="2" charset="0"/>
                <a:ea typeface="Calibri" panose="020F0502020204030204" pitchFamily="34" charset="0"/>
                <a:cs typeface="Times New Roman" panose="02020603050405020304" pitchFamily="18" charset="0"/>
              </a:rPr>
              <a:t>Outside the person,</a:t>
            </a:r>
            <a:r>
              <a:rPr lang="en-GB" sz="1000">
                <a:effectLst/>
                <a:latin typeface="Work Sans" pitchFamily="2" charset="0"/>
                <a:ea typeface="Calibri" panose="020F0502020204030204" pitchFamily="34" charset="0"/>
                <a:cs typeface="Times New Roman" panose="02020603050405020304" pitchFamily="18" charset="0"/>
              </a:rPr>
              <a:t> pupils write all the facts they know about Jesus.</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Intentions:</a:t>
            </a:r>
            <a:r>
              <a:rPr lang="en-GB" sz="16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22105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at the wedding of Cana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555093"/>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On a </a:t>
            </a:r>
            <a:r>
              <a:rPr lang="en-GB" sz="1000" b="1" dirty="0">
                <a:effectLst/>
                <a:latin typeface="Work Sans" pitchFamily="2" charset="0"/>
                <a:ea typeface="Calibri" panose="020F0502020204030204" pitchFamily="34" charset="0"/>
                <a:cs typeface="Times New Roman" panose="02020603050405020304" pitchFamily="18" charset="0"/>
              </a:rPr>
              <a:t>posit it note</a:t>
            </a:r>
            <a:r>
              <a:rPr lang="en-GB" sz="1000" dirty="0">
                <a:effectLst/>
                <a:latin typeface="Work Sans" pitchFamily="2" charset="0"/>
                <a:ea typeface="Calibri" panose="020F0502020204030204" pitchFamily="34" charset="0"/>
                <a:cs typeface="Times New Roman" panose="02020603050405020304" pitchFamily="18" charset="0"/>
              </a:rPr>
              <a:t>, pupils write down who they think Jesus is and place it, inside the person.  Ensure the pupil has written their name on the post it note as this will be used again in lesson 4.</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Alternative:</a:t>
            </a:r>
            <a:r>
              <a:rPr lang="en-GB" sz="1000" dirty="0">
                <a:effectLst/>
                <a:latin typeface="Work Sans" pitchFamily="2" charset="0"/>
                <a:ea typeface="Calibri" panose="020F0502020204030204" pitchFamily="34" charset="0"/>
                <a:cs typeface="Times New Roman" panose="02020603050405020304" pitchFamily="18" charset="0"/>
              </a:rPr>
              <a:t>  Same task but completed individually – templated provided </a:t>
            </a:r>
            <a:r>
              <a:rPr lang="en-GB" sz="1000" b="1" dirty="0">
                <a:effectLst/>
                <a:latin typeface="Work Sans" pitchFamily="2" charset="0"/>
                <a:ea typeface="Calibri" panose="020F0502020204030204" pitchFamily="34" charset="0"/>
                <a:cs typeface="Times New Roman" panose="02020603050405020304" pitchFamily="18" charset="0"/>
              </a:rPr>
              <a:t>(See appendix 1a.)</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share their role on the wall with another group or whole class feedback together.</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 the miracles tell us about Jesus?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What does the miracle at the wedding of Cana tell us about Jesus?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dirty="0">
                <a:effectLst/>
                <a:latin typeface="Work Sans" pitchFamily="2" charset="0"/>
                <a:ea typeface="Times New Roman" panose="02020603050405020304" pitchFamily="18" charset="0"/>
                <a:cs typeface="Times New Roman" panose="02020603050405020304" pitchFamily="18" charset="0"/>
              </a:rPr>
              <a:t>What do you think a miracle is?  </a:t>
            </a:r>
            <a:r>
              <a:rPr lang="en-GB" sz="1000" dirty="0">
                <a:effectLst/>
                <a:latin typeface="Work Sans" pitchFamily="2" charset="0"/>
                <a:ea typeface="Times New Roman" panose="02020603050405020304" pitchFamily="18" charset="0"/>
                <a:cs typeface="Times New Roman" panose="02020603050405020304" pitchFamily="18" charset="0"/>
              </a:rPr>
              <a:t>Record pupils’ responses on a learning wall to refer to throughout the unit.</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Biblical text analysis</a:t>
            </a:r>
            <a:r>
              <a:rPr lang="en-GB" sz="1000" b="1" dirty="0">
                <a:solidFill>
                  <a:srgbClr val="7030A0"/>
                </a:solidFill>
                <a:effectLst/>
                <a:latin typeface="Work Sans" pitchFamily="2" charset="0"/>
                <a:ea typeface="Times New Roman" panose="02020603050405020304" pitchFamily="18" charset="0"/>
                <a:cs typeface="Times New Roman" panose="02020603050405020304" pitchFamily="18" charset="0"/>
              </a:rPr>
              <a:t>: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John 2:  1 – 11</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author is trying to tell his readers about Jesus and how his presence might affect things?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the author mentions that this wedding took place on the third day?  What is significant about the third day?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Mary told Jesus that the wine had run out?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did Jesus mean by his answer?</a:t>
            </a:r>
            <a:r>
              <a:rPr lang="en-GB" sz="1000" dirty="0">
                <a:solidFill>
                  <a:srgbClr val="232323"/>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What does it tell us about Mary that she told the servants to do whatever Jesus said?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What does it tell us about the servants, that they did what Jesus said?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How might the disciples have reacted that day?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miracle at the wedding of Cana tell us about Jesus?</a:t>
            </a:r>
            <a:endParaRPr lang="en-US" sz="240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477875"/>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does this miracle tell us about Jesus?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r>
              <a:rPr lang="en-GB" sz="1000" dirty="0">
                <a:effectLst/>
                <a:latin typeface="Work Sans" pitchFamily="2" charset="0"/>
                <a:ea typeface="Calibri" panose="020F0502020204030204" pitchFamily="34" charset="0"/>
                <a:cs typeface="Arial" panose="020B0604020202020204" pitchFamily="34" charset="0"/>
              </a:rPr>
              <a:t>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to ensure pupils have a good understanding of the meaning behind the miracle and its significance in the Biblical narrative.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32323"/>
                </a:solidFill>
                <a:effectLst/>
                <a:latin typeface="Work Sans" pitchFamily="2" charset="0"/>
                <a:ea typeface="Calibri" panose="020F0502020204030204" pitchFamily="34" charset="0"/>
                <a:cs typeface="Arial" panose="020B0604020202020204" pitchFamily="34" charset="0"/>
              </a:rPr>
              <a:t>Explain </a:t>
            </a:r>
            <a:r>
              <a:rPr lang="en-GB" sz="1000" dirty="0">
                <a:solidFill>
                  <a:srgbClr val="232323"/>
                </a:solidFill>
                <a:effectLst/>
                <a:latin typeface="Work Sans" pitchFamily="2" charset="0"/>
                <a:ea typeface="Calibri" panose="020F0502020204030204" pitchFamily="34" charset="0"/>
                <a:cs typeface="Arial" panose="020B0604020202020204" pitchFamily="34" charset="0"/>
              </a:rPr>
              <a:t>the connection for pupils between the story of the Old Testament revealed in the book of Isaiah and the beginning of Jesus’ ministry.  </a:t>
            </a:r>
            <a:r>
              <a:rPr lang="en-GB" sz="1000" b="1" dirty="0">
                <a:effectLst/>
                <a:latin typeface="Work Sans" pitchFamily="2" charset="0"/>
                <a:ea typeface="Calibri" panose="020F0502020204030204" pitchFamily="34" charset="0"/>
                <a:cs typeface="Arial" panose="020B0604020202020204" pitchFamily="34"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232323"/>
                </a:solidFill>
                <a:effectLst/>
                <a:latin typeface="Work Sans" pitchFamily="2" charset="0"/>
                <a:ea typeface="Calibri" panose="020F0502020204030204" pitchFamily="34" charset="0"/>
                <a:cs typeface="Arial" panose="020B0604020202020204" pitchFamily="34" charset="0"/>
              </a:rPr>
              <a:t>(To note:  It is important that this explanation is made because it helps pupils to make sense of the Big Story of the Bible and the connection between the coming of Jesus and the Old Testament.)</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232323"/>
                </a:solidFill>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rgbClr val="232323"/>
                </a:solidFill>
                <a:effectLst/>
                <a:latin typeface="Work Sans" pitchFamily="2" charset="0"/>
                <a:ea typeface="Calibri" panose="020F0502020204030204" pitchFamily="34" charset="0"/>
                <a:cs typeface="Arial" panose="020B0604020202020204" pitchFamily="34" charset="0"/>
              </a:rPr>
              <a:t>Complete the first part of the table.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struck you most about this miracle?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a believer might learn from this miracle?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questions have you been left with?</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12FDC9A3-9F78-0484-EC7A-F74634A3D5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731A197-046B-4727-EE71-A9C871128578}"/>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FIVE</a:t>
            </a:r>
          </a:p>
        </p:txBody>
      </p:sp>
      <p:sp>
        <p:nvSpPr>
          <p:cNvPr id="12" name="TextBox 11">
            <a:extLst>
              <a:ext uri="{FF2B5EF4-FFF2-40B4-BE49-F238E27FC236}">
                <a16:creationId xmlns:a16="http://schemas.microsoft.com/office/drawing/2014/main" id="{4E6C0AF2-340C-6618-5309-16895BE04A6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46688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58DFBC-0532-45C1-9F6B-A8902CABFB88}">
  <ds:schemaRefs>
    <ds:schemaRef ds:uri="37c5c6fe-bc8e-4494-977e-45e76d6ce1fa"/>
    <ds:schemaRef ds:uri="62940bfc-e56c-4552-8076-1b71358281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FB27A54-55FC-4C0E-9939-2145D3957548}">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81D7E26-655B-4E03-BE0B-989229FECD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7571</Words>
  <Application>Microsoft Office PowerPoint</Application>
  <PresentationFormat>Widescreen</PresentationFormat>
  <Paragraphs>677</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Century Gothic</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Mary Thorne</cp:lastModifiedBy>
  <cp:revision>3</cp:revision>
  <dcterms:created xsi:type="dcterms:W3CDTF">2023-08-04T08:16:26Z</dcterms:created>
  <dcterms:modified xsi:type="dcterms:W3CDTF">2024-02-04T22:44:03Z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