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258" r:id="rId6"/>
    <p:sldId id="259" r:id="rId7"/>
    <p:sldId id="261" r:id="rId8"/>
    <p:sldId id="265" r:id="rId9"/>
    <p:sldId id="266" r:id="rId10"/>
    <p:sldId id="263" r:id="rId11"/>
    <p:sldId id="267" r:id="rId12"/>
    <p:sldId id="270" r:id="rId13"/>
    <p:sldId id="272" r:id="rId14"/>
    <p:sldId id="271" r:id="rId15"/>
    <p:sldId id="273" r:id="rId16"/>
    <p:sldId id="275" r:id="rId17"/>
    <p:sldId id="277" r:id="rId18"/>
    <p:sldId id="276" r:id="rId19"/>
    <p:sldId id="278" r:id="rId20"/>
    <p:sldId id="280" r:id="rId21"/>
    <p:sldId id="282" r:id="rId22"/>
    <p:sldId id="281" r:id="rId23"/>
    <p:sldId id="2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388C16-ADB9-16BD-082F-AF2313E9A7AC}" v="14" dt="2023-12-15T14:06:28.548"/>
    <p1510:client id="{35CF4EDB-176E-D7E6-2089-124F799D9FDB}" v="16" dt="2023-12-15T14:00:41.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82"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28388C16-ADB9-16BD-082F-AF2313E9A7AC}"/>
    <pc:docChg chg="modSld">
      <pc:chgData name="Mary Thorne" userId="S::mary.thorne@london.anglican.org::a5b5e5da-c416-47bf-aff9-8cca5d278713" providerId="AD" clId="Web-{28388C16-ADB9-16BD-082F-AF2313E9A7AC}" dt="2023-12-15T14:06:25.094" v="5" actId="20577"/>
      <pc:docMkLst>
        <pc:docMk/>
      </pc:docMkLst>
      <pc:sldChg chg="modSp">
        <pc:chgData name="Mary Thorne" userId="S::mary.thorne@london.anglican.org::a5b5e5da-c416-47bf-aff9-8cca5d278713" providerId="AD" clId="Web-{28388C16-ADB9-16BD-082F-AF2313E9A7AC}" dt="2023-12-15T14:06:19.344" v="3" actId="20577"/>
        <pc:sldMkLst>
          <pc:docMk/>
          <pc:sldMk cId="2696674118" sldId="275"/>
        </pc:sldMkLst>
        <pc:spChg chg="mod">
          <ac:chgData name="Mary Thorne" userId="S::mary.thorne@london.anglican.org::a5b5e5da-c416-47bf-aff9-8cca5d278713" providerId="AD" clId="Web-{28388C16-ADB9-16BD-082F-AF2313E9A7AC}" dt="2023-12-15T14:06:19.344" v="3" actId="20577"/>
          <ac:spMkLst>
            <pc:docMk/>
            <pc:sldMk cId="2696674118" sldId="275"/>
            <ac:spMk id="5" creationId="{FA96F9E5-8D36-A8A5-C360-ABB1898E278E}"/>
          </ac:spMkLst>
        </pc:spChg>
      </pc:sldChg>
      <pc:sldChg chg="modSp">
        <pc:chgData name="Mary Thorne" userId="S::mary.thorne@london.anglican.org::a5b5e5da-c416-47bf-aff9-8cca5d278713" providerId="AD" clId="Web-{28388C16-ADB9-16BD-082F-AF2313E9A7AC}" dt="2023-12-15T14:06:25.094" v="5" actId="20577"/>
        <pc:sldMkLst>
          <pc:docMk/>
          <pc:sldMk cId="3813585708" sldId="276"/>
        </pc:sldMkLst>
        <pc:spChg chg="mod">
          <ac:chgData name="Mary Thorne" userId="S::mary.thorne@london.anglican.org::a5b5e5da-c416-47bf-aff9-8cca5d278713" providerId="AD" clId="Web-{28388C16-ADB9-16BD-082F-AF2313E9A7AC}" dt="2023-12-15T14:06:25.094" v="5" actId="20577"/>
          <ac:spMkLst>
            <pc:docMk/>
            <pc:sldMk cId="3813585708" sldId="276"/>
            <ac:spMk id="5" creationId="{FA96F9E5-8D36-A8A5-C360-ABB1898E278E}"/>
          </ac:spMkLst>
        </pc:spChg>
      </pc:sldChg>
    </pc:docChg>
  </pc:docChgLst>
  <pc:docChgLst>
    <pc:chgData name="Mary Thorne" userId="S::mary.thorne@london.anglican.org::a5b5e5da-c416-47bf-aff9-8cca5d278713" providerId="AD" clId="Web-{35CF4EDB-176E-D7E6-2089-124F799D9FDB}"/>
    <pc:docChg chg="modSld">
      <pc:chgData name="Mary Thorne" userId="S::mary.thorne@london.anglican.org::a5b5e5da-c416-47bf-aff9-8cca5d278713" providerId="AD" clId="Web-{35CF4EDB-176E-D7E6-2089-124F799D9FDB}" dt="2023-12-15T14:00:41.899" v="7" actId="20577"/>
      <pc:docMkLst>
        <pc:docMk/>
      </pc:docMkLst>
      <pc:sldChg chg="modSp">
        <pc:chgData name="Mary Thorne" userId="S::mary.thorne@london.anglican.org::a5b5e5da-c416-47bf-aff9-8cca5d278713" providerId="AD" clId="Web-{35CF4EDB-176E-D7E6-2089-124F799D9FDB}" dt="2023-12-15T14:00:41.899" v="7" actId="20577"/>
        <pc:sldMkLst>
          <pc:docMk/>
          <pc:sldMk cId="2536619143" sldId="272"/>
        </pc:sldMkLst>
        <pc:spChg chg="mod">
          <ac:chgData name="Mary Thorne" userId="S::mary.thorne@london.anglican.org::a5b5e5da-c416-47bf-aff9-8cca5d278713" providerId="AD" clId="Web-{35CF4EDB-176E-D7E6-2089-124F799D9FDB}" dt="2023-12-15T14:00:41.899" v="7" actId="20577"/>
          <ac:spMkLst>
            <pc:docMk/>
            <pc:sldMk cId="2536619143" sldId="272"/>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E41C5-9684-4BFD-AA61-84781EB152CF}" type="datetimeFigureOut">
              <a:rPr lang="en-GB" smtClean="0"/>
              <a:t>04/02/2024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336D9-5D13-4B21-BFD9-071FC2112D55}" type="slidenum">
              <a:rPr lang="en-GB" smtClean="0"/>
              <a:t>‹#›</a:t>
            </a:fld>
            <a:endParaRPr lang="en-GB"/>
          </a:p>
        </p:txBody>
      </p:sp>
    </p:spTree>
    <p:extLst>
      <p:ext uri="{BB962C8B-B14F-4D97-AF65-F5344CB8AC3E}">
        <p14:creationId xmlns:p14="http://schemas.microsoft.com/office/powerpoint/2010/main" val="183878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20</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2/4/2024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2/4/2024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quest.org.uk/life/spirituality/roman-catholic-mas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request.org.uk/life/spirituality/communion/"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request.org.uk/life/spirituality/roman-catholic-mass/" TargetMode="External"/><Relationship Id="rId4" Type="http://schemas.openxmlformats.org/officeDocument/2006/relationships/hyperlink" Target="https://www.bbc.co.uk/bitesize/clips/zwcd2hv"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request.org.uk/life/spirituality/roman-catholic-mas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request.org.uk/life/spirituality/roman-catholic-mas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religion/religions/christianity/ritesrituals/eucharist_1.s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IL29tfxfzl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IL29tfxfzl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request.org.uk/life/spirituality/communio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bbc.co.uk/bitesize/clips/zwcd2h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6523655" y="2733448"/>
            <a:ext cx="5672192" cy="2754216"/>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1200329"/>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is Holy Communion and how does it build a Christian Community?</a:t>
            </a:r>
            <a:r>
              <a:rPr lang="en-GB" sz="2400" dirty="0">
                <a:solidFill>
                  <a:schemeClr val="bg1"/>
                </a:solidFill>
                <a:effectLst/>
                <a:latin typeface="Work Sans Light" pitchFamily="2" charset="0"/>
                <a:ea typeface="Calibri" panose="020F0502020204030204" pitchFamily="34" charset="0"/>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SALVATION</a:t>
            </a:r>
          </a:p>
        </p:txBody>
      </p:sp>
      <p:sp>
        <p:nvSpPr>
          <p:cNvPr id="14" name="Rectangle 13">
            <a:extLst>
              <a:ext uri="{FF2B5EF4-FFF2-40B4-BE49-F238E27FC236}">
                <a16:creationId xmlns:a16="http://schemas.microsoft.com/office/drawing/2014/main" id="{02A947F6-1B69-709F-552B-F5197D4394BF}"/>
              </a:ext>
            </a:extLst>
          </p:cNvPr>
          <p:cNvSpPr/>
          <p:nvPr/>
        </p:nvSpPr>
        <p:spPr>
          <a:xfrm>
            <a:off x="-2870" y="2754217"/>
            <a:ext cx="2348505"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6626345" y="5552948"/>
            <a:ext cx="5560817" cy="1246495"/>
          </a:xfrm>
          <a:prstGeom prst="rect">
            <a:avLst/>
          </a:prstGeom>
          <a:noFill/>
        </p:spPr>
        <p:txBody>
          <a:bodyPr wrap="square" rtlCol="0">
            <a:spAutoFit/>
          </a:bodyPr>
          <a:lstStyle/>
          <a:p>
            <a:pPr>
              <a:spcAft>
                <a:spcPts val="200"/>
              </a:spcAft>
            </a:pP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Be aware that the rite of Holy Communion may be known by different names in different Anglican communities and also different branches of Christianity and use the terminology most familiar to the children when first introducing the unit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Be mindful of pupils’ cultural backgrounds and beliefs and their experiences (positive and negative) of living in communities of different kinds.</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Be mindful of any children that may have suffered bereavement.</a:t>
            </a:r>
          </a:p>
        </p:txBody>
      </p:sp>
      <p:sp>
        <p:nvSpPr>
          <p:cNvPr id="20" name="TextBox 19">
            <a:extLst>
              <a:ext uri="{FF2B5EF4-FFF2-40B4-BE49-F238E27FC236}">
                <a16:creationId xmlns:a16="http://schemas.microsoft.com/office/drawing/2014/main" id="{FCBEA29B-1814-54FD-DF6E-C7E229BB1571}"/>
              </a:ext>
            </a:extLst>
          </p:cNvPr>
          <p:cNvSpPr txBox="1"/>
          <p:nvPr/>
        </p:nvSpPr>
        <p:spPr>
          <a:xfrm>
            <a:off x="6626345" y="2819501"/>
            <a:ext cx="2985587" cy="2593018"/>
          </a:xfrm>
          <a:prstGeom prst="rect">
            <a:avLst/>
          </a:prstGeom>
          <a:noFill/>
        </p:spPr>
        <p:txBody>
          <a:bodyPr wrap="square" lIns="91440" tIns="45720" rIns="91440" bIns="45720" rtlCol="0" anchor="t">
            <a:spAutoFit/>
          </a:bodyPr>
          <a:lstStyle/>
          <a:p>
            <a:pPr lvl="0"/>
            <a:r>
              <a:rPr lang="en-GB" sz="1000" b="1" dirty="0">
                <a:solidFill>
                  <a:srgbClr val="2D80A5"/>
                </a:solidFill>
                <a:effectLst/>
                <a:latin typeface="Work Sans" pitchFamily="2" charset="0"/>
                <a:ea typeface="Calibri" panose="020F0502020204030204" pitchFamily="34" charset="0"/>
                <a:cs typeface="Times New Roman"/>
              </a:rPr>
              <a:t>Religious vocabulary:</a:t>
            </a:r>
          </a:p>
          <a:p>
            <a:pPr marL="171450" lvl="0" indent="-171450">
              <a:spcAft>
                <a:spcPts val="100"/>
              </a:spcAft>
              <a:buFont typeface="Arial" panose="020B0604020202020204" pitchFamily="34" charset="0"/>
              <a:buChar char="•"/>
            </a:pPr>
            <a:r>
              <a:rPr lang="en-GB" sz="1000" b="1" dirty="0">
                <a:effectLst/>
                <a:latin typeface="Work Sans" pitchFamily="2" charset="0"/>
                <a:ea typeface="Times New Roman" panose="02020603050405020304" pitchFamily="18" charset="0"/>
                <a:cs typeface="Calibri Light" panose="020F0302020204030204" pitchFamily="34" charset="0"/>
              </a:rPr>
              <a:t>Salvation:</a:t>
            </a:r>
            <a:r>
              <a:rPr lang="en-GB" sz="1000" dirty="0">
                <a:effectLst/>
                <a:latin typeface="Work Sans" pitchFamily="2" charset="0"/>
                <a:ea typeface="Times New Roman" panose="02020603050405020304" pitchFamily="18" charset="0"/>
                <a:cs typeface="Calibri Light" panose="020F0302020204030204" pitchFamily="34" charset="0"/>
              </a:rPr>
              <a:t>  To be rescued/saved by God.  Relationship between God and humankind is restored.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Holy Communion:</a:t>
            </a:r>
            <a:r>
              <a:rPr lang="en-GB" sz="1000" dirty="0">
                <a:effectLst/>
                <a:latin typeface="Work Sans" pitchFamily="2" charset="0"/>
                <a:ea typeface="Calibri" panose="020F0502020204030204" pitchFamily="34" charset="0"/>
                <a:cs typeface="Times New Roman" panose="02020603050405020304" pitchFamily="18" charset="0"/>
              </a:rPr>
              <a:t>  Central liturgical service observed by most Christians.  Recalls the last meal of Jesus and celebrate his sacrificial and saving death.</a:t>
            </a:r>
          </a:p>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Liturgy:  </a:t>
            </a:r>
            <a:r>
              <a:rPr lang="en-GB" sz="1000" dirty="0">
                <a:effectLst/>
                <a:latin typeface="Work Sans" pitchFamily="2" charset="0"/>
                <a:ea typeface="Times New Roman" panose="02020603050405020304" pitchFamily="18" charset="0"/>
                <a:cs typeface="Times New Roman" panose="02020603050405020304" pitchFamily="18" charset="0"/>
              </a:rPr>
              <a:t>Service of worship according to a prescribed ritual such as Holy Communion/Eucharist.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Sacrament:  </a:t>
            </a:r>
            <a:r>
              <a:rPr lang="en-GB" sz="1000" dirty="0">
                <a:effectLst/>
                <a:latin typeface="Work Sans" pitchFamily="2" charset="0"/>
                <a:ea typeface="Calibri" panose="020F0502020204030204" pitchFamily="34" charset="0"/>
                <a:cs typeface="Times New Roman" panose="02020603050405020304" pitchFamily="18" charset="0"/>
              </a:rPr>
              <a:t>An outward sign of an inward grace/enacted truth.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Bread and wine are sacraments – transformed into the body and blood of Christ at the Eucharist.</a:t>
            </a:r>
          </a:p>
        </p:txBody>
      </p:sp>
      <p:sp>
        <p:nvSpPr>
          <p:cNvPr id="21" name="TextBox 20">
            <a:extLst>
              <a:ext uri="{FF2B5EF4-FFF2-40B4-BE49-F238E27FC236}">
                <a16:creationId xmlns:a16="http://schemas.microsoft.com/office/drawing/2014/main" id="{7A0B1AB5-C845-D825-5E53-42CB9D3C4090}"/>
              </a:ext>
            </a:extLst>
          </p:cNvPr>
          <p:cNvSpPr txBox="1"/>
          <p:nvPr/>
        </p:nvSpPr>
        <p:spPr>
          <a:xfrm>
            <a:off x="107528" y="2819501"/>
            <a:ext cx="2125462" cy="3318152"/>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core concept:  Salvation</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Holy Communion links to the Last Supper and Jesus’ commandment – do this in remembrance of me.</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the church celebrates Holy Communion and the meaning behind the liturgy.</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the act of sharing Holy Communion influences a believers’ life.</a:t>
            </a:r>
          </a:p>
          <a:p>
            <a:pPr marL="171450" lvl="0" indent="-171450">
              <a:lnSpc>
                <a:spcPct val="106000"/>
              </a:lnSpc>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legacy of Jesus and how celebrating Holy Communion might help build the Christian community today.</a:t>
            </a:r>
          </a:p>
        </p:txBody>
      </p:sp>
      <p:sp>
        <p:nvSpPr>
          <p:cNvPr id="22" name="TextBox 21">
            <a:extLst>
              <a:ext uri="{FF2B5EF4-FFF2-40B4-BE49-F238E27FC236}">
                <a16:creationId xmlns:a16="http://schemas.microsoft.com/office/drawing/2014/main" id="{01A8AF2B-B012-DE6B-49EA-3445979E1B01}"/>
              </a:ext>
            </a:extLst>
          </p:cNvPr>
          <p:cNvSpPr txBox="1"/>
          <p:nvPr/>
        </p:nvSpPr>
        <p:spPr>
          <a:xfrm>
            <a:off x="2452668" y="2824954"/>
            <a:ext cx="3963953"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living: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describe the meaning of Holy Communion for Christians.  (WT)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use correct religious vocabulary to describe and compare what different Christians understand the meaning of Holy Communion to be and how they might celebrate it.   (Recognising the different traditions of the Anglican Church.) (Exp)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describe why Christians celebrate Holy Communion and what difference it makes to their daily lives.  (Reminder of what Christ called his followers to do, provides them with the spiritual food to go and serve the Lord in their community through their actions.)  (GD)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identity, diversity and belonging: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compare some of the things that influence my life with the things that influence other people’s lives.  (WT)</a:t>
            </a: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understand what it means to belong and how celebrating Holy Communion is an expression for a believer of what it means to belong to a Christian community.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express my own views of what it means for me to belong and recognise the challenges that belonging to a religion might bring.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63253" y="1526610"/>
            <a:ext cx="7988992" cy="861774"/>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did Jesus do and say at the Last Supper and how do Christians remember this today?</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2 and 3:</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Why do Christians share in body and blood of Jesus at church?</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4 and 5:</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How does the act of sharing Holy Communion influence a Christian’s day to day life?</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What is Jesus’ legacy?</a:t>
            </a:r>
          </a:p>
        </p:txBody>
      </p:sp>
      <p:sp>
        <p:nvSpPr>
          <p:cNvPr id="5" name="TextBox 4">
            <a:extLst>
              <a:ext uri="{FF2B5EF4-FFF2-40B4-BE49-F238E27FC236}">
                <a16:creationId xmlns:a16="http://schemas.microsoft.com/office/drawing/2014/main" id="{D06D042F-305C-E6F7-813F-4F381A344B03}"/>
              </a:ext>
            </a:extLst>
          </p:cNvPr>
          <p:cNvSpPr txBox="1"/>
          <p:nvPr/>
        </p:nvSpPr>
        <p:spPr>
          <a:xfrm>
            <a:off x="9616274" y="2995356"/>
            <a:ext cx="2575231" cy="1810752"/>
          </a:xfrm>
          <a:prstGeom prst="rect">
            <a:avLst/>
          </a:prstGeom>
          <a:noFill/>
        </p:spPr>
        <p:txBody>
          <a:bodyPr wrap="square" lIns="91440" tIns="45720" rIns="91440" bIns="45720" rtlCol="0" anchor="t">
            <a:spAutoFit/>
          </a:bodyPr>
          <a:lstStyle/>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Symbol:</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A representation of a specific religion or religious concept.  </a:t>
            </a:r>
            <a:r>
              <a:rPr lang="en-GB" sz="1000" kern="1200" dirty="0" err="1">
                <a:solidFill>
                  <a:srgbClr val="000000"/>
                </a:solidFill>
                <a:effectLst/>
                <a:latin typeface="Work Sans" pitchFamily="2" charset="0"/>
                <a:ea typeface="Times New Roman" panose="02020603050405020304" pitchFamily="18" charset="0"/>
                <a:cs typeface="Calibri Light" panose="020F0302020204030204" pitchFamily="34" charset="0"/>
              </a:rPr>
              <a:t>Eg</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 bread symbolises Jesus’s body.  The wine symbolises Jesus’ blood.  They are eaten in memory of him.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Confession:  </a:t>
            </a:r>
            <a:r>
              <a:rPr lang="en-GB" sz="1000" dirty="0">
                <a:effectLst/>
                <a:latin typeface="Work Sans" pitchFamily="2" charset="0"/>
                <a:ea typeface="Calibri" panose="020F0502020204030204" pitchFamily="34" charset="0"/>
                <a:cs typeface="Times New Roman" panose="02020603050405020304" pitchFamily="18" charset="0"/>
              </a:rPr>
              <a:t>An admission, by a Christian, of wrong doing.  Saying sorry to God.</a:t>
            </a:r>
          </a:p>
          <a:p>
            <a:pPr marL="171450" lvl="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Forgiveness:  </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To ‘let go’ of those things that hurt us.</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How and why do Christians share the Body and Blood of Jesus at Church?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401205"/>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Now watch</a:t>
            </a:r>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Clip three: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https://request.org.uk/life/spirituality/roman-catholic-mass/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To note: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Whilst this is a clip of a Catholic Mass – many Anglicans – (Church of England Holy Communion Services) have exactly the same elements to them.</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To offer a contrast, you may choose to share with pupils how Baptists celebrate Holy Communion.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Talk through</a:t>
            </a:r>
            <a:r>
              <a:rPr lang="en-GB" sz="1000" dirty="0">
                <a:effectLst/>
                <a:latin typeface="Work Sans" pitchFamily="2" charset="0"/>
                <a:ea typeface="Calibri" panose="020F0502020204030204" pitchFamily="34" charset="0"/>
                <a:cs typeface="Times New Roman" panose="02020603050405020304" pitchFamily="18" charset="0"/>
              </a:rPr>
              <a:t> the communion service explaining the meaning and purpose of each element of the service.  (A PPT is available to provide further information – </a:t>
            </a:r>
            <a:r>
              <a:rPr lang="en-GB" sz="1000" b="1" dirty="0">
                <a:effectLst/>
                <a:latin typeface="Work Sans" pitchFamily="2" charset="0"/>
                <a:ea typeface="Calibri" panose="020F0502020204030204" pitchFamily="34" charset="0"/>
                <a:cs typeface="Times New Roman" panose="02020603050405020304" pitchFamily="18" charset="0"/>
              </a:rPr>
              <a:t>see appendix lesson 2a.)</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Lesson 3:</a:t>
            </a:r>
            <a:endParaRPr lang="en-GB" sz="1000" u="sng"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a:t>
            </a:r>
            <a:r>
              <a:rPr lang="en-GB" sz="1000" b="1" dirty="0">
                <a:effectLst/>
                <a:latin typeface="Work Sans" pitchFamily="2" charset="0"/>
                <a:ea typeface="Times New Roman" panose="02020603050405020304" pitchFamily="18" charset="0"/>
                <a:cs typeface="Times New Roman" panose="02020603050405020304" pitchFamily="18" charset="0"/>
              </a:rPr>
              <a:t>(Evaluate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Return to the sorting activity.  </a:t>
            </a:r>
            <a:r>
              <a:rPr lang="en-GB" sz="1000" dirty="0">
                <a:effectLst/>
                <a:latin typeface="Work Sans" pitchFamily="2" charset="0"/>
                <a:ea typeface="Times New Roman" panose="02020603050405020304" pitchFamily="18" charset="0"/>
                <a:cs typeface="Times New Roman" panose="02020603050405020304" pitchFamily="18" charset="0"/>
              </a:rPr>
              <a:t>Do you wish to re-order the pictures differently based on the knowledge you now have?  Talk to your partner about the meaning and purpose of each element of the service.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a:ea typeface="Cambria"/>
                <a:cs typeface="Times New Roman"/>
              </a:rPr>
              <a:t>Reflection:</a:t>
            </a:r>
            <a:r>
              <a:rPr lang="en-US" sz="1000" dirty="0">
                <a:latin typeface="Work Sans"/>
                <a:ea typeface="Cambria"/>
                <a:cs typeface="Times New Roman"/>
              </a:rPr>
              <a:t> </a:t>
            </a:r>
            <a:r>
              <a:rPr lang="en-US" sz="1000" dirty="0">
                <a:effectLst/>
                <a:latin typeface="Work Sans"/>
                <a:ea typeface="Cambria"/>
                <a:cs typeface="Times New Roman"/>
              </a:rPr>
              <a:t> The Communion is two way, like a cross there is a line upwards which reminds Christians of their relationship with God, and a line across which reminds them equally that they belong to each other.</a:t>
            </a:r>
            <a:r>
              <a:rPr lang="en-US" sz="1000" dirty="0">
                <a:latin typeface="Work Sans"/>
                <a:ea typeface="Cambria"/>
                <a:cs typeface="Times New Roman"/>
              </a:rPr>
              <a:t>  </a:t>
            </a:r>
            <a:r>
              <a:rPr lang="en-US" sz="1000" dirty="0">
                <a:effectLst/>
                <a:latin typeface="Work Sans"/>
                <a:ea typeface="Cambria"/>
                <a:cs typeface="Times New Roman"/>
              </a:rPr>
              <a:t> Christians believe that the cross </a:t>
            </a:r>
            <a:r>
              <a:rPr lang="en-US" sz="1000" dirty="0" err="1">
                <a:effectLst/>
                <a:latin typeface="Work Sans"/>
                <a:ea typeface="Cambria"/>
                <a:cs typeface="Times New Roman"/>
              </a:rPr>
              <a:t>symbolises</a:t>
            </a:r>
            <a:r>
              <a:rPr lang="en-US" sz="1000" dirty="0">
                <a:effectLst/>
                <a:latin typeface="Work Sans"/>
                <a:ea typeface="Cambria"/>
                <a:cs typeface="Times New Roman"/>
              </a:rPr>
              <a:t> that Jesus is at the </a:t>
            </a:r>
            <a:r>
              <a:rPr lang="en-US" sz="1000" dirty="0">
                <a:latin typeface="Work Sans"/>
                <a:ea typeface="Cambria"/>
                <a:cs typeface="Times New Roman"/>
              </a:rPr>
              <a:t>center</a:t>
            </a:r>
            <a:r>
              <a:rPr lang="en-US" sz="1000" dirty="0">
                <a:effectLst/>
                <a:latin typeface="Work Sans"/>
                <a:ea typeface="Cambria"/>
                <a:cs typeface="Times New Roman"/>
              </a:rPr>
              <a:t> of everything they do.</a:t>
            </a:r>
            <a:endParaRPr lang="en-GB" sz="1000" dirty="0">
              <a:effectLst/>
              <a:latin typeface="Work Sans"/>
              <a:ea typeface="Cambria"/>
              <a:cs typeface="Times New Roman"/>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  </a:t>
            </a:r>
            <a:r>
              <a:rPr lang="en-GB" sz="1000" dirty="0">
                <a:effectLst/>
                <a:latin typeface="Work Sans" pitchFamily="2" charset="0"/>
                <a:ea typeface="Times New Roman" panose="02020603050405020304" pitchFamily="18" charset="0"/>
                <a:cs typeface="Times New Roman" panose="02020603050405020304" pitchFamily="18" charset="0"/>
              </a:rPr>
              <a:t>If there was one question you would want to ask a Christian about how participating in a Holy Communion service influences their life, or </a:t>
            </a:r>
            <a:r>
              <a:rPr lang="en-GB" sz="1000">
                <a:effectLst/>
                <a:latin typeface="Work Sans" pitchFamily="2" charset="0"/>
                <a:ea typeface="Times New Roman" panose="02020603050405020304" pitchFamily="18" charset="0"/>
                <a:cs typeface="Times New Roman" panose="02020603050405020304" pitchFamily="18" charset="0"/>
              </a:rPr>
              <a:t>if it does, </a:t>
            </a:r>
            <a:r>
              <a:rPr lang="en-GB" sz="1000" dirty="0">
                <a:effectLst/>
                <a:latin typeface="Work Sans" pitchFamily="2" charset="0"/>
                <a:ea typeface="Times New Roman" panose="02020603050405020304" pitchFamily="18" charset="0"/>
                <a:cs typeface="Times New Roman" panose="02020603050405020304" pitchFamily="18" charset="0"/>
              </a:rPr>
              <a:t>what would it be?  (Make a note of these questions to be used in </a:t>
            </a:r>
            <a:r>
              <a:rPr lang="en-GB" sz="1000" dirty="0">
                <a:latin typeface="Work Sans" pitchFamily="2" charset="0"/>
                <a:ea typeface="Times New Roman" panose="02020603050405020304" pitchFamily="18" charset="0"/>
                <a:cs typeface="Times New Roman" panose="02020603050405020304" pitchFamily="18" charset="0"/>
              </a:rPr>
              <a:t>lesson 5</a:t>
            </a:r>
            <a:r>
              <a:rPr lang="en-GB" sz="1000" dirty="0">
                <a:effectLst/>
                <a:latin typeface="Work Sans" pitchFamily="2" charset="0"/>
                <a:ea typeface="Times New Roman" panose="02020603050405020304" pitchFamily="18"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53661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How and why do Christians share the Body and Blood of Jesus at Church?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861774"/>
          </a:xfrm>
          <a:prstGeom prst="rect">
            <a:avLst/>
          </a:prstGeom>
          <a:noFill/>
        </p:spPr>
        <p:txBody>
          <a:bodyPr wrap="square">
            <a:spAutoFit/>
          </a:bodyPr>
          <a:lstStyle/>
          <a:p>
            <a:pPr marL="285750" lvl="0" indent="-2857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http://request.org.uk/life/spirituality/communion/</a:t>
            </a:r>
            <a:endParaRPr lang="en-GB" sz="1000">
              <a:effectLst/>
              <a:latin typeface="Work Sans" pitchFamily="2"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https://www.bbc.co.uk/bitesize/clips/zwcd2hv</a:t>
            </a:r>
            <a:endParaRPr lang="en-GB" sz="1000">
              <a:effectLst/>
              <a:latin typeface="Work Sans" pitchFamily="2"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https://request.org.uk/life/spirituality/roman-catholic-mass/</a:t>
            </a:r>
            <a:endParaRPr lang="en-GB" sz="1000">
              <a:effectLst/>
              <a:latin typeface="Work Sans" pitchFamily="2"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2</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2a</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59"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62679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&amp;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the act of sharing Holy Communion influence a Christian’s day to day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21" name="Rectangle 20">
            <a:extLst>
              <a:ext uri="{FF2B5EF4-FFF2-40B4-BE49-F238E27FC236}">
                <a16:creationId xmlns:a16="http://schemas.microsoft.com/office/drawing/2014/main" id="{103C81F7-9707-581A-27E0-339B2F5E831C}"/>
              </a:ext>
            </a:extLst>
          </p:cNvPr>
          <p:cNvSpPr/>
          <p:nvPr/>
        </p:nvSpPr>
        <p:spPr>
          <a:xfrm>
            <a:off x="0" y="1822665"/>
            <a:ext cx="3383279" cy="181731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following phrases and how they might influence a Christian’s daily life. The peace of the Lord be always with you.  And also with you. We break this bread to share in the body of Christ.  Though we are many, we are one body because we all share in one bread. Go in peace to love and serve the Lord.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Share their understanding of how Holy Communion influences a Christian’s daily life.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views of what it means to belong and when it might be challenging to belong.</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Holy Communion/Eucharist/Mass.</a:t>
            </a:r>
            <a:endParaRPr lang="en-GB" sz="1000" dirty="0">
              <a:latin typeface="Work Sans" pitchFamily="2" charset="0"/>
            </a:endParaRPr>
          </a:p>
        </p:txBody>
      </p:sp>
      <p:sp>
        <p:nvSpPr>
          <p:cNvPr id="5" name="Rectangle 4">
            <a:extLst>
              <a:ext uri="{FF2B5EF4-FFF2-40B4-BE49-F238E27FC236}">
                <a16:creationId xmlns:a16="http://schemas.microsoft.com/office/drawing/2014/main" id="{D83CB85C-CEB3-3D30-44B4-DA5908CDAE56}"/>
              </a:ext>
            </a:extLst>
          </p:cNvPr>
          <p:cNvSpPr/>
          <p:nvPr/>
        </p:nvSpPr>
        <p:spPr>
          <a:xfrm>
            <a:off x="-1" y="3639975"/>
            <a:ext cx="3383279" cy="321802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5951" cy="2246769"/>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Christians celebrate Holy Communion.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behind all the key elements of the Holy Communion service.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Re-visit the key elements of the Holy Communion service – pupils  order and explain – opportunity for the teacher to pick up on any misconceptions and observe what knowledge has been retained.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the act of sharing Holy Communion influence a Christian’s day to day life?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476505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&amp;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the act of sharing Holy Communion influence a Christian’s day to day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80" cy="4708981"/>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Discuss the following phrases which are said as part of the Eucharistic liturgy: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dirty="0">
                <a:effectLst/>
                <a:latin typeface="Work Sans"/>
                <a:ea typeface="Calibri" panose="020F0502020204030204" pitchFamily="34" charset="0"/>
                <a:cs typeface="Times New Roman"/>
              </a:rPr>
              <a:t>Priest: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The peace of the Lord be always with you.</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The congregation respond: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And also, with you.</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is said just before the bread and wine are consecrated - the Eucharistic prayer.)</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In many churches, the sign of peace is shared with each other.</a:t>
            </a:r>
          </a:p>
          <a:p>
            <a:pPr marL="171450" indent="-171450">
              <a:buFont typeface="Arial" panose="020B0604020202020204" pitchFamily="34" charset="0"/>
              <a:buChar char="•"/>
            </a:pPr>
            <a:r>
              <a:rPr lang="en-GB" sz="1000" b="1" dirty="0">
                <a:effectLst/>
                <a:latin typeface="Work Sans"/>
                <a:ea typeface="Calibri" panose="020F0502020204030204" pitchFamily="34" charset="0"/>
                <a:cs typeface="Times New Roman"/>
              </a:rPr>
              <a:t>Priest: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We break this bread to share in the body of Christ.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The congregation respond: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Though we are many we are one body because we all share in one bread.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is said just before people receive the bread and wine.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It means that though we come as individuals to the Lord’s table, we all consume of the one bread and are consumed into the body of Christ – the living bread (Jesus) that came down to Heaven and shares bread with all.</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All are equal, all are one at that point.)</a:t>
            </a:r>
          </a:p>
          <a:p>
            <a:pPr marL="171450" indent="-171450">
              <a:buFont typeface="Arial" panose="020B0604020202020204" pitchFamily="34" charset="0"/>
              <a:buChar char="•"/>
            </a:pPr>
            <a:r>
              <a:rPr lang="en-GB" sz="1000" b="1" spc="15" dirty="0">
                <a:solidFill>
                  <a:srgbClr val="000000"/>
                </a:solidFill>
                <a:effectLst/>
                <a:latin typeface="Work Sans"/>
                <a:ea typeface="Calibri" panose="020F0502020204030204" pitchFamily="34" charset="0"/>
                <a:cs typeface="Open Sans"/>
              </a:rPr>
              <a:t>Priest:</a:t>
            </a:r>
            <a:r>
              <a:rPr lang="en-GB" sz="1000" spc="15" dirty="0">
                <a:solidFill>
                  <a:srgbClr val="000000"/>
                </a:solidFill>
                <a:latin typeface="Work Sans"/>
                <a:ea typeface="Calibri" panose="020F0502020204030204" pitchFamily="34" charset="0"/>
                <a:cs typeface="Open Sans"/>
              </a:rPr>
              <a:t> </a:t>
            </a:r>
            <a:r>
              <a:rPr lang="en-GB" sz="1000" spc="15" dirty="0">
                <a:solidFill>
                  <a:srgbClr val="000000"/>
                </a:solidFill>
                <a:effectLst/>
                <a:latin typeface="Work Sans"/>
                <a:ea typeface="Calibri" panose="020F0502020204030204" pitchFamily="34" charset="0"/>
                <a:cs typeface="Open Sans"/>
              </a:rPr>
              <a:t> Go in peace to love and serve the Lord.</a:t>
            </a:r>
            <a:r>
              <a:rPr lang="en-GB" sz="1000" spc="15" dirty="0">
                <a:solidFill>
                  <a:srgbClr val="000000"/>
                </a:solidFill>
                <a:latin typeface="Work Sans"/>
                <a:ea typeface="Calibri" panose="020F0502020204030204" pitchFamily="34" charset="0"/>
                <a:cs typeface="Open Sans"/>
              </a:rPr>
              <a:t>   </a:t>
            </a:r>
            <a:r>
              <a:rPr lang="en-GB" sz="1000" spc="15" dirty="0">
                <a:solidFill>
                  <a:srgbClr val="000000"/>
                </a:solidFill>
                <a:effectLst/>
                <a:latin typeface="Work Sans"/>
                <a:ea typeface="Calibri" panose="020F0502020204030204" pitchFamily="34" charset="0"/>
                <a:cs typeface="Open Sans"/>
              </a:rPr>
              <a:t> </a:t>
            </a:r>
            <a:r>
              <a:rPr lang="en-GB" sz="1000" b="1" spc="15" dirty="0">
                <a:solidFill>
                  <a:srgbClr val="000000"/>
                </a:solidFill>
                <a:effectLst/>
                <a:latin typeface="Work Sans"/>
                <a:ea typeface="Calibri" panose="020F0502020204030204" pitchFamily="34" charset="0"/>
                <a:cs typeface="Open Sans"/>
              </a:rPr>
              <a:t>The congregation respond:</a:t>
            </a:r>
            <a:r>
              <a:rPr lang="en-GB" sz="1000" spc="15" dirty="0">
                <a:solidFill>
                  <a:srgbClr val="000000"/>
                </a:solidFill>
                <a:latin typeface="Work Sans"/>
                <a:ea typeface="Calibri" panose="020F0502020204030204" pitchFamily="34" charset="0"/>
                <a:cs typeface="Open Sans"/>
              </a:rPr>
              <a:t> </a:t>
            </a:r>
            <a:r>
              <a:rPr lang="en-GB" sz="1000" spc="15" dirty="0">
                <a:solidFill>
                  <a:srgbClr val="000000"/>
                </a:solidFill>
                <a:effectLst/>
                <a:latin typeface="Work Sans"/>
                <a:ea typeface="Calibri" panose="020F0502020204030204" pitchFamily="34" charset="0"/>
                <a:cs typeface="Open Sans"/>
              </a:rPr>
              <a:t> </a:t>
            </a:r>
            <a:r>
              <a:rPr lang="en-GB" sz="1000" b="1" spc="15" dirty="0">
                <a:solidFill>
                  <a:srgbClr val="000000"/>
                </a:solidFill>
                <a:effectLst/>
                <a:latin typeface="Work Sans"/>
                <a:ea typeface="Calibri" panose="020F0502020204030204" pitchFamily="34" charset="0"/>
                <a:cs typeface="Open Sans"/>
              </a:rPr>
              <a:t>In the name of Christ. Amen.</a:t>
            </a:r>
            <a:r>
              <a:rPr lang="en-GB" sz="1000" b="1" spc="15" dirty="0">
                <a:solidFill>
                  <a:srgbClr val="000000"/>
                </a:solidFill>
                <a:latin typeface="Work Sans"/>
                <a:ea typeface="Calibri" panose="020F0502020204030204" pitchFamily="34" charset="0"/>
                <a:cs typeface="Open Sans"/>
              </a:rPr>
              <a:t> </a:t>
            </a:r>
            <a:r>
              <a:rPr lang="en-GB" sz="1000" b="1" spc="15" dirty="0">
                <a:solidFill>
                  <a:srgbClr val="000000"/>
                </a:solidFill>
                <a:effectLst/>
                <a:latin typeface="Work Sans"/>
                <a:ea typeface="Calibri" panose="020F0502020204030204" pitchFamily="34" charset="0"/>
                <a:cs typeface="Open Sans"/>
              </a:rPr>
              <a:t> (This is the sending out prayer.)</a:t>
            </a:r>
            <a:endParaRPr lang="en-GB" sz="1000" dirty="0">
              <a:effectLst/>
              <a:latin typeface="Work Sans"/>
              <a:ea typeface="Calibri" panose="020F0502020204030204" pitchFamily="34" charset="0"/>
              <a:cs typeface="Open Sans"/>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what each phrase means.</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these phrases might influence how some Christians choose to live their lives?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 how might they choose to relate to people?  What sorts of acts of kindness or service might they choose to do for others?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saying these words on a regular basis, helps some Christian to feel they belong to the Christian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benefits might there be to belonging to the Christian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sorts of things do you do that help you feel you belong to a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challenges might there be for Christians, belonging to the Christian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do you find it difficult to belong to a group?  What challenges have you experienced?</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a:t>
            </a:r>
            <a:r>
              <a:rPr lang="en-GB" sz="1000" b="1" dirty="0">
                <a:effectLst/>
                <a:latin typeface="Work Sans" pitchFamily="2" charset="0"/>
                <a:ea typeface="Times New Roman" panose="02020603050405020304" pitchFamily="18" charset="0"/>
                <a:cs typeface="Times New Roman" panose="02020603050405020304" pitchFamily="18" charset="0"/>
              </a:rPr>
              <a:t>(Evaluate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Working in 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Times New Roman" panose="02020603050405020304" pitchFamily="18" charset="0"/>
                <a:cs typeface="Times New Roman"/>
              </a:rPr>
              <a:t>Read the statements and decide on two statements only that you think best answers the question below.</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(See appendix lesson </a:t>
            </a:r>
            <a:r>
              <a:rPr lang="en-GB" sz="1000" b="1" dirty="0">
                <a:latin typeface="Work Sans"/>
                <a:ea typeface="Times New Roman" panose="02020603050405020304" pitchFamily="18" charset="0"/>
                <a:cs typeface="Times New Roman"/>
              </a:rPr>
              <a:t>4)</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Which two people do you think, the act of sharing in Holy Communion, has influenced them the most in the way they have chosen to live their lives?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69667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&amp;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the act of sharing Holy Communion influence a Christian’s day to day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80" cy="2092881"/>
          </a:xfrm>
          <a:prstGeom prst="rect">
            <a:avLst/>
          </a:prstGeom>
          <a:noFill/>
        </p:spPr>
        <p:txBody>
          <a:bodyPr wrap="square">
            <a:spAutoFit/>
          </a:bodyPr>
          <a:lstStyle/>
          <a:p>
            <a:r>
              <a:rPr lang="en-GB" sz="1000" b="1" u="sng" dirty="0">
                <a:effectLst/>
                <a:latin typeface="Work Sans" pitchFamily="2" charset="0"/>
                <a:ea typeface="Times New Roman" panose="02020603050405020304" pitchFamily="18" charset="0"/>
                <a:cs typeface="Times New Roman" panose="02020603050405020304" pitchFamily="18" charset="0"/>
              </a:rPr>
              <a:t>Lesson 5:</a:t>
            </a:r>
          </a:p>
          <a:p>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Invite 2 or 3 practising Christia</a:t>
            </a:r>
            <a:r>
              <a:rPr lang="en-GB" sz="1000" dirty="0">
                <a:latin typeface="Work Sans" pitchFamily="2" charset="0"/>
                <a:ea typeface="Times New Roman" panose="02020603050405020304" pitchFamily="18" charset="0"/>
                <a:cs typeface="Times New Roman" panose="02020603050405020304" pitchFamily="18" charset="0"/>
              </a:rPr>
              <a:t>ns </a:t>
            </a:r>
            <a:r>
              <a:rPr lang="en-GB" sz="1000" dirty="0">
                <a:effectLst/>
                <a:latin typeface="Work Sans" pitchFamily="2" charset="0"/>
                <a:ea typeface="Times New Roman" panose="02020603050405020304" pitchFamily="18" charset="0"/>
                <a:cs typeface="Times New Roman" panose="02020603050405020304" pitchFamily="18" charset="0"/>
              </a:rPr>
              <a:t>into school to share their responses to the pupils’ questions from lesson 3.  Ensure diversity of views and opinions are evident in the people that are invited in to speak so that pupils are exposed to differing opinions and recognise that diversity of thought exists within faith communities.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Give the questions to the visitor before the lesson so they can prepare their answers.  Ensure you know what the visitor is going to say before the lesson begins.  Inform the visitor of the class context, school vision and how RE is taught in the school.</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3589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&amp;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the act of sharing Holy Communion influence a Christian’s day to day life?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246221"/>
          </a:xfrm>
          <a:prstGeom prst="rect">
            <a:avLst/>
          </a:prstGeom>
          <a:noFill/>
        </p:spPr>
        <p:txBody>
          <a:bodyPr wrap="square" lIns="91440" tIns="45720" rIns="91440" bIns="45720" anchor="t">
            <a:spAutoFit/>
          </a:bodyPr>
          <a:lstStyle/>
          <a:p>
            <a:pPr marL="285750" lvl="0" indent="-285750">
              <a:buFont typeface="Arial" panose="020B0604020202020204" pitchFamily="34" charset="0"/>
              <a:buChar char="•"/>
            </a:pPr>
            <a:r>
              <a:rPr lang="en-GB" sz="1000" dirty="0">
                <a:effectLst/>
                <a:latin typeface="Work Sans"/>
                <a:ea typeface="Calibri" panose="020F0502020204030204" pitchFamily="34" charset="0"/>
                <a:cs typeface="Times New Roman"/>
              </a:rPr>
              <a:t>Appendix lesson </a:t>
            </a:r>
            <a:r>
              <a:rPr lang="en-GB" sz="1000" dirty="0">
                <a:latin typeface="Work Sans"/>
                <a:ea typeface="Calibri" panose="020F0502020204030204" pitchFamily="34" charset="0"/>
                <a:cs typeface="Times New Roman"/>
              </a:rPr>
              <a:t>4</a:t>
            </a:r>
            <a:endParaRPr lang="en-GB" sz="1000" dirty="0">
              <a:effectLst/>
              <a:latin typeface="Work Sans"/>
              <a:ea typeface="Calibri" panose="020F0502020204030204" pitchFamily="34" charset="0"/>
              <a:cs typeface="Times New Roman"/>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59" cy="667362"/>
          </a:xfrm>
          <a:prstGeom prst="rect">
            <a:avLst/>
          </a:prstGeom>
          <a:noFill/>
        </p:spPr>
        <p:txBody>
          <a:bodyPr wrap="square">
            <a:spAutoFit/>
          </a:bodyPr>
          <a:lstStyle/>
          <a:p>
            <a:pPr marL="285750" lvl="0" indent="-2857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find the concept of belonging difficult. </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or known people who have been hurt by the church and not made to feel welcome.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3813585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is Jesus’ legacy?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21" name="Rectangle 20">
            <a:extLst>
              <a:ext uri="{FF2B5EF4-FFF2-40B4-BE49-F238E27FC236}">
                <a16:creationId xmlns:a16="http://schemas.microsoft.com/office/drawing/2014/main" id="{103C81F7-9707-581A-27E0-339B2F5E831C}"/>
              </a:ext>
            </a:extLst>
          </p:cNvPr>
          <p:cNvSpPr/>
          <p:nvPr/>
        </p:nvSpPr>
        <p:spPr>
          <a:xfrm>
            <a:off x="0" y="1822665"/>
            <a:ext cx="3383279" cy="181731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and understand what Jesus’ legacy was.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Consider how some Christians might choose to live out Jesus’ legacy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Holy Communion is and how it is connected to Jesus’ legacy.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how Holy Communion helps to build a Christian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view.</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Legacy.  Recap all previous week’s vocabulary.</a:t>
            </a:r>
            <a:endParaRPr lang="en-GB" sz="1000" dirty="0">
              <a:latin typeface="Work Sans" pitchFamily="2" charset="0"/>
            </a:endParaRPr>
          </a:p>
        </p:txBody>
      </p:sp>
      <p:sp>
        <p:nvSpPr>
          <p:cNvPr id="5" name="Rectangle 4">
            <a:extLst>
              <a:ext uri="{FF2B5EF4-FFF2-40B4-BE49-F238E27FC236}">
                <a16:creationId xmlns:a16="http://schemas.microsoft.com/office/drawing/2014/main" id="{D83CB85C-CEB3-3D30-44B4-DA5908CDAE56}"/>
              </a:ext>
            </a:extLst>
          </p:cNvPr>
          <p:cNvSpPr/>
          <p:nvPr/>
        </p:nvSpPr>
        <p:spPr>
          <a:xfrm>
            <a:off x="-1" y="3639975"/>
            <a:ext cx="3383279" cy="321802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5951" cy="3170099"/>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the key phrases taught in the last lesson and their meaning.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Revisit key points related to how sharing in Holy Communion influences a Christian’s day to day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is Jesus’ legacy?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Remind </a:t>
            </a:r>
            <a:r>
              <a:rPr lang="en-GB" sz="1000" dirty="0">
                <a:effectLst/>
                <a:latin typeface="Work Sans" pitchFamily="2" charset="0"/>
                <a:ea typeface="Calibri" panose="020F0502020204030204" pitchFamily="34" charset="0"/>
                <a:cs typeface="Times New Roman" panose="02020603050405020304" pitchFamily="18" charset="0"/>
              </a:rPr>
              <a:t>the pupils that Christians believe that Jesus said to his disciples to “take, eat, this is my body, do this in remembrance of me.”  Christians today continue living out Jesus’ instruction in memory of Him by sharing in Holy Communion.   Christians remember that Jesus died for them and rose again and remains with them forever; to demonstrate this they say: ‘Christ has died, Christ is risen, Christ will come again.’  Christians believe that it is because of Jesus’ death and resurrection, that humanity has been restored and makes salvation possible.  A way back to God has been created and eternal life is made available.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  </a:t>
            </a:r>
            <a:r>
              <a:rPr lang="en-GB" sz="1000" b="1" dirty="0">
                <a:effectLst/>
                <a:latin typeface="Work Sans" pitchFamily="2" charset="0"/>
                <a:ea typeface="Times New Roman" panose="02020603050405020304" pitchFamily="18" charset="0"/>
                <a:cs typeface="Times New Roman" panose="02020603050405020304" pitchFamily="18" charset="0"/>
              </a:rPr>
              <a:t>(Evaluate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375631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Jesus’ legacy?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80" cy="4244752"/>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Vocabulary check:  </a:t>
            </a:r>
            <a:r>
              <a:rPr lang="en-GB" sz="1000" dirty="0">
                <a:effectLst/>
                <a:latin typeface="Work Sans" pitchFamily="2" charset="0"/>
                <a:ea typeface="Calibri" panose="020F0502020204030204" pitchFamily="34" charset="0"/>
                <a:cs typeface="Times New Roman" panose="02020603050405020304" pitchFamily="18" charset="0"/>
              </a:rPr>
              <a:t>Meaning of legacy</a:t>
            </a:r>
          </a:p>
          <a:p>
            <a:r>
              <a:rPr lang="en-GB" sz="1000" b="1" dirty="0">
                <a:effectLst/>
                <a:latin typeface="Work Sans" pitchFamily="2" charset="0"/>
                <a:ea typeface="Calibri" panose="020F0502020204030204" pitchFamily="34" charset="0"/>
                <a:cs typeface="Times New Roman" panose="02020603050405020304" pitchFamily="18" charset="0"/>
              </a:rPr>
              <a:t>Key questions:  </a:t>
            </a:r>
            <a:r>
              <a:rPr lang="en-GB" sz="1000" dirty="0">
                <a:effectLst/>
                <a:latin typeface="Work Sans" pitchFamily="2" charset="0"/>
                <a:ea typeface="Calibri" panose="020F0502020204030204" pitchFamily="34" charset="0"/>
                <a:cs typeface="Times New Roman" panose="02020603050405020304" pitchFamily="18" charset="0"/>
              </a:rPr>
              <a:t>Verbal responses which are written up in order to support independent writing.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legacy is for Christians?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legacy is for humanity?</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Is your answer for each question the same or different?  Explain your answer.</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 piece of independent writing modelled by the teacher.  This could be used as an assessment piece of writing.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Show the clip below as a reminder of the elements of the Holy Communion service.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https://request.org.uk/life/spirituality/roman-catholic-mass/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could be given the choice of which option they would like to do or the teacher could direct accordingly.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A piece of writing to address these 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legacy is and how do you think the Christian community lives this out?  How does sharing in Holy Communion help them to do that?  (provides them with spiritual food, it reminds them of what Jesus instructed them to do.  It provides them with a community of people and a sense of belonging that gives them the motivation and strength to live out the legacy.)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Holy communion builds a Christian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would you like to be remembered for and why?</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791719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Jesus’ legacy?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509680"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Example:  </a:t>
            </a:r>
            <a:r>
              <a:rPr lang="en-GB" sz="1000" dirty="0">
                <a:effectLst/>
                <a:latin typeface="Work Sans" pitchFamily="2" charset="0"/>
                <a:ea typeface="Calibri" panose="020F0502020204030204" pitchFamily="34" charset="0"/>
                <a:cs typeface="Times New Roman" panose="02020603050405020304" pitchFamily="18" charset="0"/>
              </a:rPr>
              <a:t>For me Jesus’ legacy is all about loving one another as an equal, made in the image of God.  Throughout his time on earth, he taught about the importance of forgiveness, humility and serving one another.  At the Last Supper Jesus demonstrated the importance of service by washing his disciples’ feet, showing that he had come to serve not to be served.  He also instructed his disciples to break bread and drink wine in memory of him.   For Christians sharing in the act of Holy Communion is living out what Jesus commanded his followers to do.  Part of Jesus’ legacy is that because of his death on the cross, all of humanity can be saved.  As well as sharing in the Holy Communion, I think many Christians also live this legacy of Jesus through their acts of kindness to others, through their service to the community and by the way they follow the teaching of Jesus in their daily life.  For examples, forgiving those that hurt them and loving their neighbour.  This could be through helping at the local food bank or night shelter but also through spending time talking to someone who lives alone.  Sharing in Holy communion provides the Christian with the spiritual food they need.  The service reminds them of the importance of forgiveness.  It reminds them that they are to act peacefully.  It reminds them that everyone is equal.  At the end of the service, they are asked to go out a serve others.  Holy communion builds the Christian community because it is where they can come each week to learn from each other, to receive the bread and wine and to be reminded that they belong.  I would like to be remembered for being someone who never gives up.  Someone who always thinks of others before myself and someone who cares for the world.  These I believe are qualities that help build a better world for everyone.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2:  Write a letter to a friend explaining to them how Holy Communion helps Christians to live out Jesus’ legacy and build a Christian community.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(Things to consider – Holy Communion is important because it is the one thing Jesus commanded his disciples to do in memory of him.   Christians today are therefore living out Jesus’ legacy.   It is a time when Christians can say sorry and be forgiven.  It is a time when Christians learn about God by listening to the readings.  It is a time when they can wish everyone peace and can pray for the world, their community, the sick and those who have died.)  When a Christian receives the bread and wine it is the closest, they can be to Jesus today.  It gives them the strength to live their Christian life every day.</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Return to the big question of the unit: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is Holy Communion and how does it build a Christian Community?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Children have post it notes.  Together the class builds a knowledge map by children writing on their post it notes all they have learnt in response to the big question.  These can be displayed on the learning wall.</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54846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Jesus’ legacy?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246221"/>
          </a:xfrm>
          <a:prstGeom prst="rect">
            <a:avLst/>
          </a:prstGeom>
          <a:noFill/>
        </p:spPr>
        <p:txBody>
          <a:bodyPr wrap="square">
            <a:spAutoFit/>
          </a:bodyPr>
          <a:lstStyle/>
          <a:p>
            <a:pPr marL="171450" lvl="0" indent="-1714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https://request.org.uk/life/spirituality/roman-catholic-mass/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59" cy="247697"/>
          </a:xfrm>
          <a:prstGeom prst="rect">
            <a:avLst/>
          </a:prstGeom>
          <a:noFill/>
        </p:spPr>
        <p:txBody>
          <a:bodyPr wrap="square">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be mindful of pupils in the class who many have experienced a death recently.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78977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4" name="TextBox 3">
            <a:extLst>
              <a:ext uri="{FF2B5EF4-FFF2-40B4-BE49-F238E27FC236}">
                <a16:creationId xmlns:a16="http://schemas.microsoft.com/office/drawing/2014/main" id="{5CA38805-44A2-E0F9-4FA4-8AB48157935A}"/>
              </a:ext>
            </a:extLst>
          </p:cNvPr>
          <p:cNvSpPr txBox="1"/>
          <p:nvPr/>
        </p:nvSpPr>
        <p:spPr>
          <a:xfrm>
            <a:off x="2776888" y="1123661"/>
            <a:ext cx="7739251" cy="1785104"/>
          </a:xfrm>
          <a:prstGeom prst="rect">
            <a:avLst/>
          </a:prstGeom>
          <a:noFill/>
        </p:spPr>
        <p:txBody>
          <a:bodyPr wrap="square">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The meaning of salvation: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a:p>
            <a:r>
              <a:rPr lang="en-GB" sz="1000" dirty="0">
                <a:solidFill>
                  <a:schemeClr val="bg1"/>
                </a:solidFill>
                <a:effectLst/>
                <a:latin typeface="Work Sans" pitchFamily="2" charset="0"/>
                <a:ea typeface="Calibri" panose="020F0502020204030204" pitchFamily="34" charset="0"/>
                <a:cs typeface="Calibri Light" panose="020F0302020204030204" pitchFamily="34"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Holy Communion:</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b="1" u="sng" dirty="0">
                <a:solidFill>
                  <a:schemeClr val="bg1"/>
                </a:solidFill>
                <a:effectLst/>
                <a:latin typeface="Work Sans" pitchFamily="2"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https://www.bbc.co.uk/religion/religions/christianity/ritesrituals/eucharist_1.shtml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To note: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Further information about the meaning behind the liturgy itself can be found in the PPT found in the appendix.</a:t>
            </a: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In schools where the Eucharist/Mass is regularly celebrated, it would be worth ensuring that the explanations given above and in the PPT are in line with the teachings of the school church, mindful that there are differences in understanding within Christianity and the Anglican Church.</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10" name="Rectangle 9">
            <a:extLst>
              <a:ext uri="{FF2B5EF4-FFF2-40B4-BE49-F238E27FC236}">
                <a16:creationId xmlns:a16="http://schemas.microsoft.com/office/drawing/2014/main" id="{4EB3FB73-8CA8-0268-06A5-CCF96084F85F}"/>
              </a:ext>
            </a:extLst>
          </p:cNvPr>
          <p:cNvSpPr>
            <a:spLocks noGrp="1" noRot="1" noMove="1" noResize="1" noEditPoints="1" noAdjustHandles="1" noChangeArrowheads="1" noChangeShapeType="1"/>
          </p:cNvSpPr>
          <p:nvPr/>
        </p:nvSpPr>
        <p:spPr>
          <a:xfrm>
            <a:off x="0" y="3222306"/>
            <a:ext cx="12192001" cy="32960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00CA0E7-90AD-95AA-2D4F-1995BF71F8AC}"/>
              </a:ext>
            </a:extLst>
          </p:cNvPr>
          <p:cNvSpPr>
            <a:spLocks/>
          </p:cNvSpPr>
          <p:nvPr/>
        </p:nvSpPr>
        <p:spPr>
          <a:xfrm>
            <a:off x="-3" y="3217374"/>
            <a:ext cx="2776891" cy="330102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B28D4C0-F6DF-A439-FA4E-99BA3B47E4DA}"/>
              </a:ext>
            </a:extLst>
          </p:cNvPr>
          <p:cNvSpPr txBox="1"/>
          <p:nvPr/>
        </p:nvSpPr>
        <p:spPr>
          <a:xfrm>
            <a:off x="262553" y="3307990"/>
            <a:ext cx="11608073" cy="561692"/>
          </a:xfrm>
          <a:prstGeom prst="rect">
            <a:avLst/>
          </a:prstGeom>
          <a:noFill/>
        </p:spPr>
        <p:txBody>
          <a:bodyPr wrap="square" lIns="91440" tIns="45720" rIns="91440" bIns="45720" rtlCol="0" anchor="t">
            <a:spAutoFit/>
          </a:bodyPr>
          <a:lstStyle/>
          <a:p>
            <a:r>
              <a:rPr lang="en-GB" sz="1050" b="1" dirty="0">
                <a:latin typeface="Work Sans"/>
                <a:ea typeface="Calibri" panose="020F0502020204030204" pitchFamily="34" charset="0"/>
                <a:cs typeface="Times New Roman"/>
              </a:rPr>
              <a:t>Type any k</a:t>
            </a:r>
            <a:r>
              <a:rPr lang="en-GB" sz="1050" b="1" dirty="0">
                <a:effectLst/>
                <a:latin typeface="Work Sans"/>
                <a:ea typeface="Calibri" panose="020F0502020204030204" pitchFamily="34" charset="0"/>
                <a:cs typeface="Times New Roman"/>
              </a:rPr>
              <a:t>ey things to note…</a:t>
            </a:r>
            <a:endParaRPr lang="en-GB" sz="1050" dirty="0">
              <a:effectLst/>
              <a:latin typeface="Work Sans"/>
              <a:ea typeface="Calibri" panose="020F0502020204030204" pitchFamily="34" charset="0"/>
              <a:cs typeface="Times New Roman"/>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21" name="Rectangle 20">
            <a:extLst>
              <a:ext uri="{FF2B5EF4-FFF2-40B4-BE49-F238E27FC236}">
                <a16:creationId xmlns:a16="http://schemas.microsoft.com/office/drawing/2014/main" id="{103C81F7-9707-581A-27E0-339B2F5E831C}"/>
              </a:ext>
            </a:extLst>
          </p:cNvPr>
          <p:cNvSpPr/>
          <p:nvPr/>
        </p:nvSpPr>
        <p:spPr>
          <a:xfrm>
            <a:off x="0" y="1822665"/>
            <a:ext cx="3383279" cy="181731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and understand the connection between Holy Communion and the Last Supper.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meaning of the words “do this in remembrance of me” and how this is linked to Holy Communion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understand the importance of serving and servanthood and how this is linked to Holy Communion today.</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Last Supper, Holy Communion, servanthood.</a:t>
            </a:r>
            <a:endParaRPr lang="en-GB" sz="1000" dirty="0">
              <a:latin typeface="Work Sans" pitchFamily="2" charset="0"/>
            </a:endParaRPr>
          </a:p>
        </p:txBody>
      </p:sp>
      <p:sp>
        <p:nvSpPr>
          <p:cNvPr id="5" name="Rectangle 4">
            <a:extLst>
              <a:ext uri="{FF2B5EF4-FFF2-40B4-BE49-F238E27FC236}">
                <a16:creationId xmlns:a16="http://schemas.microsoft.com/office/drawing/2014/main" id="{D83CB85C-CEB3-3D30-44B4-DA5908CDAE56}"/>
              </a:ext>
            </a:extLst>
          </p:cNvPr>
          <p:cNvSpPr/>
          <p:nvPr/>
        </p:nvSpPr>
        <p:spPr>
          <a:xfrm>
            <a:off x="-1" y="3639975"/>
            <a:ext cx="3383279" cy="321802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5951"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Whole class:</a:t>
            </a:r>
            <a:r>
              <a:rPr lang="en-GB" sz="1000" dirty="0">
                <a:effectLst/>
                <a:latin typeface="Work Sans" pitchFamily="2" charset="0"/>
                <a:ea typeface="Calibri" panose="020F0502020204030204" pitchFamily="34" charset="0"/>
                <a:cs typeface="Times New Roman" panose="02020603050405020304" pitchFamily="18" charset="0"/>
              </a:rPr>
              <a:t>   Look at the paintings:  </a:t>
            </a:r>
            <a:r>
              <a:rPr lang="en-GB" sz="1000" b="1" dirty="0">
                <a:effectLst/>
                <a:latin typeface="Work Sans" pitchFamily="2" charset="0"/>
                <a:ea typeface="Calibri" panose="020F0502020204030204" pitchFamily="34" charset="0"/>
                <a:cs typeface="Times New Roman" panose="02020603050405020304" pitchFamily="18" charset="0"/>
              </a:rPr>
              <a:t>(See appendix lesson 1 - PPT)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First impressions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unique about each painting?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different and what is the same about each painting?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event do you think each of these paintings is showing?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questions do you have?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the YouTube clip as it provides a ‘true’ explanation of the Last Supper supported by Biblical text and explains slides 4 and 5.</a:t>
            </a: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https://youtu.be/IL29tfxfzl0</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Holy Communion build a Christian Community?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3785652"/>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  </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Luke 22:  7 - 38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Read the whole text through.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Focus in on verses: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17 - 20</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is the author trying to tell his audience in these 5 verses?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a:t>
            </a:r>
            <a:r>
              <a:rPr lang="en-GB" sz="1000" dirty="0">
                <a:effectLst/>
                <a:latin typeface="Work Sans" pitchFamily="2" charset="0"/>
                <a:ea typeface="Times New Roman" panose="02020603050405020304" pitchFamily="18" charset="0"/>
                <a:cs typeface="Times New Roman" panose="02020603050405020304" pitchFamily="18" charset="0"/>
              </a:rPr>
              <a:t>  Philosophy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Jesus means when he says:  “This is my body given for you; do this in remembrance of me.”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Jesus means when he says:  “ This cup is the new covenant in my blood, which is poured out for you.”</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Teacher subject knowledge: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The Eucharist (Holy Communion) symbolises the new covenant given by God to his followers.  The old covenant was the one given by God to Israel when he freed his people from slavery in Egypt.  The new sacrament symbolises freedom from the slavery of sin and the promise of eternal life.   </a:t>
            </a:r>
          </a:p>
          <a:p>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a:t>
            </a:r>
            <a:r>
              <a:rPr lang="en-GB" sz="1000" dirty="0">
                <a:effectLst/>
                <a:latin typeface="Work Sans" pitchFamily="2" charset="0"/>
                <a:ea typeface="Times New Roman" panose="02020603050405020304" pitchFamily="18" charset="0"/>
                <a:cs typeface="Times New Roman" panose="02020603050405020304" pitchFamily="18" charset="0"/>
              </a:rPr>
              <a:t>   Human and social science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How has the Christian community today responded to these verses?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Calibri Light" panose="020F0302020204030204" pitchFamily="34" charset="0"/>
              </a:rPr>
              <a:t>To note:</a:t>
            </a:r>
            <a:r>
              <a:rPr lang="en-GB" sz="1000" dirty="0">
                <a:effectLst/>
                <a:latin typeface="Work Sans" pitchFamily="2" charset="0"/>
                <a:ea typeface="Calibri" panose="020F0502020204030204" pitchFamily="34" charset="0"/>
                <a:cs typeface="Calibri Light" panose="020F0302020204030204" pitchFamily="34" charset="0"/>
              </a:rPr>
              <a:t>  If time is short look at either verses 24 – 27 or St John’s Gospel as indicated below.</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Focus in on verses: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24 - 27</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is the author trying to tell his audience in these 3 verses?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a:t>
            </a:r>
            <a:r>
              <a:rPr lang="en-GB" sz="1000" dirty="0">
                <a:effectLst/>
                <a:latin typeface="Work Sans" pitchFamily="2" charset="0"/>
                <a:ea typeface="Times New Roman" panose="02020603050405020304" pitchFamily="18" charset="0"/>
                <a:cs typeface="Times New Roman" panose="02020603050405020304" pitchFamily="18" charset="0"/>
              </a:rPr>
              <a:t>  Philosophy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is Jesus trying to tell his disciples in these verses?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How do you think the disciples would have responded to Jesus’ words?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How do you think Peter would have been feeling when he heard these words?  (Remember Peter, the chief disciple, was seen as the servant at this meal – he was seated in the servant’s place)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is Jesus saying about himself in these verses?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a:t>
            </a:r>
            <a:r>
              <a:rPr lang="en-GB" sz="1000" dirty="0">
                <a:effectLst/>
                <a:latin typeface="Work Sans" pitchFamily="2" charset="0"/>
                <a:ea typeface="Times New Roman" panose="02020603050405020304" pitchFamily="18" charset="0"/>
                <a:cs typeface="Times New Roman" panose="02020603050405020304" pitchFamily="18" charset="0"/>
              </a:rPr>
              <a:t>   Human and social science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word servant means?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means by the word servant?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your understanding of the meaning of the word servant and Jesus’ understanding of the word the same?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 Christian community today responds to these verses?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John 13:  1 – 17</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Read the whole text through.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Focus in on verses: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2 - 5 and verse 16</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is the author trying to tell his audience in these 3 verses?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a:t>
            </a:r>
            <a:r>
              <a:rPr lang="en-GB" sz="1000" dirty="0">
                <a:effectLst/>
                <a:latin typeface="Work Sans" pitchFamily="2" charset="0"/>
                <a:ea typeface="Times New Roman" panose="02020603050405020304" pitchFamily="18" charset="0"/>
                <a:cs typeface="Times New Roman" panose="02020603050405020304" pitchFamily="18" charset="0"/>
              </a:rPr>
              <a:t>  Philosophy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Jesus did this?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How do you think the disciples would have responded when Jesus asked to wash their feet?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was trying to teach his disciples?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5148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401205"/>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a:t>
            </a:r>
            <a:r>
              <a:rPr lang="en-GB" sz="1000" dirty="0">
                <a:effectLst/>
                <a:latin typeface="Work Sans" pitchFamily="2" charset="0"/>
                <a:ea typeface="Times New Roman" panose="02020603050405020304" pitchFamily="18" charset="0"/>
                <a:cs typeface="Times New Roman" panose="02020603050405020304" pitchFamily="18" charset="0"/>
              </a:rPr>
              <a:t>   Human and social science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is trying to tell believers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Have these verses made you think differently about how you treat people?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 Christian community today responds to these verses?</a:t>
            </a:r>
          </a:p>
          <a:p>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In small groups of three look at a range of photos and artefacts.  (I.e., Artefact of a chalice, paten, bread, bowl, towel.)  </a:t>
            </a:r>
          </a:p>
          <a:p>
            <a:r>
              <a:rPr lang="en-GB" sz="1000" b="1" dirty="0">
                <a:effectLst/>
                <a:latin typeface="Work Sans" pitchFamily="2" charset="0"/>
                <a:ea typeface="Times New Roman" panose="02020603050405020304" pitchFamily="18" charset="0"/>
                <a:cs typeface="Times New Roman" panose="02020603050405020304" pitchFamily="18" charset="0"/>
              </a:rPr>
              <a:t>(</a:t>
            </a:r>
            <a:r>
              <a:rPr lang="en-GB" sz="1000" b="1" dirty="0">
                <a:effectLst/>
                <a:latin typeface="Work Sans" pitchFamily="2" charset="0"/>
                <a:ea typeface="Calibri" panose="020F0502020204030204" pitchFamily="34" charset="0"/>
                <a:cs typeface="Times New Roman" panose="02020603050405020304" pitchFamily="18" charset="0"/>
              </a:rPr>
              <a:t>See appendix lesson 1a - PPT)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Place them under the following headings: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“Do this in remembrance of me.”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“But I am among you as one who serves.”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Snowball</a:t>
            </a:r>
            <a:r>
              <a:rPr lang="en-GB" sz="1000" dirty="0">
                <a:effectLst/>
                <a:latin typeface="Work Sans" pitchFamily="2" charset="0"/>
                <a:ea typeface="Times New Roman" panose="02020603050405020304" pitchFamily="18" charset="0"/>
                <a:cs typeface="Times New Roman" panose="02020603050405020304" pitchFamily="18" charset="0"/>
              </a:rPr>
              <a:t> two groups and discuss where you have placed each photo or artefact and explain why.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Recap key knowledge: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Last Supper:  The meaning of the words “do this in remembrance of me” and how this is linked to Holy Communion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importance of serving and servanthood and how this is linked to Holy Communion today.</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one thing today has made you think differently?</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69602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do and say at the Last Supper and how do Christians remember this today?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553998"/>
          </a:xfrm>
          <a:prstGeom prst="rect">
            <a:avLst/>
          </a:prstGeom>
          <a:noFill/>
        </p:spPr>
        <p:txBody>
          <a:bodyPr wrap="square">
            <a:spAutoFit/>
          </a:bodyPr>
          <a:lstStyle/>
          <a:p>
            <a:pPr marL="171450" lvl="0" indent="-1714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https://youtu.be/IL29tfxfzl0</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PPTs to be found in the appendix</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59"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48571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How and why do Christians share the Body and Blood of Jesus at Church?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21" name="Rectangle 20">
            <a:extLst>
              <a:ext uri="{FF2B5EF4-FFF2-40B4-BE49-F238E27FC236}">
                <a16:creationId xmlns:a16="http://schemas.microsoft.com/office/drawing/2014/main" id="{103C81F7-9707-581A-27E0-339B2F5E831C}"/>
              </a:ext>
            </a:extLst>
          </p:cNvPr>
          <p:cNvSpPr/>
          <p:nvPr/>
        </p:nvSpPr>
        <p:spPr>
          <a:xfrm>
            <a:off x="0" y="1822665"/>
            <a:ext cx="3383279" cy="181731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behind each element of the liturgy of the Holy Communion service and why it is significant.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questions.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reasons for why it might be important for a believer to receive Holy Communion regularly.</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Holy Communion, Eucharist, Mass, liturgy, confession, forgiveness, sacrament, symbol.</a:t>
            </a:r>
            <a:endParaRPr lang="en-GB" sz="1000" dirty="0">
              <a:latin typeface="Work Sans" pitchFamily="2" charset="0"/>
            </a:endParaRPr>
          </a:p>
        </p:txBody>
      </p:sp>
      <p:sp>
        <p:nvSpPr>
          <p:cNvPr id="5" name="Rectangle 4">
            <a:extLst>
              <a:ext uri="{FF2B5EF4-FFF2-40B4-BE49-F238E27FC236}">
                <a16:creationId xmlns:a16="http://schemas.microsoft.com/office/drawing/2014/main" id="{D83CB85C-CEB3-3D30-44B4-DA5908CDAE56}"/>
              </a:ext>
            </a:extLst>
          </p:cNvPr>
          <p:cNvSpPr/>
          <p:nvPr/>
        </p:nvSpPr>
        <p:spPr>
          <a:xfrm>
            <a:off x="-1" y="3639975"/>
            <a:ext cx="3383279" cy="321802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5951" cy="2554545"/>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Meaning of the Last Supper.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Last Supper is the beginning of the institution of the Eucharist. (Holy Communion)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Religious vocabulary learnt so far:  Holy Communion/Eucharist/Last Supper/This is my body, do this in remembrance of me.</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How and why do Christians share the Body and Blood of Jesus at Church?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Share some simple food and drink with the pupils, thinking carefully about how you distribute it in terms of it being distributed in a similar way to the distribution of communion (though </a:t>
            </a:r>
            <a:r>
              <a:rPr lang="en-GB" sz="1000" b="1" dirty="0">
                <a:effectLst/>
                <a:latin typeface="Work Sans" pitchFamily="2" charset="0"/>
                <a:ea typeface="Calibri" panose="020F0502020204030204" pitchFamily="34" charset="0"/>
                <a:cs typeface="Times New Roman" panose="02020603050405020304" pitchFamily="18" charset="0"/>
              </a:rPr>
              <a:t>WITHOUT </a:t>
            </a:r>
            <a:r>
              <a:rPr lang="en-GB" sz="1000" dirty="0">
                <a:effectLst/>
                <a:latin typeface="Work Sans" pitchFamily="2" charset="0"/>
                <a:ea typeface="Calibri" panose="020F0502020204030204" pitchFamily="34" charset="0"/>
                <a:cs typeface="Times New Roman" panose="02020603050405020304" pitchFamily="18" charset="0"/>
              </a:rPr>
              <a:t>the words of the liturgy being used.)</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1334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&amp; 3: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How and why do Christians share the Body and Blood of Jesus at Church?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SALVATION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862870"/>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Having experienced in this sharing of very simple food items, reflect on the following: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it feel like to participate in that one common act of sharing food?  Flip chart up words and phrases pupils articulate.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it feel like to share?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does it feel to eat and drink together, rather than alone?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Do pupils talk about a sense of equality from having all eaten the same amount and the same substance?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How and why do Christians share the Body and Blood of Jesus at Church?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Sorting activity: </a:t>
            </a:r>
            <a:r>
              <a:rPr lang="en-GB" sz="1000" dirty="0">
                <a:effectLst/>
                <a:latin typeface="Work Sans" pitchFamily="2" charset="0"/>
                <a:ea typeface="Calibri" panose="020F0502020204030204" pitchFamily="34" charset="0"/>
                <a:cs typeface="Times New Roman" panose="02020603050405020304" pitchFamily="18" charset="0"/>
              </a:rPr>
              <a:t> Pupils sort pictures in the order they think things come in the Holy Communion Service.  (Pre-assessment task – what do pupils know and not know.) </a:t>
            </a:r>
            <a:r>
              <a:rPr lang="en-GB" sz="1000" b="1" dirty="0">
                <a:effectLst/>
                <a:latin typeface="Work Sans" pitchFamily="2" charset="0"/>
                <a:ea typeface="Calibri" panose="020F0502020204030204" pitchFamily="34" charset="0"/>
                <a:cs typeface="Times New Roman" panose="02020603050405020304" pitchFamily="18" charset="0"/>
              </a:rPr>
              <a:t> (See appendix lesson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 the clips below:</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Clip one and two: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http://request.org.uk/life/spirituality/communion/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What is Communion?</a:t>
            </a:r>
          </a:p>
          <a:p>
            <a:r>
              <a:rPr lang="en-GB" sz="1000" dirty="0">
                <a:effectLst/>
                <a:latin typeface="Work Sans" pitchFamily="2" charset="0"/>
                <a:ea typeface="Calibri" panose="020F0502020204030204" pitchFamily="34" charset="0"/>
                <a:cs typeface="Times New Roman" panose="02020603050405020304" pitchFamily="18" charset="0"/>
              </a:rPr>
              <a:t>Communion in the Church of England – clip can be found on the side of the screen.</a:t>
            </a:r>
          </a:p>
          <a:p>
            <a:r>
              <a:rPr lang="en-GB" sz="1000" dirty="0">
                <a:effectLst/>
                <a:latin typeface="Work Sans" pitchFamily="2" charset="0"/>
                <a:ea typeface="Calibri" panose="020F0502020204030204" pitchFamily="34" charset="0"/>
                <a:cs typeface="Times New Roman" panose="02020603050405020304" pitchFamily="18" charset="0"/>
              </a:rPr>
              <a:t>(Another example that explains the meaning of communion.)</a:t>
            </a: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https://www.bbc.co.uk/bitesize/clips/zwcd2hv</a:t>
            </a:r>
            <a:endPar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are Christians remembering when they eat the bread and drink the wine?  (Jesus’ sacrifice, the importance of forgiveness, the importance of God’s unconditional love, one body, one community, differences do not matter, Jesus has made us one through his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it is important for Christians to receive Holy Communion together regularly?</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354984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Props1.xml><?xml version="1.0" encoding="utf-8"?>
<ds:datastoreItem xmlns:ds="http://schemas.openxmlformats.org/officeDocument/2006/customXml" ds:itemID="{90AF8DD7-A643-489F-BF83-AD6FBF2D3862}">
  <ds:schemaRefs>
    <ds:schemaRef ds:uri="http://schemas.microsoft.com/sharepoint/v3/contenttype/forms"/>
  </ds:schemaRefs>
</ds:datastoreItem>
</file>

<file path=customXml/itemProps2.xml><?xml version="1.0" encoding="utf-8"?>
<ds:datastoreItem xmlns:ds="http://schemas.openxmlformats.org/officeDocument/2006/customXml" ds:itemID="{520A1DB4-A5F1-4641-A2BF-C111F02E08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0B4AA4-0AF3-486F-BF23-7D9682F01442}">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docProps/app.xml><?xml version="1.0" encoding="utf-8"?>
<Properties xmlns="http://schemas.openxmlformats.org/officeDocument/2006/extended-properties" xmlns:vt="http://schemas.openxmlformats.org/officeDocument/2006/docPropsVTypes">
  <TotalTime>88</TotalTime>
  <Words>5674</Words>
  <Application>Microsoft Office PowerPoint</Application>
  <PresentationFormat>Widescreen</PresentationFormat>
  <Paragraphs>480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Mary Thorne</cp:lastModifiedBy>
  <cp:revision>15</cp:revision>
  <dcterms:created xsi:type="dcterms:W3CDTF">2023-08-11T08:40:31Z</dcterms:created>
  <dcterms:modified xsi:type="dcterms:W3CDTF">2024-02-04T22:09:37Z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