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 id="2147483648" r:id="rId5"/>
  </p:sldMasterIdLst>
  <p:notesMasterIdLst>
    <p:notesMasterId r:id="rId33"/>
  </p:notesMasterIdLst>
  <p:sldIdLst>
    <p:sldId id="291" r:id="rId6"/>
    <p:sldId id="259" r:id="rId7"/>
    <p:sldId id="260" r:id="rId8"/>
    <p:sldId id="261" r:id="rId9"/>
    <p:sldId id="292" r:id="rId10"/>
    <p:sldId id="293" r:id="rId11"/>
    <p:sldId id="264" r:id="rId12"/>
    <p:sldId id="268" r:id="rId13"/>
    <p:sldId id="269" r:id="rId14"/>
    <p:sldId id="272" r:id="rId15"/>
    <p:sldId id="273" r:id="rId16"/>
    <p:sldId id="277" r:id="rId17"/>
    <p:sldId id="276" r:id="rId18"/>
    <p:sldId id="275" r:id="rId19"/>
    <p:sldId id="278" r:id="rId20"/>
    <p:sldId id="279" r:id="rId21"/>
    <p:sldId id="280" r:id="rId22"/>
    <p:sldId id="281" r:id="rId23"/>
    <p:sldId id="282" r:id="rId24"/>
    <p:sldId id="283" r:id="rId25"/>
    <p:sldId id="284" r:id="rId26"/>
    <p:sldId id="285" r:id="rId27"/>
    <p:sldId id="286" r:id="rId28"/>
    <p:sldId id="287" r:id="rId29"/>
    <p:sldId id="290" r:id="rId30"/>
    <p:sldId id="289" r:id="rId31"/>
    <p:sldId id="295"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F7F8"/>
    <a:srgbClr val="C0D9E4"/>
    <a:srgbClr val="55345A"/>
    <a:srgbClr val="F2E9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16BC78-5759-4214-A9C7-75AF9F677CFA}" v="45" dt="2023-09-26T23:54:15.450"/>
    <p1510:client id="{E7101C59-9AE3-4B0E-BB6B-6D3CE73898D8}" v="4" dt="2023-09-01T09:59:40.6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7" d="100"/>
          <a:sy n="97" d="100"/>
        </p:scale>
        <p:origin x="82" y="1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8BAD31-DB5B-4A36-A515-F9622B5E9910}" type="datetimeFigureOut">
              <a:rPr lang="en-GB" smtClean="0"/>
              <a:t>04/02/2024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412B8E-EDCB-44B5-90A2-0A08C2C22CB9}" type="slidenum">
              <a:rPr lang="en-GB" smtClean="0"/>
              <a:t>‹#›</a:t>
            </a:fld>
            <a:endParaRPr lang="en-GB"/>
          </a:p>
        </p:txBody>
      </p:sp>
    </p:spTree>
    <p:extLst>
      <p:ext uri="{BB962C8B-B14F-4D97-AF65-F5344CB8AC3E}">
        <p14:creationId xmlns:p14="http://schemas.microsoft.com/office/powerpoint/2010/main" val="2291715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F4EC0D-FE89-3D4A-871C-B7CDF984FBF3}" type="slidenum">
              <a:rPr lang="en-US" smtClean="0"/>
              <a:t>27</a:t>
            </a:fld>
            <a:endParaRPr lang="en-US"/>
          </a:p>
        </p:txBody>
      </p:sp>
    </p:spTree>
    <p:extLst>
      <p:ext uri="{BB962C8B-B14F-4D97-AF65-F5344CB8AC3E}">
        <p14:creationId xmlns:p14="http://schemas.microsoft.com/office/powerpoint/2010/main" val="3449911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9E9C1-8ED9-CA4A-AD76-D7D3CD99EB5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D4A4EFD0-D945-9C46-AD3A-F8B1B13BB8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EBF3E435-13F5-F44F-9089-8E9ED246EAEA}"/>
              </a:ext>
            </a:extLst>
          </p:cNvPr>
          <p:cNvSpPr>
            <a:spLocks noGrp="1"/>
          </p:cNvSpPr>
          <p:nvPr>
            <p:ph type="dt" sz="half" idx="10"/>
          </p:nvPr>
        </p:nvSpPr>
        <p:spPr/>
        <p:txBody>
          <a:bodyPr/>
          <a:lstStyle/>
          <a:p>
            <a:fld id="{B776C0C9-5303-E24F-AC1E-150A11D1B4EC}" type="datetimeFigureOut">
              <a:rPr lang="en-US" smtClean="0"/>
              <a:t>2/4/2024</a:t>
            </a:fld>
            <a:endParaRPr lang="en-US"/>
          </a:p>
        </p:txBody>
      </p:sp>
      <p:sp>
        <p:nvSpPr>
          <p:cNvPr id="5" name="Footer Placeholder 4">
            <a:extLst>
              <a:ext uri="{FF2B5EF4-FFF2-40B4-BE49-F238E27FC236}">
                <a16:creationId xmlns:a16="http://schemas.microsoft.com/office/drawing/2014/main" id="{E91ADE4F-2196-3D42-BD2A-38870AE82B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3DB89D-1714-EF47-9A59-722923BD8E3F}"/>
              </a:ext>
            </a:extLst>
          </p:cNvPr>
          <p:cNvSpPr>
            <a:spLocks noGrp="1"/>
          </p:cNvSpPr>
          <p:nvPr>
            <p:ph type="sldNum" sz="quarter" idx="12"/>
          </p:nvPr>
        </p:nvSpPr>
        <p:spPr/>
        <p:txBody>
          <a:bodyPr/>
          <a:lstStyle/>
          <a:p>
            <a:fld id="{E8075C51-DF9A-0B42-BB6E-F560A3AAF664}" type="slidenum">
              <a:rPr lang="en-US" smtClean="0"/>
              <a:t>‹#›</a:t>
            </a:fld>
            <a:endParaRPr lang="en-US"/>
          </a:p>
        </p:txBody>
      </p:sp>
    </p:spTree>
    <p:extLst>
      <p:ext uri="{BB962C8B-B14F-4D97-AF65-F5344CB8AC3E}">
        <p14:creationId xmlns:p14="http://schemas.microsoft.com/office/powerpoint/2010/main" val="3889680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7E551-73EB-754D-A468-CA3450B53D9A}"/>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573CC7B-1724-BB44-9AA3-AFB5EA80F15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3836DE3-98C9-214D-A227-F8C5B1F265E5}"/>
              </a:ext>
            </a:extLst>
          </p:cNvPr>
          <p:cNvSpPr>
            <a:spLocks noGrp="1"/>
          </p:cNvSpPr>
          <p:nvPr>
            <p:ph type="dt" sz="half" idx="10"/>
          </p:nvPr>
        </p:nvSpPr>
        <p:spPr/>
        <p:txBody>
          <a:bodyPr/>
          <a:lstStyle/>
          <a:p>
            <a:fld id="{B776C0C9-5303-E24F-AC1E-150A11D1B4EC}" type="datetimeFigureOut">
              <a:rPr lang="en-US" smtClean="0"/>
              <a:t>2/4/2024</a:t>
            </a:fld>
            <a:endParaRPr lang="en-US"/>
          </a:p>
        </p:txBody>
      </p:sp>
      <p:sp>
        <p:nvSpPr>
          <p:cNvPr id="5" name="Footer Placeholder 4">
            <a:extLst>
              <a:ext uri="{FF2B5EF4-FFF2-40B4-BE49-F238E27FC236}">
                <a16:creationId xmlns:a16="http://schemas.microsoft.com/office/drawing/2014/main" id="{F50A005F-5733-534A-90B8-10D4783720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339FEA-F112-4545-88D1-3BAFE1F5F76D}"/>
              </a:ext>
            </a:extLst>
          </p:cNvPr>
          <p:cNvSpPr>
            <a:spLocks noGrp="1"/>
          </p:cNvSpPr>
          <p:nvPr>
            <p:ph type="sldNum" sz="quarter" idx="12"/>
          </p:nvPr>
        </p:nvSpPr>
        <p:spPr/>
        <p:txBody>
          <a:bodyPr/>
          <a:lstStyle/>
          <a:p>
            <a:fld id="{E8075C51-DF9A-0B42-BB6E-F560A3AAF664}" type="slidenum">
              <a:rPr lang="en-US" smtClean="0"/>
              <a:t>‹#›</a:t>
            </a:fld>
            <a:endParaRPr lang="en-US"/>
          </a:p>
        </p:txBody>
      </p:sp>
    </p:spTree>
    <p:extLst>
      <p:ext uri="{BB962C8B-B14F-4D97-AF65-F5344CB8AC3E}">
        <p14:creationId xmlns:p14="http://schemas.microsoft.com/office/powerpoint/2010/main" val="3933433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C27C8B-EBC7-994B-8DEE-E59A63B540FD}"/>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60B2E9B-4D8D-5F45-A737-EF109E4A88E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BD745F5-48FC-DF47-AC39-9931721491FB}"/>
              </a:ext>
            </a:extLst>
          </p:cNvPr>
          <p:cNvSpPr>
            <a:spLocks noGrp="1"/>
          </p:cNvSpPr>
          <p:nvPr>
            <p:ph type="dt" sz="half" idx="10"/>
          </p:nvPr>
        </p:nvSpPr>
        <p:spPr/>
        <p:txBody>
          <a:bodyPr/>
          <a:lstStyle/>
          <a:p>
            <a:fld id="{B776C0C9-5303-E24F-AC1E-150A11D1B4EC}" type="datetimeFigureOut">
              <a:rPr lang="en-US" smtClean="0"/>
              <a:t>2/4/2024</a:t>
            </a:fld>
            <a:endParaRPr lang="en-US"/>
          </a:p>
        </p:txBody>
      </p:sp>
      <p:sp>
        <p:nvSpPr>
          <p:cNvPr id="5" name="Footer Placeholder 4">
            <a:extLst>
              <a:ext uri="{FF2B5EF4-FFF2-40B4-BE49-F238E27FC236}">
                <a16:creationId xmlns:a16="http://schemas.microsoft.com/office/drawing/2014/main" id="{45E5410C-9319-F041-9AD1-BAEE8C42C7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866B1B-4401-3949-8E3F-DE74B1B3F908}"/>
              </a:ext>
            </a:extLst>
          </p:cNvPr>
          <p:cNvSpPr>
            <a:spLocks noGrp="1"/>
          </p:cNvSpPr>
          <p:nvPr>
            <p:ph type="sldNum" sz="quarter" idx="12"/>
          </p:nvPr>
        </p:nvSpPr>
        <p:spPr/>
        <p:txBody>
          <a:bodyPr/>
          <a:lstStyle/>
          <a:p>
            <a:fld id="{E8075C51-DF9A-0B42-BB6E-F560A3AAF664}" type="slidenum">
              <a:rPr lang="en-US" smtClean="0"/>
              <a:t>‹#›</a:t>
            </a:fld>
            <a:endParaRPr lang="en-US"/>
          </a:p>
        </p:txBody>
      </p:sp>
    </p:spTree>
    <p:extLst>
      <p:ext uri="{BB962C8B-B14F-4D97-AF65-F5344CB8AC3E}">
        <p14:creationId xmlns:p14="http://schemas.microsoft.com/office/powerpoint/2010/main" val="24769755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77FFFA-B8A2-2C48-ACB6-44550E3F0B8C}"/>
              </a:ext>
            </a:extLst>
          </p:cNvPr>
          <p:cNvSpPr>
            <a:spLocks noGrp="1"/>
          </p:cNvSpPr>
          <p:nvPr>
            <p:ph type="dt" sz="half" idx="10"/>
          </p:nvPr>
        </p:nvSpPr>
        <p:spPr/>
        <p:txBody>
          <a:bodyPr/>
          <a:lstStyle/>
          <a:p>
            <a:fld id="{B776C0C9-5303-E24F-AC1E-150A11D1B4EC}" type="datetimeFigureOut">
              <a:rPr lang="en-US" smtClean="0"/>
              <a:t>2/4/2024</a:t>
            </a:fld>
            <a:endParaRPr lang="en-US"/>
          </a:p>
        </p:txBody>
      </p:sp>
      <p:sp>
        <p:nvSpPr>
          <p:cNvPr id="3" name="Footer Placeholder 2">
            <a:extLst>
              <a:ext uri="{FF2B5EF4-FFF2-40B4-BE49-F238E27FC236}">
                <a16:creationId xmlns:a16="http://schemas.microsoft.com/office/drawing/2014/main" id="{B07449F7-3EA4-7647-8FFA-5FEAC4A8A29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9011A9D-3320-934F-96E5-2CF9FA5A4F61}"/>
              </a:ext>
            </a:extLst>
          </p:cNvPr>
          <p:cNvSpPr>
            <a:spLocks noGrp="1"/>
          </p:cNvSpPr>
          <p:nvPr>
            <p:ph type="sldNum" sz="quarter" idx="12"/>
          </p:nvPr>
        </p:nvSpPr>
        <p:spPr/>
        <p:txBody>
          <a:bodyPr/>
          <a:lstStyle/>
          <a:p>
            <a:fld id="{E8075C51-DF9A-0B42-BB6E-F560A3AAF664}" type="slidenum">
              <a:rPr lang="en-US" smtClean="0"/>
              <a:t>‹#›</a:t>
            </a:fld>
            <a:endParaRPr lang="en-US"/>
          </a:p>
        </p:txBody>
      </p:sp>
    </p:spTree>
    <p:extLst>
      <p:ext uri="{BB962C8B-B14F-4D97-AF65-F5344CB8AC3E}">
        <p14:creationId xmlns:p14="http://schemas.microsoft.com/office/powerpoint/2010/main" val="3504255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91E23-60B6-2845-B408-15FF7AFDA1E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3B21FD2-B6C2-8743-AE07-835F5777AD3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0F66F3F-FD51-2049-B519-C99C443784CC}"/>
              </a:ext>
            </a:extLst>
          </p:cNvPr>
          <p:cNvSpPr>
            <a:spLocks noGrp="1"/>
          </p:cNvSpPr>
          <p:nvPr>
            <p:ph type="dt" sz="half" idx="10"/>
          </p:nvPr>
        </p:nvSpPr>
        <p:spPr/>
        <p:txBody>
          <a:bodyPr/>
          <a:lstStyle/>
          <a:p>
            <a:fld id="{B776C0C9-5303-E24F-AC1E-150A11D1B4EC}" type="datetimeFigureOut">
              <a:rPr lang="en-US" smtClean="0"/>
              <a:t>2/4/2024</a:t>
            </a:fld>
            <a:endParaRPr lang="en-US"/>
          </a:p>
        </p:txBody>
      </p:sp>
      <p:sp>
        <p:nvSpPr>
          <p:cNvPr id="5" name="Footer Placeholder 4">
            <a:extLst>
              <a:ext uri="{FF2B5EF4-FFF2-40B4-BE49-F238E27FC236}">
                <a16:creationId xmlns:a16="http://schemas.microsoft.com/office/drawing/2014/main" id="{CB2D7152-3AF1-1A4A-9FC9-A66AEA65CB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0B2D6A-99AC-304C-8170-06D6A3033367}"/>
              </a:ext>
            </a:extLst>
          </p:cNvPr>
          <p:cNvSpPr>
            <a:spLocks noGrp="1"/>
          </p:cNvSpPr>
          <p:nvPr>
            <p:ph type="sldNum" sz="quarter" idx="12"/>
          </p:nvPr>
        </p:nvSpPr>
        <p:spPr/>
        <p:txBody>
          <a:bodyPr/>
          <a:lstStyle/>
          <a:p>
            <a:fld id="{E8075C51-DF9A-0B42-BB6E-F560A3AAF664}" type="slidenum">
              <a:rPr lang="en-US" smtClean="0"/>
              <a:t>‹#›</a:t>
            </a:fld>
            <a:endParaRPr lang="en-US"/>
          </a:p>
        </p:txBody>
      </p:sp>
    </p:spTree>
    <p:extLst>
      <p:ext uri="{BB962C8B-B14F-4D97-AF65-F5344CB8AC3E}">
        <p14:creationId xmlns:p14="http://schemas.microsoft.com/office/powerpoint/2010/main" val="47447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9D835-D7D8-E44C-B5D6-C1F445CF5B1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29AC0E26-2F05-244D-8D0D-33A0D7FFCA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BFFE58E-D6F3-B84B-B5D6-A60ECFA91179}"/>
              </a:ext>
            </a:extLst>
          </p:cNvPr>
          <p:cNvSpPr>
            <a:spLocks noGrp="1"/>
          </p:cNvSpPr>
          <p:nvPr>
            <p:ph type="dt" sz="half" idx="10"/>
          </p:nvPr>
        </p:nvSpPr>
        <p:spPr/>
        <p:txBody>
          <a:bodyPr/>
          <a:lstStyle/>
          <a:p>
            <a:fld id="{B776C0C9-5303-E24F-AC1E-150A11D1B4EC}" type="datetimeFigureOut">
              <a:rPr lang="en-US" smtClean="0"/>
              <a:t>2/4/2024</a:t>
            </a:fld>
            <a:endParaRPr lang="en-US"/>
          </a:p>
        </p:txBody>
      </p:sp>
      <p:sp>
        <p:nvSpPr>
          <p:cNvPr id="5" name="Footer Placeholder 4">
            <a:extLst>
              <a:ext uri="{FF2B5EF4-FFF2-40B4-BE49-F238E27FC236}">
                <a16:creationId xmlns:a16="http://schemas.microsoft.com/office/drawing/2014/main" id="{7BC3FB78-9681-7146-AD53-EA57328F86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EC779A-55A5-BE45-A8D8-A71BECA763CD}"/>
              </a:ext>
            </a:extLst>
          </p:cNvPr>
          <p:cNvSpPr>
            <a:spLocks noGrp="1"/>
          </p:cNvSpPr>
          <p:nvPr>
            <p:ph type="sldNum" sz="quarter" idx="12"/>
          </p:nvPr>
        </p:nvSpPr>
        <p:spPr/>
        <p:txBody>
          <a:bodyPr/>
          <a:lstStyle/>
          <a:p>
            <a:fld id="{E8075C51-DF9A-0B42-BB6E-F560A3AAF664}" type="slidenum">
              <a:rPr lang="en-US" smtClean="0"/>
              <a:t>‹#›</a:t>
            </a:fld>
            <a:endParaRPr lang="en-US"/>
          </a:p>
        </p:txBody>
      </p:sp>
    </p:spTree>
    <p:extLst>
      <p:ext uri="{BB962C8B-B14F-4D97-AF65-F5344CB8AC3E}">
        <p14:creationId xmlns:p14="http://schemas.microsoft.com/office/powerpoint/2010/main" val="3082987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050B8-5BA9-F947-856C-4015DE6E6C7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9F89CCE-66CD-404C-9B48-2B417B1A7D3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2985F8E2-836F-E741-8B3E-38D70659F60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BA13EED2-D74F-0242-960A-9DA028BF03AE}"/>
              </a:ext>
            </a:extLst>
          </p:cNvPr>
          <p:cNvSpPr>
            <a:spLocks noGrp="1"/>
          </p:cNvSpPr>
          <p:nvPr>
            <p:ph type="dt" sz="half" idx="10"/>
          </p:nvPr>
        </p:nvSpPr>
        <p:spPr/>
        <p:txBody>
          <a:bodyPr/>
          <a:lstStyle/>
          <a:p>
            <a:fld id="{B776C0C9-5303-E24F-AC1E-150A11D1B4EC}" type="datetimeFigureOut">
              <a:rPr lang="en-US" smtClean="0"/>
              <a:t>2/4/2024</a:t>
            </a:fld>
            <a:endParaRPr lang="en-US"/>
          </a:p>
        </p:txBody>
      </p:sp>
      <p:sp>
        <p:nvSpPr>
          <p:cNvPr id="6" name="Footer Placeholder 5">
            <a:extLst>
              <a:ext uri="{FF2B5EF4-FFF2-40B4-BE49-F238E27FC236}">
                <a16:creationId xmlns:a16="http://schemas.microsoft.com/office/drawing/2014/main" id="{68C18D76-C842-324D-A767-B6AD3C3B0A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4A0260-4EB7-2F4A-AF6C-CCE1F372490D}"/>
              </a:ext>
            </a:extLst>
          </p:cNvPr>
          <p:cNvSpPr>
            <a:spLocks noGrp="1"/>
          </p:cNvSpPr>
          <p:nvPr>
            <p:ph type="sldNum" sz="quarter" idx="12"/>
          </p:nvPr>
        </p:nvSpPr>
        <p:spPr/>
        <p:txBody>
          <a:bodyPr/>
          <a:lstStyle/>
          <a:p>
            <a:fld id="{E8075C51-DF9A-0B42-BB6E-F560A3AAF664}" type="slidenum">
              <a:rPr lang="en-US" smtClean="0"/>
              <a:t>‹#›</a:t>
            </a:fld>
            <a:endParaRPr lang="en-US"/>
          </a:p>
        </p:txBody>
      </p:sp>
    </p:spTree>
    <p:extLst>
      <p:ext uri="{BB962C8B-B14F-4D97-AF65-F5344CB8AC3E}">
        <p14:creationId xmlns:p14="http://schemas.microsoft.com/office/powerpoint/2010/main" val="4022936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3A593-1C58-F246-85C8-B2A4B9E4A8C2}"/>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7E1BA7F-C969-AB43-B91D-9FA0D9019A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508D577-1716-5843-A005-4AD6CE7C4DE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D2107EE9-761C-0C46-BF82-DDCC0C446B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5C56B46-B275-5146-BFCE-8343C6358CD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5E8B2E11-6828-CC4D-B31C-D41754F808C4}"/>
              </a:ext>
            </a:extLst>
          </p:cNvPr>
          <p:cNvSpPr>
            <a:spLocks noGrp="1"/>
          </p:cNvSpPr>
          <p:nvPr>
            <p:ph type="dt" sz="half" idx="10"/>
          </p:nvPr>
        </p:nvSpPr>
        <p:spPr/>
        <p:txBody>
          <a:bodyPr/>
          <a:lstStyle/>
          <a:p>
            <a:fld id="{B776C0C9-5303-E24F-AC1E-150A11D1B4EC}" type="datetimeFigureOut">
              <a:rPr lang="en-US" smtClean="0"/>
              <a:t>2/4/2024</a:t>
            </a:fld>
            <a:endParaRPr lang="en-US"/>
          </a:p>
        </p:txBody>
      </p:sp>
      <p:sp>
        <p:nvSpPr>
          <p:cNvPr id="8" name="Footer Placeholder 7">
            <a:extLst>
              <a:ext uri="{FF2B5EF4-FFF2-40B4-BE49-F238E27FC236}">
                <a16:creationId xmlns:a16="http://schemas.microsoft.com/office/drawing/2014/main" id="{96DE111F-49A6-6E44-8F8F-6EBD90C5B63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25D1EF5-9600-F849-A6F8-EDE0E1DCAA64}"/>
              </a:ext>
            </a:extLst>
          </p:cNvPr>
          <p:cNvSpPr>
            <a:spLocks noGrp="1"/>
          </p:cNvSpPr>
          <p:nvPr>
            <p:ph type="sldNum" sz="quarter" idx="12"/>
          </p:nvPr>
        </p:nvSpPr>
        <p:spPr/>
        <p:txBody>
          <a:bodyPr/>
          <a:lstStyle/>
          <a:p>
            <a:fld id="{E8075C51-DF9A-0B42-BB6E-F560A3AAF664}" type="slidenum">
              <a:rPr lang="en-US" smtClean="0"/>
              <a:t>‹#›</a:t>
            </a:fld>
            <a:endParaRPr lang="en-US"/>
          </a:p>
        </p:txBody>
      </p:sp>
    </p:spTree>
    <p:extLst>
      <p:ext uri="{BB962C8B-B14F-4D97-AF65-F5344CB8AC3E}">
        <p14:creationId xmlns:p14="http://schemas.microsoft.com/office/powerpoint/2010/main" val="1810225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58C8B-3CD5-3C4B-8C68-1D0B1EFC05E7}"/>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9F618E93-0852-0745-A3F5-DCA3E741173A}"/>
              </a:ext>
            </a:extLst>
          </p:cNvPr>
          <p:cNvSpPr>
            <a:spLocks noGrp="1"/>
          </p:cNvSpPr>
          <p:nvPr>
            <p:ph type="dt" sz="half" idx="10"/>
          </p:nvPr>
        </p:nvSpPr>
        <p:spPr/>
        <p:txBody>
          <a:bodyPr/>
          <a:lstStyle/>
          <a:p>
            <a:fld id="{B776C0C9-5303-E24F-AC1E-150A11D1B4EC}" type="datetimeFigureOut">
              <a:rPr lang="en-US" smtClean="0"/>
              <a:t>2/4/2024</a:t>
            </a:fld>
            <a:endParaRPr lang="en-US"/>
          </a:p>
        </p:txBody>
      </p:sp>
      <p:sp>
        <p:nvSpPr>
          <p:cNvPr id="4" name="Footer Placeholder 3">
            <a:extLst>
              <a:ext uri="{FF2B5EF4-FFF2-40B4-BE49-F238E27FC236}">
                <a16:creationId xmlns:a16="http://schemas.microsoft.com/office/drawing/2014/main" id="{853020E4-EF38-8B40-B868-8D03F6480A5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0DCB915-5024-5E4A-AC02-DBCD9C7C9709}"/>
              </a:ext>
            </a:extLst>
          </p:cNvPr>
          <p:cNvSpPr>
            <a:spLocks noGrp="1"/>
          </p:cNvSpPr>
          <p:nvPr>
            <p:ph type="sldNum" sz="quarter" idx="12"/>
          </p:nvPr>
        </p:nvSpPr>
        <p:spPr/>
        <p:txBody>
          <a:bodyPr/>
          <a:lstStyle/>
          <a:p>
            <a:fld id="{E8075C51-DF9A-0B42-BB6E-F560A3AAF664}" type="slidenum">
              <a:rPr lang="en-US" smtClean="0"/>
              <a:t>‹#›</a:t>
            </a:fld>
            <a:endParaRPr lang="en-US"/>
          </a:p>
        </p:txBody>
      </p:sp>
    </p:spTree>
    <p:extLst>
      <p:ext uri="{BB962C8B-B14F-4D97-AF65-F5344CB8AC3E}">
        <p14:creationId xmlns:p14="http://schemas.microsoft.com/office/powerpoint/2010/main" val="2298088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77FFFA-B8A2-2C48-ACB6-44550E3F0B8C}"/>
              </a:ext>
            </a:extLst>
          </p:cNvPr>
          <p:cNvSpPr>
            <a:spLocks noGrp="1"/>
          </p:cNvSpPr>
          <p:nvPr>
            <p:ph type="dt" sz="half" idx="10"/>
          </p:nvPr>
        </p:nvSpPr>
        <p:spPr/>
        <p:txBody>
          <a:bodyPr/>
          <a:lstStyle/>
          <a:p>
            <a:fld id="{B776C0C9-5303-E24F-AC1E-150A11D1B4EC}" type="datetimeFigureOut">
              <a:rPr lang="en-US" smtClean="0"/>
              <a:t>2/4/2024</a:t>
            </a:fld>
            <a:endParaRPr lang="en-US"/>
          </a:p>
        </p:txBody>
      </p:sp>
      <p:sp>
        <p:nvSpPr>
          <p:cNvPr id="3" name="Footer Placeholder 2">
            <a:extLst>
              <a:ext uri="{FF2B5EF4-FFF2-40B4-BE49-F238E27FC236}">
                <a16:creationId xmlns:a16="http://schemas.microsoft.com/office/drawing/2014/main" id="{B07449F7-3EA4-7647-8FFA-5FEAC4A8A29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9011A9D-3320-934F-96E5-2CF9FA5A4F61}"/>
              </a:ext>
            </a:extLst>
          </p:cNvPr>
          <p:cNvSpPr>
            <a:spLocks noGrp="1"/>
          </p:cNvSpPr>
          <p:nvPr>
            <p:ph type="sldNum" sz="quarter" idx="12"/>
          </p:nvPr>
        </p:nvSpPr>
        <p:spPr/>
        <p:txBody>
          <a:bodyPr/>
          <a:lstStyle/>
          <a:p>
            <a:fld id="{E8075C51-DF9A-0B42-BB6E-F560A3AAF664}" type="slidenum">
              <a:rPr lang="en-US" smtClean="0"/>
              <a:t>‹#›</a:t>
            </a:fld>
            <a:endParaRPr lang="en-US"/>
          </a:p>
        </p:txBody>
      </p:sp>
    </p:spTree>
    <p:extLst>
      <p:ext uri="{BB962C8B-B14F-4D97-AF65-F5344CB8AC3E}">
        <p14:creationId xmlns:p14="http://schemas.microsoft.com/office/powerpoint/2010/main" val="3504255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57BE1-EF87-5A44-B07B-4D0AFC95AF2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DE9B1899-BA03-7249-8937-A29C7E0FBA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04CBFCD2-F3AE-3E4D-8A23-D970BED57B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747E706-795F-1541-A991-E5826285AAF2}"/>
              </a:ext>
            </a:extLst>
          </p:cNvPr>
          <p:cNvSpPr>
            <a:spLocks noGrp="1"/>
          </p:cNvSpPr>
          <p:nvPr>
            <p:ph type="dt" sz="half" idx="10"/>
          </p:nvPr>
        </p:nvSpPr>
        <p:spPr/>
        <p:txBody>
          <a:bodyPr/>
          <a:lstStyle/>
          <a:p>
            <a:fld id="{B776C0C9-5303-E24F-AC1E-150A11D1B4EC}" type="datetimeFigureOut">
              <a:rPr lang="en-US" smtClean="0"/>
              <a:t>2/4/2024</a:t>
            </a:fld>
            <a:endParaRPr lang="en-US"/>
          </a:p>
        </p:txBody>
      </p:sp>
      <p:sp>
        <p:nvSpPr>
          <p:cNvPr id="6" name="Footer Placeholder 5">
            <a:extLst>
              <a:ext uri="{FF2B5EF4-FFF2-40B4-BE49-F238E27FC236}">
                <a16:creationId xmlns:a16="http://schemas.microsoft.com/office/drawing/2014/main" id="{6A52EF06-9C56-9D43-A3C8-19447C72D6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634BEA-B893-D948-89DD-8341AE8EF90B}"/>
              </a:ext>
            </a:extLst>
          </p:cNvPr>
          <p:cNvSpPr>
            <a:spLocks noGrp="1"/>
          </p:cNvSpPr>
          <p:nvPr>
            <p:ph type="sldNum" sz="quarter" idx="12"/>
          </p:nvPr>
        </p:nvSpPr>
        <p:spPr/>
        <p:txBody>
          <a:bodyPr/>
          <a:lstStyle/>
          <a:p>
            <a:fld id="{E8075C51-DF9A-0B42-BB6E-F560A3AAF664}" type="slidenum">
              <a:rPr lang="en-US" smtClean="0"/>
              <a:t>‹#›</a:t>
            </a:fld>
            <a:endParaRPr lang="en-US"/>
          </a:p>
        </p:txBody>
      </p:sp>
    </p:spTree>
    <p:extLst>
      <p:ext uri="{BB962C8B-B14F-4D97-AF65-F5344CB8AC3E}">
        <p14:creationId xmlns:p14="http://schemas.microsoft.com/office/powerpoint/2010/main" val="3119877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2FF4C-3DE3-CC45-B783-544E8DEECF6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A8B5691C-B88E-984A-A13E-5428565C7F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54854A5-3C3A-4F46-91C4-C321D92F05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0B5AFE7-93A9-1542-8655-CBC730CA48D8}"/>
              </a:ext>
            </a:extLst>
          </p:cNvPr>
          <p:cNvSpPr>
            <a:spLocks noGrp="1"/>
          </p:cNvSpPr>
          <p:nvPr>
            <p:ph type="dt" sz="half" idx="10"/>
          </p:nvPr>
        </p:nvSpPr>
        <p:spPr/>
        <p:txBody>
          <a:bodyPr/>
          <a:lstStyle/>
          <a:p>
            <a:fld id="{B776C0C9-5303-E24F-AC1E-150A11D1B4EC}" type="datetimeFigureOut">
              <a:rPr lang="en-US" smtClean="0"/>
              <a:t>2/4/2024</a:t>
            </a:fld>
            <a:endParaRPr lang="en-US"/>
          </a:p>
        </p:txBody>
      </p:sp>
      <p:sp>
        <p:nvSpPr>
          <p:cNvPr id="6" name="Footer Placeholder 5">
            <a:extLst>
              <a:ext uri="{FF2B5EF4-FFF2-40B4-BE49-F238E27FC236}">
                <a16:creationId xmlns:a16="http://schemas.microsoft.com/office/drawing/2014/main" id="{1072007C-1863-AD49-A24A-AB48C49E16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426D1F-2785-FF45-A60E-E7856A9FA62A}"/>
              </a:ext>
            </a:extLst>
          </p:cNvPr>
          <p:cNvSpPr>
            <a:spLocks noGrp="1"/>
          </p:cNvSpPr>
          <p:nvPr>
            <p:ph type="sldNum" sz="quarter" idx="12"/>
          </p:nvPr>
        </p:nvSpPr>
        <p:spPr/>
        <p:txBody>
          <a:bodyPr/>
          <a:lstStyle/>
          <a:p>
            <a:fld id="{E8075C51-DF9A-0B42-BB6E-F560A3AAF664}" type="slidenum">
              <a:rPr lang="en-US" smtClean="0"/>
              <a:t>‹#›</a:t>
            </a:fld>
            <a:endParaRPr lang="en-US"/>
          </a:p>
        </p:txBody>
      </p:sp>
    </p:spTree>
    <p:extLst>
      <p:ext uri="{BB962C8B-B14F-4D97-AF65-F5344CB8AC3E}">
        <p14:creationId xmlns:p14="http://schemas.microsoft.com/office/powerpoint/2010/main" val="1287681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4432AC-B826-3440-B2A0-E0D84A9A23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E184480-DD7D-ED4C-9A49-443B3838E3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B9BCD0C-3291-214A-8C33-BA585E5B18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76C0C9-5303-E24F-AC1E-150A11D1B4EC}" type="datetimeFigureOut">
              <a:rPr lang="en-US" smtClean="0"/>
              <a:t>2/4/2024</a:t>
            </a:fld>
            <a:endParaRPr lang="en-US"/>
          </a:p>
        </p:txBody>
      </p:sp>
      <p:sp>
        <p:nvSpPr>
          <p:cNvPr id="5" name="Footer Placeholder 4">
            <a:extLst>
              <a:ext uri="{FF2B5EF4-FFF2-40B4-BE49-F238E27FC236}">
                <a16:creationId xmlns:a16="http://schemas.microsoft.com/office/drawing/2014/main" id="{13E73C5F-BA09-DD45-B7BA-A9F28E6C99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EC32FCA-CF25-FE4F-8751-A724B547C7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075C51-DF9A-0B42-BB6E-F560A3AAF664}" type="slidenum">
              <a:rPr lang="en-US" smtClean="0"/>
              <a:t>‹#›</a:t>
            </a:fld>
            <a:endParaRPr lang="en-US"/>
          </a:p>
        </p:txBody>
      </p:sp>
    </p:spTree>
    <p:extLst>
      <p:ext uri="{BB962C8B-B14F-4D97-AF65-F5344CB8AC3E}">
        <p14:creationId xmlns:p14="http://schemas.microsoft.com/office/powerpoint/2010/main" val="35205680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9"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4432AC-B826-3440-B2A0-E0D84A9A23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E184480-DD7D-ED4C-9A49-443B3838E3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B9BCD0C-3291-214A-8C33-BA585E5B18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76C0C9-5303-E24F-AC1E-150A11D1B4EC}" type="datetimeFigureOut">
              <a:rPr lang="en-US" smtClean="0"/>
              <a:t>2/4/2024</a:t>
            </a:fld>
            <a:endParaRPr lang="en-US"/>
          </a:p>
        </p:txBody>
      </p:sp>
      <p:sp>
        <p:nvSpPr>
          <p:cNvPr id="5" name="Footer Placeholder 4">
            <a:extLst>
              <a:ext uri="{FF2B5EF4-FFF2-40B4-BE49-F238E27FC236}">
                <a16:creationId xmlns:a16="http://schemas.microsoft.com/office/drawing/2014/main" id="{13E73C5F-BA09-DD45-B7BA-A9F28E6C99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EC32FCA-CF25-FE4F-8751-A724B547C7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075C51-DF9A-0B42-BB6E-F560A3AAF664}" type="slidenum">
              <a:rPr lang="en-US" smtClean="0"/>
              <a:t>‹#›</a:t>
            </a:fld>
            <a:endParaRPr lang="en-US"/>
          </a:p>
        </p:txBody>
      </p:sp>
    </p:spTree>
    <p:extLst>
      <p:ext uri="{BB962C8B-B14F-4D97-AF65-F5344CB8AC3E}">
        <p14:creationId xmlns:p14="http://schemas.microsoft.com/office/powerpoint/2010/main" val="3520568088"/>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2.xml.rels><?xml version="1.0" encoding="UTF-8" standalone="yes"?>
<Relationships xmlns="http://schemas.openxmlformats.org/package/2006/relationships"><Relationship Id="rId8" Type="http://schemas.openxmlformats.org/officeDocument/2006/relationships/hyperlink" Target="https://www.tate.org.uk/art/artworks/rooke-naomi-ruth-and-obed-a00839" TargetMode="External"/><Relationship Id="rId3" Type="http://schemas.openxmlformats.org/officeDocument/2006/relationships/hyperlink" Target="https://www.bbc.co.uk/religion/religions/judaism/history/abraham_1.shtml" TargetMode="External"/><Relationship Id="rId7" Type="http://schemas.openxmlformats.org/officeDocument/2006/relationships/hyperlink" Target="https://www.learnreligions.com/the-book-of-ruth-117383"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hyperlink" Target="https://www.bbc.co.uk/religion/religions/judaism/history/moses_1.shtml"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www.tate.org.uk/art/artworks/rooke-naomi-ruth-and-obed-a00839"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8JeYA2x1OIk"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F26357-C8AA-8A42-8099-6CCE16D9F210}"/>
              </a:ext>
            </a:extLst>
          </p:cNvPr>
          <p:cNvSpPr/>
          <p:nvPr/>
        </p:nvSpPr>
        <p:spPr>
          <a:xfrm>
            <a:off x="6093648" y="2754216"/>
            <a:ext cx="6095239" cy="2678745"/>
          </a:xfrm>
          <a:prstGeom prst="rect">
            <a:avLst/>
          </a:prstGeom>
          <a:solidFill>
            <a:srgbClr val="2D80A5">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A696661-1DF9-B04E-B4E3-1C10AB5A5F08}"/>
              </a:ext>
            </a:extLst>
          </p:cNvPr>
          <p:cNvSpPr/>
          <p:nvPr/>
        </p:nvSpPr>
        <p:spPr>
          <a:xfrm>
            <a:off x="-1" y="1"/>
            <a:ext cx="12192001" cy="2754216"/>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p:nvPr/>
        </p:nvSpPr>
        <p:spPr>
          <a:xfrm>
            <a:off x="2452668" y="279247"/>
            <a:ext cx="8039647" cy="1200329"/>
          </a:xfrm>
          <a:prstGeom prst="rect">
            <a:avLst/>
          </a:prstGeom>
          <a:noFill/>
        </p:spPr>
        <p:txBody>
          <a:bodyPr wrap="square" rtlCol="0">
            <a:spAutoFit/>
          </a:bodyPr>
          <a:lstStyle/>
          <a:p>
            <a:r>
              <a:rPr lang="en-US" sz="2400">
                <a:solidFill>
                  <a:schemeClr val="bg1"/>
                </a:solidFill>
                <a:latin typeface="Work Sans Light" pitchFamily="2" charset="77"/>
              </a:rPr>
              <a:t>Big Question:</a:t>
            </a:r>
          </a:p>
          <a:p>
            <a:r>
              <a:rPr lang="en-GB" sz="2400">
                <a:solidFill>
                  <a:schemeClr val="bg1"/>
                </a:solidFill>
                <a:effectLst/>
                <a:latin typeface="Work Sans Light" pitchFamily="2" charset="0"/>
                <a:ea typeface="Calibri" panose="020F0502020204030204" pitchFamily="34" charset="0"/>
              </a:rPr>
              <a:t>How did belief in God affect the actions of people in the Old Testament?</a:t>
            </a:r>
            <a:endParaRPr lang="en-US" sz="3200" dirty="0">
              <a:solidFill>
                <a:schemeClr val="bg1"/>
              </a:solidFill>
              <a:latin typeface="Work Sans Light" pitchFamily="2" charset="0"/>
            </a:endParaRPr>
          </a:p>
        </p:txBody>
      </p:sp>
      <p:sp>
        <p:nvSpPr>
          <p:cNvPr id="12" name="TextBox 11">
            <a:extLst>
              <a:ext uri="{FF2B5EF4-FFF2-40B4-BE49-F238E27FC236}">
                <a16:creationId xmlns:a16="http://schemas.microsoft.com/office/drawing/2014/main" id="{5D460F70-1D54-ED4A-ADF6-21064E957007}"/>
              </a:ext>
            </a:extLst>
          </p:cNvPr>
          <p:cNvSpPr txBox="1"/>
          <p:nvPr/>
        </p:nvSpPr>
        <p:spPr>
          <a:xfrm>
            <a:off x="262553" y="344531"/>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FOUR</a:t>
            </a:r>
            <a:endParaRPr lang="en-US" sz="1400" b="1" dirty="0">
              <a:solidFill>
                <a:schemeClr val="bg1"/>
              </a:solidFill>
              <a:latin typeface="Work Sans SemiBold" pitchFamily="2" charset="77"/>
            </a:endParaRPr>
          </a:p>
        </p:txBody>
      </p:sp>
      <p:pic>
        <p:nvPicPr>
          <p:cNvPr id="6" name="Picture 5">
            <a:extLst>
              <a:ext uri="{FF2B5EF4-FFF2-40B4-BE49-F238E27FC236}">
                <a16:creationId xmlns:a16="http://schemas.microsoft.com/office/drawing/2014/main" id="{E1E5E4F1-2553-A7F3-3194-8EFF08438838}"/>
              </a:ext>
            </a:extLst>
          </p:cNvPr>
          <p:cNvPicPr>
            <a:picLocks noChangeAspect="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062660" y="1630908"/>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p:nvPr/>
        </p:nvSpPr>
        <p:spPr>
          <a:xfrm>
            <a:off x="296800" y="1488566"/>
            <a:ext cx="2514336" cy="738664"/>
          </a:xfrm>
          <a:prstGeom prst="rect">
            <a:avLst/>
          </a:prstGeom>
          <a:noFill/>
        </p:spPr>
        <p:txBody>
          <a:bodyPr wrap="square" rtlCol="0">
            <a:spAutoFit/>
          </a:bodyPr>
          <a:lstStyle/>
          <a:p>
            <a:r>
              <a:rPr lang="en-US" sz="1400" b="1">
                <a:solidFill>
                  <a:schemeClr val="bg1"/>
                </a:solidFill>
                <a:latin typeface="Work Sans SemiBold" pitchFamily="2" charset="77"/>
              </a:rPr>
              <a:t>CORE </a:t>
            </a:r>
            <a:r>
              <a:rPr lang="en-US" sz="1400" b="1">
                <a:solidFill>
                  <a:schemeClr val="bg1"/>
                </a:solidFill>
                <a:latin typeface="Work Sans" pitchFamily="2" charset="0"/>
              </a:rPr>
              <a:t>CONCEPT: </a:t>
            </a:r>
          </a:p>
          <a:p>
            <a:r>
              <a:rPr lang="en-GB" sz="1400" b="1">
                <a:solidFill>
                  <a:schemeClr val="bg1"/>
                </a:solidFill>
                <a:effectLst/>
                <a:latin typeface="Work Sans SemiBold" pitchFamily="2" charset="0"/>
                <a:ea typeface="Calibri" panose="020F0502020204030204" pitchFamily="34" charset="0"/>
                <a:cs typeface="Times New Roman" panose="02020603050405020304" pitchFamily="18" charset="0"/>
              </a:rPr>
              <a:t>PEOPLE OF GOD</a:t>
            </a:r>
          </a:p>
          <a:p>
            <a:endParaRPr lang="en-US" sz="1400" b="1" dirty="0">
              <a:solidFill>
                <a:schemeClr val="bg1"/>
              </a:solidFill>
              <a:latin typeface="Work Sans SemiBold" pitchFamily="2" charset="77"/>
            </a:endParaRPr>
          </a:p>
        </p:txBody>
      </p:sp>
      <p:sp>
        <p:nvSpPr>
          <p:cNvPr id="14" name="Rectangle 13">
            <a:extLst>
              <a:ext uri="{FF2B5EF4-FFF2-40B4-BE49-F238E27FC236}">
                <a16:creationId xmlns:a16="http://schemas.microsoft.com/office/drawing/2014/main" id="{02A947F6-1B69-709F-552B-F5197D4394BF}"/>
              </a:ext>
            </a:extLst>
          </p:cNvPr>
          <p:cNvSpPr/>
          <p:nvPr/>
        </p:nvSpPr>
        <p:spPr>
          <a:xfrm>
            <a:off x="-2870" y="2754217"/>
            <a:ext cx="3081976" cy="4103782"/>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DE66AFA-E74B-2A5B-54A9-042DB2229AA7}"/>
              </a:ext>
            </a:extLst>
          </p:cNvPr>
          <p:cNvSpPr txBox="1"/>
          <p:nvPr/>
        </p:nvSpPr>
        <p:spPr>
          <a:xfrm>
            <a:off x="6424516" y="5677962"/>
            <a:ext cx="5394376" cy="553998"/>
          </a:xfrm>
          <a:prstGeom prst="rect">
            <a:avLst/>
          </a:prstGeom>
          <a:noFill/>
        </p:spPr>
        <p:txBody>
          <a:bodyPr wrap="square" rtlCol="0">
            <a:spAutoFit/>
          </a:bodyPr>
          <a:lstStyle/>
          <a:p>
            <a:r>
              <a:rPr lang="en-GB" sz="1000" b="1" dirty="0">
                <a:solidFill>
                  <a:srgbClr val="55345A"/>
                </a:solidFill>
                <a:effectLst/>
                <a:latin typeface="Work Sans" pitchFamily="2" charset="0"/>
                <a:ea typeface="Calibri" panose="020F0502020204030204" pitchFamily="34" charset="0"/>
                <a:cs typeface="Calibri Light" panose="020F0302020204030204" pitchFamily="34" charset="0"/>
              </a:rPr>
              <a:t>Sensitivities:</a:t>
            </a:r>
          </a:p>
          <a:p>
            <a:endParaRPr lang="en-GB" sz="1000" dirty="0">
              <a:solidFill>
                <a:srgbClr val="55345A"/>
              </a:solidFill>
              <a:effectLst/>
              <a:latin typeface="Work Sans" pitchFamily="2" charset="0"/>
              <a:ea typeface="Calibri" panose="020F0502020204030204" pitchFamily="34" charset="0"/>
              <a:cs typeface="Times New Roman" panose="02020603050405020304" pitchFamily="18" charset="0"/>
            </a:endParaRPr>
          </a:p>
          <a:p>
            <a:r>
              <a:rPr lang="en-GB" sz="1000" b="1" dirty="0">
                <a:solidFill>
                  <a:srgbClr val="7030A0"/>
                </a:solidFill>
                <a:effectLst/>
                <a:latin typeface="Work Sans" pitchFamily="2" charset="0"/>
                <a:ea typeface="Calibri" panose="020F0502020204030204" pitchFamily="34" charset="0"/>
                <a:cs typeface="Calibri Light" panose="020F0302020204030204" pitchFamily="34" charset="0"/>
              </a:rPr>
              <a:t> </a:t>
            </a:r>
            <a:r>
              <a:rPr lang="en-GB" sz="1000" dirty="0">
                <a:effectLst/>
                <a:latin typeface="Work Sans" pitchFamily="2" charset="0"/>
                <a:ea typeface="Calibri" panose="020F0502020204030204" pitchFamily="34" charset="0"/>
                <a:cs typeface="Calibri" panose="020F0502020204030204" pitchFamily="34" charset="0"/>
              </a:rPr>
              <a:t>Be mindful of pupils’ cultural backgrounds and beliefs</a:t>
            </a:r>
            <a:r>
              <a:rPr lang="en-GB" sz="1000" dirty="0">
                <a:effectLst/>
                <a:latin typeface="Work Sans" pitchFamily="2" charset="0"/>
                <a:ea typeface="Calibri" panose="020F0502020204030204" pitchFamily="34" charset="0"/>
                <a:cs typeface="Calibri Light" panose="020F0302020204030204" pitchFamily="34"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FCBEA29B-1814-54FD-DF6E-C7E229BB1571}"/>
              </a:ext>
            </a:extLst>
          </p:cNvPr>
          <p:cNvSpPr txBox="1"/>
          <p:nvPr/>
        </p:nvSpPr>
        <p:spPr>
          <a:xfrm>
            <a:off x="6301475" y="2971754"/>
            <a:ext cx="2715877" cy="2200924"/>
          </a:xfrm>
          <a:prstGeom prst="rect">
            <a:avLst/>
          </a:prstGeom>
          <a:noFill/>
        </p:spPr>
        <p:txBody>
          <a:bodyPr wrap="square" lIns="91440" tIns="45720" rIns="91440" bIns="45720" rtlCol="0" anchor="t">
            <a:spAutoFit/>
          </a:bodyPr>
          <a:lstStyle/>
          <a:p>
            <a:r>
              <a:rPr lang="en-GB" sz="1100" b="1" dirty="0">
                <a:solidFill>
                  <a:srgbClr val="2D80A5"/>
                </a:solidFill>
                <a:effectLst/>
                <a:latin typeface="Work Sans"/>
                <a:ea typeface="Calibri" panose="020F0502020204030204" pitchFamily="34" charset="0"/>
                <a:cs typeface="Times New Roman"/>
              </a:rPr>
              <a:t>Religious vocabulary:</a:t>
            </a:r>
            <a:br>
              <a:rPr lang="en-GB" sz="1000" b="1" dirty="0">
                <a:effectLst/>
                <a:latin typeface="Work Sans" pitchFamily="2" charset="0"/>
                <a:ea typeface="Calibri" panose="020F0502020204030204" pitchFamily="34" charset="0"/>
                <a:cs typeface="Times New Roman" panose="02020603050405020304" pitchFamily="18" charset="0"/>
              </a:rPr>
            </a:br>
            <a:endParaRPr lang="en-GB" sz="1000" dirty="0">
              <a:solidFill>
                <a:srgbClr val="55345A"/>
              </a:solidFill>
              <a:effectLst/>
              <a:latin typeface="Work Sans" pitchFamily="2" charset="0"/>
              <a:ea typeface="Calibri" panose="020F0502020204030204" pitchFamily="34" charset="0"/>
              <a:cs typeface="Times New Roman" panose="02020603050405020304" pitchFamily="18" charset="0"/>
            </a:endParaRPr>
          </a:p>
          <a:p>
            <a:pPr marL="171450" lvl="0" indent="-171450">
              <a:lnSpc>
                <a:spcPct val="106000"/>
              </a:lnSpc>
              <a:buFont typeface="Arial" panose="020B0604020202020204" pitchFamily="34" charset="0"/>
              <a:buChar char="•"/>
            </a:pPr>
            <a:r>
              <a:rPr lang="en-GB" sz="1000" b="1" kern="1200" dirty="0">
                <a:solidFill>
                  <a:srgbClr val="000000"/>
                </a:solidFill>
                <a:effectLst/>
                <a:latin typeface="Work Sans" pitchFamily="2" charset="0"/>
                <a:ea typeface="Times New Roman" panose="02020603050405020304" pitchFamily="18" charset="0"/>
                <a:cs typeface="Calibri" panose="020F0502020204030204" pitchFamily="34" charset="0"/>
              </a:rPr>
              <a:t>Bible:</a:t>
            </a:r>
            <a:r>
              <a:rPr lang="en-GB" sz="1000" kern="1200" dirty="0">
                <a:solidFill>
                  <a:srgbClr val="000000"/>
                </a:solidFill>
                <a:effectLst/>
                <a:latin typeface="Work Sans" pitchFamily="2" charset="0"/>
                <a:ea typeface="Times New Roman" panose="02020603050405020304" pitchFamily="18" charset="0"/>
                <a:cs typeface="Calibri" panose="020F0502020204030204" pitchFamily="34" charset="0"/>
              </a:rPr>
              <a:t>  Holy scriptures for Christians.</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lnSpc>
                <a:spcPct val="106000"/>
              </a:lnSpc>
              <a:buFont typeface="Arial" panose="020B0604020202020204" pitchFamily="34" charset="0"/>
              <a:buChar char="•"/>
            </a:pPr>
            <a:r>
              <a:rPr lang="en-GB" sz="1000" b="1" kern="1200" dirty="0">
                <a:solidFill>
                  <a:srgbClr val="000000"/>
                </a:solidFill>
                <a:effectLst/>
                <a:latin typeface="Work Sans" pitchFamily="2" charset="0"/>
                <a:ea typeface="Times New Roman" panose="02020603050405020304" pitchFamily="18" charset="0"/>
                <a:cs typeface="Calibri" panose="020F0502020204030204" pitchFamily="34" charset="0"/>
              </a:rPr>
              <a:t>Old Testament:</a:t>
            </a:r>
            <a:r>
              <a:rPr lang="en-GB" sz="1000" kern="1200" dirty="0">
                <a:solidFill>
                  <a:srgbClr val="000000"/>
                </a:solidFill>
                <a:effectLst/>
                <a:latin typeface="Work Sans" pitchFamily="2" charset="0"/>
                <a:ea typeface="Times New Roman" panose="02020603050405020304" pitchFamily="18" charset="0"/>
                <a:cs typeface="Calibri" panose="020F0502020204030204" pitchFamily="34" charset="0"/>
              </a:rPr>
              <a:t> </a:t>
            </a:r>
            <a:r>
              <a:rPr lang="en-GB" sz="1000" dirty="0">
                <a:effectLst/>
                <a:latin typeface="Work Sans" pitchFamily="2" charset="0"/>
                <a:ea typeface="Calibri" panose="020F0502020204030204" pitchFamily="34" charset="0"/>
                <a:cs typeface="Calibri" panose="020F0502020204030204" pitchFamily="34" charset="0"/>
              </a:rPr>
              <a:t>That part of the Canon of Christian Scriptures which the Church shares with Judaism, comprising of 139 books.</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lnSpc>
                <a:spcPct val="106000"/>
              </a:lnSpc>
              <a:buFont typeface="Arial" panose="020B0604020202020204" pitchFamily="34" charset="0"/>
              <a:buChar char="•"/>
            </a:pPr>
            <a:r>
              <a:rPr lang="en-GB" sz="1000" b="1" kern="1200" dirty="0">
                <a:solidFill>
                  <a:srgbClr val="000000"/>
                </a:solidFill>
                <a:effectLst/>
                <a:latin typeface="Work Sans" pitchFamily="2" charset="0"/>
                <a:ea typeface="Times New Roman" panose="02020603050405020304" pitchFamily="18" charset="0"/>
                <a:cs typeface="Calibri" panose="020F0502020204030204" pitchFamily="34" charset="0"/>
              </a:rPr>
              <a:t>Faith:</a:t>
            </a:r>
            <a:r>
              <a:rPr lang="en-GB" sz="1000" kern="1200" dirty="0">
                <a:solidFill>
                  <a:srgbClr val="000000"/>
                </a:solidFill>
                <a:effectLst/>
                <a:latin typeface="Work Sans" pitchFamily="2" charset="0"/>
                <a:ea typeface="Times New Roman" panose="02020603050405020304" pitchFamily="18" charset="0"/>
                <a:cs typeface="Calibri" panose="020F0502020204030204" pitchFamily="34" charset="0"/>
              </a:rPr>
              <a:t> Trust, obedience, loyal, devotion.  A gift from God,</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lnSpc>
                <a:spcPct val="106000"/>
              </a:lnSpc>
              <a:buFont typeface="Arial" panose="020B0604020202020204" pitchFamily="34" charset="0"/>
              <a:buChar char="•"/>
            </a:pPr>
            <a:r>
              <a:rPr lang="en-GB" sz="1000" b="1" kern="1200" dirty="0">
                <a:solidFill>
                  <a:srgbClr val="000000"/>
                </a:solidFill>
                <a:effectLst/>
                <a:latin typeface="Work Sans" pitchFamily="2" charset="0"/>
                <a:ea typeface="Times New Roman" panose="02020603050405020304" pitchFamily="18" charset="0"/>
                <a:cs typeface="Calibri" panose="020F0502020204030204" pitchFamily="34" charset="0"/>
              </a:rPr>
              <a:t>Blessing:</a:t>
            </a:r>
            <a:r>
              <a:rPr lang="en-GB" sz="1000" kern="1200" dirty="0">
                <a:solidFill>
                  <a:srgbClr val="000000"/>
                </a:solidFill>
                <a:effectLst/>
                <a:latin typeface="Work Sans" pitchFamily="2" charset="0"/>
                <a:ea typeface="Times New Roman" panose="02020603050405020304" pitchFamily="18" charset="0"/>
                <a:cs typeface="Calibri" panose="020F0502020204030204" pitchFamily="34" charset="0"/>
              </a:rPr>
              <a:t>  A special favour between God and the induvial/humankind.</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lnSpc>
                <a:spcPct val="106000"/>
              </a:lnSpc>
              <a:buFont typeface="Arial" panose="020B0604020202020204" pitchFamily="34" charset="0"/>
              <a:buChar char="•"/>
            </a:pPr>
            <a:r>
              <a:rPr lang="en-GB" sz="1000" b="1" kern="1200" dirty="0">
                <a:solidFill>
                  <a:srgbClr val="000000"/>
                </a:solidFill>
                <a:effectLst/>
                <a:latin typeface="Work Sans" pitchFamily="2" charset="0"/>
                <a:ea typeface="Times New Roman" panose="02020603050405020304" pitchFamily="18" charset="0"/>
                <a:cs typeface="Calibri" panose="020F0502020204030204" pitchFamily="34" charset="0"/>
              </a:rPr>
              <a:t>Covenant:</a:t>
            </a:r>
            <a:r>
              <a:rPr lang="en-GB" sz="1000" dirty="0">
                <a:effectLst/>
                <a:latin typeface="Work Sans" pitchFamily="2" charset="0"/>
                <a:ea typeface="Times New Roman" panose="02020603050405020304" pitchFamily="18" charset="0"/>
                <a:cs typeface="Calibri" panose="020F0502020204030204" pitchFamily="34" charset="0"/>
              </a:rPr>
              <a:t>  Agreement/promise made between two or more people.</a:t>
            </a:r>
            <a:endParaRPr lang="en-GB" sz="1000" dirty="0">
              <a:effectLst/>
              <a:latin typeface="Work Sans" pitchFamily="2"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7A0B1AB5-C845-D825-5E53-42CB9D3C4090}"/>
              </a:ext>
            </a:extLst>
          </p:cNvPr>
          <p:cNvSpPr txBox="1"/>
          <p:nvPr/>
        </p:nvSpPr>
        <p:spPr>
          <a:xfrm>
            <a:off x="235810" y="2969844"/>
            <a:ext cx="2586671" cy="2585323"/>
          </a:xfrm>
          <a:prstGeom prst="rect">
            <a:avLst/>
          </a:prstGeom>
          <a:noFill/>
        </p:spPr>
        <p:txBody>
          <a:bodyPr wrap="square" lIns="91440" tIns="45720" rIns="91440" bIns="45720" rtlCol="0" anchor="t">
            <a:spAutoFit/>
          </a:bodyPr>
          <a:lstStyle/>
          <a:p>
            <a:r>
              <a:rPr lang="en-GB" sz="1100" b="1" dirty="0">
                <a:solidFill>
                  <a:srgbClr val="2D80A5"/>
                </a:solidFill>
                <a:effectLst/>
                <a:latin typeface="Work Sans"/>
                <a:ea typeface="Calibri" panose="020F0502020204030204" pitchFamily="34" charset="0"/>
                <a:cs typeface="Calibri Light"/>
              </a:rPr>
              <a:t>What a child needs to know and remember by the end of the unit</a:t>
            </a:r>
            <a:r>
              <a:rPr lang="en-GB" sz="1000" b="1" dirty="0">
                <a:solidFill>
                  <a:srgbClr val="2D80A5"/>
                </a:solidFill>
                <a:effectLst/>
                <a:latin typeface="Work Sans"/>
                <a:ea typeface="Calibri" panose="020F0502020204030204" pitchFamily="34" charset="0"/>
                <a:cs typeface="Calibri Light"/>
              </a:rPr>
              <a:t>:</a:t>
            </a:r>
            <a:br>
              <a:rPr lang="en-GB" sz="1000" b="1" dirty="0">
                <a:effectLst/>
                <a:latin typeface="Work Sans" pitchFamily="2" charset="0"/>
                <a:ea typeface="Calibri" panose="020F0502020204030204" pitchFamily="34" charset="0"/>
                <a:cs typeface="Calibri Light" panose="020F0302020204030204" pitchFamily="34" charset="0"/>
              </a:rPr>
            </a:b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spcAft>
                <a:spcPts val="400"/>
              </a:spcAft>
              <a:buFont typeface="Arial" panose="020B0604020202020204" pitchFamily="34" charset="0"/>
              <a:buChar char="•"/>
            </a:pPr>
            <a:r>
              <a:rPr lang="en-GB" sz="1000" dirty="0">
                <a:effectLst/>
                <a:latin typeface="Work Sans" pitchFamily="2" charset="0"/>
                <a:ea typeface="Times New Roman" panose="02020603050405020304" pitchFamily="18" charset="0"/>
                <a:cs typeface="Calibri" panose="020F0502020204030204" pitchFamily="34" charset="0"/>
              </a:rPr>
              <a:t>To know and remember the core concept:  People of God.</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spcAft>
                <a:spcPts val="400"/>
              </a:spcAft>
              <a:buFont typeface="Arial" panose="020B0604020202020204" pitchFamily="34" charset="0"/>
              <a:buChar char="•"/>
            </a:pPr>
            <a:r>
              <a:rPr lang="en-GB" sz="1000" dirty="0">
                <a:effectLst/>
                <a:latin typeface="Work Sans" pitchFamily="2" charset="0"/>
                <a:ea typeface="Times New Roman" panose="02020603050405020304" pitchFamily="18" charset="0"/>
                <a:cs typeface="Calibri" panose="020F0502020204030204" pitchFamily="34" charset="0"/>
              </a:rPr>
              <a:t>To know and remember the following stories - Abra(ha)m, Moses, Ruth.</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spcAft>
                <a:spcPts val="400"/>
              </a:spcAft>
              <a:buFont typeface="Arial" panose="020B0604020202020204" pitchFamily="34" charset="0"/>
              <a:buChar char="•"/>
            </a:pPr>
            <a:r>
              <a:rPr lang="en-GB" sz="1000" dirty="0">
                <a:effectLst/>
                <a:latin typeface="Work Sans" pitchFamily="2" charset="0"/>
                <a:ea typeface="Times New Roman" panose="02020603050405020304" pitchFamily="18" charset="0"/>
                <a:cs typeface="Calibri" panose="020F0502020204030204" pitchFamily="34" charset="0"/>
              </a:rPr>
              <a:t>To know and understand how each person’s belief in God affected their actions.</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spcAft>
                <a:spcPts val="400"/>
              </a:spcAft>
              <a:buFont typeface="Arial" panose="020B0604020202020204" pitchFamily="34" charset="0"/>
              <a:buChar char="•"/>
            </a:pPr>
            <a:r>
              <a:rPr lang="en-GB" sz="1000" dirty="0">
                <a:effectLst/>
                <a:latin typeface="Work Sans" pitchFamily="2" charset="0"/>
                <a:ea typeface="Times New Roman" panose="02020603050405020304" pitchFamily="18" charset="0"/>
                <a:cs typeface="Calibri" panose="020F0502020204030204" pitchFamily="34" charset="0"/>
              </a:rPr>
              <a:t>To know how sacred stories can impact on a believer’s life and what they can teach them about their faith and life.</a:t>
            </a:r>
            <a:endParaRPr lang="en-GB" sz="1000" dirty="0">
              <a:effectLst/>
              <a:latin typeface="Work Sans" pitchFamily="2" charset="0"/>
              <a:ea typeface="Calibri" panose="020F0502020204030204" pitchFamily="34" charset="0"/>
              <a:cs typeface="Times New Roman" panose="02020603050405020304" pitchFamily="18" charset="0"/>
            </a:endParaRPr>
          </a:p>
        </p:txBody>
      </p:sp>
      <p:sp>
        <p:nvSpPr>
          <p:cNvPr id="22" name="TextBox 21">
            <a:extLst>
              <a:ext uri="{FF2B5EF4-FFF2-40B4-BE49-F238E27FC236}">
                <a16:creationId xmlns:a16="http://schemas.microsoft.com/office/drawing/2014/main" id="{01A8AF2B-B012-DE6B-49EA-3445979E1B01}"/>
              </a:ext>
            </a:extLst>
          </p:cNvPr>
          <p:cNvSpPr txBox="1"/>
          <p:nvPr/>
        </p:nvSpPr>
        <p:spPr>
          <a:xfrm>
            <a:off x="3190607" y="2885296"/>
            <a:ext cx="2770373" cy="3785652"/>
          </a:xfrm>
          <a:prstGeom prst="rect">
            <a:avLst/>
          </a:prstGeom>
          <a:noFill/>
        </p:spPr>
        <p:txBody>
          <a:bodyPr wrap="square" lIns="91440" tIns="45720" rIns="91440" bIns="45720" rtlCol="0" anchor="t">
            <a:spAutoFit/>
          </a:bodyPr>
          <a:lstStyle/>
          <a:p>
            <a:r>
              <a:rPr lang="en-GB" sz="1100" b="1" dirty="0">
                <a:solidFill>
                  <a:srgbClr val="2D80A5"/>
                </a:solidFill>
                <a:effectLst/>
                <a:latin typeface="Work Sans"/>
                <a:ea typeface="Calibri" panose="020F0502020204030204" pitchFamily="34" charset="0"/>
                <a:cs typeface="Calibri Light"/>
              </a:rPr>
              <a:t>What a child should be able to do</a:t>
            </a:r>
            <a:r>
              <a:rPr lang="en-GB" sz="1100" b="1" dirty="0">
                <a:solidFill>
                  <a:srgbClr val="2D80A5"/>
                </a:solidFill>
                <a:latin typeface="Work Sans"/>
                <a:ea typeface="Calibri" panose="020F0502020204030204" pitchFamily="34" charset="0"/>
                <a:cs typeface="Calibri Light"/>
              </a:rPr>
              <a:t> </a:t>
            </a:r>
            <a:r>
              <a:rPr lang="en-GB" sz="1100" b="1" dirty="0">
                <a:solidFill>
                  <a:srgbClr val="2D80A5"/>
                </a:solidFill>
                <a:ea typeface="+mn-lt"/>
                <a:cs typeface="+mn-lt"/>
              </a:rPr>
              <a:t>(Assessment)</a:t>
            </a:r>
            <a:r>
              <a:rPr lang="en-GB" sz="1100" b="1" dirty="0">
                <a:solidFill>
                  <a:srgbClr val="2D80A5"/>
                </a:solidFill>
                <a:latin typeface="Work Sans"/>
                <a:ea typeface="Calibri" panose="020F0502020204030204" pitchFamily="34" charset="0"/>
                <a:cs typeface="Calibri Light"/>
              </a:rPr>
              <a:t>: </a:t>
            </a:r>
          </a:p>
          <a:p>
            <a:r>
              <a:rPr lang="en-GB" sz="1100" b="1" dirty="0">
                <a:solidFill>
                  <a:srgbClr val="2D80A5"/>
                </a:solidFill>
                <a:effectLst/>
                <a:latin typeface="Work Sans"/>
                <a:ea typeface="Calibri" panose="020F0502020204030204" pitchFamily="34" charset="0"/>
                <a:cs typeface="Calibri Light"/>
              </a:rPr>
              <a:t> </a:t>
            </a:r>
            <a:br>
              <a:rPr lang="en-GB" sz="950" b="1" dirty="0">
                <a:effectLst/>
                <a:latin typeface="Work Sans" pitchFamily="2" charset="0"/>
                <a:ea typeface="Calibri" panose="020F0502020204030204" pitchFamily="34" charset="0"/>
                <a:cs typeface="Calibri Light" panose="020F0302020204030204" pitchFamily="34" charset="0"/>
              </a:rPr>
            </a:br>
            <a:r>
              <a:rPr lang="en-GB" sz="900" b="1" kern="1200" dirty="0">
                <a:solidFill>
                  <a:srgbClr val="000000"/>
                </a:solidFill>
                <a:effectLst/>
                <a:latin typeface="Work Sans" pitchFamily="2" charset="0"/>
                <a:ea typeface="Times New Roman" panose="02020603050405020304" pitchFamily="18" charset="0"/>
                <a:cs typeface="Calibri" panose="020F0502020204030204" pitchFamily="34" charset="0"/>
              </a:rPr>
              <a:t>Beliefs, teaching, sources of wisdom and authority:</a:t>
            </a:r>
            <a:endParaRPr lang="en-GB" sz="9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900" kern="1200" dirty="0">
                <a:solidFill>
                  <a:srgbClr val="000000"/>
                </a:solidFill>
                <a:effectLst/>
                <a:latin typeface="Work Sans" pitchFamily="2" charset="0"/>
                <a:ea typeface="Times New Roman" panose="02020603050405020304" pitchFamily="18" charset="0"/>
                <a:cs typeface="Calibri" panose="020F0502020204030204" pitchFamily="34" charset="0"/>
              </a:rPr>
              <a:t>I can describe what a believer might learn from an Old Testament story and reflect and respond thoughtfully.  (WT)</a:t>
            </a:r>
            <a:endParaRPr lang="en-GB" sz="9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900" kern="1200" dirty="0">
                <a:solidFill>
                  <a:srgbClr val="000000"/>
                </a:solidFill>
                <a:effectLst/>
                <a:latin typeface="Work Sans" pitchFamily="2" charset="0"/>
                <a:ea typeface="Times New Roman" panose="02020603050405020304" pitchFamily="18" charset="0"/>
                <a:cs typeface="Calibri" panose="020F0502020204030204" pitchFamily="34" charset="0"/>
              </a:rPr>
              <a:t>I can make links between the teachings of the text and show how they are connected to a believer’s life.  (Exp) </a:t>
            </a:r>
            <a:endParaRPr lang="en-GB" sz="9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900" kern="1200" dirty="0">
                <a:solidFill>
                  <a:srgbClr val="000000"/>
                </a:solidFill>
                <a:effectLst/>
                <a:latin typeface="Work Sans" pitchFamily="2" charset="0"/>
                <a:ea typeface="Times New Roman" panose="02020603050405020304" pitchFamily="18" charset="0"/>
                <a:cs typeface="Calibri" panose="020F0502020204030204" pitchFamily="34" charset="0"/>
              </a:rPr>
              <a:t>I can begin to suggest reasons for how the teachings of the text provide important answers about life and morality.  (GD)</a:t>
            </a:r>
          </a:p>
          <a:p>
            <a:pPr marL="171450" lvl="0" indent="-171450">
              <a:buFont typeface="Arial" panose="020B0604020202020204" pitchFamily="34" charset="0"/>
              <a:buChar char="•"/>
            </a:pPr>
            <a:endParaRPr lang="en-GB" sz="900" dirty="0">
              <a:effectLst/>
              <a:latin typeface="Work Sans" pitchFamily="2" charset="0"/>
              <a:ea typeface="Calibri" panose="020F0502020204030204" pitchFamily="34" charset="0"/>
              <a:cs typeface="Times New Roman" panose="02020603050405020304" pitchFamily="18" charset="0"/>
            </a:endParaRPr>
          </a:p>
          <a:p>
            <a:r>
              <a:rPr lang="en-GB" sz="900" b="1" kern="1200" dirty="0">
                <a:solidFill>
                  <a:srgbClr val="000000"/>
                </a:solidFill>
                <a:effectLst/>
                <a:latin typeface="Work Sans" pitchFamily="2" charset="0"/>
                <a:ea typeface="Times New Roman" panose="02020603050405020304" pitchFamily="18" charset="0"/>
                <a:cs typeface="Calibri" panose="020F0502020204030204" pitchFamily="34" charset="0"/>
              </a:rPr>
              <a:t>Questions of values and commitments:</a:t>
            </a:r>
            <a:endParaRPr lang="en-GB" sz="9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900" kern="1200" dirty="0">
                <a:solidFill>
                  <a:srgbClr val="000000"/>
                </a:solidFill>
                <a:effectLst/>
                <a:latin typeface="Work Sans" pitchFamily="2" charset="0"/>
                <a:ea typeface="Times New Roman" panose="02020603050405020304" pitchFamily="18" charset="0"/>
                <a:cs typeface="Calibri" panose="020F0502020204030204" pitchFamily="34" charset="0"/>
              </a:rPr>
              <a:t>I can make links between the messages behind the Biblical stories and the way I think and behave.  (WT)</a:t>
            </a:r>
            <a:endParaRPr lang="en-GB" sz="9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900" kern="1200" dirty="0">
                <a:solidFill>
                  <a:srgbClr val="000000"/>
                </a:solidFill>
                <a:effectLst/>
                <a:latin typeface="Work Sans" pitchFamily="2" charset="0"/>
                <a:ea typeface="Times New Roman" panose="02020603050405020304" pitchFamily="18" charset="0"/>
                <a:cs typeface="Calibri" panose="020F0502020204030204" pitchFamily="34" charset="0"/>
              </a:rPr>
              <a:t>I can confidently ask questions about the moral decisions raised in the Biblical texts and suggest what might have happened if a different decision had been made.  (Exp)</a:t>
            </a:r>
            <a:endParaRPr lang="en-GB" sz="9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900" kern="1200" dirty="0">
                <a:solidFill>
                  <a:srgbClr val="000000"/>
                </a:solidFill>
                <a:effectLst/>
                <a:latin typeface="Work Sans" pitchFamily="2" charset="0"/>
                <a:ea typeface="Times New Roman" panose="02020603050405020304" pitchFamily="18" charset="0"/>
                <a:cs typeface="Calibri" panose="020F0502020204030204" pitchFamily="34" charset="0"/>
              </a:rPr>
              <a:t>I can begin to apply and express my own ideas about questions related to right and wrong and what is fair and just.  (GD)</a:t>
            </a:r>
            <a:endParaRPr lang="en-GB" sz="900" dirty="0">
              <a:effectLst/>
              <a:latin typeface="Work Sans" pitchFamily="2" charset="0"/>
              <a:ea typeface="Calibri" panose="020F0502020204030204" pitchFamily="34" charset="0"/>
              <a:cs typeface="Times New Roman" panose="02020603050405020304" pitchFamily="18" charset="0"/>
            </a:endParaRPr>
          </a:p>
        </p:txBody>
      </p:sp>
      <p:sp>
        <p:nvSpPr>
          <p:cNvPr id="24" name="TextBox 23">
            <a:extLst>
              <a:ext uri="{FF2B5EF4-FFF2-40B4-BE49-F238E27FC236}">
                <a16:creationId xmlns:a16="http://schemas.microsoft.com/office/drawing/2014/main" id="{225109BB-EB7C-0FA7-B875-2EC8B0B1C1CC}"/>
              </a:ext>
            </a:extLst>
          </p:cNvPr>
          <p:cNvSpPr txBox="1"/>
          <p:nvPr/>
        </p:nvSpPr>
        <p:spPr>
          <a:xfrm>
            <a:off x="9324075" y="2880881"/>
            <a:ext cx="2487458" cy="2530244"/>
          </a:xfrm>
          <a:prstGeom prst="rect">
            <a:avLst/>
          </a:prstGeom>
          <a:noFill/>
        </p:spPr>
        <p:txBody>
          <a:bodyPr wrap="square" lIns="91440" tIns="45720" rIns="91440" bIns="45720" rtlCol="0" anchor="t">
            <a:spAutoFit/>
          </a:bodyPr>
          <a:lstStyle/>
          <a:p>
            <a:pPr marL="171450" lvl="0" indent="-171450">
              <a:lnSpc>
                <a:spcPct val="106000"/>
              </a:lnSpc>
              <a:buFont typeface="Arial" panose="020B0604020202020204" pitchFamily="34" charset="0"/>
              <a:buChar char="•"/>
            </a:pPr>
            <a:r>
              <a:rPr lang="en-GB" sz="1000" b="1" kern="1200" dirty="0">
                <a:solidFill>
                  <a:srgbClr val="000000"/>
                </a:solidFill>
                <a:effectLst/>
                <a:latin typeface="Work Sans" pitchFamily="2" charset="0"/>
                <a:ea typeface="Times New Roman" panose="02020603050405020304" pitchFamily="18" charset="0"/>
                <a:cs typeface="Calibri" panose="020F0502020204030204" pitchFamily="34" charset="0"/>
              </a:rPr>
              <a:t>Vocation:</a:t>
            </a:r>
            <a:r>
              <a:rPr lang="en-GB" sz="1000" kern="1200" dirty="0">
                <a:solidFill>
                  <a:srgbClr val="000000"/>
                </a:solidFill>
                <a:effectLst/>
                <a:latin typeface="Work Sans" pitchFamily="2" charset="0"/>
                <a:ea typeface="Times New Roman" panose="02020603050405020304" pitchFamily="18" charset="0"/>
                <a:cs typeface="Calibri" panose="020F0502020204030204" pitchFamily="34" charset="0"/>
              </a:rPr>
              <a:t>  See background knowledge for teachers.</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lnSpc>
                <a:spcPct val="106000"/>
              </a:lnSpc>
              <a:buFont typeface="Arial" panose="020B0604020202020204" pitchFamily="34" charset="0"/>
              <a:buChar char="•"/>
            </a:pPr>
            <a:r>
              <a:rPr lang="en-GB" sz="1000" b="1" kern="1200" dirty="0">
                <a:solidFill>
                  <a:srgbClr val="000000"/>
                </a:solidFill>
                <a:effectLst/>
                <a:latin typeface="Work Sans" pitchFamily="2" charset="0"/>
                <a:ea typeface="Times New Roman" panose="02020603050405020304" pitchFamily="18" charset="0"/>
                <a:cs typeface="Calibri" panose="020F0502020204030204" pitchFamily="34" charset="0"/>
              </a:rPr>
              <a:t>Calling:</a:t>
            </a:r>
            <a:r>
              <a:rPr lang="en-GB" sz="1000" kern="1200" dirty="0">
                <a:solidFill>
                  <a:srgbClr val="000000"/>
                </a:solidFill>
                <a:effectLst/>
                <a:latin typeface="Work Sans" pitchFamily="2" charset="0"/>
                <a:ea typeface="Times New Roman" panose="02020603050405020304" pitchFamily="18" charset="0"/>
                <a:cs typeface="Calibri" panose="020F0502020204030204" pitchFamily="34" charset="0"/>
              </a:rPr>
              <a:t>  Following the voice of God.</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lnSpc>
                <a:spcPct val="106000"/>
              </a:lnSpc>
              <a:buFont typeface="Arial" panose="020B0604020202020204" pitchFamily="34" charset="0"/>
              <a:buChar char="•"/>
            </a:pPr>
            <a:r>
              <a:rPr lang="en-GB" sz="1000" b="1" kern="1200" dirty="0">
                <a:solidFill>
                  <a:srgbClr val="000000"/>
                </a:solidFill>
                <a:effectLst/>
                <a:latin typeface="Work Sans" pitchFamily="2" charset="0"/>
                <a:ea typeface="Times New Roman" panose="02020603050405020304" pitchFamily="18" charset="0"/>
                <a:cs typeface="Calibri" panose="020F0502020204030204" pitchFamily="34" charset="0"/>
              </a:rPr>
              <a:t>Selflessness:</a:t>
            </a:r>
            <a:r>
              <a:rPr lang="en-GB" sz="1000" kern="1200" dirty="0">
                <a:solidFill>
                  <a:srgbClr val="000000"/>
                </a:solidFill>
                <a:effectLst/>
                <a:latin typeface="Work Sans" pitchFamily="2" charset="0"/>
                <a:ea typeface="Times New Roman" panose="02020603050405020304" pitchFamily="18" charset="0"/>
                <a:cs typeface="Calibri" panose="020F0502020204030204" pitchFamily="34" charset="0"/>
              </a:rPr>
              <a:t>  More concerned with the needs of others rather than self.</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lnSpc>
                <a:spcPct val="106000"/>
              </a:lnSpc>
              <a:buFont typeface="Arial" panose="020B0604020202020204" pitchFamily="34" charset="0"/>
              <a:buChar char="•"/>
            </a:pPr>
            <a:r>
              <a:rPr lang="en-GB" sz="1000" b="1" kern="1200" dirty="0">
                <a:solidFill>
                  <a:srgbClr val="000000"/>
                </a:solidFill>
                <a:effectLst/>
                <a:latin typeface="Work Sans" pitchFamily="2" charset="0"/>
                <a:ea typeface="Times New Roman" panose="02020603050405020304" pitchFamily="18" charset="0"/>
                <a:cs typeface="Calibri" panose="020F0502020204030204" pitchFamily="34" charset="0"/>
              </a:rPr>
              <a:t>Sacrifice:</a:t>
            </a:r>
            <a:r>
              <a:rPr lang="en-GB" sz="1000" kern="1200" dirty="0">
                <a:solidFill>
                  <a:srgbClr val="000000"/>
                </a:solidFill>
                <a:effectLst/>
                <a:latin typeface="Work Sans" pitchFamily="2" charset="0"/>
                <a:ea typeface="Times New Roman" panose="02020603050405020304" pitchFamily="18" charset="0"/>
                <a:cs typeface="Calibri" panose="020F0502020204030204" pitchFamily="34" charset="0"/>
              </a:rPr>
              <a:t>  Making an offering to God.  Offering oneself for God’s service.</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lnSpc>
                <a:spcPct val="106000"/>
              </a:lnSpc>
              <a:buFont typeface="Arial" panose="020B0604020202020204" pitchFamily="34" charset="0"/>
              <a:buChar char="•"/>
            </a:pPr>
            <a:r>
              <a:rPr lang="en-GB" sz="1000" b="1" kern="1200" dirty="0">
                <a:solidFill>
                  <a:srgbClr val="000000"/>
                </a:solidFill>
                <a:effectLst/>
                <a:latin typeface="Work Sans" pitchFamily="2" charset="0"/>
                <a:ea typeface="Times New Roman" panose="02020603050405020304" pitchFamily="18" charset="0"/>
                <a:cs typeface="Calibri" panose="020F0502020204030204" pitchFamily="34" charset="0"/>
              </a:rPr>
              <a:t>Trust:</a:t>
            </a:r>
            <a:r>
              <a:rPr lang="en-GB" sz="1000" kern="1200" dirty="0">
                <a:solidFill>
                  <a:srgbClr val="000000"/>
                </a:solidFill>
                <a:effectLst/>
                <a:latin typeface="Work Sans" pitchFamily="2" charset="0"/>
                <a:ea typeface="Times New Roman" panose="02020603050405020304" pitchFamily="18" charset="0"/>
                <a:cs typeface="Calibri" panose="020F0502020204030204" pitchFamily="34" charset="0"/>
              </a:rPr>
              <a:t>  </a:t>
            </a:r>
            <a:r>
              <a:rPr lang="en-GB" sz="1000" kern="1200" dirty="0">
                <a:effectLst/>
                <a:latin typeface="Work Sans" pitchFamily="2" charset="0"/>
                <a:ea typeface="Times New Roman" panose="02020603050405020304" pitchFamily="18" charset="0"/>
                <a:cs typeface="Calibri" panose="020F0502020204030204" pitchFamily="34" charset="0"/>
              </a:rPr>
              <a:t>A</a:t>
            </a:r>
            <a:r>
              <a:rPr lang="en-GB" sz="1000" b="1" kern="1200" dirty="0">
                <a:effectLst/>
                <a:latin typeface="Work Sans" pitchFamily="2" charset="0"/>
                <a:ea typeface="Times New Roman" panose="02020603050405020304" pitchFamily="18" charset="0"/>
                <a:cs typeface="Calibri" panose="020F0502020204030204" pitchFamily="34" charset="0"/>
              </a:rPr>
              <a:t> </a:t>
            </a:r>
            <a:r>
              <a:rPr lang="en-GB" sz="1000" b="1" dirty="0">
                <a:solidFill>
                  <a:srgbClr val="000000"/>
                </a:solidFill>
                <a:effectLst/>
                <a:latin typeface="Work Sans" pitchFamily="2" charset="0"/>
                <a:ea typeface="Calibri" panose="020F0502020204030204" pitchFamily="34" charset="0"/>
                <a:cs typeface="Times New Roman" panose="02020603050405020304" pitchFamily="18" charset="0"/>
              </a:rPr>
              <a:t>bold, confident, sure security or action based on that security.</a:t>
            </a:r>
            <a:r>
              <a:rPr lang="en-GB" sz="1000" kern="1200" dirty="0">
                <a:effectLst/>
                <a:latin typeface="Work Sans" pitchFamily="2" charset="0"/>
                <a:ea typeface="Times New Roman" panose="02020603050405020304" pitchFamily="18" charset="0"/>
                <a:cs typeface="Calibri" panose="020F0502020204030204" pitchFamily="34"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lnSpc>
                <a:spcPct val="106000"/>
              </a:lnSpc>
              <a:spcAft>
                <a:spcPts val="800"/>
              </a:spcAft>
              <a:buFont typeface="Arial" panose="020B0604020202020204" pitchFamily="34" charset="0"/>
              <a:buChar char="•"/>
            </a:pPr>
            <a:r>
              <a:rPr lang="en-GB" sz="1000" b="1" kern="1200" dirty="0">
                <a:solidFill>
                  <a:srgbClr val="000000"/>
                </a:solidFill>
                <a:effectLst/>
                <a:latin typeface="Work Sans" pitchFamily="2" charset="0"/>
                <a:ea typeface="Times New Roman" panose="02020603050405020304" pitchFamily="18" charset="0"/>
                <a:cs typeface="Calibri" panose="020F0502020204030204" pitchFamily="34" charset="0"/>
              </a:rPr>
              <a:t>Prayer:</a:t>
            </a:r>
            <a:r>
              <a:rPr lang="en-GB" sz="1000" kern="1200" dirty="0">
                <a:solidFill>
                  <a:srgbClr val="000000"/>
                </a:solidFill>
                <a:effectLst/>
                <a:latin typeface="Work Sans" pitchFamily="2" charset="0"/>
                <a:ea typeface="Times New Roman" panose="02020603050405020304" pitchFamily="18" charset="0"/>
                <a:cs typeface="Calibri" panose="020F0502020204030204" pitchFamily="34" charset="0"/>
              </a:rPr>
              <a:t>  Having a conversation with God.</a:t>
            </a:r>
            <a:endParaRPr lang="en-GB" sz="1000" dirty="0">
              <a:effectLst/>
              <a:latin typeface="Work Sans" pitchFamily="2" charset="0"/>
              <a:ea typeface="Calibri" panose="020F0502020204030204" pitchFamily="34" charset="0"/>
              <a:cs typeface="Times New Roman" panose="02020603050405020304" pitchFamily="18" charset="0"/>
            </a:endParaRPr>
          </a:p>
        </p:txBody>
      </p:sp>
      <p:sp>
        <p:nvSpPr>
          <p:cNvPr id="26" name="TextBox 25">
            <a:extLst>
              <a:ext uri="{FF2B5EF4-FFF2-40B4-BE49-F238E27FC236}">
                <a16:creationId xmlns:a16="http://schemas.microsoft.com/office/drawing/2014/main" id="{BBD0E2F0-DFE2-AAEC-FB94-EABF9A7B52B4}"/>
              </a:ext>
            </a:extLst>
          </p:cNvPr>
          <p:cNvSpPr txBox="1"/>
          <p:nvPr/>
        </p:nvSpPr>
        <p:spPr>
          <a:xfrm>
            <a:off x="2463253" y="1526610"/>
            <a:ext cx="7988992" cy="1015663"/>
          </a:xfrm>
          <a:prstGeom prst="rect">
            <a:avLst/>
          </a:prstGeom>
          <a:noFill/>
        </p:spPr>
        <p:txBody>
          <a:bodyPr wrap="square" rtlCol="0">
            <a:spAutoFit/>
          </a:bodyPr>
          <a:lstStyle/>
          <a:p>
            <a:r>
              <a:rPr lang="en-GB" sz="1000" b="1" dirty="0">
                <a:solidFill>
                  <a:schemeClr val="bg1"/>
                </a:solidFill>
                <a:effectLst/>
                <a:latin typeface="Work Sans" pitchFamily="2" charset="0"/>
                <a:ea typeface="Calibri" panose="020F0502020204030204" pitchFamily="34" charset="0"/>
                <a:cs typeface="Calibri Light" panose="020F0302020204030204" pitchFamily="34" charset="0"/>
              </a:rPr>
              <a:t>Weekly questions:</a:t>
            </a:r>
            <a:endParaRPr lang="en-GB" sz="1000" dirty="0">
              <a:solidFill>
                <a:schemeClr val="bg1"/>
              </a:solidFill>
              <a:effectLst/>
              <a:latin typeface="Work Sans" pitchFamily="2" charset="0"/>
              <a:ea typeface="Calibri" panose="020F0502020204030204" pitchFamily="34" charset="0"/>
              <a:cs typeface="Times New Roman" panose="02020603050405020304" pitchFamily="18" charset="0"/>
            </a:endParaRPr>
          </a:p>
          <a:p>
            <a:r>
              <a:rPr lang="en-GB" sz="1000" b="1" kern="1200" dirty="0">
                <a:solidFill>
                  <a:schemeClr val="bg1"/>
                </a:solidFill>
                <a:effectLst/>
                <a:latin typeface="Work Sans" pitchFamily="2" charset="0"/>
                <a:ea typeface="Times New Roman" panose="02020603050405020304" pitchFamily="18" charset="0"/>
                <a:cs typeface="Calibri" panose="020F0502020204030204" pitchFamily="34" charset="0"/>
              </a:rPr>
              <a:t>Week 1 and 2:  </a:t>
            </a:r>
            <a:r>
              <a:rPr lang="en-GB" sz="1000" kern="1200" dirty="0">
                <a:solidFill>
                  <a:schemeClr val="bg1"/>
                </a:solidFill>
                <a:effectLst/>
                <a:latin typeface="Work Sans" pitchFamily="2" charset="0"/>
                <a:ea typeface="Times New Roman" panose="02020603050405020304" pitchFamily="18" charset="0"/>
                <a:cs typeface="Calibri" panose="020F0502020204030204" pitchFamily="34" charset="0"/>
              </a:rPr>
              <a:t>How did Abra(ha)m demonstrate his faith in God?</a:t>
            </a:r>
            <a:br>
              <a:rPr lang="en-GB" sz="1000" kern="1200" dirty="0">
                <a:solidFill>
                  <a:schemeClr val="bg1"/>
                </a:solidFill>
                <a:effectLst/>
                <a:latin typeface="Work Sans" pitchFamily="2" charset="0"/>
                <a:ea typeface="Times New Roman" panose="02020603050405020304" pitchFamily="18" charset="0"/>
                <a:cs typeface="Calibri" panose="020F0502020204030204" pitchFamily="34" charset="0"/>
              </a:rPr>
            </a:br>
            <a:r>
              <a:rPr lang="en-GB" sz="1000" b="1" kern="1200" dirty="0">
                <a:solidFill>
                  <a:schemeClr val="bg1"/>
                </a:solidFill>
                <a:effectLst/>
                <a:latin typeface="Work Sans" pitchFamily="2" charset="0"/>
                <a:ea typeface="Times New Roman" panose="02020603050405020304" pitchFamily="18" charset="0"/>
                <a:cs typeface="Calibri" panose="020F0502020204030204" pitchFamily="34" charset="0"/>
              </a:rPr>
              <a:t>Week 3:  </a:t>
            </a:r>
            <a:r>
              <a:rPr lang="en-GB" sz="1000" kern="1200" dirty="0">
                <a:solidFill>
                  <a:schemeClr val="bg1"/>
                </a:solidFill>
                <a:effectLst/>
                <a:latin typeface="Work Sans" pitchFamily="2" charset="0"/>
                <a:ea typeface="Times New Roman" panose="02020603050405020304" pitchFamily="18" charset="0"/>
                <a:cs typeface="Calibri" panose="020F0502020204030204" pitchFamily="34" charset="0"/>
              </a:rPr>
              <a:t>How did Moses follow God’s ‘calling’</a:t>
            </a:r>
            <a:r>
              <a:rPr lang="en-GB" sz="1000" b="1" kern="1200" dirty="0">
                <a:solidFill>
                  <a:schemeClr val="bg1"/>
                </a:solidFill>
                <a:effectLst/>
                <a:latin typeface="Work Sans" pitchFamily="2" charset="0"/>
                <a:ea typeface="Times New Roman" panose="02020603050405020304" pitchFamily="18" charset="0"/>
                <a:cs typeface="Calibri" panose="020F0502020204030204" pitchFamily="34" charset="0"/>
              </a:rPr>
              <a:t> </a:t>
            </a:r>
            <a:r>
              <a:rPr lang="en-GB" sz="1000" kern="1200" dirty="0">
                <a:solidFill>
                  <a:schemeClr val="bg1"/>
                </a:solidFill>
                <a:effectLst/>
                <a:latin typeface="Work Sans" pitchFamily="2" charset="0"/>
                <a:ea typeface="Times New Roman" panose="02020603050405020304" pitchFamily="18" charset="0"/>
                <a:cs typeface="Calibri" panose="020F0502020204030204" pitchFamily="34" charset="0"/>
              </a:rPr>
              <a:t>for his life?</a:t>
            </a:r>
            <a:endParaRPr lang="en-GB" sz="1000" dirty="0">
              <a:solidFill>
                <a:schemeClr val="bg1"/>
              </a:solidFill>
              <a:effectLst/>
              <a:latin typeface="Work Sans" pitchFamily="2" charset="0"/>
              <a:ea typeface="Calibri" panose="020F0502020204030204" pitchFamily="34" charset="0"/>
              <a:cs typeface="Times New Roman" panose="02020603050405020304" pitchFamily="18" charset="0"/>
            </a:endParaRPr>
          </a:p>
          <a:p>
            <a:r>
              <a:rPr lang="en-GB" sz="1000" b="1" kern="1200" dirty="0">
                <a:solidFill>
                  <a:schemeClr val="bg1"/>
                </a:solidFill>
                <a:effectLst/>
                <a:latin typeface="Work Sans" pitchFamily="2" charset="0"/>
                <a:ea typeface="Times New Roman" panose="02020603050405020304" pitchFamily="18" charset="0"/>
                <a:cs typeface="Calibri" panose="020F0502020204030204" pitchFamily="34" charset="0"/>
              </a:rPr>
              <a:t>Week 4:</a:t>
            </a:r>
            <a:r>
              <a:rPr lang="en-GB" sz="1000" kern="1200" dirty="0">
                <a:solidFill>
                  <a:schemeClr val="bg1"/>
                </a:solidFill>
                <a:effectLst/>
                <a:latin typeface="Work Sans" pitchFamily="2" charset="0"/>
                <a:ea typeface="Times New Roman" panose="02020603050405020304" pitchFamily="18" charset="0"/>
                <a:cs typeface="Calibri" panose="020F0502020204030204" pitchFamily="34" charset="0"/>
              </a:rPr>
              <a:t>  </a:t>
            </a:r>
            <a:r>
              <a:rPr lang="en-GB" sz="1000" dirty="0">
                <a:solidFill>
                  <a:schemeClr val="bg1"/>
                </a:solidFill>
                <a:effectLst/>
                <a:latin typeface="Work Sans" pitchFamily="2" charset="0"/>
                <a:ea typeface="Calibri" panose="020F0502020204030204" pitchFamily="34" charset="0"/>
                <a:cs typeface="Calibri" panose="020F0502020204030204" pitchFamily="34" charset="0"/>
              </a:rPr>
              <a:t>What does it mean for a believer to follow God’s call?</a:t>
            </a:r>
            <a:br>
              <a:rPr lang="en-GB" sz="1000" kern="1200" dirty="0">
                <a:solidFill>
                  <a:schemeClr val="bg1"/>
                </a:solidFill>
                <a:effectLst/>
                <a:latin typeface="Work Sans" pitchFamily="2" charset="0"/>
                <a:ea typeface="Times New Roman" panose="02020603050405020304" pitchFamily="18" charset="0"/>
                <a:cs typeface="Calibri" panose="020F0502020204030204" pitchFamily="34" charset="0"/>
              </a:rPr>
            </a:br>
            <a:r>
              <a:rPr lang="en-GB" sz="1000" b="1" kern="1200" dirty="0">
                <a:solidFill>
                  <a:schemeClr val="bg1"/>
                </a:solidFill>
                <a:effectLst/>
                <a:latin typeface="Work Sans" pitchFamily="2" charset="0"/>
                <a:ea typeface="Times New Roman" panose="02020603050405020304" pitchFamily="18" charset="0"/>
                <a:cs typeface="Calibri" panose="020F0502020204030204" pitchFamily="34" charset="0"/>
              </a:rPr>
              <a:t>Week 5:  </a:t>
            </a:r>
            <a:r>
              <a:rPr lang="en-GB" sz="1000" kern="1200" dirty="0">
                <a:solidFill>
                  <a:schemeClr val="bg1"/>
                </a:solidFill>
                <a:effectLst/>
                <a:latin typeface="Work Sans" pitchFamily="2" charset="0"/>
                <a:ea typeface="Times New Roman" panose="02020603050405020304" pitchFamily="18" charset="0"/>
                <a:cs typeface="Calibri" panose="020F0502020204030204" pitchFamily="34" charset="0"/>
              </a:rPr>
              <a:t>How did Ruth demonstrate faith in God through selflessness?</a:t>
            </a:r>
            <a:br>
              <a:rPr lang="en-GB" sz="1000" b="1" kern="1200" dirty="0">
                <a:solidFill>
                  <a:schemeClr val="bg1"/>
                </a:solidFill>
                <a:effectLst/>
                <a:latin typeface="Work Sans" pitchFamily="2" charset="0"/>
                <a:ea typeface="Times New Roman" panose="02020603050405020304" pitchFamily="18" charset="0"/>
                <a:cs typeface="Calibri" panose="020F0502020204030204" pitchFamily="34" charset="0"/>
              </a:rPr>
            </a:br>
            <a:r>
              <a:rPr lang="en-GB" sz="1000" b="1" kern="1200" dirty="0">
                <a:solidFill>
                  <a:schemeClr val="bg1"/>
                </a:solidFill>
                <a:effectLst/>
                <a:latin typeface="Work Sans" pitchFamily="2" charset="0"/>
                <a:ea typeface="Times New Roman" panose="02020603050405020304" pitchFamily="18" charset="0"/>
                <a:cs typeface="Calibri" panose="020F0502020204030204" pitchFamily="34" charset="0"/>
              </a:rPr>
              <a:t>Week 6:  </a:t>
            </a:r>
            <a:r>
              <a:rPr lang="en-GB" sz="1000" kern="1200" dirty="0">
                <a:solidFill>
                  <a:schemeClr val="bg1"/>
                </a:solidFill>
                <a:effectLst/>
                <a:latin typeface="Work Sans" pitchFamily="2" charset="0"/>
                <a:ea typeface="Times New Roman" panose="02020603050405020304" pitchFamily="18" charset="0"/>
                <a:cs typeface="Calibri" panose="020F0502020204030204" pitchFamily="34" charset="0"/>
              </a:rPr>
              <a:t>Assessment.</a:t>
            </a:r>
            <a:endParaRPr lang="en-GB" sz="1000" dirty="0">
              <a:solidFill>
                <a:schemeClr val="bg1"/>
              </a:solidFill>
              <a:effectLst/>
              <a:latin typeface="Work Sans"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6089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400701-6DDE-24B2-FDA1-D18E40D235EA}"/>
              </a:ext>
            </a:extLst>
          </p:cNvPr>
          <p:cNvSpPr/>
          <p:nvPr/>
        </p:nvSpPr>
        <p:spPr>
          <a:xfrm>
            <a:off x="0" y="0"/>
            <a:ext cx="12199027" cy="1817310"/>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p:nvPr/>
        </p:nvSpPr>
        <p:spPr>
          <a:xfrm>
            <a:off x="2408601" y="408389"/>
            <a:ext cx="8039647" cy="830997"/>
          </a:xfrm>
          <a:prstGeom prst="rect">
            <a:avLst/>
          </a:prstGeom>
          <a:noFill/>
        </p:spPr>
        <p:txBody>
          <a:bodyPr wrap="square" rtlCol="0">
            <a:spAutoFit/>
          </a:bodyPr>
          <a:lstStyle/>
          <a:p>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Lesson 2: </a:t>
            </a:r>
            <a:r>
              <a:rPr lang="en-GB" sz="2400">
                <a:solidFill>
                  <a:schemeClr val="bg1"/>
                </a:solidFill>
                <a:effectLst/>
                <a:latin typeface="Work Sans Light" pitchFamily="2" charset="0"/>
                <a:ea typeface="Calibri" panose="020F0502020204030204" pitchFamily="34" charset="0"/>
              </a:rPr>
              <a:t>How did Abra(ha)m demonstrate faith in God?</a:t>
            </a:r>
            <a:endParaRPr lang="en-GB" sz="2400" dirty="0">
              <a:solidFill>
                <a:schemeClr val="bg1"/>
              </a:solidFill>
              <a:effectLst/>
              <a:latin typeface="Work Sans Light" pitchFamily="2"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5D460F70-1D54-ED4A-ADF6-21064E957007}"/>
              </a:ext>
            </a:extLst>
          </p:cNvPr>
          <p:cNvSpPr txBox="1"/>
          <p:nvPr/>
        </p:nvSpPr>
        <p:spPr>
          <a:xfrm>
            <a:off x="296800" y="267475"/>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FOUR</a:t>
            </a:r>
            <a:endParaRPr lang="en-US" sz="1400" b="1" dirty="0">
              <a:solidFill>
                <a:schemeClr val="bg1"/>
              </a:solidFill>
              <a:latin typeface="Work Sans SemiBold" pitchFamily="2" charset="77"/>
            </a:endParaRPr>
          </a:p>
        </p:txBody>
      </p:sp>
      <p:pic>
        <p:nvPicPr>
          <p:cNvPr id="6" name="Picture 5">
            <a:extLst>
              <a:ext uri="{FF2B5EF4-FFF2-40B4-BE49-F238E27FC236}">
                <a16:creationId xmlns:a16="http://schemas.microsoft.com/office/drawing/2014/main" id="{E1E5E4F1-2553-A7F3-3194-8EFF08438838}"/>
              </a:ext>
            </a:extLst>
          </p:cNvPr>
          <p:cNvPicPr>
            <a:picLocks noChangeAspect="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p:nvPr/>
        </p:nvSpPr>
        <p:spPr>
          <a:xfrm>
            <a:off x="296800" y="949173"/>
            <a:ext cx="2514336" cy="738664"/>
          </a:xfrm>
          <a:prstGeom prst="rect">
            <a:avLst/>
          </a:prstGeom>
          <a:noFill/>
        </p:spPr>
        <p:txBody>
          <a:bodyPr wrap="square" rtlCol="0">
            <a:spAutoFit/>
          </a:bodyPr>
          <a:lstStyle/>
          <a:p>
            <a:r>
              <a:rPr lang="en-US" sz="1400" b="1">
                <a:solidFill>
                  <a:schemeClr val="bg1"/>
                </a:solidFill>
                <a:latin typeface="Work Sans SemiBold" pitchFamily="2" charset="77"/>
              </a:rPr>
              <a:t>CORE </a:t>
            </a:r>
            <a:r>
              <a:rPr lang="en-US" sz="1400" b="1">
                <a:solidFill>
                  <a:schemeClr val="bg1"/>
                </a:solidFill>
                <a:latin typeface="Work Sans" pitchFamily="2" charset="0"/>
              </a:rPr>
              <a:t>CONCEPT: </a:t>
            </a:r>
          </a:p>
          <a:p>
            <a:r>
              <a:rPr lang="en-GB" sz="1400" b="1">
                <a:solidFill>
                  <a:schemeClr val="bg1"/>
                </a:solidFill>
                <a:effectLst/>
                <a:latin typeface="Work Sans SemiBold" pitchFamily="2" charset="0"/>
                <a:ea typeface="Calibri" panose="020F0502020204030204" pitchFamily="34" charset="0"/>
                <a:cs typeface="Times New Roman" panose="02020603050405020304" pitchFamily="18" charset="0"/>
              </a:rPr>
              <a:t>PEOPLE OF GOD</a:t>
            </a:r>
          </a:p>
          <a:p>
            <a:endParaRPr lang="en-US" sz="1400" b="1" dirty="0">
              <a:solidFill>
                <a:schemeClr val="bg1"/>
              </a:solidFill>
              <a:latin typeface="Work Sans SemiBold" pitchFamily="2" charset="77"/>
            </a:endParaRPr>
          </a:p>
        </p:txBody>
      </p:sp>
      <p:sp>
        <p:nvSpPr>
          <p:cNvPr id="5" name="TextBox 4">
            <a:extLst>
              <a:ext uri="{FF2B5EF4-FFF2-40B4-BE49-F238E27FC236}">
                <a16:creationId xmlns:a16="http://schemas.microsoft.com/office/drawing/2014/main" id="{FA96F9E5-8D36-A8A5-C360-ABB1898E278E}"/>
              </a:ext>
            </a:extLst>
          </p:cNvPr>
          <p:cNvSpPr txBox="1"/>
          <p:nvPr/>
        </p:nvSpPr>
        <p:spPr>
          <a:xfrm>
            <a:off x="3788659" y="1993563"/>
            <a:ext cx="4167051" cy="735907"/>
          </a:xfrm>
          <a:prstGeom prst="rect">
            <a:avLst/>
          </a:prstGeom>
          <a:noFill/>
        </p:spPr>
        <p:txBody>
          <a:bodyPr wrap="square">
            <a:spAutoFit/>
          </a:bodyPr>
          <a:lstStyle/>
          <a:p>
            <a:pPr lvl="0">
              <a:lnSpc>
                <a:spcPct val="106000"/>
              </a:lnSpc>
            </a:pPr>
            <a:r>
              <a:rPr lang="en-GB" sz="1000" u="sng" dirty="0">
                <a:solidFill>
                  <a:srgbClr val="0000FF"/>
                </a:solidFill>
                <a:effectLst/>
                <a:latin typeface="Work Sans" pitchFamily="2" charset="0"/>
                <a:ea typeface="Calibri" panose="020F0502020204030204" pitchFamily="34" charset="0"/>
                <a:cs typeface="Calibri" panose="020F0502020204030204" pitchFamily="34" charset="0"/>
                <a:hlinkClick r:id="rId3"/>
              </a:rPr>
              <a:t>https://www.youtube.com/watch?v=NNxuukP6mgU</a:t>
            </a:r>
            <a:r>
              <a:rPr lang="en-GB" sz="1000" b="1" dirty="0">
                <a:effectLst/>
                <a:latin typeface="Work Sans" pitchFamily="2" charset="0"/>
                <a:ea typeface="Calibri" panose="020F0502020204030204" pitchFamily="34" charset="0"/>
                <a:cs typeface="Calibri" panose="020F0502020204030204" pitchFamily="34" charset="0"/>
              </a:rPr>
              <a:t> – </a:t>
            </a:r>
            <a:r>
              <a:rPr lang="en-GB" sz="1000" dirty="0">
                <a:effectLst/>
                <a:latin typeface="Work Sans" pitchFamily="2" charset="0"/>
                <a:ea typeface="Calibri" panose="020F0502020204030204" pitchFamily="34" charset="0"/>
                <a:cs typeface="Calibri" panose="020F0502020204030204" pitchFamily="34" charset="0"/>
              </a:rPr>
              <a:t>this clip explains the covenant.</a:t>
            </a:r>
            <a:endParaRPr lang="en-GB" sz="1000" dirty="0">
              <a:effectLst/>
              <a:latin typeface="Work Sans" pitchFamily="2" charset="0"/>
              <a:ea typeface="Calibri" panose="020F0502020204030204" pitchFamily="34" charset="0"/>
              <a:cs typeface="Times New Roman" panose="02020603050405020304" pitchFamily="18" charset="0"/>
            </a:endParaRPr>
          </a:p>
          <a:p>
            <a:pPr lvl="0">
              <a:lnSpc>
                <a:spcPct val="106000"/>
              </a:lnSpc>
              <a:spcAft>
                <a:spcPts val="800"/>
              </a:spcAft>
            </a:pPr>
            <a:r>
              <a:rPr lang="en-GB" sz="1000" u="sng" kern="1200" dirty="0">
                <a:solidFill>
                  <a:srgbClr val="0000FF"/>
                </a:solidFill>
                <a:effectLst/>
                <a:latin typeface="Work Sans" pitchFamily="2" charset="0"/>
                <a:ea typeface="Times New Roman" panose="02020603050405020304" pitchFamily="18" charset="0"/>
                <a:cs typeface="Calibri" panose="020F0502020204030204" pitchFamily="34" charset="0"/>
                <a:hlinkClick r:id="rId3"/>
              </a:rPr>
              <a:t>https://www.youtube.com/watch?v=-rrcqpgEoug</a:t>
            </a:r>
            <a:r>
              <a:rPr lang="en-GB" sz="1000" b="1" kern="1200" dirty="0">
                <a:solidFill>
                  <a:srgbClr val="7030A0"/>
                </a:solidFill>
                <a:effectLst/>
                <a:latin typeface="Work Sans" pitchFamily="2" charset="0"/>
                <a:ea typeface="Times New Roman" panose="02020603050405020304" pitchFamily="18" charset="0"/>
                <a:cs typeface="Calibri" panose="020F0502020204030204" pitchFamily="34" charset="0"/>
              </a:rPr>
              <a:t> </a:t>
            </a:r>
            <a:r>
              <a:rPr lang="en-GB" sz="1000" kern="1200" dirty="0">
                <a:effectLst/>
                <a:latin typeface="Work Sans" pitchFamily="2" charset="0"/>
                <a:ea typeface="Times New Roman" panose="02020603050405020304" pitchFamily="18" charset="0"/>
                <a:cs typeface="Calibri" panose="020F0502020204030204" pitchFamily="34" charset="0"/>
              </a:rPr>
              <a:t>– the birth of Isaac.</a:t>
            </a:r>
            <a:endParaRPr lang="en-GB" sz="1000" dirty="0">
              <a:effectLst/>
              <a:latin typeface="Work Sans" pitchFamily="2"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FC997EE1-BE28-40E0-49EA-2F57C04A291B}"/>
              </a:ext>
            </a:extLst>
          </p:cNvPr>
          <p:cNvSpPr txBox="1"/>
          <p:nvPr/>
        </p:nvSpPr>
        <p:spPr>
          <a:xfrm>
            <a:off x="296800" y="3200844"/>
            <a:ext cx="2385440" cy="338554"/>
          </a:xfrm>
          <a:prstGeom prst="rect">
            <a:avLst/>
          </a:prstGeom>
          <a:noFill/>
        </p:spPr>
        <p:txBody>
          <a:bodyPr wrap="square" rtlCol="0">
            <a:spAutoFit/>
          </a:bodyPr>
          <a:lstStyle/>
          <a:p>
            <a:r>
              <a:rPr lang="en-GB" sz="1600" b="1">
                <a:latin typeface="Work Sans" pitchFamily="2" charset="0"/>
                <a:cs typeface="Times New Roman" panose="02020603050405020304" pitchFamily="18" charset="0"/>
              </a:rPr>
              <a:t>Sensitivities</a:t>
            </a:r>
            <a:endParaRPr lang="en-GB" sz="1600">
              <a:latin typeface="Work Sans" pitchFamily="2" charset="0"/>
            </a:endParaRPr>
          </a:p>
        </p:txBody>
      </p:sp>
      <p:sp>
        <p:nvSpPr>
          <p:cNvPr id="14" name="TextBox 13">
            <a:extLst>
              <a:ext uri="{FF2B5EF4-FFF2-40B4-BE49-F238E27FC236}">
                <a16:creationId xmlns:a16="http://schemas.microsoft.com/office/drawing/2014/main" id="{B036C391-CB78-EFA1-EC78-0FCA8E1CD3A6}"/>
              </a:ext>
            </a:extLst>
          </p:cNvPr>
          <p:cNvSpPr txBox="1"/>
          <p:nvPr/>
        </p:nvSpPr>
        <p:spPr>
          <a:xfrm>
            <a:off x="3590910" y="3200844"/>
            <a:ext cx="4167051" cy="735907"/>
          </a:xfrm>
          <a:prstGeom prst="rect">
            <a:avLst/>
          </a:prstGeom>
          <a:noFill/>
        </p:spPr>
        <p:txBody>
          <a:bodyPr wrap="square">
            <a:spAutoFit/>
          </a:bodyPr>
          <a:lstStyle/>
          <a:p>
            <a:pPr marL="171450" lvl="0" indent="-171450">
              <a:lnSpc>
                <a:spcPct val="106000"/>
              </a:lnSpc>
              <a:buFont typeface="Arial" panose="020B0604020202020204" pitchFamily="34" charset="0"/>
              <a:buChar char="•"/>
            </a:pPr>
            <a:r>
              <a:rPr lang="en-GB" sz="1000">
                <a:effectLst/>
                <a:latin typeface="Work Sans" pitchFamily="2" charset="0"/>
                <a:ea typeface="Calibri" panose="020F0502020204030204" pitchFamily="34" charset="0"/>
                <a:cs typeface="Calibri" panose="020F0502020204030204" pitchFamily="34" charset="0"/>
              </a:rPr>
              <a:t>Be mindful of pupils who may have had to leave their home suddenly.</a:t>
            </a:r>
            <a:endParaRPr lang="en-GB" sz="1000">
              <a:effectLst/>
              <a:latin typeface="Work Sans" pitchFamily="2" charset="0"/>
              <a:ea typeface="Calibri" panose="020F0502020204030204" pitchFamily="34" charset="0"/>
              <a:cs typeface="Times New Roman" panose="02020603050405020304" pitchFamily="18" charset="0"/>
            </a:endParaRPr>
          </a:p>
          <a:p>
            <a:pPr marL="171450" lvl="0" indent="-171450">
              <a:lnSpc>
                <a:spcPct val="106000"/>
              </a:lnSpc>
              <a:spcAft>
                <a:spcPts val="800"/>
              </a:spcAft>
              <a:buFont typeface="Arial" panose="020B0604020202020204" pitchFamily="34" charset="0"/>
              <a:buChar char="•"/>
            </a:pPr>
            <a:r>
              <a:rPr lang="en-GB" sz="1000">
                <a:effectLst/>
                <a:latin typeface="Work Sans" pitchFamily="2" charset="0"/>
                <a:ea typeface="Calibri" panose="020F0502020204030204" pitchFamily="34" charset="0"/>
                <a:cs typeface="Calibri" panose="020F0502020204030204" pitchFamily="34" charset="0"/>
              </a:rPr>
              <a:t>Be mindful of the current global situation where fleeing from one country to another is a ‘live’ situation.</a:t>
            </a:r>
            <a:endParaRPr lang="en-GB" sz="1000">
              <a:effectLst/>
              <a:latin typeface="Work Sans" pitchFamily="2" charset="0"/>
              <a:ea typeface="Calibri" panose="020F0502020204030204" pitchFamily="34" charset="0"/>
              <a:cs typeface="Times New Roman" panose="02020603050405020304" pitchFamily="18" charset="0"/>
            </a:endParaRPr>
          </a:p>
        </p:txBody>
      </p:sp>
      <p:sp>
        <p:nvSpPr>
          <p:cNvPr id="16" name="Rectangle 15">
            <a:extLst>
              <a:ext uri="{FF2B5EF4-FFF2-40B4-BE49-F238E27FC236}">
                <a16:creationId xmlns:a16="http://schemas.microsoft.com/office/drawing/2014/main" id="{48226D65-1F0D-D9C4-72A5-B2480A182EED}"/>
              </a:ext>
            </a:extLst>
          </p:cNvPr>
          <p:cNvSpPr/>
          <p:nvPr/>
        </p:nvSpPr>
        <p:spPr>
          <a:xfrm>
            <a:off x="0" y="1817310"/>
            <a:ext cx="3383279" cy="1160204"/>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D26D8856-2F9A-F03B-ED19-7AB6EBBE341B}"/>
              </a:ext>
            </a:extLst>
          </p:cNvPr>
          <p:cNvSpPr txBox="1"/>
          <p:nvPr/>
        </p:nvSpPr>
        <p:spPr>
          <a:xfrm>
            <a:off x="296800" y="2044688"/>
            <a:ext cx="2385440" cy="338554"/>
          </a:xfrm>
          <a:prstGeom prst="rect">
            <a:avLst/>
          </a:prstGeom>
          <a:noFill/>
        </p:spPr>
        <p:txBody>
          <a:bodyPr wrap="square" rtlCol="0">
            <a:spAutoFit/>
          </a:bodyPr>
          <a:lstStyle/>
          <a:p>
            <a:r>
              <a:rPr lang="en-GB" sz="1600" b="1">
                <a:latin typeface="Work Sans" pitchFamily="2" charset="0"/>
                <a:cs typeface="Times New Roman" panose="02020603050405020304" pitchFamily="18" charset="0"/>
              </a:rPr>
              <a:t>Resources</a:t>
            </a:r>
            <a:endParaRPr lang="en-GB" sz="1600">
              <a:latin typeface="Work Sans" pitchFamily="2" charset="0"/>
            </a:endParaRPr>
          </a:p>
        </p:txBody>
      </p:sp>
      <p:sp>
        <p:nvSpPr>
          <p:cNvPr id="18" name="Rectangle 17">
            <a:extLst>
              <a:ext uri="{FF2B5EF4-FFF2-40B4-BE49-F238E27FC236}">
                <a16:creationId xmlns:a16="http://schemas.microsoft.com/office/drawing/2014/main" id="{7B167E1C-EBA8-9AF9-5778-2E3003A66C72}"/>
              </a:ext>
            </a:extLst>
          </p:cNvPr>
          <p:cNvSpPr/>
          <p:nvPr/>
        </p:nvSpPr>
        <p:spPr>
          <a:xfrm>
            <a:off x="0" y="4990582"/>
            <a:ext cx="3383279" cy="1867418"/>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80487099-7EEE-F6D0-7253-2D1F42B0AA44}"/>
              </a:ext>
            </a:extLst>
          </p:cNvPr>
          <p:cNvSpPr txBox="1"/>
          <p:nvPr/>
        </p:nvSpPr>
        <p:spPr>
          <a:xfrm>
            <a:off x="296800" y="5129997"/>
            <a:ext cx="2385440" cy="1460528"/>
          </a:xfrm>
          <a:prstGeom prst="rect">
            <a:avLst/>
          </a:prstGeom>
          <a:noFill/>
        </p:spPr>
        <p:txBody>
          <a:bodyPr wrap="square" rtlCol="0">
            <a:spAutoFit/>
          </a:bodyPr>
          <a:lstStyle/>
          <a:p>
            <a:r>
              <a:rPr lang="en-GB" sz="1600" b="1" dirty="0">
                <a:latin typeface="Work Sans" pitchFamily="2" charset="0"/>
                <a:cs typeface="Times New Roman" panose="02020603050405020304" pitchFamily="18" charset="0"/>
              </a:rPr>
              <a:t>Impact</a:t>
            </a:r>
          </a:p>
          <a:p>
            <a:endParaRPr lang="en-GB" sz="1600" b="1" dirty="0">
              <a:latin typeface="Work Sans" pitchFamily="2" charset="0"/>
              <a:cs typeface="Times New Roman" panose="02020603050405020304" pitchFamily="18" charset="0"/>
            </a:endParaRPr>
          </a:p>
          <a:p>
            <a:pPr>
              <a:lnSpc>
                <a:spcPct val="107000"/>
              </a:lnSpc>
              <a:spcAft>
                <a:spcPts val="800"/>
              </a:spcAft>
            </a:pPr>
            <a:r>
              <a:rPr lang="en-GB" sz="1600" dirty="0">
                <a:effectLst/>
                <a:latin typeface="Work Sans" pitchFamily="2" charset="0"/>
                <a:ea typeface="Calibri" panose="020F0502020204030204" pitchFamily="34" charset="0"/>
                <a:cs typeface="Times New Roman" panose="02020603050405020304" pitchFamily="18" charset="0"/>
              </a:rPr>
              <a:t>What do you notice as a teacher?</a:t>
            </a:r>
          </a:p>
          <a:p>
            <a:r>
              <a:rPr lang="en-GB" sz="1600" dirty="0">
                <a:effectLst/>
                <a:latin typeface="Work Sans" pitchFamily="2" charset="0"/>
                <a:ea typeface="Calibri" panose="020F0502020204030204" pitchFamily="34" charset="0"/>
                <a:cs typeface="Times New Roman" panose="02020603050405020304" pitchFamily="18" charset="0"/>
              </a:rPr>
              <a:t>What do pupils say?</a:t>
            </a:r>
            <a:endParaRPr lang="en-GB" sz="1600" dirty="0">
              <a:latin typeface="Work Sans" pitchFamily="2" charset="0"/>
            </a:endParaRPr>
          </a:p>
        </p:txBody>
      </p:sp>
      <p:sp>
        <p:nvSpPr>
          <p:cNvPr id="20" name="TextBox 19">
            <a:extLst>
              <a:ext uri="{FF2B5EF4-FFF2-40B4-BE49-F238E27FC236}">
                <a16:creationId xmlns:a16="http://schemas.microsoft.com/office/drawing/2014/main" id="{8A6E5542-9BD1-48A2-AD30-420D91538ACE}"/>
              </a:ext>
            </a:extLst>
          </p:cNvPr>
          <p:cNvSpPr txBox="1"/>
          <p:nvPr/>
        </p:nvSpPr>
        <p:spPr>
          <a:xfrm>
            <a:off x="3590910" y="5204626"/>
            <a:ext cx="8207191" cy="780727"/>
          </a:xfrm>
          <a:prstGeom prst="rect">
            <a:avLst/>
          </a:prstGeom>
          <a:noFill/>
        </p:spPr>
        <p:txBody>
          <a:bodyPr wrap="square">
            <a:spAutoFit/>
          </a:bodyPr>
          <a:lstStyle/>
          <a:p>
            <a:pPr>
              <a:lnSpc>
                <a:spcPct val="107000"/>
              </a:lnSpc>
              <a:spcAft>
                <a:spcPts val="800"/>
              </a:spcAft>
            </a:pPr>
            <a:r>
              <a:rPr lang="en-GB" sz="1000" dirty="0">
                <a:effectLst/>
                <a:latin typeface="Work Sans" pitchFamily="2" charset="0"/>
                <a:ea typeface="Calibri" panose="020F0502020204030204" pitchFamily="34" charset="0"/>
                <a:cs typeface="Times New Roman" panose="02020603050405020304" pitchFamily="18" charset="0"/>
              </a:rPr>
              <a:t>In this box, note down anything that you heard a pupil say that would provide evidence towards their progress in RE.</a:t>
            </a:r>
          </a:p>
          <a:p>
            <a:pPr>
              <a:lnSpc>
                <a:spcPct val="107000"/>
              </a:lnSpc>
              <a:spcAft>
                <a:spcPts val="800"/>
              </a:spcAft>
            </a:pPr>
            <a:r>
              <a:rPr lang="en-GB" sz="1000" dirty="0">
                <a:effectLst/>
                <a:latin typeface="Work Sans" pitchFamily="2" charset="0"/>
                <a:ea typeface="Calibri" panose="020F0502020204030204" pitchFamily="34" charset="0"/>
                <a:cs typeface="Times New Roman" panose="02020603050405020304" pitchFamily="18" charset="0"/>
              </a:rPr>
              <a:t>Note down anything significant an additional adult has noticed.</a:t>
            </a:r>
          </a:p>
          <a:p>
            <a:r>
              <a:rPr lang="en-GB" sz="1000" dirty="0">
                <a:effectLst/>
                <a:latin typeface="Work Sans" pitchFamily="2" charset="0"/>
                <a:ea typeface="Calibri" panose="020F0502020204030204" pitchFamily="34" charset="0"/>
                <a:cs typeface="Times New Roman" panose="02020603050405020304" pitchFamily="18" charset="0"/>
              </a:rPr>
              <a:t>Note down anything significant that happened in the lesson that will have an impact on the next lesson.</a:t>
            </a:r>
          </a:p>
        </p:txBody>
      </p:sp>
      <p:cxnSp>
        <p:nvCxnSpPr>
          <p:cNvPr id="9" name="Straight Connector 8">
            <a:extLst>
              <a:ext uri="{FF2B5EF4-FFF2-40B4-BE49-F238E27FC236}">
                <a16:creationId xmlns:a16="http://schemas.microsoft.com/office/drawing/2014/main" id="{8FE4AEC0-94B1-5CD8-0B4A-87A4FFB8252F}"/>
              </a:ext>
            </a:extLst>
          </p:cNvPr>
          <p:cNvCxnSpPr>
            <a:cxnSpLocks/>
          </p:cNvCxnSpPr>
          <p:nvPr/>
        </p:nvCxnSpPr>
        <p:spPr>
          <a:xfrm flipH="1">
            <a:off x="3788659" y="2977514"/>
            <a:ext cx="7732104" cy="0"/>
          </a:xfrm>
          <a:prstGeom prst="line">
            <a:avLst/>
          </a:prstGeom>
          <a:ln>
            <a:solidFill>
              <a:srgbClr val="55345A"/>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454FC53-2FC9-1532-F4C5-37D4C457D17C}"/>
              </a:ext>
            </a:extLst>
          </p:cNvPr>
          <p:cNvCxnSpPr>
            <a:cxnSpLocks/>
          </p:cNvCxnSpPr>
          <p:nvPr/>
        </p:nvCxnSpPr>
        <p:spPr>
          <a:xfrm flipH="1">
            <a:off x="3788659" y="4997783"/>
            <a:ext cx="7732104" cy="0"/>
          </a:xfrm>
          <a:prstGeom prst="line">
            <a:avLst/>
          </a:prstGeom>
          <a:ln>
            <a:solidFill>
              <a:srgbClr val="55345A"/>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2AB0E64F-E66D-4992-A461-0C118EF75145}"/>
              </a:ext>
            </a:extLst>
          </p:cNvPr>
          <p:cNvSpPr/>
          <p:nvPr/>
        </p:nvSpPr>
        <p:spPr>
          <a:xfrm>
            <a:off x="0" y="2978129"/>
            <a:ext cx="3383279" cy="2024417"/>
          </a:xfrm>
          <a:prstGeom prst="rect">
            <a:avLst/>
          </a:prstGeom>
          <a:solidFill>
            <a:srgbClr val="2D80A5">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51105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7BCA9B9-732D-0C2A-12A9-26D5D1BAFC57}"/>
              </a:ext>
            </a:extLst>
          </p:cNvPr>
          <p:cNvSpPr/>
          <p:nvPr/>
        </p:nvSpPr>
        <p:spPr>
          <a:xfrm>
            <a:off x="0" y="1817310"/>
            <a:ext cx="3383279" cy="1820898"/>
          </a:xfrm>
          <a:prstGeom prst="rect">
            <a:avLst/>
          </a:prstGeom>
          <a:solidFill>
            <a:srgbClr val="2D80A5">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FF3A65F3-0E3D-F340-4A63-B9BD3B02D804}"/>
              </a:ext>
            </a:extLst>
          </p:cNvPr>
          <p:cNvSpPr/>
          <p:nvPr/>
        </p:nvSpPr>
        <p:spPr>
          <a:xfrm>
            <a:off x="0" y="3638208"/>
            <a:ext cx="3383279" cy="3219792"/>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F860A82-7C19-4C38-0638-DF2E5D62AF6C}"/>
              </a:ext>
            </a:extLst>
          </p:cNvPr>
          <p:cNvSpPr/>
          <p:nvPr/>
        </p:nvSpPr>
        <p:spPr>
          <a:xfrm>
            <a:off x="0" y="0"/>
            <a:ext cx="12199027" cy="1817310"/>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a:spLocks noGrp="1" noRot="1" noMove="1" noResize="1" noEditPoints="1" noAdjustHandles="1" noChangeArrowheads="1" noChangeShapeType="1"/>
          </p:cNvSpPr>
          <p:nvPr/>
        </p:nvSpPr>
        <p:spPr>
          <a:xfrm>
            <a:off x="2408601" y="408389"/>
            <a:ext cx="8039647" cy="830997"/>
          </a:xfrm>
          <a:prstGeom prst="rect">
            <a:avLst/>
          </a:prstGeom>
          <a:noFill/>
        </p:spPr>
        <p:txBody>
          <a:bodyPr wrap="square" rtlCol="0">
            <a:spAutoFit/>
          </a:bodyPr>
          <a:lstStyle/>
          <a:p>
            <a:r>
              <a:rPr lang="en-GB" sz="2400" b="1" dirty="0">
                <a:solidFill>
                  <a:schemeClr val="bg1"/>
                </a:solidFill>
                <a:effectLst/>
                <a:latin typeface="Work Sans Light" pitchFamily="2" charset="0"/>
                <a:ea typeface="Calibri" panose="020F0502020204030204" pitchFamily="34" charset="0"/>
                <a:cs typeface="Times New Roman" panose="02020603050405020304" pitchFamily="18" charset="0"/>
              </a:rPr>
              <a:t>Lesson 3: </a:t>
            </a:r>
            <a:r>
              <a:rPr lang="en-GB" sz="2400" dirty="0">
                <a:solidFill>
                  <a:schemeClr val="bg1"/>
                </a:solidFill>
                <a:effectLst/>
                <a:latin typeface="Work Sans Light" pitchFamily="2" charset="0"/>
                <a:ea typeface="Calibri" panose="020F0502020204030204" pitchFamily="34" charset="0"/>
              </a:rPr>
              <a:t>How did Moses follow God’s calling for his life? </a:t>
            </a:r>
            <a:endParaRPr lang="en-GB" sz="2400" dirty="0">
              <a:solidFill>
                <a:schemeClr val="bg1"/>
              </a:solidFill>
              <a:effectLst/>
              <a:latin typeface="Work Sans Light" pitchFamily="2"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5D460F70-1D54-ED4A-ADF6-21064E957007}"/>
              </a:ext>
            </a:extLst>
          </p:cNvPr>
          <p:cNvSpPr txBox="1">
            <a:spLocks noGrp="1" noRot="1" noMove="1" noResize="1" noEditPoints="1" noAdjustHandles="1" noChangeArrowheads="1" noChangeShapeType="1"/>
          </p:cNvSpPr>
          <p:nvPr/>
        </p:nvSpPr>
        <p:spPr>
          <a:xfrm>
            <a:off x="296800" y="267475"/>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FOUR</a:t>
            </a:r>
            <a:endParaRPr lang="en-US" sz="1400" b="1" dirty="0">
              <a:solidFill>
                <a:schemeClr val="bg1"/>
              </a:solidFill>
              <a:latin typeface="Work Sans SemiBold" pitchFamily="2" charset="77"/>
            </a:endParaRPr>
          </a:p>
        </p:txBody>
      </p:sp>
      <p:pic>
        <p:nvPicPr>
          <p:cNvPr id="8" name="Picture 7">
            <a:extLst>
              <a:ext uri="{FF2B5EF4-FFF2-40B4-BE49-F238E27FC236}">
                <a16:creationId xmlns:a16="http://schemas.microsoft.com/office/drawing/2014/main" id="{82834434-1D63-7997-A17F-A7115122D508}"/>
              </a:ext>
            </a:extLst>
          </p:cNvPr>
          <p:cNvPicPr>
            <a:picLocks noGrp="1" noRot="1" noChangeAspect="1" noMove="1" noResize="1" noEditPoints="1" noAdjustHandles="1" noChangeArrowheads="1" noChangeShapeType="1" noCrop="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a:spLocks noGrp="1" noRot="1" noMove="1" noResize="1" noEditPoints="1" noAdjustHandles="1" noChangeArrowheads="1" noChangeShapeType="1"/>
          </p:cNvSpPr>
          <p:nvPr/>
        </p:nvSpPr>
        <p:spPr>
          <a:xfrm>
            <a:off x="296800" y="949173"/>
            <a:ext cx="2514336" cy="738664"/>
          </a:xfrm>
          <a:prstGeom prst="rect">
            <a:avLst/>
          </a:prstGeom>
          <a:noFill/>
        </p:spPr>
        <p:txBody>
          <a:bodyPr wrap="square" rtlCol="0">
            <a:spAutoFit/>
          </a:bodyPr>
          <a:lstStyle/>
          <a:p>
            <a:r>
              <a:rPr lang="en-US" sz="1400" b="1">
                <a:solidFill>
                  <a:schemeClr val="bg1"/>
                </a:solidFill>
                <a:latin typeface="Work Sans SemiBold" pitchFamily="2" charset="77"/>
              </a:rPr>
              <a:t>CORE </a:t>
            </a:r>
            <a:r>
              <a:rPr lang="en-US" sz="1400" b="1">
                <a:solidFill>
                  <a:schemeClr val="bg1"/>
                </a:solidFill>
                <a:latin typeface="Work Sans" pitchFamily="2" charset="0"/>
              </a:rPr>
              <a:t>CONCEPT: </a:t>
            </a:r>
          </a:p>
          <a:p>
            <a:r>
              <a:rPr lang="en-GB" sz="1400" b="1">
                <a:solidFill>
                  <a:schemeClr val="bg1"/>
                </a:solidFill>
                <a:effectLst/>
                <a:latin typeface="Work Sans SemiBold" pitchFamily="2" charset="0"/>
                <a:ea typeface="Calibri" panose="020F0502020204030204" pitchFamily="34" charset="0"/>
                <a:cs typeface="Times New Roman" panose="02020603050405020304" pitchFamily="18" charset="0"/>
              </a:rPr>
              <a:t>PEOPLE OF GOD</a:t>
            </a:r>
          </a:p>
          <a:p>
            <a:endParaRPr lang="en-US" sz="1400" b="1" dirty="0">
              <a:solidFill>
                <a:schemeClr val="bg1"/>
              </a:solidFill>
              <a:latin typeface="Work Sans SemiBold" pitchFamily="2" charset="77"/>
            </a:endParaRPr>
          </a:p>
        </p:txBody>
      </p:sp>
      <p:sp>
        <p:nvSpPr>
          <p:cNvPr id="20" name="TextBox 19">
            <a:extLst>
              <a:ext uri="{FF2B5EF4-FFF2-40B4-BE49-F238E27FC236}">
                <a16:creationId xmlns:a16="http://schemas.microsoft.com/office/drawing/2014/main" id="{7F0F295F-1945-027E-E498-9204783374FC}"/>
              </a:ext>
            </a:extLst>
          </p:cNvPr>
          <p:cNvSpPr txBox="1">
            <a:spLocks noGrp="1" noRot="1" noMove="1" noResize="1" noEditPoints="1" noAdjustHandles="1" noChangeArrowheads="1" noChangeShapeType="1"/>
          </p:cNvSpPr>
          <p:nvPr/>
        </p:nvSpPr>
        <p:spPr>
          <a:xfrm>
            <a:off x="323765" y="3791148"/>
            <a:ext cx="2741040" cy="1689501"/>
          </a:xfrm>
          <a:prstGeom prst="rect">
            <a:avLst/>
          </a:prstGeom>
          <a:noFill/>
        </p:spPr>
        <p:txBody>
          <a:bodyPr wrap="square" rtlCol="0">
            <a:spAutoFit/>
          </a:bodyPr>
          <a:lstStyle/>
          <a:p>
            <a:pPr>
              <a:lnSpc>
                <a:spcPct val="107000"/>
              </a:lnSpc>
              <a:spcAft>
                <a:spcPts val="800"/>
              </a:spcAft>
            </a:pPr>
            <a:r>
              <a:rPr lang="en-GB" sz="1600" b="1" dirty="0">
                <a:effectLst/>
                <a:latin typeface="Work Sans" pitchFamily="2" charset="0"/>
                <a:ea typeface="Calibri" panose="020F0502020204030204" pitchFamily="34" charset="0"/>
                <a:cs typeface="Times New Roman" panose="02020603050405020304" pitchFamily="18" charset="0"/>
              </a:rPr>
              <a:t>Implementation:</a:t>
            </a:r>
            <a:r>
              <a:rPr lang="en-GB" sz="1600" dirty="0">
                <a:effectLst/>
                <a:latin typeface="Work Sans" pitchFamily="2" charset="0"/>
                <a:ea typeface="Calibri" panose="020F0502020204030204" pitchFamily="34" charset="0"/>
                <a:cs typeface="Times New Roman" panose="02020603050405020304" pitchFamily="18" charset="0"/>
              </a:rPr>
              <a:t>  </a:t>
            </a:r>
          </a:p>
          <a:p>
            <a:r>
              <a:rPr lang="en-GB" sz="1600" dirty="0">
                <a:effectLst/>
                <a:latin typeface="Work Sans" pitchFamily="2" charset="0"/>
                <a:ea typeface="Calibri" panose="020F0502020204030204" pitchFamily="34" charset="0"/>
                <a:cs typeface="Times New Roman" panose="02020603050405020304" pitchFamily="18" charset="0"/>
              </a:rPr>
              <a:t>Outlining how to introduce the religious content in the classroom and create learning opportunities from it.</a:t>
            </a:r>
            <a:endParaRPr lang="en-GB" sz="1600" dirty="0">
              <a:latin typeface="Work Sans" pitchFamily="2" charset="0"/>
            </a:endParaRPr>
          </a:p>
        </p:txBody>
      </p:sp>
      <p:sp>
        <p:nvSpPr>
          <p:cNvPr id="22" name="TextBox 21">
            <a:extLst>
              <a:ext uri="{FF2B5EF4-FFF2-40B4-BE49-F238E27FC236}">
                <a16:creationId xmlns:a16="http://schemas.microsoft.com/office/drawing/2014/main" id="{DCADF510-8CFF-BEDA-98C7-AAE125765A82}"/>
              </a:ext>
            </a:extLst>
          </p:cNvPr>
          <p:cNvSpPr txBox="1">
            <a:spLocks noGrp="1" noRot="1" noMove="1" noResize="1" noEditPoints="1" noAdjustHandles="1" noChangeArrowheads="1" noChangeShapeType="1"/>
          </p:cNvSpPr>
          <p:nvPr/>
        </p:nvSpPr>
        <p:spPr>
          <a:xfrm>
            <a:off x="3527922" y="2091131"/>
            <a:ext cx="8242126" cy="1001300"/>
          </a:xfrm>
          <a:prstGeom prst="rect">
            <a:avLst/>
          </a:prstGeom>
          <a:noFill/>
        </p:spPr>
        <p:txBody>
          <a:bodyPr wrap="square" rtlCol="0">
            <a:spAutoFit/>
          </a:bodyPr>
          <a:lstStyle/>
          <a:p>
            <a:pPr marL="171450" lvl="0" indent="-171450">
              <a:lnSpc>
                <a:spcPct val="106000"/>
              </a:lnSpc>
              <a:buFont typeface="Arial" panose="020B0604020202020204" pitchFamily="34" charset="0"/>
              <a:buChar char="•"/>
            </a:pPr>
            <a:r>
              <a:rPr lang="en-GB" sz="1000" dirty="0">
                <a:effectLst/>
                <a:latin typeface="Work Sans" pitchFamily="2" charset="0"/>
                <a:ea typeface="Calibri" panose="020F0502020204030204" pitchFamily="34" charset="0"/>
                <a:cs typeface="Calibri" panose="020F0502020204030204" pitchFamily="34" charset="0"/>
              </a:rPr>
              <a:t>Know what the word ‘vocation’ means.</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lnSpc>
                <a:spcPct val="106000"/>
              </a:lnSpc>
              <a:buFont typeface="Arial" panose="020B0604020202020204" pitchFamily="34" charset="0"/>
              <a:buChar char="•"/>
            </a:pPr>
            <a:r>
              <a:rPr lang="en-GB" sz="1000" dirty="0">
                <a:effectLst/>
                <a:latin typeface="Work Sans" pitchFamily="2" charset="0"/>
                <a:ea typeface="Calibri" panose="020F0502020204030204" pitchFamily="34" charset="0"/>
                <a:cs typeface="Calibri" panose="020F0502020204030204" pitchFamily="34" charset="0"/>
              </a:rPr>
              <a:t>Know the story of Moses and the burning bush and the key message behind it.</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lnSpc>
                <a:spcPct val="106000"/>
              </a:lnSpc>
              <a:buFont typeface="Arial" panose="020B0604020202020204" pitchFamily="34" charset="0"/>
              <a:buChar char="•"/>
            </a:pPr>
            <a:r>
              <a:rPr lang="en-GB" sz="1000" dirty="0">
                <a:effectLst/>
                <a:latin typeface="Work Sans" pitchFamily="2" charset="0"/>
                <a:ea typeface="Calibri" panose="020F0502020204030204" pitchFamily="34" charset="0"/>
                <a:cs typeface="Calibri" panose="020F0502020204030204" pitchFamily="34" charset="0"/>
              </a:rPr>
              <a:t>Make links between the text and what a believer can learn about what it means to listen and follow God’s call.</a:t>
            </a:r>
            <a:endParaRPr lang="en-GB" sz="1000" dirty="0">
              <a:effectLst/>
              <a:latin typeface="Work Sans" pitchFamily="2" charset="0"/>
              <a:ea typeface="Calibri" panose="020F0502020204030204" pitchFamily="34" charset="0"/>
              <a:cs typeface="Times New Roman" panose="02020603050405020304" pitchFamily="18" charset="0"/>
            </a:endParaRPr>
          </a:p>
          <a:p>
            <a:pPr marL="228600">
              <a:lnSpc>
                <a:spcPct val="106000"/>
              </a:lnSpc>
              <a:spcAft>
                <a:spcPts val="800"/>
              </a:spcAft>
            </a:pPr>
            <a:r>
              <a:rPr lang="en-GB" sz="1000" dirty="0">
                <a:effectLst/>
                <a:latin typeface="Work Sans" pitchFamily="2" charset="0"/>
                <a:ea typeface="Calibri" panose="020F0502020204030204" pitchFamily="34" charset="0"/>
                <a:cs typeface="Calibri" panose="020F0502020204030204" pitchFamily="34"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rPr>
              <a:t>Key religious vocabulary:  </a:t>
            </a:r>
            <a:r>
              <a:rPr lang="en-GB" sz="1000" dirty="0">
                <a:effectLst/>
                <a:latin typeface="Work Sans" pitchFamily="2" charset="0"/>
                <a:ea typeface="Calibri" panose="020F0502020204030204" pitchFamily="34" charset="0"/>
              </a:rPr>
              <a:t>Vocation.</a:t>
            </a:r>
            <a:r>
              <a:rPr lang="en-GB" sz="1000" dirty="0">
                <a:effectLst/>
                <a:latin typeface="Work Sans" pitchFamily="2" charset="0"/>
                <a:ea typeface="Calibri" panose="020F0502020204030204" pitchFamily="34" charset="0"/>
                <a:cs typeface="Times New Roman" panose="02020603050405020304" pitchFamily="18" charset="0"/>
              </a:rPr>
              <a:t> </a:t>
            </a:r>
            <a:endParaRPr lang="en-GB" sz="1000" dirty="0">
              <a:latin typeface="Work Sans" pitchFamily="2" charset="0"/>
            </a:endParaRPr>
          </a:p>
        </p:txBody>
      </p:sp>
      <p:sp>
        <p:nvSpPr>
          <p:cNvPr id="23" name="TextBox 22">
            <a:extLst>
              <a:ext uri="{FF2B5EF4-FFF2-40B4-BE49-F238E27FC236}">
                <a16:creationId xmlns:a16="http://schemas.microsoft.com/office/drawing/2014/main" id="{5356ED5B-34B2-601E-8F6A-6C3A1612E59E}"/>
              </a:ext>
            </a:extLst>
          </p:cNvPr>
          <p:cNvSpPr txBox="1">
            <a:spLocks noGrp="1" noRot="1" noMove="1" noResize="1" noEditPoints="1" noAdjustHandles="1" noChangeArrowheads="1" noChangeShapeType="1"/>
          </p:cNvSpPr>
          <p:nvPr/>
        </p:nvSpPr>
        <p:spPr>
          <a:xfrm>
            <a:off x="3527922" y="3791148"/>
            <a:ext cx="8270177" cy="2554545"/>
          </a:xfrm>
          <a:prstGeom prst="rect">
            <a:avLst/>
          </a:prstGeom>
          <a:noFill/>
        </p:spPr>
        <p:txBody>
          <a:bodyPr wrap="square" lIns="91440" tIns="45720" rIns="91440" bIns="45720" rtlCol="0" anchor="t">
            <a:spAutoFit/>
          </a:bodyPr>
          <a:lstStyle/>
          <a:p>
            <a:r>
              <a:rPr lang="en-GB" sz="1000" b="1" dirty="0">
                <a:effectLst/>
                <a:latin typeface="Work Sans" pitchFamily="2" charset="0"/>
                <a:ea typeface="Calibri" panose="020F0502020204030204" pitchFamily="34" charset="0"/>
                <a:cs typeface="Calibri" panose="020F0502020204030204" pitchFamily="34" charset="0"/>
              </a:rPr>
              <a:t>Introduction:</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Calibri" panose="020F0502020204030204" pitchFamily="34"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Calibri" panose="020F0502020204030204" pitchFamily="34" charset="0"/>
              </a:rPr>
              <a:t>Recap </a:t>
            </a:r>
            <a:r>
              <a:rPr lang="en-GB" sz="1000" dirty="0">
                <a:effectLst/>
                <a:latin typeface="Work Sans" pitchFamily="2" charset="0"/>
                <a:ea typeface="Calibri" panose="020F0502020204030204" pitchFamily="34" charset="0"/>
                <a:cs typeface="Calibri" panose="020F0502020204030204" pitchFamily="34" charset="0"/>
              </a:rPr>
              <a:t>on previous week’s learning:</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Calibri" panose="020F0502020204030204" pitchFamily="34"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Calibri" panose="020F0502020204030204" pitchFamily="34" charset="0"/>
              </a:rPr>
              <a:t>Key knowledge checking:</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Calibri" panose="020F0502020204030204" pitchFamily="34" charset="0"/>
              </a:rPr>
              <a:t>How Abraham demonstrated faith in God.</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Calibri" panose="020F0502020204030204" pitchFamily="34" charset="0"/>
              </a:rPr>
              <a:t>The way God made a covenant with Abraham.</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Calibri" panose="020F0502020204030204" pitchFamily="34" charset="0"/>
              </a:rPr>
              <a:t>What a believer can learn from the story about trusting and having faith in God.</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pitchFamily="2" charset="0"/>
                <a:ea typeface="Calibri" panose="020F0502020204030204" pitchFamily="34" charset="0"/>
                <a:cs typeface="Calibri" panose="020F0502020204030204" pitchFamily="34"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Calibri" panose="020F0502020204030204" pitchFamily="34" charset="0"/>
              </a:rPr>
              <a:t>Prior knowledge gathering:</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pitchFamily="2" charset="0"/>
                <a:ea typeface="Calibri" panose="020F0502020204030204" pitchFamily="34" charset="0"/>
                <a:cs typeface="Calibri" panose="020F0502020204030204" pitchFamily="34"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pitchFamily="2" charset="0"/>
                <a:ea typeface="Calibri" panose="020F0502020204030204" pitchFamily="34" charset="0"/>
                <a:cs typeface="Calibri" panose="020F0502020204030204" pitchFamily="34" charset="0"/>
              </a:rPr>
              <a:t>What do you already know about Moses?  Who was he?  What is he known for?  Pupils will be recapping on knowledge learnt in K.S 1:  Flight from Egypt.  Receiving of the ten commandments.</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pitchFamily="2" charset="0"/>
                <a:ea typeface="Calibri" panose="020F0502020204030204" pitchFamily="34" charset="0"/>
                <a:cs typeface="Calibri" panose="020F0502020204030204" pitchFamily="34"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pitchFamily="2" charset="0"/>
                <a:ea typeface="Calibri" panose="020F0502020204030204" pitchFamily="34" charset="0"/>
                <a:cs typeface="Calibri" panose="020F0502020204030204" pitchFamily="34" charset="0"/>
              </a:rPr>
              <a:t>Watch the clip below to secure prior knowledge and introduce new knowledge.</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u="sng" dirty="0">
                <a:solidFill>
                  <a:srgbClr val="0000FF"/>
                </a:solidFill>
                <a:effectLst/>
                <a:latin typeface="Work Sans" pitchFamily="2" charset="0"/>
                <a:ea typeface="Calibri" panose="020F0502020204030204" pitchFamily="34" charset="0"/>
                <a:cs typeface="Calibri" panose="020F0502020204030204" pitchFamily="34" charset="0"/>
                <a:hlinkClick r:id="rId3"/>
              </a:rPr>
              <a:t>https://www.youtube.com/watch?v=0eEHT6dCKbI</a:t>
            </a:r>
            <a:endParaRPr lang="en-GB" sz="1000" dirty="0">
              <a:effectLst/>
              <a:latin typeface="Work Sans" pitchFamily="2" charset="0"/>
              <a:ea typeface="Calibri" panose="020F0502020204030204" pitchFamily="34" charset="0"/>
              <a:cs typeface="Times New Roman" panose="02020603050405020304" pitchFamily="18" charset="0"/>
            </a:endParaRPr>
          </a:p>
        </p:txBody>
      </p:sp>
      <p:sp>
        <p:nvSpPr>
          <p:cNvPr id="24" name="TextBox 23">
            <a:extLst>
              <a:ext uri="{FF2B5EF4-FFF2-40B4-BE49-F238E27FC236}">
                <a16:creationId xmlns:a16="http://schemas.microsoft.com/office/drawing/2014/main" id="{7171E2D9-75BE-823A-B6B6-8090DBC306CD}"/>
              </a:ext>
            </a:extLst>
          </p:cNvPr>
          <p:cNvSpPr txBox="1">
            <a:spLocks noGrp="1" noRot="1" noMove="1" noResize="1" noEditPoints="1" noAdjustHandles="1" noChangeArrowheads="1" noChangeShapeType="1"/>
          </p:cNvSpPr>
          <p:nvPr/>
        </p:nvSpPr>
        <p:spPr>
          <a:xfrm>
            <a:off x="386872" y="2027836"/>
            <a:ext cx="2417236" cy="1429943"/>
          </a:xfrm>
          <a:prstGeom prst="rect">
            <a:avLst/>
          </a:prstGeom>
          <a:noFill/>
        </p:spPr>
        <p:txBody>
          <a:bodyPr wrap="square" lIns="91440" tIns="45720" rIns="91440" bIns="45720" rtlCol="0" anchor="t">
            <a:spAutoFit/>
          </a:bodyPr>
          <a:lstStyle/>
          <a:p>
            <a:pPr>
              <a:lnSpc>
                <a:spcPct val="107000"/>
              </a:lnSpc>
              <a:spcAft>
                <a:spcPts val="800"/>
              </a:spcAft>
            </a:pPr>
            <a:r>
              <a:rPr lang="en-GB" sz="1600" b="1">
                <a:latin typeface="Work Sans"/>
                <a:ea typeface="Calibri" panose="020F0502020204030204" pitchFamily="34" charset="0"/>
                <a:cs typeface="Times New Roman"/>
              </a:rPr>
              <a:t>Intention</a:t>
            </a:r>
            <a:r>
              <a:rPr lang="en-GB" sz="1600" b="1">
                <a:effectLst/>
                <a:latin typeface="Work Sans"/>
                <a:ea typeface="Calibri" panose="020F0502020204030204" pitchFamily="34" charset="0"/>
                <a:cs typeface="Times New Roman"/>
              </a:rPr>
              <a:t>:</a:t>
            </a:r>
            <a:r>
              <a:rPr lang="en-GB" sz="1600">
                <a:latin typeface="Work Sans"/>
                <a:ea typeface="Calibri" panose="020F0502020204030204" pitchFamily="34" charset="0"/>
                <a:cs typeface="Times New Roman"/>
              </a:rPr>
              <a:t> </a:t>
            </a:r>
            <a:endParaRPr lang="en-GB" sz="1600">
              <a:effectLst/>
              <a:latin typeface="Work Sans" pitchFamily="2" charset="0"/>
              <a:ea typeface="Calibri" panose="020F0502020204030204" pitchFamily="34" charset="0"/>
              <a:cs typeface="Times New Roman" panose="02020603050405020304" pitchFamily="18" charset="0"/>
            </a:endParaRPr>
          </a:p>
          <a:p>
            <a:pPr>
              <a:lnSpc>
                <a:spcPct val="115000"/>
              </a:lnSpc>
              <a:spcAft>
                <a:spcPts val="1000"/>
              </a:spcAft>
            </a:pPr>
            <a:r>
              <a:rPr lang="en-GB" sz="1600">
                <a:effectLst/>
                <a:latin typeface="Work Sans" pitchFamily="2" charset="0"/>
                <a:ea typeface="Calibri" panose="020F0502020204030204" pitchFamily="34" charset="0"/>
                <a:cs typeface="Times New Roman" panose="02020603050405020304" pitchFamily="18" charset="0"/>
              </a:rPr>
              <a:t>To give pupils opportunities to:</a:t>
            </a:r>
          </a:p>
          <a:p>
            <a:endParaRPr lang="en-GB"/>
          </a:p>
        </p:txBody>
      </p:sp>
      <p:cxnSp>
        <p:nvCxnSpPr>
          <p:cNvPr id="9" name="Straight Connector 8">
            <a:extLst>
              <a:ext uri="{FF2B5EF4-FFF2-40B4-BE49-F238E27FC236}">
                <a16:creationId xmlns:a16="http://schemas.microsoft.com/office/drawing/2014/main" id="{6576263B-7EFD-2F92-FA2E-AF9E5CCC89E3}"/>
              </a:ext>
            </a:extLst>
          </p:cNvPr>
          <p:cNvCxnSpPr>
            <a:cxnSpLocks noGrp="1" noRot="1" noMove="1" noResize="1" noEditPoints="1" noAdjustHandles="1" noChangeArrowheads="1" noChangeShapeType="1"/>
          </p:cNvCxnSpPr>
          <p:nvPr/>
        </p:nvCxnSpPr>
        <p:spPr>
          <a:xfrm flipH="1">
            <a:off x="3788659" y="3613120"/>
            <a:ext cx="7732104" cy="0"/>
          </a:xfrm>
          <a:prstGeom prst="line">
            <a:avLst/>
          </a:prstGeom>
          <a:ln>
            <a:solidFill>
              <a:srgbClr val="55345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2100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504AE4E-1999-5254-4A44-9375597534D9}"/>
              </a:ext>
            </a:extLst>
          </p:cNvPr>
          <p:cNvSpPr/>
          <p:nvPr/>
        </p:nvSpPr>
        <p:spPr>
          <a:xfrm>
            <a:off x="0" y="1822664"/>
            <a:ext cx="3383279" cy="5035335"/>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D1602040-B9CB-65E8-EAAE-FB567EFF3FFE}"/>
              </a:ext>
            </a:extLst>
          </p:cNvPr>
          <p:cNvSpPr/>
          <p:nvPr/>
        </p:nvSpPr>
        <p:spPr>
          <a:xfrm>
            <a:off x="0" y="0"/>
            <a:ext cx="12199027" cy="1817310"/>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a:spLocks noGrp="1" noRot="1" noMove="1" noResize="1" noEditPoints="1" noAdjustHandles="1" noChangeArrowheads="1" noChangeShapeType="1"/>
          </p:cNvSpPr>
          <p:nvPr/>
        </p:nvSpPr>
        <p:spPr>
          <a:xfrm>
            <a:off x="2408601" y="408389"/>
            <a:ext cx="8039647" cy="830997"/>
          </a:xfrm>
          <a:prstGeom prst="rect">
            <a:avLst/>
          </a:prstGeom>
          <a:noFill/>
        </p:spPr>
        <p:txBody>
          <a:bodyPr wrap="square" rtlCol="0">
            <a:spAutoFit/>
          </a:bodyPr>
          <a:lstStyle/>
          <a:p>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Lesson 3: </a:t>
            </a:r>
            <a:r>
              <a:rPr lang="en-GB" sz="2400">
                <a:solidFill>
                  <a:schemeClr val="bg1"/>
                </a:solidFill>
                <a:effectLst/>
                <a:latin typeface="Work Sans Light" pitchFamily="2" charset="0"/>
                <a:ea typeface="Calibri" panose="020F0502020204030204" pitchFamily="34" charset="0"/>
              </a:rPr>
              <a:t>How did Moses follow God’s calling for his life? </a:t>
            </a:r>
            <a:endParaRPr lang="en-GB" sz="2400" dirty="0">
              <a:solidFill>
                <a:schemeClr val="bg1"/>
              </a:solidFill>
              <a:effectLst/>
              <a:latin typeface="Work Sans Light" pitchFamily="2"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5D460F70-1D54-ED4A-ADF6-21064E957007}"/>
              </a:ext>
            </a:extLst>
          </p:cNvPr>
          <p:cNvSpPr txBox="1">
            <a:spLocks noGrp="1" noRot="1" noMove="1" noResize="1" noEditPoints="1" noAdjustHandles="1" noChangeArrowheads="1" noChangeShapeType="1"/>
          </p:cNvSpPr>
          <p:nvPr/>
        </p:nvSpPr>
        <p:spPr>
          <a:xfrm>
            <a:off x="296800" y="267475"/>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FOUR</a:t>
            </a:r>
            <a:endParaRPr lang="en-US" sz="1400" b="1" dirty="0">
              <a:solidFill>
                <a:schemeClr val="bg1"/>
              </a:solidFill>
              <a:latin typeface="Work Sans SemiBold" pitchFamily="2" charset="77"/>
            </a:endParaRPr>
          </a:p>
        </p:txBody>
      </p:sp>
      <p:pic>
        <p:nvPicPr>
          <p:cNvPr id="8" name="Picture 7">
            <a:extLst>
              <a:ext uri="{FF2B5EF4-FFF2-40B4-BE49-F238E27FC236}">
                <a16:creationId xmlns:a16="http://schemas.microsoft.com/office/drawing/2014/main" id="{82834434-1D63-7997-A17F-A7115122D508}"/>
              </a:ext>
            </a:extLst>
          </p:cNvPr>
          <p:cNvPicPr>
            <a:picLocks noGrp="1" noRot="1" noChangeAspect="1" noMove="1" noResize="1" noEditPoints="1" noAdjustHandles="1" noChangeArrowheads="1" noChangeShapeType="1" noCrop="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a:spLocks noGrp="1" noRot="1" noMove="1" noResize="1" noEditPoints="1" noAdjustHandles="1" noChangeArrowheads="1" noChangeShapeType="1"/>
          </p:cNvSpPr>
          <p:nvPr/>
        </p:nvSpPr>
        <p:spPr>
          <a:xfrm>
            <a:off x="296800" y="949173"/>
            <a:ext cx="2514336" cy="738664"/>
          </a:xfrm>
          <a:prstGeom prst="rect">
            <a:avLst/>
          </a:prstGeom>
          <a:noFill/>
        </p:spPr>
        <p:txBody>
          <a:bodyPr wrap="square" rtlCol="0">
            <a:spAutoFit/>
          </a:bodyPr>
          <a:lstStyle/>
          <a:p>
            <a:r>
              <a:rPr lang="en-US" sz="1400" b="1">
                <a:solidFill>
                  <a:schemeClr val="bg1"/>
                </a:solidFill>
                <a:latin typeface="Work Sans SemiBold" pitchFamily="2" charset="77"/>
              </a:rPr>
              <a:t>CORE </a:t>
            </a:r>
            <a:r>
              <a:rPr lang="en-US" sz="1400" b="1">
                <a:solidFill>
                  <a:schemeClr val="bg1"/>
                </a:solidFill>
                <a:latin typeface="Work Sans" pitchFamily="2" charset="0"/>
              </a:rPr>
              <a:t>CONCEPT: </a:t>
            </a:r>
          </a:p>
          <a:p>
            <a:r>
              <a:rPr lang="en-GB" sz="1400" b="1">
                <a:solidFill>
                  <a:schemeClr val="bg1"/>
                </a:solidFill>
                <a:effectLst/>
                <a:latin typeface="Work Sans SemiBold" pitchFamily="2" charset="0"/>
                <a:ea typeface="Calibri" panose="020F0502020204030204" pitchFamily="34" charset="0"/>
                <a:cs typeface="Times New Roman" panose="02020603050405020304" pitchFamily="18" charset="0"/>
              </a:rPr>
              <a:t>PEOPLE OF GOD</a:t>
            </a:r>
          </a:p>
          <a:p>
            <a:endParaRPr lang="en-US" sz="1400" b="1" dirty="0">
              <a:solidFill>
                <a:schemeClr val="bg1"/>
              </a:solidFill>
              <a:latin typeface="Work Sans SemiBold" pitchFamily="2" charset="77"/>
            </a:endParaRPr>
          </a:p>
        </p:txBody>
      </p:sp>
      <p:sp>
        <p:nvSpPr>
          <p:cNvPr id="5" name="TextBox 4">
            <a:extLst>
              <a:ext uri="{FF2B5EF4-FFF2-40B4-BE49-F238E27FC236}">
                <a16:creationId xmlns:a16="http://schemas.microsoft.com/office/drawing/2014/main" id="{FA96F9E5-8D36-A8A5-C360-ABB1898E278E}"/>
              </a:ext>
            </a:extLst>
          </p:cNvPr>
          <p:cNvSpPr txBox="1">
            <a:spLocks/>
          </p:cNvSpPr>
          <p:nvPr/>
        </p:nvSpPr>
        <p:spPr>
          <a:xfrm>
            <a:off x="3680079" y="1961328"/>
            <a:ext cx="8159065" cy="4809843"/>
          </a:xfrm>
          <a:prstGeom prst="rect">
            <a:avLst/>
          </a:prstGeom>
          <a:noFill/>
        </p:spPr>
        <p:txBody>
          <a:bodyPr wrap="square">
            <a:spAutoFit/>
          </a:bodyPr>
          <a:lstStyle/>
          <a:p>
            <a:r>
              <a:rPr lang="en-GB" sz="1000" b="1" dirty="0">
                <a:effectLst/>
                <a:latin typeface="Work Sans" pitchFamily="2" charset="0"/>
                <a:ea typeface="Calibri" panose="020F0502020204030204" pitchFamily="34" charset="0"/>
                <a:cs typeface="Calibri" panose="020F0502020204030204" pitchFamily="34" charset="0"/>
              </a:rPr>
              <a:t>Quick activity:</a:t>
            </a:r>
            <a:r>
              <a:rPr lang="en-GB" sz="1000" dirty="0">
                <a:effectLst/>
                <a:latin typeface="Work Sans" pitchFamily="2" charset="0"/>
                <a:ea typeface="Calibri" panose="020F0502020204030204" pitchFamily="34" charset="0"/>
                <a:cs typeface="Calibri" panose="020F0502020204030204" pitchFamily="34" charset="0"/>
              </a:rPr>
              <a:t>  In pairs sequence the key event in Moses life.</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Calibri" panose="020F0502020204030204" pitchFamily="34"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Calibri" panose="020F0502020204030204" pitchFamily="34" charset="0"/>
              </a:rPr>
              <a:t>Main teaching input:  (Investigate and explore)</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Calibri" panose="020F0502020204030204" pitchFamily="34"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kern="1200" dirty="0">
                <a:effectLst/>
                <a:latin typeface="Work Sans" pitchFamily="2" charset="0"/>
                <a:ea typeface="Times New Roman" panose="02020603050405020304" pitchFamily="18" charset="0"/>
                <a:cs typeface="Calibri" panose="020F0502020204030204" pitchFamily="34" charset="0"/>
              </a:rPr>
              <a:t>Introduce this week’s question: </a:t>
            </a:r>
            <a:r>
              <a:rPr lang="en-GB" sz="1000" b="1" dirty="0">
                <a:solidFill>
                  <a:srgbClr val="55345A"/>
                </a:solidFill>
                <a:effectLst/>
                <a:latin typeface="Work Sans" pitchFamily="2" charset="0"/>
                <a:ea typeface="Calibri" panose="020F0502020204030204" pitchFamily="34" charset="0"/>
                <a:cs typeface="Calibri" panose="020F0502020204030204" pitchFamily="34" charset="0"/>
              </a:rPr>
              <a:t>How did Moses follow God’s calling for his life? </a:t>
            </a:r>
            <a:r>
              <a:rPr lang="en-GB" sz="1000" b="1" kern="1200" dirty="0">
                <a:solidFill>
                  <a:srgbClr val="55345A"/>
                </a:solidFill>
                <a:effectLst/>
                <a:latin typeface="Work Sans" pitchFamily="2" charset="0"/>
                <a:ea typeface="Times New Roman" panose="02020603050405020304" pitchFamily="18" charset="0"/>
                <a:cs typeface="Calibri" panose="020F0502020204030204" pitchFamily="34" charset="0"/>
              </a:rPr>
              <a:t>  </a:t>
            </a:r>
            <a:endParaRPr lang="en-GB" sz="1000" dirty="0">
              <a:solidFill>
                <a:srgbClr val="55345A"/>
              </a:solidFill>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Calibri" panose="020F0502020204030204" pitchFamily="34"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Calibri" panose="020F0502020204030204" pitchFamily="34" charset="0"/>
              </a:rPr>
              <a:t>Watch the clip:  </a:t>
            </a:r>
            <a:r>
              <a:rPr lang="en-GB" sz="1000" dirty="0">
                <a:effectLst/>
                <a:latin typeface="Work Sans" pitchFamily="2" charset="0"/>
                <a:ea typeface="Calibri" panose="020F0502020204030204" pitchFamily="34" charset="0"/>
                <a:cs typeface="Calibri" panose="020F0502020204030204" pitchFamily="34" charset="0"/>
              </a:rPr>
              <a:t>A further in-depth look at Moses and the burning bush.</a:t>
            </a:r>
            <a:r>
              <a:rPr lang="en-GB" sz="1000" b="1" dirty="0">
                <a:effectLst/>
                <a:latin typeface="Work Sans" pitchFamily="2" charset="0"/>
                <a:ea typeface="Calibri" panose="020F0502020204030204" pitchFamily="34" charset="0"/>
                <a:cs typeface="Calibri" panose="020F0502020204030204" pitchFamily="34" charset="0"/>
              </a:rPr>
              <a:t>  </a:t>
            </a:r>
            <a:r>
              <a:rPr lang="en-GB" sz="1000" b="1" dirty="0">
                <a:solidFill>
                  <a:srgbClr val="55345A"/>
                </a:solidFill>
                <a:effectLst/>
                <a:latin typeface="Work Sans" pitchFamily="2" charset="0"/>
                <a:ea typeface="Calibri" panose="020F0502020204030204" pitchFamily="34" charset="0"/>
                <a:cs typeface="Calibri" panose="020F0502020204030204" pitchFamily="34" charset="0"/>
              </a:rPr>
              <a:t>Exodus 3: 1 – 4: 17.</a:t>
            </a:r>
            <a:endParaRPr lang="en-GB" sz="1000" dirty="0">
              <a:solidFill>
                <a:srgbClr val="55345A"/>
              </a:solidFill>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Calibri" panose="020F0502020204030204" pitchFamily="34"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pitchFamily="2" charset="0"/>
                <a:ea typeface="Calibri" panose="020F0502020204030204" pitchFamily="34" charset="0"/>
                <a:cs typeface="Calibri" panose="020F0502020204030204" pitchFamily="34" charset="0"/>
              </a:rPr>
              <a:t>Moses and the burning bush:</a:t>
            </a:r>
            <a:r>
              <a:rPr lang="en-GB" sz="1000" dirty="0">
                <a:latin typeface="Work Sans" pitchFamily="2" charset="0"/>
                <a:ea typeface="Calibri" panose="020F0502020204030204" pitchFamily="34" charset="0"/>
                <a:cs typeface="Times New Roman" panose="02020603050405020304" pitchFamily="18" charset="0"/>
              </a:rPr>
              <a:t> </a:t>
            </a:r>
            <a:r>
              <a:rPr lang="en-GB" sz="1000" u="sng" dirty="0">
                <a:solidFill>
                  <a:srgbClr val="0000FF"/>
                </a:solidFill>
                <a:effectLst/>
                <a:latin typeface="Work Sans" pitchFamily="2" charset="0"/>
                <a:ea typeface="Calibri" panose="020F0502020204030204" pitchFamily="34" charset="0"/>
                <a:cs typeface="Calibri" panose="020F0502020204030204" pitchFamily="34" charset="0"/>
                <a:hlinkClick r:id="rId3"/>
              </a:rPr>
              <a:t>https://www.youtube.com/watch?v=SZ9ZL1dRghQ</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u="none" strike="noStrike" dirty="0">
                <a:solidFill>
                  <a:srgbClr val="0000FF"/>
                </a:solidFill>
                <a:effectLst/>
                <a:latin typeface="Work Sans" pitchFamily="2" charset="0"/>
                <a:ea typeface="Calibri" panose="020F0502020204030204" pitchFamily="34" charset="0"/>
                <a:cs typeface="Calibri" panose="020F0502020204030204" pitchFamily="34"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Calibri" panose="020F0502020204030204" pitchFamily="34" charset="0"/>
              </a:rPr>
              <a:t>Explain the story of Moses</a:t>
            </a:r>
            <a:r>
              <a:rPr lang="en-GB" sz="1000" dirty="0">
                <a:effectLst/>
                <a:latin typeface="Work Sans" pitchFamily="2" charset="0"/>
                <a:ea typeface="Calibri" panose="020F0502020204030204" pitchFamily="34" charset="0"/>
                <a:cs typeface="Calibri" panose="020F0502020204030204" pitchFamily="34" charset="0"/>
              </a:rPr>
              <a:t>:   </a:t>
            </a:r>
            <a:r>
              <a:rPr lang="en-GB" sz="1000" b="1" dirty="0">
                <a:effectLst/>
                <a:latin typeface="Work Sans" pitchFamily="2" charset="0"/>
                <a:ea typeface="Calibri" panose="020F0502020204030204" pitchFamily="34" charset="0"/>
                <a:cs typeface="Calibri" panose="020F0502020204030204" pitchFamily="34" charset="0"/>
              </a:rPr>
              <a:t>(Refer to background knowledge for teachers.)</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pitchFamily="2" charset="0"/>
                <a:ea typeface="Calibri" panose="020F0502020204030204" pitchFamily="34" charset="0"/>
                <a:cs typeface="Calibri" panose="020F0502020204030204" pitchFamily="34"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Calibri" panose="020F0502020204030204" pitchFamily="34" charset="0"/>
              </a:rPr>
              <a:t>Key questions:</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Calibri" panose="020F0502020204030204" pitchFamily="34" charset="0"/>
              </a:rPr>
              <a:t>How did Moses feel about following God’s ‘call’?  (God’s instructions for what he wanted Moses to do in order to save the Israelites.)</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Calibri" panose="020F0502020204030204" pitchFamily="34" charset="0"/>
              </a:rPr>
              <a:t>Why was Moses reluctant to do what God said? (doubted himself, was afraid, found the whole thing hard to believe etc.)</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Calibri" panose="020F0502020204030204" pitchFamily="34" charset="0"/>
              </a:rPr>
              <a:t>How did God enable Moses to do what he was asking of him?</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Calibri" panose="020F0502020204030204" pitchFamily="34" charset="0"/>
              </a:rPr>
              <a:t>What signs did God give Moses to reassure him that he could achieve what is being asked of him?</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Calibri" panose="020F0502020204030204" pitchFamily="34" charset="0"/>
              </a:rPr>
              <a:t>Do you think God ever asks people to do something they are not able to do?  What do you think stops people from following God’s call on their lives?</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pitchFamily="2" charset="0"/>
                <a:ea typeface="Calibri" panose="020F0502020204030204" pitchFamily="34" charset="0"/>
                <a:cs typeface="Calibri" panose="020F0502020204030204" pitchFamily="34"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pitchFamily="2" charset="0"/>
                <a:ea typeface="Calibri" panose="020F0502020204030204" pitchFamily="34" charset="0"/>
                <a:cs typeface="Calibri" panose="020F0502020204030204" pitchFamily="34" charset="0"/>
              </a:rPr>
              <a:t>Christians believe that God ‘calls’ people to do certain things.  Why do you think God called Moses?  What was special about him?</a:t>
            </a:r>
          </a:p>
          <a:p>
            <a:pPr>
              <a:lnSpc>
                <a:spcPct val="107000"/>
              </a:lnSpc>
              <a:spcAft>
                <a:spcPts val="800"/>
              </a:spcAft>
            </a:pPr>
            <a:r>
              <a:rPr lang="en-GB" sz="1000" dirty="0">
                <a:effectLst/>
                <a:latin typeface="Work Sans" pitchFamily="2" charset="0"/>
                <a:ea typeface="Calibri" panose="020F0502020204030204" pitchFamily="34" charset="0"/>
                <a:cs typeface="Calibri" panose="020F0502020204030204" pitchFamily="34" charset="0"/>
              </a:rPr>
              <a:t>Describe to pupils what the word ‘vocation’ means.  </a:t>
            </a:r>
            <a:r>
              <a:rPr lang="en-GB" sz="1000" b="1" dirty="0">
                <a:effectLst/>
                <a:latin typeface="Work Sans" pitchFamily="2" charset="0"/>
                <a:ea typeface="Calibri" panose="020F0502020204030204" pitchFamily="34" charset="0"/>
                <a:cs typeface="Calibri" panose="020F0502020204030204" pitchFamily="34" charset="0"/>
              </a:rPr>
              <a:t>(Refer to background knowledge for teachers.)</a:t>
            </a:r>
            <a:endParaRPr lang="en-GB" sz="1000" dirty="0">
              <a:effectLst/>
              <a:latin typeface="Work Sans" pitchFamily="2" charset="0"/>
              <a:ea typeface="Calibri" panose="020F0502020204030204" pitchFamily="34" charset="0"/>
              <a:cs typeface="Times New Roman" panose="02020603050405020304" pitchFamily="18" charset="0"/>
            </a:endParaRPr>
          </a:p>
          <a:p>
            <a:pPr>
              <a:lnSpc>
                <a:spcPct val="107000"/>
              </a:lnSpc>
              <a:spcAft>
                <a:spcPts val="800"/>
              </a:spcAft>
            </a:pPr>
            <a:r>
              <a:rPr lang="en-GB" sz="1000" b="1" dirty="0">
                <a:effectLst/>
                <a:latin typeface="Work Sans" pitchFamily="2" charset="0"/>
                <a:ea typeface="Calibri" panose="020F0502020204030204" pitchFamily="34" charset="0"/>
                <a:cs typeface="Calibri" panose="020F0502020204030204" pitchFamily="34" charset="0"/>
              </a:rPr>
              <a:t>Key questions:</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lnSpc>
                <a:spcPct val="106000"/>
              </a:lnSpc>
              <a:buFont typeface="Arial" panose="020B0604020202020204" pitchFamily="34" charset="0"/>
              <a:buChar char="•"/>
            </a:pPr>
            <a:r>
              <a:rPr lang="en-GB" sz="1000" dirty="0">
                <a:effectLst/>
                <a:latin typeface="Work Sans" pitchFamily="2" charset="0"/>
                <a:ea typeface="Calibri" panose="020F0502020204030204" pitchFamily="34" charset="0"/>
                <a:cs typeface="Calibri" panose="020F0502020204030204" pitchFamily="34" charset="0"/>
              </a:rPr>
              <a:t>Who do you think has a vocation?</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lnSpc>
                <a:spcPct val="106000"/>
              </a:lnSpc>
              <a:buFont typeface="Arial" panose="020B0604020202020204" pitchFamily="34" charset="0"/>
              <a:buChar char="•"/>
            </a:pPr>
            <a:r>
              <a:rPr lang="en-GB" sz="1000" dirty="0">
                <a:effectLst/>
                <a:latin typeface="Work Sans" pitchFamily="2" charset="0"/>
                <a:ea typeface="Calibri" panose="020F0502020204030204" pitchFamily="34" charset="0"/>
                <a:cs typeface="Calibri" panose="020F0502020204030204" pitchFamily="34" charset="0"/>
              </a:rPr>
              <a:t>What is the difference do you think between a ‘job’ and a ‘vocation’?</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lnSpc>
                <a:spcPct val="106000"/>
              </a:lnSpc>
              <a:spcAft>
                <a:spcPts val="800"/>
              </a:spcAft>
              <a:buFont typeface="Arial" panose="020B0604020202020204" pitchFamily="34" charset="0"/>
              <a:buChar char="•"/>
            </a:pPr>
            <a:r>
              <a:rPr lang="en-GB" sz="1000" dirty="0">
                <a:effectLst/>
                <a:latin typeface="Work Sans" pitchFamily="2" charset="0"/>
                <a:ea typeface="Calibri" panose="020F0502020204030204" pitchFamily="34" charset="0"/>
                <a:cs typeface="Calibri" panose="020F0502020204030204" pitchFamily="34" charset="0"/>
              </a:rPr>
              <a:t>What difference do you think it makes to a person if they believe that God ‘has’ called them to do a particular job?  Do you think it changes the way they do a job?  </a:t>
            </a:r>
            <a:endParaRPr lang="en-GB" sz="1000" dirty="0">
              <a:effectLst/>
              <a:latin typeface="Work Sans" pitchFamily="2"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738B86C7-2ECA-BDD2-4F9F-1C81BC797534}"/>
              </a:ext>
            </a:extLst>
          </p:cNvPr>
          <p:cNvSpPr txBox="1">
            <a:spLocks noGrp="1" noRot="1" noMove="1" noResize="1" noEditPoints="1" noAdjustHandles="1" noChangeArrowheads="1" noChangeShapeType="1"/>
          </p:cNvSpPr>
          <p:nvPr/>
        </p:nvSpPr>
        <p:spPr>
          <a:xfrm>
            <a:off x="296800" y="2110200"/>
            <a:ext cx="2741040" cy="1689501"/>
          </a:xfrm>
          <a:prstGeom prst="rect">
            <a:avLst/>
          </a:prstGeom>
          <a:noFill/>
        </p:spPr>
        <p:txBody>
          <a:bodyPr wrap="square" rtlCol="0">
            <a:spAutoFit/>
          </a:bodyPr>
          <a:lstStyle/>
          <a:p>
            <a:pPr>
              <a:lnSpc>
                <a:spcPct val="107000"/>
              </a:lnSpc>
              <a:spcAft>
                <a:spcPts val="800"/>
              </a:spcAft>
            </a:pPr>
            <a:r>
              <a:rPr lang="en-GB" sz="1600" b="1" dirty="0">
                <a:effectLst/>
                <a:latin typeface="Work Sans" pitchFamily="2" charset="0"/>
                <a:ea typeface="Calibri" panose="020F0502020204030204" pitchFamily="34" charset="0"/>
                <a:cs typeface="Times New Roman" panose="02020603050405020304" pitchFamily="18" charset="0"/>
              </a:rPr>
              <a:t>Implementation:</a:t>
            </a:r>
            <a:r>
              <a:rPr lang="en-GB" sz="1600" dirty="0">
                <a:effectLst/>
                <a:latin typeface="Work Sans" pitchFamily="2" charset="0"/>
                <a:ea typeface="Calibri" panose="020F0502020204030204" pitchFamily="34" charset="0"/>
                <a:cs typeface="Times New Roman" panose="02020603050405020304" pitchFamily="18" charset="0"/>
              </a:rPr>
              <a:t>  </a:t>
            </a:r>
          </a:p>
          <a:p>
            <a:r>
              <a:rPr lang="en-GB" sz="1600" dirty="0">
                <a:effectLst/>
                <a:latin typeface="Work Sans" pitchFamily="2" charset="0"/>
                <a:ea typeface="Calibri" panose="020F0502020204030204" pitchFamily="34" charset="0"/>
                <a:cs typeface="Times New Roman" panose="02020603050405020304" pitchFamily="18" charset="0"/>
              </a:rPr>
              <a:t>Outlining how to introduce the religious content in the classroom and create learning opportunities from it.</a:t>
            </a:r>
            <a:endParaRPr lang="en-GB" sz="1600" dirty="0">
              <a:latin typeface="Work Sans" pitchFamily="2" charset="0"/>
            </a:endParaRPr>
          </a:p>
        </p:txBody>
      </p:sp>
    </p:spTree>
    <p:extLst>
      <p:ext uri="{BB962C8B-B14F-4D97-AF65-F5344CB8AC3E}">
        <p14:creationId xmlns:p14="http://schemas.microsoft.com/office/powerpoint/2010/main" val="16214023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87C9568-C83B-10A6-33A1-267AC5F1ED59}"/>
              </a:ext>
            </a:extLst>
          </p:cNvPr>
          <p:cNvSpPr/>
          <p:nvPr/>
        </p:nvSpPr>
        <p:spPr>
          <a:xfrm>
            <a:off x="0" y="1822664"/>
            <a:ext cx="3383279" cy="5035335"/>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257EE7C-A878-E59C-23D3-543EBA984A37}"/>
              </a:ext>
            </a:extLst>
          </p:cNvPr>
          <p:cNvSpPr/>
          <p:nvPr/>
        </p:nvSpPr>
        <p:spPr>
          <a:xfrm>
            <a:off x="0" y="0"/>
            <a:ext cx="12199027" cy="1817310"/>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a:spLocks noGrp="1" noRot="1" noMove="1" noResize="1" noEditPoints="1" noAdjustHandles="1" noChangeArrowheads="1" noChangeShapeType="1"/>
          </p:cNvSpPr>
          <p:nvPr/>
        </p:nvSpPr>
        <p:spPr>
          <a:xfrm>
            <a:off x="2408601" y="408389"/>
            <a:ext cx="8039647" cy="830997"/>
          </a:xfrm>
          <a:prstGeom prst="rect">
            <a:avLst/>
          </a:prstGeom>
          <a:noFill/>
        </p:spPr>
        <p:txBody>
          <a:bodyPr wrap="square" rtlCol="0">
            <a:spAutoFit/>
          </a:bodyPr>
          <a:lstStyle/>
          <a:p>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Lesson 3: </a:t>
            </a:r>
            <a:r>
              <a:rPr lang="en-GB" sz="2400">
                <a:solidFill>
                  <a:schemeClr val="bg1"/>
                </a:solidFill>
                <a:effectLst/>
                <a:latin typeface="Work Sans Light" pitchFamily="2" charset="0"/>
                <a:ea typeface="Calibri" panose="020F0502020204030204" pitchFamily="34" charset="0"/>
              </a:rPr>
              <a:t>How did Moses follow God’s calling for his life? </a:t>
            </a:r>
            <a:endParaRPr lang="en-GB" sz="2400" dirty="0">
              <a:solidFill>
                <a:schemeClr val="bg1"/>
              </a:solidFill>
              <a:effectLst/>
              <a:latin typeface="Work Sans Light" pitchFamily="2"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5D460F70-1D54-ED4A-ADF6-21064E957007}"/>
              </a:ext>
            </a:extLst>
          </p:cNvPr>
          <p:cNvSpPr txBox="1">
            <a:spLocks noGrp="1" noRot="1" noMove="1" noResize="1" noEditPoints="1" noAdjustHandles="1" noChangeArrowheads="1" noChangeShapeType="1"/>
          </p:cNvSpPr>
          <p:nvPr/>
        </p:nvSpPr>
        <p:spPr>
          <a:xfrm>
            <a:off x="296800" y="267475"/>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FOUR</a:t>
            </a:r>
            <a:endParaRPr lang="en-US" sz="1400" b="1" dirty="0">
              <a:solidFill>
                <a:schemeClr val="bg1"/>
              </a:solidFill>
              <a:latin typeface="Work Sans SemiBold" pitchFamily="2" charset="77"/>
            </a:endParaRPr>
          </a:p>
        </p:txBody>
      </p:sp>
      <p:pic>
        <p:nvPicPr>
          <p:cNvPr id="8" name="Picture 7">
            <a:extLst>
              <a:ext uri="{FF2B5EF4-FFF2-40B4-BE49-F238E27FC236}">
                <a16:creationId xmlns:a16="http://schemas.microsoft.com/office/drawing/2014/main" id="{82834434-1D63-7997-A17F-A7115122D508}"/>
              </a:ext>
            </a:extLst>
          </p:cNvPr>
          <p:cNvPicPr>
            <a:picLocks noGrp="1" noRot="1" noChangeAspect="1" noMove="1" noResize="1" noEditPoints="1" noAdjustHandles="1" noChangeArrowheads="1" noChangeShapeType="1" noCrop="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a:spLocks noGrp="1" noRot="1" noMove="1" noResize="1" noEditPoints="1" noAdjustHandles="1" noChangeArrowheads="1" noChangeShapeType="1"/>
          </p:cNvSpPr>
          <p:nvPr/>
        </p:nvSpPr>
        <p:spPr>
          <a:xfrm>
            <a:off x="296800" y="949173"/>
            <a:ext cx="2514336" cy="738664"/>
          </a:xfrm>
          <a:prstGeom prst="rect">
            <a:avLst/>
          </a:prstGeom>
          <a:noFill/>
        </p:spPr>
        <p:txBody>
          <a:bodyPr wrap="square" rtlCol="0">
            <a:spAutoFit/>
          </a:bodyPr>
          <a:lstStyle/>
          <a:p>
            <a:r>
              <a:rPr lang="en-US" sz="1400" b="1">
                <a:solidFill>
                  <a:schemeClr val="bg1"/>
                </a:solidFill>
                <a:latin typeface="Work Sans SemiBold" pitchFamily="2" charset="77"/>
              </a:rPr>
              <a:t>CORE </a:t>
            </a:r>
            <a:r>
              <a:rPr lang="en-US" sz="1400" b="1">
                <a:solidFill>
                  <a:schemeClr val="bg1"/>
                </a:solidFill>
                <a:latin typeface="Work Sans" pitchFamily="2" charset="0"/>
              </a:rPr>
              <a:t>CONCEPT: </a:t>
            </a:r>
          </a:p>
          <a:p>
            <a:r>
              <a:rPr lang="en-GB" sz="1400" b="1">
                <a:solidFill>
                  <a:schemeClr val="bg1"/>
                </a:solidFill>
                <a:effectLst/>
                <a:latin typeface="Work Sans SemiBold" pitchFamily="2" charset="0"/>
                <a:ea typeface="Calibri" panose="020F0502020204030204" pitchFamily="34" charset="0"/>
                <a:cs typeface="Times New Roman" panose="02020603050405020304" pitchFamily="18" charset="0"/>
              </a:rPr>
              <a:t>PEOPLE OF GOD</a:t>
            </a:r>
          </a:p>
          <a:p>
            <a:endParaRPr lang="en-US" sz="1400" b="1" dirty="0">
              <a:solidFill>
                <a:schemeClr val="bg1"/>
              </a:solidFill>
              <a:latin typeface="Work Sans SemiBold" pitchFamily="2" charset="77"/>
            </a:endParaRPr>
          </a:p>
        </p:txBody>
      </p:sp>
      <p:sp>
        <p:nvSpPr>
          <p:cNvPr id="5" name="TextBox 4">
            <a:extLst>
              <a:ext uri="{FF2B5EF4-FFF2-40B4-BE49-F238E27FC236}">
                <a16:creationId xmlns:a16="http://schemas.microsoft.com/office/drawing/2014/main" id="{FA96F9E5-8D36-A8A5-C360-ABB1898E278E}"/>
              </a:ext>
            </a:extLst>
          </p:cNvPr>
          <p:cNvSpPr txBox="1">
            <a:spLocks/>
          </p:cNvSpPr>
          <p:nvPr/>
        </p:nvSpPr>
        <p:spPr>
          <a:xfrm>
            <a:off x="3639035" y="2110200"/>
            <a:ext cx="8159065" cy="4042132"/>
          </a:xfrm>
          <a:prstGeom prst="rect">
            <a:avLst/>
          </a:prstGeom>
          <a:noFill/>
        </p:spPr>
        <p:txBody>
          <a:bodyPr wrap="square">
            <a:spAutoFit/>
          </a:bodyPr>
          <a:lstStyle/>
          <a:p>
            <a:pPr>
              <a:spcAft>
                <a:spcPts val="400"/>
              </a:spcAft>
            </a:pPr>
            <a:r>
              <a:rPr lang="en-GB" sz="1000" b="1" dirty="0">
                <a:effectLst/>
                <a:latin typeface="Work Sans" pitchFamily="2" charset="0"/>
                <a:ea typeface="Calibri" panose="020F0502020204030204" pitchFamily="34" charset="0"/>
                <a:cs typeface="Calibri" panose="020F0502020204030204" pitchFamily="34" charset="0"/>
              </a:rPr>
              <a:t>Main activity:  (Evaluate and communicate)</a:t>
            </a:r>
            <a:endParaRPr lang="en-GB" sz="1000" dirty="0">
              <a:effectLst/>
              <a:latin typeface="Work Sans" pitchFamily="2" charset="0"/>
              <a:ea typeface="Calibri" panose="020F0502020204030204" pitchFamily="34" charset="0"/>
              <a:cs typeface="Times New Roman" panose="02020603050405020304" pitchFamily="18" charset="0"/>
            </a:endParaRPr>
          </a:p>
          <a:p>
            <a:pPr>
              <a:spcAft>
                <a:spcPts val="400"/>
              </a:spcAft>
            </a:pPr>
            <a:r>
              <a:rPr lang="en-GB" sz="1000" b="1" dirty="0">
                <a:effectLst/>
                <a:latin typeface="Work Sans" pitchFamily="2" charset="0"/>
                <a:ea typeface="Calibri" panose="020F0502020204030204" pitchFamily="34" charset="0"/>
                <a:cs typeface="Calibri" panose="020F0502020204030204" pitchFamily="34"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pPr>
              <a:spcAft>
                <a:spcPts val="400"/>
              </a:spcAft>
            </a:pPr>
            <a:r>
              <a:rPr lang="en-GB" sz="1000" b="1" dirty="0">
                <a:effectLst/>
                <a:latin typeface="Work Sans" pitchFamily="2" charset="0"/>
                <a:ea typeface="Calibri" panose="020F0502020204030204" pitchFamily="34" charset="0"/>
                <a:cs typeface="Calibri" panose="020F0502020204030204" pitchFamily="34" charset="0"/>
              </a:rPr>
              <a:t>In groups of three:</a:t>
            </a:r>
            <a:endParaRPr lang="en-GB" sz="1000" dirty="0">
              <a:effectLst/>
              <a:latin typeface="Work Sans" pitchFamily="2" charset="0"/>
              <a:ea typeface="Calibri" panose="020F0502020204030204" pitchFamily="34" charset="0"/>
              <a:cs typeface="Times New Roman" panose="02020603050405020304" pitchFamily="18" charset="0"/>
            </a:endParaRPr>
          </a:p>
          <a:p>
            <a:pPr>
              <a:spcAft>
                <a:spcPts val="400"/>
              </a:spcAft>
            </a:pPr>
            <a:r>
              <a:rPr lang="en-GB" sz="1000" b="1" dirty="0">
                <a:effectLst/>
                <a:latin typeface="Work Sans" pitchFamily="2" charset="0"/>
                <a:ea typeface="Calibri" panose="020F0502020204030204" pitchFamily="34" charset="0"/>
                <a:cs typeface="Calibri" panose="020F0502020204030204" pitchFamily="34"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pPr>
              <a:spcAft>
                <a:spcPts val="400"/>
              </a:spcAft>
            </a:pPr>
            <a:r>
              <a:rPr lang="en-GB" sz="1000" dirty="0">
                <a:effectLst/>
                <a:latin typeface="Work Sans" pitchFamily="2" charset="0"/>
                <a:ea typeface="Calibri" panose="020F0502020204030204" pitchFamily="34" charset="0"/>
                <a:cs typeface="Calibri" panose="020F0502020204030204" pitchFamily="34" charset="0"/>
              </a:rPr>
              <a:t>Sorting activity.</a:t>
            </a:r>
            <a:endParaRPr lang="en-GB" sz="1000" dirty="0">
              <a:effectLst/>
              <a:latin typeface="Work Sans" pitchFamily="2" charset="0"/>
              <a:ea typeface="Calibri" panose="020F0502020204030204" pitchFamily="34" charset="0"/>
              <a:cs typeface="Times New Roman" panose="02020603050405020304" pitchFamily="18" charset="0"/>
            </a:endParaRPr>
          </a:p>
          <a:p>
            <a:pPr>
              <a:spcAft>
                <a:spcPts val="400"/>
              </a:spcAft>
            </a:pPr>
            <a:r>
              <a:rPr lang="en-GB" sz="1000" dirty="0">
                <a:effectLst/>
                <a:latin typeface="Work Sans" pitchFamily="2" charset="0"/>
                <a:ea typeface="Calibri" panose="020F0502020204030204" pitchFamily="34" charset="0"/>
                <a:cs typeface="Calibri" panose="020F0502020204030204" pitchFamily="34"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pPr>
              <a:spcAft>
                <a:spcPts val="400"/>
              </a:spcAft>
            </a:pPr>
            <a:r>
              <a:rPr lang="en-GB" sz="1000" dirty="0">
                <a:effectLst/>
                <a:latin typeface="Work Sans" pitchFamily="2" charset="0"/>
                <a:ea typeface="Calibri" panose="020F0502020204030204" pitchFamily="34" charset="0"/>
                <a:cs typeface="Calibri" panose="020F0502020204030204" pitchFamily="34" charset="0"/>
              </a:rPr>
              <a:t>Venn diagram – vocation, job, either.</a:t>
            </a:r>
            <a:endParaRPr lang="en-GB" sz="1000" dirty="0">
              <a:effectLst/>
              <a:latin typeface="Work Sans" pitchFamily="2" charset="0"/>
              <a:ea typeface="Calibri" panose="020F0502020204030204" pitchFamily="34" charset="0"/>
              <a:cs typeface="Times New Roman" panose="02020603050405020304" pitchFamily="18" charset="0"/>
            </a:endParaRPr>
          </a:p>
          <a:p>
            <a:pPr>
              <a:spcAft>
                <a:spcPts val="400"/>
              </a:spcAft>
            </a:pPr>
            <a:r>
              <a:rPr lang="en-GB" sz="1000" dirty="0">
                <a:effectLst/>
                <a:latin typeface="Work Sans" pitchFamily="2" charset="0"/>
                <a:ea typeface="Calibri" panose="020F0502020204030204" pitchFamily="34" charset="0"/>
                <a:cs typeface="Calibri" panose="020F0502020204030204" pitchFamily="34"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pPr>
              <a:spcAft>
                <a:spcPts val="400"/>
              </a:spcAft>
            </a:pPr>
            <a:r>
              <a:rPr lang="en-GB" sz="1000" b="1" dirty="0">
                <a:effectLst/>
                <a:latin typeface="Work Sans" pitchFamily="2" charset="0"/>
                <a:ea typeface="Calibri" panose="020F0502020204030204" pitchFamily="34" charset="0"/>
                <a:cs typeface="Calibri" panose="020F0502020204030204" pitchFamily="34" charset="0"/>
              </a:rPr>
              <a:t>(See appendix lesson 3.)</a:t>
            </a:r>
            <a:endParaRPr lang="en-GB" sz="1000" dirty="0">
              <a:effectLst/>
              <a:latin typeface="Work Sans" pitchFamily="2" charset="0"/>
              <a:ea typeface="Calibri" panose="020F0502020204030204" pitchFamily="34" charset="0"/>
              <a:cs typeface="Times New Roman" panose="02020603050405020304" pitchFamily="18" charset="0"/>
            </a:endParaRPr>
          </a:p>
          <a:p>
            <a:pPr>
              <a:spcAft>
                <a:spcPts val="400"/>
              </a:spcAft>
            </a:pPr>
            <a:r>
              <a:rPr lang="en-GB" sz="1000" b="1" dirty="0">
                <a:effectLst/>
                <a:latin typeface="Work Sans" pitchFamily="2" charset="0"/>
                <a:ea typeface="Calibri" panose="020F0502020204030204" pitchFamily="34"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pPr>
              <a:spcAft>
                <a:spcPts val="400"/>
              </a:spcAft>
            </a:pPr>
            <a:r>
              <a:rPr lang="en-GB" sz="1000" b="1" dirty="0">
                <a:effectLst/>
                <a:latin typeface="Work Sans" pitchFamily="2" charset="0"/>
                <a:ea typeface="Calibri" panose="020F0502020204030204" pitchFamily="34" charset="0"/>
                <a:cs typeface="Calibri" panose="020F0502020204030204" pitchFamily="34" charset="0"/>
              </a:rPr>
              <a:t>Plenary:  (Reflect and express)</a:t>
            </a:r>
            <a:endParaRPr lang="en-GB" sz="1000" dirty="0">
              <a:effectLst/>
              <a:latin typeface="Work Sans" pitchFamily="2" charset="0"/>
              <a:ea typeface="Calibri" panose="020F0502020204030204" pitchFamily="34" charset="0"/>
              <a:cs typeface="Times New Roman" panose="02020603050405020304" pitchFamily="18" charset="0"/>
            </a:endParaRPr>
          </a:p>
          <a:p>
            <a:pPr>
              <a:spcAft>
                <a:spcPts val="400"/>
              </a:spcAft>
            </a:pPr>
            <a:r>
              <a:rPr lang="en-GB" sz="1000" b="1" dirty="0">
                <a:effectLst/>
                <a:latin typeface="Work Sans" pitchFamily="2" charset="0"/>
                <a:ea typeface="Calibri" panose="020F0502020204030204" pitchFamily="34" charset="0"/>
                <a:cs typeface="Calibri" panose="020F0502020204030204" pitchFamily="34"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pPr>
              <a:spcAft>
                <a:spcPts val="400"/>
              </a:spcAft>
            </a:pPr>
            <a:r>
              <a:rPr lang="en-GB" sz="1000" b="1" dirty="0">
                <a:effectLst/>
                <a:latin typeface="Work Sans" pitchFamily="2" charset="0"/>
                <a:ea typeface="Calibri" panose="020F0502020204030204" pitchFamily="34" charset="0"/>
                <a:cs typeface="Calibri" panose="020F0502020204030204" pitchFamily="34" charset="0"/>
              </a:rPr>
              <a:t>Questions to reflect on:</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spcAft>
                <a:spcPts val="400"/>
              </a:spcAft>
              <a:buFont typeface="Arial" panose="020B0604020202020204" pitchFamily="34" charset="0"/>
              <a:buChar char="•"/>
            </a:pPr>
            <a:r>
              <a:rPr lang="en-GB" sz="1000" dirty="0">
                <a:effectLst/>
                <a:latin typeface="Work Sans" pitchFamily="2" charset="0"/>
                <a:ea typeface="Calibri" panose="020F0502020204030204" pitchFamily="34" charset="0"/>
                <a:cs typeface="Calibri" panose="020F0502020204030204" pitchFamily="34" charset="0"/>
              </a:rPr>
              <a:t>What was the outcome of Moses’ response to God’s call (The Israelites leaving Egypt to go to the ‘promised land.’)</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spcAft>
                <a:spcPts val="400"/>
              </a:spcAft>
              <a:buFont typeface="Arial" panose="020B0604020202020204" pitchFamily="34" charset="0"/>
              <a:buChar char="•"/>
            </a:pPr>
            <a:r>
              <a:rPr lang="en-GB" sz="1000" dirty="0">
                <a:effectLst/>
                <a:latin typeface="Work Sans" pitchFamily="2" charset="0"/>
                <a:ea typeface="Calibri" panose="020F0502020204030204" pitchFamily="34" charset="0"/>
                <a:cs typeface="Calibri" panose="020F0502020204030204" pitchFamily="34" charset="0"/>
              </a:rPr>
              <a:t>What do you think a believer can learn from the story of Moses and the burning bush?</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spcAft>
                <a:spcPts val="400"/>
              </a:spcAft>
              <a:buFont typeface="Arial" panose="020B0604020202020204" pitchFamily="34" charset="0"/>
              <a:buChar char="•"/>
            </a:pPr>
            <a:r>
              <a:rPr lang="en-GB" sz="1000" dirty="0">
                <a:effectLst/>
                <a:latin typeface="Work Sans" pitchFamily="2" charset="0"/>
                <a:ea typeface="Calibri" panose="020F0502020204030204" pitchFamily="34" charset="0"/>
                <a:cs typeface="Calibri" panose="020F0502020204030204" pitchFamily="34" charset="0"/>
              </a:rPr>
              <a:t>Do you think a believer feels they have a choice to say no if they think God is calling them to do something? </a:t>
            </a:r>
            <a:endParaRPr lang="en-GB" sz="1000" dirty="0">
              <a:effectLst/>
              <a:latin typeface="Work Sans" pitchFamily="2" charset="0"/>
              <a:ea typeface="Calibri" panose="020F0502020204030204" pitchFamily="34" charset="0"/>
              <a:cs typeface="Times New Roman" panose="02020603050405020304" pitchFamily="18" charset="0"/>
            </a:endParaRPr>
          </a:p>
          <a:p>
            <a:pPr>
              <a:spcAft>
                <a:spcPts val="400"/>
              </a:spcAft>
            </a:pPr>
            <a:r>
              <a:rPr lang="en-GB" sz="1000" dirty="0">
                <a:effectLst/>
                <a:latin typeface="Work Sans" pitchFamily="2" charset="0"/>
                <a:ea typeface="Calibri" panose="020F0502020204030204" pitchFamily="34" charset="0"/>
                <a:cs typeface="Calibri" panose="020F0502020204030204" pitchFamily="34"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pPr>
              <a:spcAft>
                <a:spcPts val="400"/>
              </a:spcAft>
            </a:pPr>
            <a:r>
              <a:rPr lang="en-GB" sz="1000" b="1" dirty="0">
                <a:effectLst/>
                <a:latin typeface="Work Sans" pitchFamily="2" charset="0"/>
                <a:ea typeface="Calibri" panose="020F0502020204030204" pitchFamily="34" charset="0"/>
              </a:rPr>
              <a:t>To note:</a:t>
            </a:r>
            <a:r>
              <a:rPr lang="en-GB" sz="1000" dirty="0">
                <a:effectLst/>
                <a:latin typeface="Work Sans" pitchFamily="2" charset="0"/>
                <a:ea typeface="Calibri" panose="020F0502020204030204" pitchFamily="34" charset="0"/>
              </a:rPr>
              <a:t>  Before lesson 4, pupils to prepare a number of questions to ask believers about what it means to them to follow God’s call – to see their job as a vocation.  The sorts of things they might do to try and discover what God is asking of them.  What difference does this make to the way they carry out their job and to their daily life?</a:t>
            </a:r>
            <a:endParaRPr lang="en-GB" sz="1000" dirty="0">
              <a:effectLst/>
              <a:latin typeface="Work Sans" pitchFamily="2"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738B86C7-2ECA-BDD2-4F9F-1C81BC797534}"/>
              </a:ext>
            </a:extLst>
          </p:cNvPr>
          <p:cNvSpPr txBox="1">
            <a:spLocks noGrp="1" noRot="1" noMove="1" noResize="1" noEditPoints="1" noAdjustHandles="1" noChangeArrowheads="1" noChangeShapeType="1"/>
          </p:cNvSpPr>
          <p:nvPr/>
        </p:nvSpPr>
        <p:spPr>
          <a:xfrm>
            <a:off x="296800" y="2110200"/>
            <a:ext cx="2741040" cy="1689501"/>
          </a:xfrm>
          <a:prstGeom prst="rect">
            <a:avLst/>
          </a:prstGeom>
          <a:noFill/>
        </p:spPr>
        <p:txBody>
          <a:bodyPr wrap="square" rtlCol="0">
            <a:spAutoFit/>
          </a:bodyPr>
          <a:lstStyle/>
          <a:p>
            <a:pPr>
              <a:lnSpc>
                <a:spcPct val="107000"/>
              </a:lnSpc>
              <a:spcAft>
                <a:spcPts val="800"/>
              </a:spcAft>
            </a:pPr>
            <a:r>
              <a:rPr lang="en-GB" sz="1600" b="1" dirty="0">
                <a:effectLst/>
                <a:latin typeface="Work Sans" pitchFamily="2" charset="0"/>
                <a:ea typeface="Calibri" panose="020F0502020204030204" pitchFamily="34" charset="0"/>
                <a:cs typeface="Times New Roman" panose="02020603050405020304" pitchFamily="18" charset="0"/>
              </a:rPr>
              <a:t>Implementation:</a:t>
            </a:r>
            <a:r>
              <a:rPr lang="en-GB" sz="1600" dirty="0">
                <a:effectLst/>
                <a:latin typeface="Work Sans" pitchFamily="2" charset="0"/>
                <a:ea typeface="Calibri" panose="020F0502020204030204" pitchFamily="34" charset="0"/>
                <a:cs typeface="Times New Roman" panose="02020603050405020304" pitchFamily="18" charset="0"/>
              </a:rPr>
              <a:t>  </a:t>
            </a:r>
          </a:p>
          <a:p>
            <a:r>
              <a:rPr lang="en-GB" sz="1600" dirty="0">
                <a:effectLst/>
                <a:latin typeface="Work Sans" pitchFamily="2" charset="0"/>
                <a:ea typeface="Calibri" panose="020F0502020204030204" pitchFamily="34" charset="0"/>
                <a:cs typeface="Times New Roman" panose="02020603050405020304" pitchFamily="18" charset="0"/>
              </a:rPr>
              <a:t>Outlining how to introduce the religious content in the classroom and create learning opportunities from it.</a:t>
            </a:r>
            <a:endParaRPr lang="en-GB" sz="1600" dirty="0">
              <a:latin typeface="Work Sans" pitchFamily="2" charset="0"/>
            </a:endParaRPr>
          </a:p>
        </p:txBody>
      </p:sp>
    </p:spTree>
    <p:extLst>
      <p:ext uri="{BB962C8B-B14F-4D97-AF65-F5344CB8AC3E}">
        <p14:creationId xmlns:p14="http://schemas.microsoft.com/office/powerpoint/2010/main" val="26766282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015010-4749-7081-B8F1-4BB1BDC477E6}"/>
              </a:ext>
            </a:extLst>
          </p:cNvPr>
          <p:cNvSpPr/>
          <p:nvPr/>
        </p:nvSpPr>
        <p:spPr>
          <a:xfrm>
            <a:off x="0" y="0"/>
            <a:ext cx="12199027" cy="1817310"/>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p:nvPr/>
        </p:nvSpPr>
        <p:spPr>
          <a:xfrm>
            <a:off x="2408601" y="408389"/>
            <a:ext cx="8039647" cy="830997"/>
          </a:xfrm>
          <a:prstGeom prst="rect">
            <a:avLst/>
          </a:prstGeom>
          <a:noFill/>
        </p:spPr>
        <p:txBody>
          <a:bodyPr wrap="square" rtlCol="0">
            <a:spAutoFit/>
          </a:bodyPr>
          <a:lstStyle/>
          <a:p>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Lesson 3: </a:t>
            </a:r>
            <a:r>
              <a:rPr lang="en-GB" sz="2400">
                <a:solidFill>
                  <a:schemeClr val="bg1"/>
                </a:solidFill>
                <a:effectLst/>
                <a:latin typeface="Work Sans Light" pitchFamily="2" charset="0"/>
                <a:ea typeface="Calibri" panose="020F0502020204030204" pitchFamily="34" charset="0"/>
              </a:rPr>
              <a:t>How did Moses follow God’s calling for his life? </a:t>
            </a:r>
            <a:endParaRPr lang="en-GB" sz="2400" dirty="0">
              <a:solidFill>
                <a:schemeClr val="bg1"/>
              </a:solidFill>
              <a:effectLst/>
              <a:latin typeface="Work Sans Light" pitchFamily="2"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5D460F70-1D54-ED4A-ADF6-21064E957007}"/>
              </a:ext>
            </a:extLst>
          </p:cNvPr>
          <p:cNvSpPr txBox="1"/>
          <p:nvPr/>
        </p:nvSpPr>
        <p:spPr>
          <a:xfrm>
            <a:off x="296800" y="267475"/>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FOUR</a:t>
            </a:r>
            <a:endParaRPr lang="en-US" sz="1400" b="1" dirty="0">
              <a:solidFill>
                <a:schemeClr val="bg1"/>
              </a:solidFill>
              <a:latin typeface="Work Sans SemiBold" pitchFamily="2" charset="77"/>
            </a:endParaRPr>
          </a:p>
        </p:txBody>
      </p:sp>
      <p:pic>
        <p:nvPicPr>
          <p:cNvPr id="6" name="Picture 5">
            <a:extLst>
              <a:ext uri="{FF2B5EF4-FFF2-40B4-BE49-F238E27FC236}">
                <a16:creationId xmlns:a16="http://schemas.microsoft.com/office/drawing/2014/main" id="{E1E5E4F1-2553-A7F3-3194-8EFF08438838}"/>
              </a:ext>
            </a:extLst>
          </p:cNvPr>
          <p:cNvPicPr>
            <a:picLocks noChangeAspect="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p:nvPr/>
        </p:nvSpPr>
        <p:spPr>
          <a:xfrm>
            <a:off x="296800" y="949173"/>
            <a:ext cx="2514336" cy="738664"/>
          </a:xfrm>
          <a:prstGeom prst="rect">
            <a:avLst/>
          </a:prstGeom>
          <a:noFill/>
        </p:spPr>
        <p:txBody>
          <a:bodyPr wrap="square" rtlCol="0">
            <a:spAutoFit/>
          </a:bodyPr>
          <a:lstStyle/>
          <a:p>
            <a:r>
              <a:rPr lang="en-US" sz="1400" b="1">
                <a:solidFill>
                  <a:schemeClr val="bg1"/>
                </a:solidFill>
                <a:latin typeface="Work Sans SemiBold" pitchFamily="2" charset="77"/>
              </a:rPr>
              <a:t>CORE </a:t>
            </a:r>
            <a:r>
              <a:rPr lang="en-US" sz="1400" b="1">
                <a:solidFill>
                  <a:schemeClr val="bg1"/>
                </a:solidFill>
                <a:latin typeface="Work Sans" pitchFamily="2" charset="0"/>
              </a:rPr>
              <a:t>CONCEPT: </a:t>
            </a:r>
          </a:p>
          <a:p>
            <a:r>
              <a:rPr lang="en-GB" sz="1400" b="1">
                <a:solidFill>
                  <a:schemeClr val="bg1"/>
                </a:solidFill>
                <a:effectLst/>
                <a:latin typeface="Work Sans SemiBold" pitchFamily="2" charset="0"/>
                <a:ea typeface="Calibri" panose="020F0502020204030204" pitchFamily="34" charset="0"/>
                <a:cs typeface="Times New Roman" panose="02020603050405020304" pitchFamily="18" charset="0"/>
              </a:rPr>
              <a:t>PEOPLE OF GOD</a:t>
            </a:r>
          </a:p>
          <a:p>
            <a:endParaRPr lang="en-US" sz="1400" b="1" dirty="0">
              <a:solidFill>
                <a:schemeClr val="bg1"/>
              </a:solidFill>
              <a:latin typeface="Work Sans SemiBold" pitchFamily="2" charset="77"/>
            </a:endParaRPr>
          </a:p>
        </p:txBody>
      </p:sp>
      <p:sp>
        <p:nvSpPr>
          <p:cNvPr id="5" name="TextBox 4">
            <a:extLst>
              <a:ext uri="{FF2B5EF4-FFF2-40B4-BE49-F238E27FC236}">
                <a16:creationId xmlns:a16="http://schemas.microsoft.com/office/drawing/2014/main" id="{FA96F9E5-8D36-A8A5-C360-ABB1898E278E}"/>
              </a:ext>
            </a:extLst>
          </p:cNvPr>
          <p:cNvSpPr txBox="1"/>
          <p:nvPr/>
        </p:nvSpPr>
        <p:spPr>
          <a:xfrm>
            <a:off x="3788659" y="1947897"/>
            <a:ext cx="4167051" cy="899029"/>
          </a:xfrm>
          <a:prstGeom prst="rect">
            <a:avLst/>
          </a:prstGeom>
          <a:noFill/>
        </p:spPr>
        <p:txBody>
          <a:bodyPr wrap="square">
            <a:spAutoFit/>
          </a:bodyPr>
          <a:lstStyle/>
          <a:p>
            <a:pPr lvl="0">
              <a:lnSpc>
                <a:spcPct val="106000"/>
              </a:lnSpc>
            </a:pPr>
            <a:r>
              <a:rPr lang="en-GB" sz="1000" u="sng" dirty="0">
                <a:solidFill>
                  <a:srgbClr val="0000FF"/>
                </a:solidFill>
                <a:effectLst/>
                <a:latin typeface="Work Sans" pitchFamily="2" charset="0"/>
                <a:ea typeface="Calibri" panose="020F0502020204030204" pitchFamily="34" charset="0"/>
                <a:cs typeface="Calibri" panose="020F0502020204030204" pitchFamily="34" charset="0"/>
                <a:hlinkClick r:id="rId3"/>
              </a:rPr>
              <a:t>https://www.youtube.com/watch?v=0eEHT6dCKbI</a:t>
            </a:r>
            <a:r>
              <a:rPr lang="en-GB" sz="1000" dirty="0">
                <a:effectLst/>
                <a:latin typeface="Work Sans" pitchFamily="2" charset="0"/>
                <a:ea typeface="Calibri" panose="020F0502020204030204" pitchFamily="34" charset="0"/>
                <a:cs typeface="Calibri" panose="020F0502020204030204" pitchFamily="34" charset="0"/>
              </a:rPr>
              <a:t> – overview of the story of Moses.</a:t>
            </a:r>
            <a:endParaRPr lang="en-GB" sz="1000" dirty="0">
              <a:effectLst/>
              <a:latin typeface="Work Sans" pitchFamily="2" charset="0"/>
              <a:ea typeface="Calibri" panose="020F0502020204030204" pitchFamily="34" charset="0"/>
              <a:cs typeface="Times New Roman" panose="02020603050405020304" pitchFamily="18" charset="0"/>
            </a:endParaRPr>
          </a:p>
          <a:p>
            <a:pPr lvl="0">
              <a:lnSpc>
                <a:spcPct val="106000"/>
              </a:lnSpc>
            </a:pPr>
            <a:r>
              <a:rPr lang="en-GB" sz="1000" u="sng" dirty="0">
                <a:solidFill>
                  <a:srgbClr val="0000FF"/>
                </a:solidFill>
                <a:effectLst/>
                <a:latin typeface="Work Sans" pitchFamily="2" charset="0"/>
                <a:ea typeface="Calibri" panose="020F0502020204030204" pitchFamily="34" charset="0"/>
                <a:cs typeface="Calibri" panose="020F0502020204030204" pitchFamily="34" charset="0"/>
                <a:hlinkClick r:id="rId3"/>
              </a:rPr>
              <a:t>https://www.youtube.com/watch?v=SZ9ZL1dRghQ</a:t>
            </a:r>
            <a:r>
              <a:rPr lang="en-GB" sz="1000" dirty="0">
                <a:effectLst/>
                <a:latin typeface="Work Sans" pitchFamily="2" charset="0"/>
                <a:ea typeface="Calibri" panose="020F0502020204030204" pitchFamily="34" charset="0"/>
                <a:cs typeface="Calibri" panose="020F0502020204030204" pitchFamily="34" charset="0"/>
              </a:rPr>
              <a:t> – Moses and the burning bush.</a:t>
            </a:r>
            <a:endParaRPr lang="en-GB" sz="1000" dirty="0">
              <a:effectLst/>
              <a:latin typeface="Work Sans" pitchFamily="2" charset="0"/>
              <a:ea typeface="Calibri" panose="020F0502020204030204" pitchFamily="34" charset="0"/>
              <a:cs typeface="Times New Roman" panose="02020603050405020304" pitchFamily="18" charset="0"/>
            </a:endParaRPr>
          </a:p>
          <a:p>
            <a:pPr lvl="0">
              <a:lnSpc>
                <a:spcPct val="106000"/>
              </a:lnSpc>
              <a:spcAft>
                <a:spcPts val="800"/>
              </a:spcAft>
            </a:pPr>
            <a:r>
              <a:rPr lang="en-GB" sz="1000" dirty="0">
                <a:effectLst/>
                <a:latin typeface="Work Sans" pitchFamily="2" charset="0"/>
                <a:ea typeface="Calibri" panose="020F0502020204030204" pitchFamily="34" charset="0"/>
                <a:cs typeface="Calibri" panose="020F0502020204030204" pitchFamily="34" charset="0"/>
              </a:rPr>
              <a:t>Appendix lesson 3.</a:t>
            </a:r>
            <a:endParaRPr lang="en-GB" sz="1000" dirty="0">
              <a:effectLst/>
              <a:latin typeface="Work Sans" pitchFamily="2"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FC997EE1-BE28-40E0-49EA-2F57C04A291B}"/>
              </a:ext>
            </a:extLst>
          </p:cNvPr>
          <p:cNvSpPr txBox="1"/>
          <p:nvPr/>
        </p:nvSpPr>
        <p:spPr>
          <a:xfrm>
            <a:off x="296800" y="3200844"/>
            <a:ext cx="2385440" cy="338554"/>
          </a:xfrm>
          <a:prstGeom prst="rect">
            <a:avLst/>
          </a:prstGeom>
          <a:noFill/>
        </p:spPr>
        <p:txBody>
          <a:bodyPr wrap="square" rtlCol="0">
            <a:spAutoFit/>
          </a:bodyPr>
          <a:lstStyle/>
          <a:p>
            <a:r>
              <a:rPr lang="en-GB" sz="1600" b="1">
                <a:latin typeface="Work Sans" pitchFamily="2" charset="0"/>
                <a:cs typeface="Times New Roman" panose="02020603050405020304" pitchFamily="18" charset="0"/>
              </a:rPr>
              <a:t>Sensitivities</a:t>
            </a:r>
            <a:endParaRPr lang="en-GB" sz="1600">
              <a:latin typeface="Work Sans" pitchFamily="2" charset="0"/>
            </a:endParaRPr>
          </a:p>
        </p:txBody>
      </p:sp>
      <p:sp>
        <p:nvSpPr>
          <p:cNvPr id="16" name="Rectangle 15">
            <a:extLst>
              <a:ext uri="{FF2B5EF4-FFF2-40B4-BE49-F238E27FC236}">
                <a16:creationId xmlns:a16="http://schemas.microsoft.com/office/drawing/2014/main" id="{48226D65-1F0D-D9C4-72A5-B2480A182EED}"/>
              </a:ext>
            </a:extLst>
          </p:cNvPr>
          <p:cNvSpPr/>
          <p:nvPr/>
        </p:nvSpPr>
        <p:spPr>
          <a:xfrm>
            <a:off x="0" y="1817310"/>
            <a:ext cx="3383279" cy="1160204"/>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D26D8856-2F9A-F03B-ED19-7AB6EBBE341B}"/>
              </a:ext>
            </a:extLst>
          </p:cNvPr>
          <p:cNvSpPr txBox="1"/>
          <p:nvPr/>
        </p:nvSpPr>
        <p:spPr>
          <a:xfrm>
            <a:off x="296800" y="2044688"/>
            <a:ext cx="2385440" cy="338554"/>
          </a:xfrm>
          <a:prstGeom prst="rect">
            <a:avLst/>
          </a:prstGeom>
          <a:noFill/>
        </p:spPr>
        <p:txBody>
          <a:bodyPr wrap="square" rtlCol="0">
            <a:spAutoFit/>
          </a:bodyPr>
          <a:lstStyle/>
          <a:p>
            <a:r>
              <a:rPr lang="en-GB" sz="1600" b="1">
                <a:latin typeface="Work Sans" pitchFamily="2" charset="0"/>
                <a:cs typeface="Times New Roman" panose="02020603050405020304" pitchFamily="18" charset="0"/>
              </a:rPr>
              <a:t>Resources</a:t>
            </a:r>
            <a:endParaRPr lang="en-GB" sz="1600">
              <a:latin typeface="Work Sans" pitchFamily="2" charset="0"/>
            </a:endParaRPr>
          </a:p>
        </p:txBody>
      </p:sp>
      <p:sp>
        <p:nvSpPr>
          <p:cNvPr id="18" name="Rectangle 17">
            <a:extLst>
              <a:ext uri="{FF2B5EF4-FFF2-40B4-BE49-F238E27FC236}">
                <a16:creationId xmlns:a16="http://schemas.microsoft.com/office/drawing/2014/main" id="{7B167E1C-EBA8-9AF9-5778-2E3003A66C72}"/>
              </a:ext>
            </a:extLst>
          </p:cNvPr>
          <p:cNvSpPr/>
          <p:nvPr/>
        </p:nvSpPr>
        <p:spPr>
          <a:xfrm>
            <a:off x="0" y="4990582"/>
            <a:ext cx="3383279" cy="1867418"/>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80487099-7EEE-F6D0-7253-2D1F42B0AA44}"/>
              </a:ext>
            </a:extLst>
          </p:cNvPr>
          <p:cNvSpPr txBox="1"/>
          <p:nvPr/>
        </p:nvSpPr>
        <p:spPr>
          <a:xfrm>
            <a:off x="296800" y="5129997"/>
            <a:ext cx="2385440" cy="1460528"/>
          </a:xfrm>
          <a:prstGeom prst="rect">
            <a:avLst/>
          </a:prstGeom>
          <a:noFill/>
        </p:spPr>
        <p:txBody>
          <a:bodyPr wrap="square" rtlCol="0">
            <a:spAutoFit/>
          </a:bodyPr>
          <a:lstStyle/>
          <a:p>
            <a:r>
              <a:rPr lang="en-GB" sz="1600" b="1" dirty="0">
                <a:latin typeface="Work Sans" pitchFamily="2" charset="0"/>
                <a:cs typeface="Times New Roman" panose="02020603050405020304" pitchFamily="18" charset="0"/>
              </a:rPr>
              <a:t>Impact</a:t>
            </a:r>
          </a:p>
          <a:p>
            <a:endParaRPr lang="en-GB" sz="1600" b="1" dirty="0">
              <a:latin typeface="Work Sans" pitchFamily="2" charset="0"/>
              <a:cs typeface="Times New Roman" panose="02020603050405020304" pitchFamily="18" charset="0"/>
            </a:endParaRPr>
          </a:p>
          <a:p>
            <a:pPr>
              <a:lnSpc>
                <a:spcPct val="107000"/>
              </a:lnSpc>
              <a:spcAft>
                <a:spcPts val="800"/>
              </a:spcAft>
            </a:pPr>
            <a:r>
              <a:rPr lang="en-GB" sz="1600" dirty="0">
                <a:effectLst/>
                <a:latin typeface="Work Sans" pitchFamily="2" charset="0"/>
                <a:ea typeface="Calibri" panose="020F0502020204030204" pitchFamily="34" charset="0"/>
                <a:cs typeface="Times New Roman" panose="02020603050405020304" pitchFamily="18" charset="0"/>
              </a:rPr>
              <a:t>What do you notice as a teacher?</a:t>
            </a:r>
          </a:p>
          <a:p>
            <a:r>
              <a:rPr lang="en-GB" sz="1600" dirty="0">
                <a:effectLst/>
                <a:latin typeface="Work Sans" pitchFamily="2" charset="0"/>
                <a:ea typeface="Calibri" panose="020F0502020204030204" pitchFamily="34" charset="0"/>
                <a:cs typeface="Times New Roman" panose="02020603050405020304" pitchFamily="18" charset="0"/>
              </a:rPr>
              <a:t>What do pupils say?</a:t>
            </a:r>
            <a:endParaRPr lang="en-GB" sz="1600" dirty="0">
              <a:latin typeface="Work Sans" pitchFamily="2" charset="0"/>
            </a:endParaRPr>
          </a:p>
        </p:txBody>
      </p:sp>
      <p:sp>
        <p:nvSpPr>
          <p:cNvPr id="20" name="TextBox 19">
            <a:extLst>
              <a:ext uri="{FF2B5EF4-FFF2-40B4-BE49-F238E27FC236}">
                <a16:creationId xmlns:a16="http://schemas.microsoft.com/office/drawing/2014/main" id="{8A6E5542-9BD1-48A2-AD30-420D91538ACE}"/>
              </a:ext>
            </a:extLst>
          </p:cNvPr>
          <p:cNvSpPr txBox="1"/>
          <p:nvPr/>
        </p:nvSpPr>
        <p:spPr>
          <a:xfrm>
            <a:off x="3590910" y="5204626"/>
            <a:ext cx="8207191" cy="780727"/>
          </a:xfrm>
          <a:prstGeom prst="rect">
            <a:avLst/>
          </a:prstGeom>
          <a:noFill/>
        </p:spPr>
        <p:txBody>
          <a:bodyPr wrap="square">
            <a:spAutoFit/>
          </a:bodyPr>
          <a:lstStyle/>
          <a:p>
            <a:pPr>
              <a:lnSpc>
                <a:spcPct val="107000"/>
              </a:lnSpc>
              <a:spcAft>
                <a:spcPts val="800"/>
              </a:spcAft>
            </a:pPr>
            <a:r>
              <a:rPr lang="en-GB" sz="1000" dirty="0">
                <a:effectLst/>
                <a:latin typeface="Work Sans" pitchFamily="2" charset="0"/>
                <a:ea typeface="Calibri" panose="020F0502020204030204" pitchFamily="34" charset="0"/>
                <a:cs typeface="Times New Roman" panose="02020603050405020304" pitchFamily="18" charset="0"/>
              </a:rPr>
              <a:t>In this box, note down anything that you heard a pupil say that would provide evidence towards their progress in RE.</a:t>
            </a:r>
          </a:p>
          <a:p>
            <a:pPr>
              <a:lnSpc>
                <a:spcPct val="107000"/>
              </a:lnSpc>
              <a:spcAft>
                <a:spcPts val="800"/>
              </a:spcAft>
            </a:pPr>
            <a:r>
              <a:rPr lang="en-GB" sz="1000" dirty="0">
                <a:effectLst/>
                <a:latin typeface="Work Sans" pitchFamily="2" charset="0"/>
                <a:ea typeface="Calibri" panose="020F0502020204030204" pitchFamily="34" charset="0"/>
                <a:cs typeface="Times New Roman" panose="02020603050405020304" pitchFamily="18" charset="0"/>
              </a:rPr>
              <a:t>Note down anything significant an additional adult has noticed.</a:t>
            </a:r>
          </a:p>
          <a:p>
            <a:r>
              <a:rPr lang="en-GB" sz="1000" dirty="0">
                <a:effectLst/>
                <a:latin typeface="Work Sans" pitchFamily="2" charset="0"/>
                <a:ea typeface="Calibri" panose="020F0502020204030204" pitchFamily="34" charset="0"/>
                <a:cs typeface="Times New Roman" panose="02020603050405020304" pitchFamily="18" charset="0"/>
              </a:rPr>
              <a:t>Note down anything significant that happened in the lesson that will have an impact on the next lesson.</a:t>
            </a:r>
          </a:p>
        </p:txBody>
      </p:sp>
      <p:cxnSp>
        <p:nvCxnSpPr>
          <p:cNvPr id="9" name="Straight Connector 8">
            <a:extLst>
              <a:ext uri="{FF2B5EF4-FFF2-40B4-BE49-F238E27FC236}">
                <a16:creationId xmlns:a16="http://schemas.microsoft.com/office/drawing/2014/main" id="{8FE4AEC0-94B1-5CD8-0B4A-87A4FFB8252F}"/>
              </a:ext>
            </a:extLst>
          </p:cNvPr>
          <p:cNvCxnSpPr>
            <a:cxnSpLocks/>
          </p:cNvCxnSpPr>
          <p:nvPr/>
        </p:nvCxnSpPr>
        <p:spPr>
          <a:xfrm flipH="1">
            <a:off x="3788659" y="2977514"/>
            <a:ext cx="7732104" cy="0"/>
          </a:xfrm>
          <a:prstGeom prst="line">
            <a:avLst/>
          </a:prstGeom>
          <a:ln>
            <a:solidFill>
              <a:srgbClr val="55345A"/>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454FC53-2FC9-1532-F4C5-37D4C457D17C}"/>
              </a:ext>
            </a:extLst>
          </p:cNvPr>
          <p:cNvCxnSpPr>
            <a:cxnSpLocks/>
          </p:cNvCxnSpPr>
          <p:nvPr/>
        </p:nvCxnSpPr>
        <p:spPr>
          <a:xfrm flipH="1">
            <a:off x="3788659" y="4997783"/>
            <a:ext cx="7732104" cy="0"/>
          </a:xfrm>
          <a:prstGeom prst="line">
            <a:avLst/>
          </a:prstGeom>
          <a:ln>
            <a:solidFill>
              <a:srgbClr val="55345A"/>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2509258-0E70-6465-285D-CD54E7439EC5}"/>
              </a:ext>
            </a:extLst>
          </p:cNvPr>
          <p:cNvSpPr txBox="1"/>
          <p:nvPr/>
        </p:nvSpPr>
        <p:spPr>
          <a:xfrm>
            <a:off x="3788659" y="3126632"/>
            <a:ext cx="4167051" cy="256224"/>
          </a:xfrm>
          <a:prstGeom prst="rect">
            <a:avLst/>
          </a:prstGeom>
          <a:noFill/>
        </p:spPr>
        <p:txBody>
          <a:bodyPr wrap="square">
            <a:spAutoFit/>
          </a:bodyPr>
          <a:lstStyle/>
          <a:p>
            <a:pPr>
              <a:lnSpc>
                <a:spcPct val="115000"/>
              </a:lnSpc>
              <a:spcAft>
                <a:spcPts val="1000"/>
              </a:spcAft>
            </a:pPr>
            <a:r>
              <a:rPr lang="en-GB" sz="1000" dirty="0">
                <a:latin typeface="Work Sans" pitchFamily="2" charset="0"/>
                <a:ea typeface="Calibri" panose="020F0502020204030204" pitchFamily="34" charset="0"/>
                <a:cs typeface="Times New Roman" panose="02020603050405020304" pitchFamily="18" charset="0"/>
              </a:rPr>
              <a:t>Type sensitivities… </a:t>
            </a:r>
            <a:endParaRPr lang="en-GB" sz="1000" dirty="0">
              <a:effectLst/>
              <a:latin typeface="Work Sans" pitchFamily="2" charset="0"/>
              <a:ea typeface="Calibri" panose="020F0502020204030204" pitchFamily="34" charset="0"/>
              <a:cs typeface="Times New Roman" panose="02020603050405020304" pitchFamily="18" charset="0"/>
            </a:endParaRPr>
          </a:p>
        </p:txBody>
      </p:sp>
      <p:sp>
        <p:nvSpPr>
          <p:cNvPr id="21" name="Rectangle 20">
            <a:extLst>
              <a:ext uri="{FF2B5EF4-FFF2-40B4-BE49-F238E27FC236}">
                <a16:creationId xmlns:a16="http://schemas.microsoft.com/office/drawing/2014/main" id="{AC94F7E6-BEC7-3A19-1B62-9868BCD1D4F8}"/>
              </a:ext>
            </a:extLst>
          </p:cNvPr>
          <p:cNvSpPr/>
          <p:nvPr/>
        </p:nvSpPr>
        <p:spPr>
          <a:xfrm>
            <a:off x="0" y="2978129"/>
            <a:ext cx="3383279" cy="2024417"/>
          </a:xfrm>
          <a:prstGeom prst="rect">
            <a:avLst/>
          </a:prstGeom>
          <a:solidFill>
            <a:srgbClr val="2D80A5">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576574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A6B4E3A-49ED-6577-66C9-9A06DC756499}"/>
              </a:ext>
            </a:extLst>
          </p:cNvPr>
          <p:cNvSpPr/>
          <p:nvPr/>
        </p:nvSpPr>
        <p:spPr>
          <a:xfrm>
            <a:off x="0" y="1817310"/>
            <a:ext cx="3383279" cy="1820898"/>
          </a:xfrm>
          <a:prstGeom prst="rect">
            <a:avLst/>
          </a:prstGeom>
          <a:solidFill>
            <a:srgbClr val="2D80A5">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8449F5DE-32B6-1099-BB53-B4FC485D4652}"/>
              </a:ext>
            </a:extLst>
          </p:cNvPr>
          <p:cNvSpPr/>
          <p:nvPr/>
        </p:nvSpPr>
        <p:spPr>
          <a:xfrm>
            <a:off x="0" y="3638208"/>
            <a:ext cx="3383279" cy="3219792"/>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FCC90A26-8364-1688-4152-F5D42259B83B}"/>
              </a:ext>
            </a:extLst>
          </p:cNvPr>
          <p:cNvSpPr/>
          <p:nvPr/>
        </p:nvSpPr>
        <p:spPr>
          <a:xfrm>
            <a:off x="0" y="0"/>
            <a:ext cx="12199027" cy="1817310"/>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a:spLocks noGrp="1" noRot="1" noMove="1" noResize="1" noEditPoints="1" noAdjustHandles="1" noChangeArrowheads="1" noChangeShapeType="1"/>
          </p:cNvSpPr>
          <p:nvPr/>
        </p:nvSpPr>
        <p:spPr>
          <a:xfrm>
            <a:off x="2408601" y="408389"/>
            <a:ext cx="8039647" cy="830997"/>
          </a:xfrm>
          <a:prstGeom prst="rect">
            <a:avLst/>
          </a:prstGeom>
          <a:noFill/>
        </p:spPr>
        <p:txBody>
          <a:bodyPr wrap="square" rtlCol="0">
            <a:spAutoFit/>
          </a:bodyPr>
          <a:lstStyle/>
          <a:p>
            <a:r>
              <a:rPr lang="en-GB" sz="2400" b="1" dirty="0">
                <a:solidFill>
                  <a:schemeClr val="bg1"/>
                </a:solidFill>
                <a:effectLst/>
                <a:latin typeface="Work Sans Light" pitchFamily="2" charset="0"/>
                <a:ea typeface="Calibri" panose="020F0502020204030204" pitchFamily="34" charset="0"/>
                <a:cs typeface="Times New Roman" panose="02020603050405020304" pitchFamily="18" charset="0"/>
              </a:rPr>
              <a:t>Lesson 4: </a:t>
            </a:r>
            <a:r>
              <a:rPr lang="en-GB" sz="2400" dirty="0">
                <a:solidFill>
                  <a:schemeClr val="bg1"/>
                </a:solidFill>
                <a:effectLst/>
                <a:latin typeface="Work Sans Light" pitchFamily="2" charset="0"/>
                <a:ea typeface="Calibri" panose="020F0502020204030204" pitchFamily="34" charset="0"/>
              </a:rPr>
              <a:t>What does it mean for a believer to follow God’s call?</a:t>
            </a:r>
            <a:endParaRPr lang="en-GB" sz="2400" dirty="0">
              <a:solidFill>
                <a:schemeClr val="bg1"/>
              </a:solidFill>
              <a:effectLst/>
              <a:latin typeface="Work Sans Light" pitchFamily="2"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5D460F70-1D54-ED4A-ADF6-21064E957007}"/>
              </a:ext>
            </a:extLst>
          </p:cNvPr>
          <p:cNvSpPr txBox="1">
            <a:spLocks noGrp="1" noRot="1" noMove="1" noResize="1" noEditPoints="1" noAdjustHandles="1" noChangeArrowheads="1" noChangeShapeType="1"/>
          </p:cNvSpPr>
          <p:nvPr/>
        </p:nvSpPr>
        <p:spPr>
          <a:xfrm>
            <a:off x="296800" y="267475"/>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FOUR</a:t>
            </a:r>
            <a:endParaRPr lang="en-US" sz="1400" b="1" dirty="0">
              <a:solidFill>
                <a:schemeClr val="bg1"/>
              </a:solidFill>
              <a:latin typeface="Work Sans SemiBold" pitchFamily="2" charset="77"/>
            </a:endParaRPr>
          </a:p>
        </p:txBody>
      </p:sp>
      <p:pic>
        <p:nvPicPr>
          <p:cNvPr id="8" name="Picture 7">
            <a:extLst>
              <a:ext uri="{FF2B5EF4-FFF2-40B4-BE49-F238E27FC236}">
                <a16:creationId xmlns:a16="http://schemas.microsoft.com/office/drawing/2014/main" id="{82834434-1D63-7997-A17F-A7115122D508}"/>
              </a:ext>
            </a:extLst>
          </p:cNvPr>
          <p:cNvPicPr>
            <a:picLocks noGrp="1" noRot="1" noChangeAspect="1" noMove="1" noResize="1" noEditPoints="1" noAdjustHandles="1" noChangeArrowheads="1" noChangeShapeType="1" noCrop="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a:spLocks noGrp="1" noRot="1" noMove="1" noResize="1" noEditPoints="1" noAdjustHandles="1" noChangeArrowheads="1" noChangeShapeType="1"/>
          </p:cNvSpPr>
          <p:nvPr/>
        </p:nvSpPr>
        <p:spPr>
          <a:xfrm>
            <a:off x="296800" y="949173"/>
            <a:ext cx="2514336" cy="738664"/>
          </a:xfrm>
          <a:prstGeom prst="rect">
            <a:avLst/>
          </a:prstGeom>
          <a:noFill/>
        </p:spPr>
        <p:txBody>
          <a:bodyPr wrap="square" rtlCol="0">
            <a:spAutoFit/>
          </a:bodyPr>
          <a:lstStyle/>
          <a:p>
            <a:r>
              <a:rPr lang="en-US" sz="1400" b="1">
                <a:solidFill>
                  <a:schemeClr val="bg1"/>
                </a:solidFill>
                <a:latin typeface="Work Sans SemiBold" pitchFamily="2" charset="77"/>
              </a:rPr>
              <a:t>CORE </a:t>
            </a:r>
            <a:r>
              <a:rPr lang="en-US" sz="1400" b="1">
                <a:solidFill>
                  <a:schemeClr val="bg1"/>
                </a:solidFill>
                <a:latin typeface="Work Sans" pitchFamily="2" charset="0"/>
              </a:rPr>
              <a:t>CONCEPT: </a:t>
            </a:r>
          </a:p>
          <a:p>
            <a:r>
              <a:rPr lang="en-GB" sz="1400" b="1">
                <a:solidFill>
                  <a:schemeClr val="bg1"/>
                </a:solidFill>
                <a:effectLst/>
                <a:latin typeface="Work Sans SemiBold" pitchFamily="2" charset="0"/>
                <a:ea typeface="Calibri" panose="020F0502020204030204" pitchFamily="34" charset="0"/>
                <a:cs typeface="Times New Roman" panose="02020603050405020304" pitchFamily="18" charset="0"/>
              </a:rPr>
              <a:t>PEOPLE OF GOD</a:t>
            </a:r>
          </a:p>
          <a:p>
            <a:endParaRPr lang="en-US" sz="1400" b="1" dirty="0">
              <a:solidFill>
                <a:schemeClr val="bg1"/>
              </a:solidFill>
              <a:latin typeface="Work Sans SemiBold" pitchFamily="2" charset="77"/>
            </a:endParaRPr>
          </a:p>
        </p:txBody>
      </p:sp>
      <p:sp>
        <p:nvSpPr>
          <p:cNvPr id="20" name="TextBox 19">
            <a:extLst>
              <a:ext uri="{FF2B5EF4-FFF2-40B4-BE49-F238E27FC236}">
                <a16:creationId xmlns:a16="http://schemas.microsoft.com/office/drawing/2014/main" id="{7F0F295F-1945-027E-E498-9204783374FC}"/>
              </a:ext>
            </a:extLst>
          </p:cNvPr>
          <p:cNvSpPr txBox="1">
            <a:spLocks noGrp="1" noRot="1" noMove="1" noResize="1" noEditPoints="1" noAdjustHandles="1" noChangeArrowheads="1" noChangeShapeType="1"/>
          </p:cNvSpPr>
          <p:nvPr/>
        </p:nvSpPr>
        <p:spPr>
          <a:xfrm>
            <a:off x="323765" y="3791148"/>
            <a:ext cx="2741040" cy="1689501"/>
          </a:xfrm>
          <a:prstGeom prst="rect">
            <a:avLst/>
          </a:prstGeom>
          <a:noFill/>
        </p:spPr>
        <p:txBody>
          <a:bodyPr wrap="square" rtlCol="0">
            <a:spAutoFit/>
          </a:bodyPr>
          <a:lstStyle/>
          <a:p>
            <a:pPr>
              <a:lnSpc>
                <a:spcPct val="107000"/>
              </a:lnSpc>
              <a:spcAft>
                <a:spcPts val="800"/>
              </a:spcAft>
            </a:pPr>
            <a:r>
              <a:rPr lang="en-GB" sz="1600" b="1" dirty="0">
                <a:effectLst/>
                <a:latin typeface="Work Sans" pitchFamily="2" charset="0"/>
                <a:ea typeface="Calibri" panose="020F0502020204030204" pitchFamily="34" charset="0"/>
                <a:cs typeface="Times New Roman" panose="02020603050405020304" pitchFamily="18" charset="0"/>
              </a:rPr>
              <a:t>Implementation:</a:t>
            </a:r>
            <a:r>
              <a:rPr lang="en-GB" sz="1600" dirty="0">
                <a:effectLst/>
                <a:latin typeface="Work Sans" pitchFamily="2" charset="0"/>
                <a:ea typeface="Calibri" panose="020F0502020204030204" pitchFamily="34" charset="0"/>
                <a:cs typeface="Times New Roman" panose="02020603050405020304" pitchFamily="18" charset="0"/>
              </a:rPr>
              <a:t>  </a:t>
            </a:r>
          </a:p>
          <a:p>
            <a:r>
              <a:rPr lang="en-GB" sz="1600" dirty="0">
                <a:effectLst/>
                <a:latin typeface="Work Sans" pitchFamily="2" charset="0"/>
                <a:ea typeface="Calibri" panose="020F0502020204030204" pitchFamily="34" charset="0"/>
                <a:cs typeface="Times New Roman" panose="02020603050405020304" pitchFamily="18" charset="0"/>
              </a:rPr>
              <a:t>Outlining how to introduce the religious content in the classroom and create learning opportunities from it.</a:t>
            </a:r>
            <a:endParaRPr lang="en-GB" sz="1600" dirty="0">
              <a:latin typeface="Work Sans" pitchFamily="2" charset="0"/>
            </a:endParaRPr>
          </a:p>
        </p:txBody>
      </p:sp>
      <p:sp>
        <p:nvSpPr>
          <p:cNvPr id="22" name="TextBox 21">
            <a:extLst>
              <a:ext uri="{FF2B5EF4-FFF2-40B4-BE49-F238E27FC236}">
                <a16:creationId xmlns:a16="http://schemas.microsoft.com/office/drawing/2014/main" id="{DCADF510-8CFF-BEDA-98C7-AAE125765A82}"/>
              </a:ext>
            </a:extLst>
          </p:cNvPr>
          <p:cNvSpPr txBox="1">
            <a:spLocks noGrp="1" noRot="1" noMove="1" noResize="1" noEditPoints="1" noAdjustHandles="1" noChangeArrowheads="1" noChangeShapeType="1"/>
          </p:cNvSpPr>
          <p:nvPr/>
        </p:nvSpPr>
        <p:spPr>
          <a:xfrm>
            <a:off x="3527922" y="2091131"/>
            <a:ext cx="8242126" cy="1061829"/>
          </a:xfrm>
          <a:prstGeom prst="rect">
            <a:avLst/>
          </a:prstGeom>
          <a:noFill/>
        </p:spPr>
        <p:txBody>
          <a:bodyPr wrap="square" rtlCol="0">
            <a:spAutoFit/>
          </a:bodyPr>
          <a:lstStyle/>
          <a:p>
            <a:pPr marL="171450" lvl="0" indent="-171450">
              <a:lnSpc>
                <a:spcPct val="106000"/>
              </a:lnSpc>
              <a:buFont typeface="Arial" panose="020B0604020202020204" pitchFamily="34" charset="0"/>
              <a:buChar char="•"/>
            </a:pPr>
            <a:r>
              <a:rPr lang="en-GB" sz="1000" dirty="0">
                <a:effectLst/>
                <a:latin typeface="Work Sans" pitchFamily="2" charset="0"/>
                <a:ea typeface="Calibri" panose="020F0502020204030204" pitchFamily="34" charset="0"/>
                <a:cs typeface="Calibri" panose="020F0502020204030204" pitchFamily="34" charset="0"/>
              </a:rPr>
              <a:t>Understand what the word vocation means.</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lnSpc>
                <a:spcPct val="106000"/>
              </a:lnSpc>
              <a:buFont typeface="Arial" panose="020B0604020202020204" pitchFamily="34" charset="0"/>
              <a:buChar char="•"/>
            </a:pPr>
            <a:r>
              <a:rPr lang="en-GB" sz="1000" dirty="0">
                <a:effectLst/>
                <a:latin typeface="Work Sans" pitchFamily="2" charset="0"/>
                <a:ea typeface="Calibri" panose="020F0502020204030204" pitchFamily="34" charset="0"/>
                <a:cs typeface="Calibri" panose="020F0502020204030204" pitchFamily="34" charset="0"/>
              </a:rPr>
              <a:t>Talk to believers and non-believers about their understanding of the word vocation.</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lnSpc>
                <a:spcPct val="106000"/>
              </a:lnSpc>
              <a:buFont typeface="Arial" panose="020B0604020202020204" pitchFamily="34" charset="0"/>
              <a:buChar char="•"/>
            </a:pPr>
            <a:r>
              <a:rPr lang="en-GB" sz="1000" dirty="0">
                <a:effectLst/>
                <a:latin typeface="Work Sans" pitchFamily="2" charset="0"/>
                <a:ea typeface="Calibri" panose="020F0502020204030204" pitchFamily="34" charset="0"/>
                <a:cs typeface="Calibri" panose="020F0502020204030204" pitchFamily="34" charset="0"/>
              </a:rPr>
              <a:t>Consider what they personally understand by the word vocation and whether they think it makes a difference in how someone lives their life or how they might make a decision in life.</a:t>
            </a:r>
            <a:endParaRPr lang="en-GB" sz="1000" dirty="0">
              <a:latin typeface="Work Sans" pitchFamily="2" charset="0"/>
              <a:ea typeface="Calibri" panose="020F0502020204030204" pitchFamily="34" charset="0"/>
              <a:cs typeface="Times New Roman" panose="02020603050405020304" pitchFamily="18" charset="0"/>
            </a:endParaRPr>
          </a:p>
          <a:p>
            <a:pPr marL="171450" lvl="0" indent="-171450">
              <a:lnSpc>
                <a:spcPct val="106000"/>
              </a:lnSpc>
              <a:buFont typeface="Arial" panose="020B0604020202020204" pitchFamily="34" charset="0"/>
              <a:buChar char="•"/>
            </a:pP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rPr>
              <a:t>Key religious vocabulary:  </a:t>
            </a:r>
            <a:r>
              <a:rPr lang="en-GB" sz="1000" dirty="0">
                <a:effectLst/>
                <a:latin typeface="Work Sans" pitchFamily="2" charset="0"/>
                <a:ea typeface="Calibri" panose="020F0502020204030204" pitchFamily="34" charset="0"/>
              </a:rPr>
              <a:t>Vocation.</a:t>
            </a:r>
            <a:r>
              <a:rPr lang="en-GB" sz="1000" dirty="0">
                <a:effectLst/>
                <a:latin typeface="Work Sans" pitchFamily="2" charset="0"/>
                <a:ea typeface="Calibri" panose="020F0502020204030204" pitchFamily="34" charset="0"/>
                <a:cs typeface="Times New Roman" panose="02020603050405020304" pitchFamily="18" charset="0"/>
              </a:rPr>
              <a:t> </a:t>
            </a:r>
            <a:endParaRPr lang="en-GB" sz="1000" dirty="0">
              <a:latin typeface="Work Sans" pitchFamily="2" charset="0"/>
            </a:endParaRPr>
          </a:p>
        </p:txBody>
      </p:sp>
      <p:sp>
        <p:nvSpPr>
          <p:cNvPr id="23" name="TextBox 22">
            <a:extLst>
              <a:ext uri="{FF2B5EF4-FFF2-40B4-BE49-F238E27FC236}">
                <a16:creationId xmlns:a16="http://schemas.microsoft.com/office/drawing/2014/main" id="{5356ED5B-34B2-601E-8F6A-6C3A1612E59E}"/>
              </a:ext>
            </a:extLst>
          </p:cNvPr>
          <p:cNvSpPr txBox="1">
            <a:spLocks noGrp="1" noRot="1" noMove="1" noResize="1" noEditPoints="1" noAdjustHandles="1" noChangeArrowheads="1" noChangeShapeType="1"/>
          </p:cNvSpPr>
          <p:nvPr/>
        </p:nvSpPr>
        <p:spPr>
          <a:xfrm>
            <a:off x="3527922" y="3791148"/>
            <a:ext cx="8270177" cy="2580194"/>
          </a:xfrm>
          <a:prstGeom prst="rect">
            <a:avLst/>
          </a:prstGeom>
          <a:noFill/>
        </p:spPr>
        <p:txBody>
          <a:bodyPr wrap="square" lIns="91440" tIns="45720" rIns="91440" bIns="45720" rtlCol="0" anchor="t">
            <a:spAutoFit/>
          </a:bodyPr>
          <a:lstStyle/>
          <a:p>
            <a:pPr>
              <a:spcAft>
                <a:spcPts val="200"/>
              </a:spcAft>
            </a:pPr>
            <a:r>
              <a:rPr lang="en-GB" sz="1000" b="1" dirty="0">
                <a:effectLst/>
                <a:latin typeface="Work Sans" pitchFamily="2" charset="0"/>
                <a:ea typeface="Calibri" panose="020F0502020204030204" pitchFamily="34" charset="0"/>
                <a:cs typeface="Calibri" panose="020F0502020204030204" pitchFamily="34" charset="0"/>
              </a:rPr>
              <a:t>Introduction:</a:t>
            </a:r>
            <a:endParaRPr lang="en-GB" sz="1000" dirty="0">
              <a:effectLst/>
              <a:latin typeface="Work Sans" pitchFamily="2" charset="0"/>
              <a:ea typeface="Calibri" panose="020F0502020204030204" pitchFamily="34" charset="0"/>
              <a:cs typeface="Times New Roman" panose="02020603050405020304" pitchFamily="18" charset="0"/>
            </a:endParaRPr>
          </a:p>
          <a:p>
            <a:pPr>
              <a:spcAft>
                <a:spcPts val="200"/>
              </a:spcAft>
            </a:pPr>
            <a:r>
              <a:rPr lang="en-GB" sz="1000" b="1" dirty="0">
                <a:effectLst/>
                <a:latin typeface="Work Sans" pitchFamily="2" charset="0"/>
                <a:ea typeface="Calibri" panose="020F0502020204030204" pitchFamily="34" charset="0"/>
                <a:cs typeface="Calibri" panose="020F0502020204030204" pitchFamily="34"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pPr>
              <a:spcAft>
                <a:spcPts val="200"/>
              </a:spcAft>
            </a:pPr>
            <a:r>
              <a:rPr lang="en-GB" sz="1000" b="1" dirty="0">
                <a:effectLst/>
                <a:latin typeface="Work Sans" pitchFamily="2" charset="0"/>
                <a:ea typeface="Calibri" panose="020F0502020204030204" pitchFamily="34" charset="0"/>
                <a:cs typeface="Calibri" panose="020F0502020204030204" pitchFamily="34" charset="0"/>
              </a:rPr>
              <a:t>Recap </a:t>
            </a:r>
            <a:r>
              <a:rPr lang="en-GB" sz="1000" dirty="0">
                <a:effectLst/>
                <a:latin typeface="Work Sans" pitchFamily="2" charset="0"/>
                <a:ea typeface="Calibri" panose="020F0502020204030204" pitchFamily="34" charset="0"/>
                <a:cs typeface="Calibri" panose="020F0502020204030204" pitchFamily="34" charset="0"/>
              </a:rPr>
              <a:t>on previous week’s learning:</a:t>
            </a:r>
            <a:endParaRPr lang="en-GB" sz="1000" dirty="0">
              <a:effectLst/>
              <a:latin typeface="Work Sans" pitchFamily="2" charset="0"/>
              <a:ea typeface="Calibri" panose="020F0502020204030204" pitchFamily="34" charset="0"/>
              <a:cs typeface="Times New Roman" panose="02020603050405020304" pitchFamily="18" charset="0"/>
            </a:endParaRPr>
          </a:p>
          <a:p>
            <a:pPr>
              <a:spcAft>
                <a:spcPts val="200"/>
              </a:spcAft>
            </a:pPr>
            <a:r>
              <a:rPr lang="en-GB" sz="1000" b="1" dirty="0">
                <a:effectLst/>
                <a:latin typeface="Work Sans" pitchFamily="2" charset="0"/>
                <a:ea typeface="Calibri" panose="020F0502020204030204" pitchFamily="34" charset="0"/>
                <a:cs typeface="Calibri" panose="020F0502020204030204" pitchFamily="34"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pPr>
              <a:spcAft>
                <a:spcPts val="200"/>
              </a:spcAft>
            </a:pPr>
            <a:r>
              <a:rPr lang="en-GB" sz="1000" b="1" dirty="0">
                <a:effectLst/>
                <a:latin typeface="Work Sans" pitchFamily="2" charset="0"/>
                <a:ea typeface="Calibri" panose="020F0502020204030204" pitchFamily="34" charset="0"/>
                <a:cs typeface="Calibri" panose="020F0502020204030204" pitchFamily="34" charset="0"/>
              </a:rPr>
              <a:t>Key knowledge checking:</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spcAft>
                <a:spcPts val="200"/>
              </a:spcAft>
              <a:buFont typeface="Arial" panose="020B0604020202020204" pitchFamily="34" charset="0"/>
              <a:buChar char="•"/>
            </a:pPr>
            <a:r>
              <a:rPr lang="en-GB" sz="1000" dirty="0">
                <a:effectLst/>
                <a:latin typeface="Work Sans" pitchFamily="2" charset="0"/>
                <a:ea typeface="Calibri" panose="020F0502020204030204" pitchFamily="34" charset="0"/>
                <a:cs typeface="Calibri" panose="020F0502020204030204" pitchFamily="34" charset="0"/>
              </a:rPr>
              <a:t>To know what the word ‘vocation’ means.</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spcAft>
                <a:spcPts val="200"/>
              </a:spcAft>
              <a:buFont typeface="Arial" panose="020B0604020202020204" pitchFamily="34" charset="0"/>
              <a:buChar char="•"/>
            </a:pPr>
            <a:r>
              <a:rPr lang="en-GB" sz="1000" dirty="0">
                <a:effectLst/>
                <a:latin typeface="Work Sans" pitchFamily="2" charset="0"/>
                <a:ea typeface="Calibri" panose="020F0502020204030204" pitchFamily="34" charset="0"/>
                <a:cs typeface="Calibri" panose="020F0502020204030204" pitchFamily="34" charset="0"/>
              </a:rPr>
              <a:t>To know the story of Moses and the burning bush and the key message behind it.</a:t>
            </a:r>
            <a:endParaRPr lang="en-GB" sz="1000" dirty="0">
              <a:effectLst/>
              <a:latin typeface="Work Sans" pitchFamily="2" charset="0"/>
              <a:ea typeface="Calibri" panose="020F0502020204030204" pitchFamily="34" charset="0"/>
              <a:cs typeface="Times New Roman" panose="02020603050405020304" pitchFamily="18" charset="0"/>
            </a:endParaRPr>
          </a:p>
          <a:p>
            <a:pPr>
              <a:spcAft>
                <a:spcPts val="200"/>
              </a:spcAft>
            </a:pPr>
            <a:r>
              <a:rPr lang="en-GB" sz="1000" b="1" dirty="0">
                <a:effectLst/>
                <a:latin typeface="Work Sans" pitchFamily="2" charset="0"/>
                <a:ea typeface="Calibri" panose="020F0502020204030204" pitchFamily="34" charset="0"/>
                <a:cs typeface="Calibri" panose="020F0502020204030204" pitchFamily="34"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pPr>
              <a:spcAft>
                <a:spcPts val="200"/>
              </a:spcAft>
            </a:pPr>
            <a:r>
              <a:rPr lang="en-GB" sz="1000" dirty="0">
                <a:effectLst/>
                <a:latin typeface="Work Sans" pitchFamily="2" charset="0"/>
                <a:ea typeface="Calibri" panose="020F0502020204030204" pitchFamily="34" charset="0"/>
                <a:cs typeface="Calibri" panose="020F0502020204030204" pitchFamily="34" charset="0"/>
              </a:rPr>
              <a:t>Revisit sequencing activity from previous week’s lesson to ensure that pupils have a good understanding of the story of Moses.</a:t>
            </a:r>
            <a:endParaRPr lang="en-GB" sz="1000" dirty="0">
              <a:effectLst/>
              <a:latin typeface="Work Sans" pitchFamily="2" charset="0"/>
              <a:ea typeface="Calibri" panose="020F0502020204030204" pitchFamily="34" charset="0"/>
              <a:cs typeface="Times New Roman" panose="02020603050405020304" pitchFamily="18" charset="0"/>
            </a:endParaRPr>
          </a:p>
          <a:p>
            <a:pPr>
              <a:spcAft>
                <a:spcPts val="200"/>
              </a:spcAft>
            </a:pPr>
            <a:r>
              <a:rPr lang="en-GB" sz="1000" b="1" dirty="0">
                <a:effectLst/>
                <a:latin typeface="Work Sans" pitchFamily="2" charset="0"/>
                <a:ea typeface="Calibri" panose="020F0502020204030204" pitchFamily="34" charset="0"/>
                <a:cs typeface="Calibri" panose="020F0502020204030204" pitchFamily="34"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pPr>
              <a:spcAft>
                <a:spcPts val="200"/>
              </a:spcAft>
            </a:pPr>
            <a:r>
              <a:rPr lang="en-GB" sz="1000" b="1" dirty="0">
                <a:effectLst/>
                <a:latin typeface="Work Sans" pitchFamily="2" charset="0"/>
                <a:ea typeface="Calibri" panose="020F0502020204030204" pitchFamily="34" charset="0"/>
                <a:cs typeface="Calibri" panose="020F0502020204030204" pitchFamily="34" charset="0"/>
              </a:rPr>
              <a:t>Main teaching input:  (Investigate and explore)</a:t>
            </a:r>
            <a:endParaRPr lang="en-GB" sz="1000" dirty="0">
              <a:effectLst/>
              <a:latin typeface="Work Sans" pitchFamily="2" charset="0"/>
              <a:ea typeface="Calibri" panose="020F0502020204030204" pitchFamily="34" charset="0"/>
              <a:cs typeface="Times New Roman" panose="02020603050405020304" pitchFamily="18" charset="0"/>
            </a:endParaRPr>
          </a:p>
          <a:p>
            <a:pPr>
              <a:spcAft>
                <a:spcPts val="200"/>
              </a:spcAft>
            </a:pPr>
            <a:r>
              <a:rPr lang="en-GB" sz="1000" b="1" dirty="0">
                <a:effectLst/>
                <a:latin typeface="Work Sans" pitchFamily="2" charset="0"/>
                <a:ea typeface="Calibri" panose="020F0502020204030204" pitchFamily="34" charset="0"/>
                <a:cs typeface="Calibri" panose="020F0502020204030204" pitchFamily="34"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pPr>
              <a:spcAft>
                <a:spcPts val="200"/>
              </a:spcAft>
            </a:pPr>
            <a:r>
              <a:rPr lang="en-GB" sz="1000" b="1" kern="1200" dirty="0">
                <a:effectLst/>
                <a:latin typeface="Work Sans" pitchFamily="2" charset="0"/>
                <a:ea typeface="Times New Roman" panose="02020603050405020304" pitchFamily="18" charset="0"/>
                <a:cs typeface="Calibri" panose="020F0502020204030204" pitchFamily="34" charset="0"/>
              </a:rPr>
              <a:t>Introduce this week’s question: </a:t>
            </a:r>
            <a:r>
              <a:rPr lang="en-GB" sz="1000" b="1" dirty="0">
                <a:solidFill>
                  <a:srgbClr val="55345A"/>
                </a:solidFill>
                <a:effectLst/>
                <a:latin typeface="Work Sans" pitchFamily="2" charset="0"/>
                <a:ea typeface="Calibri" panose="020F0502020204030204" pitchFamily="34" charset="0"/>
                <a:cs typeface="Calibri" panose="020F0502020204030204" pitchFamily="34" charset="0"/>
              </a:rPr>
              <a:t>What does it mean for a believer to follow God’s call?</a:t>
            </a:r>
            <a:r>
              <a:rPr lang="en-GB" sz="1000" b="1" kern="1200" dirty="0">
                <a:solidFill>
                  <a:srgbClr val="55345A"/>
                </a:solidFill>
                <a:effectLst/>
                <a:latin typeface="Work Sans" pitchFamily="2" charset="0"/>
                <a:ea typeface="Times New Roman" panose="02020603050405020304" pitchFamily="18" charset="0"/>
                <a:cs typeface="Calibri" panose="020F0502020204030204" pitchFamily="34" charset="0"/>
              </a:rPr>
              <a:t> </a:t>
            </a:r>
            <a:endParaRPr lang="en-GB" sz="1000" dirty="0">
              <a:solidFill>
                <a:srgbClr val="55345A"/>
              </a:solidFill>
              <a:effectLst/>
              <a:latin typeface="Work Sans" pitchFamily="2" charset="0"/>
              <a:ea typeface="Calibri" panose="020F0502020204030204" pitchFamily="34" charset="0"/>
              <a:cs typeface="Times New Roman" panose="02020603050405020304" pitchFamily="18" charset="0"/>
            </a:endParaRPr>
          </a:p>
          <a:p>
            <a:pPr>
              <a:spcAft>
                <a:spcPts val="200"/>
              </a:spcAft>
            </a:pPr>
            <a:r>
              <a:rPr lang="en-GB" sz="1000" b="1" kern="1200" dirty="0">
                <a:solidFill>
                  <a:srgbClr val="7030A0"/>
                </a:solidFill>
                <a:effectLst/>
                <a:latin typeface="Work Sans" pitchFamily="2" charset="0"/>
                <a:ea typeface="Times New Roman" panose="02020603050405020304" pitchFamily="18" charset="0"/>
                <a:cs typeface="Calibri" panose="020F0502020204030204" pitchFamily="34"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p:txBody>
      </p:sp>
      <p:sp>
        <p:nvSpPr>
          <p:cNvPr id="24" name="TextBox 23">
            <a:extLst>
              <a:ext uri="{FF2B5EF4-FFF2-40B4-BE49-F238E27FC236}">
                <a16:creationId xmlns:a16="http://schemas.microsoft.com/office/drawing/2014/main" id="{7171E2D9-75BE-823A-B6B6-8090DBC306CD}"/>
              </a:ext>
            </a:extLst>
          </p:cNvPr>
          <p:cNvSpPr txBox="1">
            <a:spLocks noGrp="1" noRot="1" noMove="1" noResize="1" noEditPoints="1" noAdjustHandles="1" noChangeArrowheads="1" noChangeShapeType="1"/>
          </p:cNvSpPr>
          <p:nvPr/>
        </p:nvSpPr>
        <p:spPr>
          <a:xfrm>
            <a:off x="386872" y="2027836"/>
            <a:ext cx="2417236" cy="1429943"/>
          </a:xfrm>
          <a:prstGeom prst="rect">
            <a:avLst/>
          </a:prstGeom>
          <a:noFill/>
        </p:spPr>
        <p:txBody>
          <a:bodyPr wrap="square" lIns="91440" tIns="45720" rIns="91440" bIns="45720" rtlCol="0" anchor="t">
            <a:spAutoFit/>
          </a:bodyPr>
          <a:lstStyle/>
          <a:p>
            <a:pPr>
              <a:lnSpc>
                <a:spcPct val="107000"/>
              </a:lnSpc>
              <a:spcAft>
                <a:spcPts val="800"/>
              </a:spcAft>
            </a:pPr>
            <a:r>
              <a:rPr lang="en-GB" sz="1600" b="1">
                <a:latin typeface="Work Sans"/>
                <a:ea typeface="Calibri" panose="020F0502020204030204" pitchFamily="34" charset="0"/>
                <a:cs typeface="Times New Roman"/>
              </a:rPr>
              <a:t>Intention</a:t>
            </a:r>
            <a:r>
              <a:rPr lang="en-GB" sz="1600" b="1">
                <a:effectLst/>
                <a:latin typeface="Work Sans"/>
                <a:ea typeface="Calibri" panose="020F0502020204030204" pitchFamily="34" charset="0"/>
                <a:cs typeface="Times New Roman"/>
              </a:rPr>
              <a:t>:</a:t>
            </a:r>
            <a:r>
              <a:rPr lang="en-GB" sz="1600">
                <a:latin typeface="Work Sans"/>
                <a:ea typeface="Calibri" panose="020F0502020204030204" pitchFamily="34" charset="0"/>
                <a:cs typeface="Times New Roman"/>
              </a:rPr>
              <a:t> </a:t>
            </a:r>
            <a:endParaRPr lang="en-GB" sz="1600">
              <a:effectLst/>
              <a:latin typeface="Work Sans" pitchFamily="2" charset="0"/>
              <a:ea typeface="Calibri" panose="020F0502020204030204" pitchFamily="34" charset="0"/>
              <a:cs typeface="Times New Roman" panose="02020603050405020304" pitchFamily="18" charset="0"/>
            </a:endParaRPr>
          </a:p>
          <a:p>
            <a:pPr>
              <a:lnSpc>
                <a:spcPct val="115000"/>
              </a:lnSpc>
              <a:spcAft>
                <a:spcPts val="1000"/>
              </a:spcAft>
            </a:pPr>
            <a:r>
              <a:rPr lang="en-GB" sz="1600">
                <a:effectLst/>
                <a:latin typeface="Work Sans" pitchFamily="2" charset="0"/>
                <a:ea typeface="Calibri" panose="020F0502020204030204" pitchFamily="34" charset="0"/>
                <a:cs typeface="Times New Roman" panose="02020603050405020304" pitchFamily="18" charset="0"/>
              </a:rPr>
              <a:t>To give pupils opportunities to:</a:t>
            </a:r>
          </a:p>
          <a:p>
            <a:endParaRPr lang="en-GB"/>
          </a:p>
        </p:txBody>
      </p:sp>
      <p:cxnSp>
        <p:nvCxnSpPr>
          <p:cNvPr id="9" name="Straight Connector 8">
            <a:extLst>
              <a:ext uri="{FF2B5EF4-FFF2-40B4-BE49-F238E27FC236}">
                <a16:creationId xmlns:a16="http://schemas.microsoft.com/office/drawing/2014/main" id="{6576263B-7EFD-2F92-FA2E-AF9E5CCC89E3}"/>
              </a:ext>
            </a:extLst>
          </p:cNvPr>
          <p:cNvCxnSpPr>
            <a:cxnSpLocks noGrp="1" noRot="1" noMove="1" noResize="1" noEditPoints="1" noAdjustHandles="1" noChangeArrowheads="1" noChangeShapeType="1"/>
          </p:cNvCxnSpPr>
          <p:nvPr/>
        </p:nvCxnSpPr>
        <p:spPr>
          <a:xfrm flipH="1">
            <a:off x="3788659" y="3613120"/>
            <a:ext cx="7732104" cy="0"/>
          </a:xfrm>
          <a:prstGeom prst="line">
            <a:avLst/>
          </a:prstGeom>
          <a:ln>
            <a:solidFill>
              <a:srgbClr val="55345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28676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08FE6D6-B53D-72CB-DA71-9926A36B9A00}"/>
              </a:ext>
            </a:extLst>
          </p:cNvPr>
          <p:cNvSpPr/>
          <p:nvPr/>
        </p:nvSpPr>
        <p:spPr>
          <a:xfrm>
            <a:off x="0" y="1822664"/>
            <a:ext cx="3383279" cy="5035335"/>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128232C2-4C02-3057-DEC1-FC9CD4021C8C}"/>
              </a:ext>
            </a:extLst>
          </p:cNvPr>
          <p:cNvSpPr/>
          <p:nvPr/>
        </p:nvSpPr>
        <p:spPr>
          <a:xfrm>
            <a:off x="0" y="0"/>
            <a:ext cx="12199027" cy="1817310"/>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a:spLocks noGrp="1" noRot="1" noMove="1" noResize="1" noEditPoints="1" noAdjustHandles="1" noChangeArrowheads="1" noChangeShapeType="1"/>
          </p:cNvSpPr>
          <p:nvPr/>
        </p:nvSpPr>
        <p:spPr>
          <a:xfrm>
            <a:off x="2408601" y="408389"/>
            <a:ext cx="8039647" cy="830997"/>
          </a:xfrm>
          <a:prstGeom prst="rect">
            <a:avLst/>
          </a:prstGeom>
          <a:noFill/>
        </p:spPr>
        <p:txBody>
          <a:bodyPr wrap="square" rtlCol="0">
            <a:spAutoFit/>
          </a:bodyPr>
          <a:lstStyle/>
          <a:p>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Lesson 4: </a:t>
            </a:r>
            <a:r>
              <a:rPr lang="en-GB" sz="2400">
                <a:solidFill>
                  <a:schemeClr val="bg1"/>
                </a:solidFill>
                <a:effectLst/>
                <a:latin typeface="Work Sans Light" pitchFamily="2" charset="0"/>
                <a:ea typeface="Calibri" panose="020F0502020204030204" pitchFamily="34" charset="0"/>
              </a:rPr>
              <a:t>What does it mean for a believer to follow God’s call?</a:t>
            </a:r>
            <a:endParaRPr lang="en-GB" sz="2400" dirty="0">
              <a:solidFill>
                <a:schemeClr val="bg1"/>
              </a:solidFill>
              <a:effectLst/>
              <a:latin typeface="Work Sans Light" pitchFamily="2"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5D460F70-1D54-ED4A-ADF6-21064E957007}"/>
              </a:ext>
            </a:extLst>
          </p:cNvPr>
          <p:cNvSpPr txBox="1">
            <a:spLocks noGrp="1" noRot="1" noMove="1" noResize="1" noEditPoints="1" noAdjustHandles="1" noChangeArrowheads="1" noChangeShapeType="1"/>
          </p:cNvSpPr>
          <p:nvPr/>
        </p:nvSpPr>
        <p:spPr>
          <a:xfrm>
            <a:off x="296800" y="267475"/>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FOUR</a:t>
            </a:r>
            <a:endParaRPr lang="en-US" sz="1400" b="1" dirty="0">
              <a:solidFill>
                <a:schemeClr val="bg1"/>
              </a:solidFill>
              <a:latin typeface="Work Sans SemiBold" pitchFamily="2" charset="77"/>
            </a:endParaRPr>
          </a:p>
        </p:txBody>
      </p:sp>
      <p:pic>
        <p:nvPicPr>
          <p:cNvPr id="8" name="Picture 7">
            <a:extLst>
              <a:ext uri="{FF2B5EF4-FFF2-40B4-BE49-F238E27FC236}">
                <a16:creationId xmlns:a16="http://schemas.microsoft.com/office/drawing/2014/main" id="{82834434-1D63-7997-A17F-A7115122D508}"/>
              </a:ext>
            </a:extLst>
          </p:cNvPr>
          <p:cNvPicPr>
            <a:picLocks noGrp="1" noRot="1" noChangeAspect="1" noMove="1" noResize="1" noEditPoints="1" noAdjustHandles="1" noChangeArrowheads="1" noChangeShapeType="1" noCrop="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a:spLocks noGrp="1" noRot="1" noMove="1" noResize="1" noEditPoints="1" noAdjustHandles="1" noChangeArrowheads="1" noChangeShapeType="1"/>
          </p:cNvSpPr>
          <p:nvPr/>
        </p:nvSpPr>
        <p:spPr>
          <a:xfrm>
            <a:off x="296800" y="949173"/>
            <a:ext cx="2514336" cy="738664"/>
          </a:xfrm>
          <a:prstGeom prst="rect">
            <a:avLst/>
          </a:prstGeom>
          <a:noFill/>
        </p:spPr>
        <p:txBody>
          <a:bodyPr wrap="square" rtlCol="0">
            <a:spAutoFit/>
          </a:bodyPr>
          <a:lstStyle/>
          <a:p>
            <a:r>
              <a:rPr lang="en-US" sz="1400" b="1">
                <a:solidFill>
                  <a:schemeClr val="bg1"/>
                </a:solidFill>
                <a:latin typeface="Work Sans SemiBold" pitchFamily="2" charset="77"/>
              </a:rPr>
              <a:t>CORE </a:t>
            </a:r>
            <a:r>
              <a:rPr lang="en-US" sz="1400" b="1">
                <a:solidFill>
                  <a:schemeClr val="bg1"/>
                </a:solidFill>
                <a:latin typeface="Work Sans" pitchFamily="2" charset="0"/>
              </a:rPr>
              <a:t>CONCEPT: </a:t>
            </a:r>
          </a:p>
          <a:p>
            <a:r>
              <a:rPr lang="en-GB" sz="1400" b="1">
                <a:solidFill>
                  <a:schemeClr val="bg1"/>
                </a:solidFill>
                <a:effectLst/>
                <a:latin typeface="Work Sans SemiBold" pitchFamily="2" charset="0"/>
                <a:ea typeface="Calibri" panose="020F0502020204030204" pitchFamily="34" charset="0"/>
                <a:cs typeface="Times New Roman" panose="02020603050405020304" pitchFamily="18" charset="0"/>
              </a:rPr>
              <a:t>PEOPLE OF GOD</a:t>
            </a:r>
          </a:p>
          <a:p>
            <a:endParaRPr lang="en-US" sz="1400" b="1" dirty="0">
              <a:solidFill>
                <a:schemeClr val="bg1"/>
              </a:solidFill>
              <a:latin typeface="Work Sans SemiBold" pitchFamily="2" charset="77"/>
            </a:endParaRPr>
          </a:p>
        </p:txBody>
      </p:sp>
      <p:sp>
        <p:nvSpPr>
          <p:cNvPr id="5" name="TextBox 4">
            <a:extLst>
              <a:ext uri="{FF2B5EF4-FFF2-40B4-BE49-F238E27FC236}">
                <a16:creationId xmlns:a16="http://schemas.microsoft.com/office/drawing/2014/main" id="{FA96F9E5-8D36-A8A5-C360-ABB1898E278E}"/>
              </a:ext>
            </a:extLst>
          </p:cNvPr>
          <p:cNvSpPr txBox="1">
            <a:spLocks/>
          </p:cNvSpPr>
          <p:nvPr/>
        </p:nvSpPr>
        <p:spPr>
          <a:xfrm>
            <a:off x="3680079" y="1961328"/>
            <a:ext cx="8159065" cy="4708981"/>
          </a:xfrm>
          <a:prstGeom prst="rect">
            <a:avLst/>
          </a:prstGeom>
          <a:noFill/>
        </p:spPr>
        <p:txBody>
          <a:bodyPr wrap="square">
            <a:spAutoFit/>
          </a:bodyPr>
          <a:lstStyle/>
          <a:p>
            <a:r>
              <a:rPr lang="en-GB" sz="1000" kern="1200" dirty="0">
                <a:effectLst/>
                <a:latin typeface="Work Sans" pitchFamily="2" charset="0"/>
                <a:ea typeface="Times New Roman" panose="02020603050405020304" pitchFamily="18" charset="0"/>
                <a:cs typeface="Calibri" panose="020F0502020204030204" pitchFamily="34" charset="0"/>
              </a:rPr>
              <a:t>Invite a number of people to the lesson for pupils to interview about what it means to have a vocation and what difference it makes to their daily work and lives.  You may choose to have people from different faiths or you may choose to explore different understanding of vocation from a Christian perspective.</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kern="1200" dirty="0">
                <a:effectLst/>
                <a:latin typeface="Work Sans" pitchFamily="2" charset="0"/>
                <a:ea typeface="Times New Roman" panose="02020603050405020304" pitchFamily="18" charset="0"/>
                <a:cs typeface="Calibri" panose="020F0502020204030204" pitchFamily="34"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kern="1200" dirty="0">
                <a:effectLst/>
                <a:latin typeface="Work Sans" pitchFamily="2" charset="0"/>
                <a:ea typeface="Times New Roman" panose="02020603050405020304" pitchFamily="18" charset="0"/>
                <a:cs typeface="Calibri" panose="020F0502020204030204" pitchFamily="34" charset="0"/>
              </a:rPr>
              <a:t>People you could consider inviting:</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kern="1200" dirty="0">
                <a:effectLst/>
                <a:latin typeface="Work Sans" pitchFamily="2" charset="0"/>
                <a:ea typeface="Times New Roman" panose="02020603050405020304" pitchFamily="18" charset="0"/>
                <a:cs typeface="Calibri" panose="020F0502020204030204" pitchFamily="34"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kern="1200" dirty="0">
                <a:effectLst/>
                <a:latin typeface="Work Sans" pitchFamily="2" charset="0"/>
                <a:ea typeface="Times New Roman" panose="02020603050405020304" pitchFamily="18" charset="0"/>
                <a:cs typeface="Calibri" panose="020F0502020204030204" pitchFamily="34" charset="0"/>
              </a:rPr>
              <a:t>Religious vocation:</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kern="1200" dirty="0">
                <a:effectLst/>
                <a:latin typeface="Work Sans" pitchFamily="2" charset="0"/>
                <a:ea typeface="Times New Roman" panose="02020603050405020304" pitchFamily="18" charset="0"/>
                <a:cs typeface="Calibri" panose="020F0502020204030204" pitchFamily="34" charset="0"/>
              </a:rPr>
              <a:t>Bishop</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kern="1200" dirty="0">
                <a:effectLst/>
                <a:latin typeface="Work Sans" pitchFamily="2" charset="0"/>
                <a:ea typeface="Times New Roman" panose="02020603050405020304" pitchFamily="18" charset="0"/>
                <a:cs typeface="Calibri" panose="020F0502020204030204" pitchFamily="34" charset="0"/>
              </a:rPr>
              <a:t>Priest</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kern="1200" dirty="0">
                <a:effectLst/>
                <a:latin typeface="Work Sans" pitchFamily="2" charset="0"/>
                <a:ea typeface="Times New Roman" panose="02020603050405020304" pitchFamily="18" charset="0"/>
                <a:cs typeface="Calibri" panose="020F0502020204030204" pitchFamily="34" charset="0"/>
              </a:rPr>
              <a:t>Monk</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kern="1200" dirty="0">
                <a:effectLst/>
                <a:latin typeface="Work Sans" pitchFamily="2" charset="0"/>
                <a:ea typeface="Times New Roman" panose="02020603050405020304" pitchFamily="18" charset="0"/>
                <a:cs typeface="Calibri" panose="020F0502020204030204" pitchFamily="34" charset="0"/>
              </a:rPr>
              <a:t>Nun</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kern="1200" dirty="0">
                <a:effectLst/>
                <a:latin typeface="Work Sans" pitchFamily="2" charset="0"/>
                <a:ea typeface="Times New Roman" panose="02020603050405020304" pitchFamily="18" charset="0"/>
                <a:cs typeface="Calibri" panose="020F0502020204030204" pitchFamily="34"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kern="1200" dirty="0">
                <a:effectLst/>
                <a:latin typeface="Work Sans" pitchFamily="2" charset="0"/>
                <a:ea typeface="Times New Roman" panose="02020603050405020304" pitchFamily="18" charset="0"/>
                <a:cs typeface="Calibri" panose="020F0502020204030204" pitchFamily="34" charset="0"/>
              </a:rPr>
              <a:t>A person of faith who believes they are carrying out a vocation God has called them to.  This may include someone who is doing a voluntary job or a full-time parent.</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kern="1200" dirty="0">
                <a:effectLst/>
                <a:latin typeface="Work Sans" pitchFamily="2" charset="0"/>
                <a:ea typeface="Times New Roman" panose="02020603050405020304" pitchFamily="18" charset="0"/>
                <a:cs typeface="Calibri" panose="020F0502020204030204" pitchFamily="34"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kern="1200" dirty="0">
                <a:effectLst/>
                <a:latin typeface="Work Sans" pitchFamily="2" charset="0"/>
                <a:ea typeface="Times New Roman" panose="02020603050405020304" pitchFamily="18" charset="0"/>
                <a:cs typeface="Calibri" panose="020F0502020204030204" pitchFamily="34" charset="0"/>
              </a:rPr>
              <a:t>Include in the panel someone who believes what they are doing is vocational but does not have a faith.  How do they understand the word vocation and how does seeing what they do as a vocation differ from seeing it just as a job/task?</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kern="1200" dirty="0">
                <a:effectLst/>
                <a:latin typeface="Work Sans" pitchFamily="2" charset="0"/>
                <a:ea typeface="Times New Roman" panose="02020603050405020304" pitchFamily="18" charset="0"/>
                <a:cs typeface="Calibri" panose="020F0502020204030204" pitchFamily="34"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kern="1200" dirty="0">
                <a:effectLst/>
                <a:latin typeface="Work Sans" pitchFamily="2" charset="0"/>
                <a:ea typeface="Times New Roman" panose="02020603050405020304" pitchFamily="18" charset="0"/>
                <a:cs typeface="Calibri" panose="020F0502020204030204" pitchFamily="34" charset="0"/>
              </a:rPr>
              <a:t>Ensure the panel is diverse in thought and what they bring to the discussion.  This will help pupils to get an understanding that from a Christian perspective, God calls all people to do different things.</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kern="1200" dirty="0">
                <a:effectLst/>
                <a:latin typeface="Work Sans" pitchFamily="2" charset="0"/>
                <a:ea typeface="Times New Roman" panose="02020603050405020304" pitchFamily="18" charset="0"/>
                <a:cs typeface="Calibri" panose="020F0502020204030204" pitchFamily="34"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kern="1200" dirty="0">
                <a:effectLst/>
                <a:latin typeface="Work Sans" pitchFamily="2" charset="0"/>
                <a:ea typeface="Times New Roman" panose="02020603050405020304" pitchFamily="18" charset="0"/>
                <a:cs typeface="Calibri" panose="020F0502020204030204" pitchFamily="34" charset="0"/>
              </a:rPr>
              <a:t>Alternatively: </a:t>
            </a:r>
            <a:r>
              <a:rPr lang="en-GB" sz="1000" kern="1200" dirty="0">
                <a:effectLst/>
                <a:latin typeface="Work Sans" pitchFamily="2" charset="0"/>
                <a:ea typeface="Times New Roman" panose="02020603050405020304" pitchFamily="18" charset="0"/>
                <a:cs typeface="Calibri" panose="020F0502020204030204" pitchFamily="34" charset="0"/>
              </a:rPr>
              <a:t>Christians in sport.</a:t>
            </a:r>
            <a:r>
              <a:rPr lang="en-GB" sz="1000" b="1" kern="1200" dirty="0">
                <a:effectLst/>
                <a:latin typeface="Work Sans" pitchFamily="2" charset="0"/>
                <a:ea typeface="Times New Roman" panose="02020603050405020304" pitchFamily="18" charset="0"/>
                <a:cs typeface="Calibri" panose="020F0502020204030204" pitchFamily="34"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kern="1200" dirty="0">
                <a:effectLst/>
                <a:latin typeface="Work Sans" pitchFamily="2" charset="0"/>
                <a:ea typeface="Times New Roman" panose="02020603050405020304" pitchFamily="18" charset="0"/>
                <a:cs typeface="Calibri" panose="020F0502020204030204" pitchFamily="34"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kern="1200" dirty="0">
                <a:effectLst/>
                <a:latin typeface="Work Sans" pitchFamily="2" charset="0"/>
                <a:ea typeface="Times New Roman" panose="02020603050405020304" pitchFamily="18" charset="0"/>
                <a:cs typeface="Calibri" panose="020F0502020204030204" pitchFamily="34" charset="0"/>
              </a:rPr>
              <a:t>Listen to a podcast:  </a:t>
            </a:r>
            <a:r>
              <a:rPr lang="en-GB" sz="1000" b="1" kern="1200" dirty="0" err="1">
                <a:effectLst/>
                <a:latin typeface="Work Sans" pitchFamily="2" charset="0"/>
                <a:ea typeface="Times New Roman" panose="02020603050405020304" pitchFamily="18" charset="0"/>
                <a:cs typeface="Calibri" panose="020F0502020204030204" pitchFamily="34" charset="0"/>
              </a:rPr>
              <a:t>Eg</a:t>
            </a:r>
            <a:r>
              <a:rPr lang="en-GB" sz="1000" b="1" kern="1200" dirty="0">
                <a:effectLst/>
                <a:latin typeface="Work Sans" pitchFamily="2" charset="0"/>
                <a:ea typeface="Times New Roman" panose="02020603050405020304" pitchFamily="18" charset="0"/>
                <a:cs typeface="Calibri" panose="020F0502020204030204" pitchFamily="34" charset="0"/>
              </a:rPr>
              <a:t>  Look at </a:t>
            </a:r>
            <a:r>
              <a:rPr lang="en-GB" sz="1000" u="sng" dirty="0">
                <a:solidFill>
                  <a:srgbClr val="0000FF"/>
                </a:solidFill>
                <a:effectLst/>
                <a:latin typeface="Work Sans" pitchFamily="2" charset="0"/>
                <a:ea typeface="Calibri" panose="020F0502020204030204" pitchFamily="34" charset="0"/>
                <a:cs typeface="Calibri" panose="020F0502020204030204" pitchFamily="34" charset="0"/>
                <a:hlinkClick r:id="rId3"/>
              </a:rPr>
              <a:t>https://www.christiansinsport.org.uk/resources/the-podcast/gavin-peacock/</a:t>
            </a:r>
            <a:r>
              <a:rPr lang="en-GB" sz="1000" b="1" dirty="0">
                <a:effectLst/>
                <a:latin typeface="Work Sans" pitchFamily="2" charset="0"/>
                <a:ea typeface="Calibri" panose="020F0502020204030204" pitchFamily="34" charset="0"/>
                <a:cs typeface="Calibri" panose="020F0502020204030204" pitchFamily="34" charset="0"/>
              </a:rPr>
              <a:t>  (First 5 minutes – key.  Listen to all and pick out sections that will open up the discussion for you.)  or use another podcast of your choice.</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Calibri" panose="020F0502020204030204" pitchFamily="34"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kern="1200" dirty="0">
                <a:effectLst/>
                <a:latin typeface="Work Sans" pitchFamily="2" charset="0"/>
                <a:ea typeface="Times New Roman" panose="02020603050405020304" pitchFamily="18" charset="0"/>
                <a:cs typeface="Calibri" panose="020F0502020204030204" pitchFamily="34" charset="0"/>
              </a:rPr>
              <a:t>Key question:</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kern="1200" dirty="0">
                <a:effectLst/>
                <a:latin typeface="Work Sans" pitchFamily="2" charset="0"/>
                <a:ea typeface="Times New Roman" panose="02020603050405020304" pitchFamily="18" charset="0"/>
                <a:cs typeface="Calibri" panose="020F0502020204030204" pitchFamily="34" charset="0"/>
              </a:rPr>
              <a:t>What difference did it make to Gavin, when he became a Christian, to his response to being a professional footballer? </a:t>
            </a:r>
          </a:p>
          <a:p>
            <a:pPr marL="171450" lvl="0" indent="-171450">
              <a:buFont typeface="Arial" panose="020B0604020202020204" pitchFamily="34" charset="0"/>
              <a:buChar char="•"/>
            </a:pPr>
            <a:r>
              <a:rPr lang="en-GB" sz="1000" kern="1200" dirty="0">
                <a:effectLst/>
                <a:latin typeface="Work Sans" pitchFamily="2" charset="0"/>
                <a:ea typeface="Times New Roman" panose="02020603050405020304" pitchFamily="18" charset="0"/>
                <a:cs typeface="Calibri" panose="020F0502020204030204" pitchFamily="34" charset="0"/>
              </a:rPr>
              <a:t>What motivates him?</a:t>
            </a:r>
          </a:p>
          <a:p>
            <a:pPr marL="171450" lvl="0" indent="-171450">
              <a:buFont typeface="Arial" panose="020B0604020202020204" pitchFamily="34" charset="0"/>
              <a:buChar char="•"/>
            </a:pPr>
            <a:r>
              <a:rPr lang="en-GB" sz="1000" kern="1200" dirty="0">
                <a:effectLst/>
                <a:latin typeface="Work Sans" pitchFamily="2" charset="0"/>
                <a:ea typeface="Times New Roman" panose="02020603050405020304" pitchFamily="18" charset="0"/>
                <a:cs typeface="Calibri" panose="020F0502020204030204" pitchFamily="34" charset="0"/>
              </a:rPr>
              <a:t>What comes first – football or Christ for Gavin?  (Go to 30 min in.)</a:t>
            </a:r>
            <a:endParaRPr lang="en-GB" sz="1000" dirty="0">
              <a:effectLst/>
              <a:latin typeface="Work Sans" pitchFamily="2"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738B86C7-2ECA-BDD2-4F9F-1C81BC797534}"/>
              </a:ext>
            </a:extLst>
          </p:cNvPr>
          <p:cNvSpPr txBox="1">
            <a:spLocks noGrp="1" noRot="1" noMove="1" noResize="1" noEditPoints="1" noAdjustHandles="1" noChangeArrowheads="1" noChangeShapeType="1"/>
          </p:cNvSpPr>
          <p:nvPr/>
        </p:nvSpPr>
        <p:spPr>
          <a:xfrm>
            <a:off x="296800" y="2110200"/>
            <a:ext cx="2741040" cy="1689501"/>
          </a:xfrm>
          <a:prstGeom prst="rect">
            <a:avLst/>
          </a:prstGeom>
          <a:noFill/>
        </p:spPr>
        <p:txBody>
          <a:bodyPr wrap="square" rtlCol="0">
            <a:spAutoFit/>
          </a:bodyPr>
          <a:lstStyle/>
          <a:p>
            <a:pPr>
              <a:lnSpc>
                <a:spcPct val="107000"/>
              </a:lnSpc>
              <a:spcAft>
                <a:spcPts val="800"/>
              </a:spcAft>
            </a:pPr>
            <a:r>
              <a:rPr lang="en-GB" sz="1600" b="1" dirty="0">
                <a:effectLst/>
                <a:latin typeface="Work Sans" pitchFamily="2" charset="0"/>
                <a:ea typeface="Calibri" panose="020F0502020204030204" pitchFamily="34" charset="0"/>
                <a:cs typeface="Times New Roman" panose="02020603050405020304" pitchFamily="18" charset="0"/>
              </a:rPr>
              <a:t>Implementation:</a:t>
            </a:r>
            <a:r>
              <a:rPr lang="en-GB" sz="1600" dirty="0">
                <a:effectLst/>
                <a:latin typeface="Work Sans" pitchFamily="2" charset="0"/>
                <a:ea typeface="Calibri" panose="020F0502020204030204" pitchFamily="34" charset="0"/>
                <a:cs typeface="Times New Roman" panose="02020603050405020304" pitchFamily="18" charset="0"/>
              </a:rPr>
              <a:t>  </a:t>
            </a:r>
          </a:p>
          <a:p>
            <a:r>
              <a:rPr lang="en-GB" sz="1600" dirty="0">
                <a:effectLst/>
                <a:latin typeface="Work Sans" pitchFamily="2" charset="0"/>
                <a:ea typeface="Calibri" panose="020F0502020204030204" pitchFamily="34" charset="0"/>
                <a:cs typeface="Times New Roman" panose="02020603050405020304" pitchFamily="18" charset="0"/>
              </a:rPr>
              <a:t>Outlining how to introduce the religious content in the classroom and create learning opportunities from it.</a:t>
            </a:r>
            <a:endParaRPr lang="en-GB" sz="1600" dirty="0">
              <a:latin typeface="Work Sans" pitchFamily="2" charset="0"/>
            </a:endParaRPr>
          </a:p>
        </p:txBody>
      </p:sp>
    </p:spTree>
    <p:extLst>
      <p:ext uri="{BB962C8B-B14F-4D97-AF65-F5344CB8AC3E}">
        <p14:creationId xmlns:p14="http://schemas.microsoft.com/office/powerpoint/2010/main" val="33341070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22813D-8B31-5129-68C5-7582583083F2}"/>
              </a:ext>
            </a:extLst>
          </p:cNvPr>
          <p:cNvSpPr/>
          <p:nvPr/>
        </p:nvSpPr>
        <p:spPr>
          <a:xfrm>
            <a:off x="0" y="1822664"/>
            <a:ext cx="3383279" cy="5035335"/>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68B4D0E6-7DF8-F778-922F-2BCE6BEF14CE}"/>
              </a:ext>
            </a:extLst>
          </p:cNvPr>
          <p:cNvSpPr/>
          <p:nvPr/>
        </p:nvSpPr>
        <p:spPr>
          <a:xfrm>
            <a:off x="0" y="0"/>
            <a:ext cx="12199027" cy="1817310"/>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a:spLocks noGrp="1" noRot="1" noMove="1" noResize="1" noEditPoints="1" noAdjustHandles="1" noChangeArrowheads="1" noChangeShapeType="1"/>
          </p:cNvSpPr>
          <p:nvPr/>
        </p:nvSpPr>
        <p:spPr>
          <a:xfrm>
            <a:off x="2408601" y="408389"/>
            <a:ext cx="8039647" cy="830997"/>
          </a:xfrm>
          <a:prstGeom prst="rect">
            <a:avLst/>
          </a:prstGeom>
          <a:noFill/>
        </p:spPr>
        <p:txBody>
          <a:bodyPr wrap="square" rtlCol="0">
            <a:spAutoFit/>
          </a:bodyPr>
          <a:lstStyle/>
          <a:p>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Lesson 4: </a:t>
            </a:r>
            <a:r>
              <a:rPr lang="en-GB" sz="2400">
                <a:solidFill>
                  <a:schemeClr val="bg1"/>
                </a:solidFill>
                <a:effectLst/>
                <a:latin typeface="Work Sans Light" pitchFamily="2" charset="0"/>
                <a:ea typeface="Calibri" panose="020F0502020204030204" pitchFamily="34" charset="0"/>
              </a:rPr>
              <a:t>What does it mean for a believer to follow God’s call?</a:t>
            </a:r>
            <a:endParaRPr lang="en-GB" sz="2400" dirty="0">
              <a:solidFill>
                <a:schemeClr val="bg1"/>
              </a:solidFill>
              <a:effectLst/>
              <a:latin typeface="Work Sans Light" pitchFamily="2"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5D460F70-1D54-ED4A-ADF6-21064E957007}"/>
              </a:ext>
            </a:extLst>
          </p:cNvPr>
          <p:cNvSpPr txBox="1">
            <a:spLocks noGrp="1" noRot="1" noMove="1" noResize="1" noEditPoints="1" noAdjustHandles="1" noChangeArrowheads="1" noChangeShapeType="1"/>
          </p:cNvSpPr>
          <p:nvPr/>
        </p:nvSpPr>
        <p:spPr>
          <a:xfrm>
            <a:off x="296800" y="267475"/>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FOUR</a:t>
            </a:r>
            <a:endParaRPr lang="en-US" sz="1400" b="1" dirty="0">
              <a:solidFill>
                <a:schemeClr val="bg1"/>
              </a:solidFill>
              <a:latin typeface="Work Sans SemiBold" pitchFamily="2" charset="77"/>
            </a:endParaRPr>
          </a:p>
        </p:txBody>
      </p:sp>
      <p:pic>
        <p:nvPicPr>
          <p:cNvPr id="8" name="Picture 7">
            <a:extLst>
              <a:ext uri="{FF2B5EF4-FFF2-40B4-BE49-F238E27FC236}">
                <a16:creationId xmlns:a16="http://schemas.microsoft.com/office/drawing/2014/main" id="{82834434-1D63-7997-A17F-A7115122D508}"/>
              </a:ext>
            </a:extLst>
          </p:cNvPr>
          <p:cNvPicPr>
            <a:picLocks noGrp="1" noRot="1" noChangeAspect="1" noMove="1" noResize="1" noEditPoints="1" noAdjustHandles="1" noChangeArrowheads="1" noChangeShapeType="1" noCrop="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a:spLocks noGrp="1" noRot="1" noMove="1" noResize="1" noEditPoints="1" noAdjustHandles="1" noChangeArrowheads="1" noChangeShapeType="1"/>
          </p:cNvSpPr>
          <p:nvPr/>
        </p:nvSpPr>
        <p:spPr>
          <a:xfrm>
            <a:off x="296800" y="949173"/>
            <a:ext cx="2514336" cy="738664"/>
          </a:xfrm>
          <a:prstGeom prst="rect">
            <a:avLst/>
          </a:prstGeom>
          <a:noFill/>
        </p:spPr>
        <p:txBody>
          <a:bodyPr wrap="square" rtlCol="0">
            <a:spAutoFit/>
          </a:bodyPr>
          <a:lstStyle/>
          <a:p>
            <a:r>
              <a:rPr lang="en-US" sz="1400" b="1">
                <a:solidFill>
                  <a:schemeClr val="bg1"/>
                </a:solidFill>
                <a:latin typeface="Work Sans SemiBold" pitchFamily="2" charset="77"/>
              </a:rPr>
              <a:t>CORE </a:t>
            </a:r>
            <a:r>
              <a:rPr lang="en-US" sz="1400" b="1">
                <a:solidFill>
                  <a:schemeClr val="bg1"/>
                </a:solidFill>
                <a:latin typeface="Work Sans" pitchFamily="2" charset="0"/>
              </a:rPr>
              <a:t>CONCEPT: </a:t>
            </a:r>
          </a:p>
          <a:p>
            <a:r>
              <a:rPr lang="en-GB" sz="1400" b="1">
                <a:solidFill>
                  <a:schemeClr val="bg1"/>
                </a:solidFill>
                <a:effectLst/>
                <a:latin typeface="Work Sans SemiBold" pitchFamily="2" charset="0"/>
                <a:ea typeface="Calibri" panose="020F0502020204030204" pitchFamily="34" charset="0"/>
                <a:cs typeface="Times New Roman" panose="02020603050405020304" pitchFamily="18" charset="0"/>
              </a:rPr>
              <a:t>PEOPLE OF GOD</a:t>
            </a:r>
          </a:p>
          <a:p>
            <a:endParaRPr lang="en-US" sz="1400" b="1" dirty="0">
              <a:solidFill>
                <a:schemeClr val="bg1"/>
              </a:solidFill>
              <a:latin typeface="Work Sans SemiBold" pitchFamily="2" charset="77"/>
            </a:endParaRPr>
          </a:p>
        </p:txBody>
      </p:sp>
      <p:sp>
        <p:nvSpPr>
          <p:cNvPr id="5" name="TextBox 4">
            <a:extLst>
              <a:ext uri="{FF2B5EF4-FFF2-40B4-BE49-F238E27FC236}">
                <a16:creationId xmlns:a16="http://schemas.microsoft.com/office/drawing/2014/main" id="{FA96F9E5-8D36-A8A5-C360-ABB1898E278E}"/>
              </a:ext>
            </a:extLst>
          </p:cNvPr>
          <p:cNvSpPr txBox="1">
            <a:spLocks/>
          </p:cNvSpPr>
          <p:nvPr/>
        </p:nvSpPr>
        <p:spPr>
          <a:xfrm>
            <a:off x="3639035" y="2110200"/>
            <a:ext cx="8159065" cy="3580467"/>
          </a:xfrm>
          <a:prstGeom prst="rect">
            <a:avLst/>
          </a:prstGeom>
          <a:noFill/>
        </p:spPr>
        <p:txBody>
          <a:bodyPr wrap="square">
            <a:spAutoFit/>
          </a:bodyPr>
          <a:lstStyle/>
          <a:p>
            <a:pPr>
              <a:spcAft>
                <a:spcPts val="200"/>
              </a:spcAft>
            </a:pPr>
            <a:r>
              <a:rPr lang="en-GB" sz="1000" b="1" dirty="0">
                <a:effectLst/>
                <a:latin typeface="Work Sans" pitchFamily="2" charset="0"/>
                <a:ea typeface="Calibri" panose="020F0502020204030204" pitchFamily="34" charset="0"/>
                <a:cs typeface="Calibri" panose="020F0502020204030204" pitchFamily="34" charset="0"/>
              </a:rPr>
              <a:t>Main activity:  (Evaluate and communicate)</a:t>
            </a:r>
            <a:endParaRPr lang="en-GB" sz="1000" dirty="0">
              <a:effectLst/>
              <a:latin typeface="Work Sans" pitchFamily="2" charset="0"/>
              <a:ea typeface="Calibri" panose="020F0502020204030204" pitchFamily="34" charset="0"/>
              <a:cs typeface="Times New Roman" panose="02020603050405020304" pitchFamily="18" charset="0"/>
            </a:endParaRPr>
          </a:p>
          <a:p>
            <a:pPr>
              <a:spcAft>
                <a:spcPts val="200"/>
              </a:spcAft>
            </a:pPr>
            <a:r>
              <a:rPr lang="en-GB" sz="1000" b="1" dirty="0">
                <a:effectLst/>
                <a:latin typeface="Work Sans" pitchFamily="2" charset="0"/>
                <a:ea typeface="Calibri" panose="020F0502020204030204" pitchFamily="34" charset="0"/>
                <a:cs typeface="Calibri" panose="020F0502020204030204" pitchFamily="34"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pPr>
              <a:spcAft>
                <a:spcPts val="200"/>
              </a:spcAft>
            </a:pPr>
            <a:r>
              <a:rPr lang="en-GB" sz="1000" dirty="0">
                <a:effectLst/>
                <a:latin typeface="Work Sans" pitchFamily="2" charset="0"/>
                <a:ea typeface="Calibri" panose="020F0502020204030204" pitchFamily="34" charset="0"/>
                <a:cs typeface="Calibri" panose="020F0502020204030204" pitchFamily="34" charset="0"/>
              </a:rPr>
              <a:t>Having listened to a number of people about vocation or a podcast from a Christian who is a sports person and how that influences his/her response to sport, pupils independently answer the following questions:</a:t>
            </a:r>
            <a:endParaRPr lang="en-GB" sz="1000" dirty="0">
              <a:effectLst/>
              <a:latin typeface="Work Sans" pitchFamily="2" charset="0"/>
              <a:ea typeface="Calibri" panose="020F0502020204030204" pitchFamily="34" charset="0"/>
              <a:cs typeface="Times New Roman" panose="02020603050405020304" pitchFamily="18" charset="0"/>
            </a:endParaRPr>
          </a:p>
          <a:p>
            <a:pPr>
              <a:spcAft>
                <a:spcPts val="200"/>
              </a:spcAft>
            </a:pPr>
            <a:r>
              <a:rPr lang="en-GB" sz="1000" dirty="0">
                <a:effectLst/>
                <a:latin typeface="Work Sans" pitchFamily="2" charset="0"/>
                <a:ea typeface="Calibri" panose="020F0502020204030204" pitchFamily="34" charset="0"/>
                <a:cs typeface="Calibri" panose="020F0502020204030204" pitchFamily="34"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spcAft>
                <a:spcPts val="200"/>
              </a:spcAft>
              <a:buFont typeface="Arial" panose="020B0604020202020204" pitchFamily="34" charset="0"/>
              <a:buChar char="•"/>
            </a:pPr>
            <a:r>
              <a:rPr lang="en-GB" sz="1000" dirty="0">
                <a:effectLst/>
                <a:latin typeface="Work Sans" pitchFamily="2" charset="0"/>
                <a:ea typeface="Calibri" panose="020F0502020204030204" pitchFamily="34" charset="0"/>
                <a:cs typeface="Calibri" panose="020F0502020204030204" pitchFamily="34" charset="0"/>
              </a:rPr>
              <a:t>What is your understanding of the word vocation?</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spcAft>
                <a:spcPts val="200"/>
              </a:spcAft>
              <a:buFont typeface="Arial" panose="020B0604020202020204" pitchFamily="34" charset="0"/>
              <a:buChar char="•"/>
            </a:pPr>
            <a:r>
              <a:rPr lang="en-GB" sz="1000" dirty="0">
                <a:effectLst/>
                <a:latin typeface="Work Sans" pitchFamily="2" charset="0"/>
                <a:ea typeface="Calibri" panose="020F0502020204030204" pitchFamily="34" charset="0"/>
                <a:cs typeface="Calibri" panose="020F0502020204030204" pitchFamily="34" charset="0"/>
              </a:rPr>
              <a:t>From what you have heard, what difference does it make for a believer/person seeing what they do as a vocation/calling rather than just a job?</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spcAft>
                <a:spcPts val="200"/>
              </a:spcAft>
              <a:buFont typeface="Arial" panose="020B0604020202020204" pitchFamily="34" charset="0"/>
              <a:buChar char="•"/>
            </a:pPr>
            <a:r>
              <a:rPr lang="en-GB" sz="1000" dirty="0">
                <a:effectLst/>
                <a:latin typeface="Work Sans" pitchFamily="2" charset="0"/>
                <a:ea typeface="Calibri" panose="020F0502020204030204" pitchFamily="34" charset="0"/>
                <a:cs typeface="Calibri" panose="020F0502020204030204" pitchFamily="34" charset="0"/>
              </a:rPr>
              <a:t>What would you like to do in the future?  How do you think this will bring you joy?  How might it help someone else?  Why have you chosen what you have chosen – what motivates you most about your choice?</a:t>
            </a:r>
            <a:endParaRPr lang="en-GB" sz="1000" dirty="0">
              <a:effectLst/>
              <a:latin typeface="Work Sans" pitchFamily="2" charset="0"/>
              <a:ea typeface="Calibri" panose="020F0502020204030204" pitchFamily="34" charset="0"/>
              <a:cs typeface="Times New Roman" panose="02020603050405020304" pitchFamily="18" charset="0"/>
            </a:endParaRPr>
          </a:p>
          <a:p>
            <a:pPr>
              <a:spcAft>
                <a:spcPts val="200"/>
              </a:spcAft>
            </a:pPr>
            <a:r>
              <a:rPr lang="en-GB" sz="1000" dirty="0">
                <a:effectLst/>
                <a:latin typeface="Work Sans" pitchFamily="2" charset="0"/>
                <a:ea typeface="Calibri" panose="020F0502020204030204" pitchFamily="34" charset="0"/>
                <a:cs typeface="Calibri" panose="020F0502020204030204" pitchFamily="34"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pPr>
              <a:spcAft>
                <a:spcPts val="200"/>
              </a:spcAft>
            </a:pPr>
            <a:r>
              <a:rPr lang="en-GB" sz="1000" b="1" dirty="0">
                <a:effectLst/>
                <a:latin typeface="Work Sans" pitchFamily="2" charset="0"/>
                <a:ea typeface="Calibri" panose="020F0502020204030204" pitchFamily="34" charset="0"/>
                <a:cs typeface="Calibri" panose="020F0502020204030204" pitchFamily="34" charset="0"/>
              </a:rPr>
              <a:t>To note:</a:t>
            </a:r>
            <a:r>
              <a:rPr lang="en-GB" sz="1000" dirty="0">
                <a:effectLst/>
                <a:latin typeface="Work Sans" pitchFamily="2" charset="0"/>
                <a:ea typeface="Calibri" panose="020F0502020204030204" pitchFamily="34" charset="0"/>
                <a:cs typeface="Calibri" panose="020F0502020204030204" pitchFamily="34" charset="0"/>
              </a:rPr>
              <a:t>  Model a written response to question three to ensure a high-quality response is given.</a:t>
            </a:r>
            <a:endParaRPr lang="en-GB" sz="1000" dirty="0">
              <a:effectLst/>
              <a:latin typeface="Work Sans" pitchFamily="2" charset="0"/>
              <a:ea typeface="Calibri" panose="020F0502020204030204" pitchFamily="34" charset="0"/>
              <a:cs typeface="Times New Roman" panose="02020603050405020304" pitchFamily="18" charset="0"/>
            </a:endParaRPr>
          </a:p>
          <a:p>
            <a:pPr>
              <a:spcAft>
                <a:spcPts val="200"/>
              </a:spcAft>
            </a:pPr>
            <a:r>
              <a:rPr lang="en-GB" sz="1000" b="1" dirty="0">
                <a:effectLst/>
                <a:latin typeface="Work Sans" pitchFamily="2" charset="0"/>
                <a:ea typeface="Calibri" panose="020F0502020204030204" pitchFamily="34" charset="0"/>
                <a:cs typeface="Calibri" panose="020F0502020204030204" pitchFamily="34"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pPr>
              <a:spcAft>
                <a:spcPts val="200"/>
              </a:spcAft>
            </a:pPr>
            <a:r>
              <a:rPr lang="en-GB" sz="1000" b="1" dirty="0">
                <a:effectLst/>
                <a:latin typeface="Work Sans" pitchFamily="2" charset="0"/>
                <a:ea typeface="Calibri" panose="020F0502020204030204" pitchFamily="34" charset="0"/>
                <a:cs typeface="Calibri" panose="020F0502020204030204" pitchFamily="34" charset="0"/>
              </a:rPr>
              <a:t>Plenary:  (Reflect and express)</a:t>
            </a:r>
            <a:endParaRPr lang="en-GB" sz="1000" dirty="0">
              <a:effectLst/>
              <a:latin typeface="Work Sans" pitchFamily="2" charset="0"/>
              <a:ea typeface="Calibri" panose="020F0502020204030204" pitchFamily="34" charset="0"/>
              <a:cs typeface="Times New Roman" panose="02020603050405020304" pitchFamily="18" charset="0"/>
            </a:endParaRPr>
          </a:p>
          <a:p>
            <a:pPr>
              <a:spcAft>
                <a:spcPts val="200"/>
              </a:spcAft>
            </a:pPr>
            <a:r>
              <a:rPr lang="en-GB" sz="1000" b="1" dirty="0">
                <a:effectLst/>
                <a:latin typeface="Work Sans" pitchFamily="2" charset="0"/>
                <a:ea typeface="Calibri" panose="020F0502020204030204" pitchFamily="34" charset="0"/>
                <a:cs typeface="Calibri" panose="020F0502020204030204" pitchFamily="34"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pPr>
              <a:spcAft>
                <a:spcPts val="200"/>
              </a:spcAft>
            </a:pPr>
            <a:r>
              <a:rPr lang="en-GB" sz="1000" dirty="0">
                <a:effectLst/>
                <a:latin typeface="Work Sans" pitchFamily="2" charset="0"/>
                <a:ea typeface="Calibri" panose="020F0502020204030204" pitchFamily="34" charset="0"/>
                <a:cs typeface="Calibri" panose="020F0502020204030204" pitchFamily="34" charset="0"/>
              </a:rPr>
              <a:t>Only believers have vocations.  Agree or disagree with the statement.</a:t>
            </a:r>
            <a:endParaRPr lang="en-GB" sz="1000" dirty="0">
              <a:effectLst/>
              <a:latin typeface="Work Sans" pitchFamily="2" charset="0"/>
              <a:ea typeface="Calibri" panose="020F0502020204030204" pitchFamily="34" charset="0"/>
              <a:cs typeface="Times New Roman" panose="02020603050405020304" pitchFamily="18" charset="0"/>
            </a:endParaRPr>
          </a:p>
          <a:p>
            <a:pPr>
              <a:spcAft>
                <a:spcPts val="200"/>
              </a:spcAft>
            </a:pPr>
            <a:r>
              <a:rPr lang="en-GB" sz="1000" dirty="0">
                <a:effectLst/>
                <a:latin typeface="Work Sans" pitchFamily="2" charset="0"/>
                <a:ea typeface="Calibri" panose="020F0502020204030204" pitchFamily="34" charset="0"/>
                <a:cs typeface="Calibri" panose="020F0502020204030204" pitchFamily="34"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pPr>
              <a:spcAft>
                <a:spcPts val="200"/>
              </a:spcAft>
            </a:pPr>
            <a:r>
              <a:rPr lang="en-GB" sz="1000" b="1" dirty="0">
                <a:effectLst/>
                <a:latin typeface="Work Sans" pitchFamily="2" charset="0"/>
                <a:ea typeface="Calibri" panose="020F0502020204030204" pitchFamily="34" charset="0"/>
                <a:cs typeface="Calibri" panose="020F0502020204030204" pitchFamily="34" charset="0"/>
              </a:rPr>
              <a:t>Discuss:</a:t>
            </a:r>
            <a:endParaRPr lang="en-GB" sz="1000" dirty="0">
              <a:effectLst/>
              <a:latin typeface="Work Sans" pitchFamily="2" charset="0"/>
              <a:ea typeface="Calibri" panose="020F0502020204030204" pitchFamily="34" charset="0"/>
              <a:cs typeface="Times New Roman" panose="02020603050405020304" pitchFamily="18" charset="0"/>
            </a:endParaRPr>
          </a:p>
          <a:p>
            <a:pPr>
              <a:spcAft>
                <a:spcPts val="200"/>
              </a:spcAft>
            </a:pPr>
            <a:r>
              <a:rPr lang="en-GB" sz="1000" dirty="0">
                <a:effectLst/>
                <a:latin typeface="Work Sans" pitchFamily="2" charset="0"/>
                <a:ea typeface="Calibri" panose="020F0502020204030204" pitchFamily="34" charset="0"/>
                <a:cs typeface="Calibri" panose="020F0502020204030204" pitchFamily="34"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pPr>
              <a:spcAft>
                <a:spcPts val="200"/>
              </a:spcAft>
            </a:pPr>
            <a:r>
              <a:rPr lang="en-GB" sz="1000" dirty="0">
                <a:effectLst/>
                <a:latin typeface="Work Sans" pitchFamily="2" charset="0"/>
                <a:ea typeface="Calibri" panose="020F0502020204030204" pitchFamily="34" charset="0"/>
                <a:cs typeface="Calibri" panose="020F0502020204030204" pitchFamily="34" charset="0"/>
              </a:rPr>
              <a:t>The aim of this task is to see how pupils understand and interpret the word vocation.</a:t>
            </a:r>
            <a:endParaRPr lang="en-GB" sz="1000" dirty="0">
              <a:effectLst/>
              <a:latin typeface="Work Sans" pitchFamily="2"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738B86C7-2ECA-BDD2-4F9F-1C81BC797534}"/>
              </a:ext>
            </a:extLst>
          </p:cNvPr>
          <p:cNvSpPr txBox="1">
            <a:spLocks noGrp="1" noRot="1" noMove="1" noResize="1" noEditPoints="1" noAdjustHandles="1" noChangeArrowheads="1" noChangeShapeType="1"/>
          </p:cNvSpPr>
          <p:nvPr/>
        </p:nvSpPr>
        <p:spPr>
          <a:xfrm>
            <a:off x="296800" y="2110200"/>
            <a:ext cx="2741040" cy="1689501"/>
          </a:xfrm>
          <a:prstGeom prst="rect">
            <a:avLst/>
          </a:prstGeom>
          <a:noFill/>
        </p:spPr>
        <p:txBody>
          <a:bodyPr wrap="square" rtlCol="0">
            <a:spAutoFit/>
          </a:bodyPr>
          <a:lstStyle/>
          <a:p>
            <a:pPr>
              <a:lnSpc>
                <a:spcPct val="107000"/>
              </a:lnSpc>
              <a:spcAft>
                <a:spcPts val="800"/>
              </a:spcAft>
            </a:pPr>
            <a:r>
              <a:rPr lang="en-GB" sz="1600" b="1" dirty="0">
                <a:effectLst/>
                <a:latin typeface="Work Sans" pitchFamily="2" charset="0"/>
                <a:ea typeface="Calibri" panose="020F0502020204030204" pitchFamily="34" charset="0"/>
                <a:cs typeface="Times New Roman" panose="02020603050405020304" pitchFamily="18" charset="0"/>
              </a:rPr>
              <a:t>Implementation:</a:t>
            </a:r>
            <a:r>
              <a:rPr lang="en-GB" sz="1600" dirty="0">
                <a:effectLst/>
                <a:latin typeface="Work Sans" pitchFamily="2" charset="0"/>
                <a:ea typeface="Calibri" panose="020F0502020204030204" pitchFamily="34" charset="0"/>
                <a:cs typeface="Times New Roman" panose="02020603050405020304" pitchFamily="18" charset="0"/>
              </a:rPr>
              <a:t>  </a:t>
            </a:r>
          </a:p>
          <a:p>
            <a:r>
              <a:rPr lang="en-GB" sz="1600" dirty="0">
                <a:effectLst/>
                <a:latin typeface="Work Sans" pitchFamily="2" charset="0"/>
                <a:ea typeface="Calibri" panose="020F0502020204030204" pitchFamily="34" charset="0"/>
                <a:cs typeface="Times New Roman" panose="02020603050405020304" pitchFamily="18" charset="0"/>
              </a:rPr>
              <a:t>Outlining how to introduce the religious content in the classroom and create learning opportunities from it.</a:t>
            </a:r>
            <a:endParaRPr lang="en-GB" sz="1600" dirty="0">
              <a:latin typeface="Work Sans" pitchFamily="2" charset="0"/>
            </a:endParaRPr>
          </a:p>
        </p:txBody>
      </p:sp>
    </p:spTree>
    <p:extLst>
      <p:ext uri="{BB962C8B-B14F-4D97-AF65-F5344CB8AC3E}">
        <p14:creationId xmlns:p14="http://schemas.microsoft.com/office/powerpoint/2010/main" val="27289981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7A43E8F-64A4-025D-EEBE-F067D46589B6}"/>
              </a:ext>
            </a:extLst>
          </p:cNvPr>
          <p:cNvSpPr/>
          <p:nvPr/>
        </p:nvSpPr>
        <p:spPr>
          <a:xfrm>
            <a:off x="0" y="0"/>
            <a:ext cx="12199027" cy="1817310"/>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p:nvPr/>
        </p:nvSpPr>
        <p:spPr>
          <a:xfrm>
            <a:off x="2408601" y="408389"/>
            <a:ext cx="8039647" cy="830997"/>
          </a:xfrm>
          <a:prstGeom prst="rect">
            <a:avLst/>
          </a:prstGeom>
          <a:noFill/>
        </p:spPr>
        <p:txBody>
          <a:bodyPr wrap="square" rtlCol="0">
            <a:spAutoFit/>
          </a:bodyPr>
          <a:lstStyle/>
          <a:p>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Lesson 4: </a:t>
            </a:r>
            <a:r>
              <a:rPr lang="en-GB" sz="2400">
                <a:solidFill>
                  <a:schemeClr val="bg1"/>
                </a:solidFill>
                <a:effectLst/>
                <a:latin typeface="Work Sans Light" pitchFamily="2" charset="0"/>
                <a:ea typeface="Calibri" panose="020F0502020204030204" pitchFamily="34" charset="0"/>
              </a:rPr>
              <a:t>What does it mean for a believer to follow God’s call?</a:t>
            </a:r>
            <a:endParaRPr lang="en-GB" sz="2400" dirty="0">
              <a:solidFill>
                <a:schemeClr val="bg1"/>
              </a:solidFill>
              <a:effectLst/>
              <a:latin typeface="Work Sans Light" pitchFamily="2"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5D460F70-1D54-ED4A-ADF6-21064E957007}"/>
              </a:ext>
            </a:extLst>
          </p:cNvPr>
          <p:cNvSpPr txBox="1"/>
          <p:nvPr/>
        </p:nvSpPr>
        <p:spPr>
          <a:xfrm>
            <a:off x="296800" y="267475"/>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FOUR</a:t>
            </a:r>
            <a:endParaRPr lang="en-US" sz="1400" b="1" dirty="0">
              <a:solidFill>
                <a:schemeClr val="bg1"/>
              </a:solidFill>
              <a:latin typeface="Work Sans SemiBold" pitchFamily="2" charset="77"/>
            </a:endParaRPr>
          </a:p>
        </p:txBody>
      </p:sp>
      <p:pic>
        <p:nvPicPr>
          <p:cNvPr id="6" name="Picture 5">
            <a:extLst>
              <a:ext uri="{FF2B5EF4-FFF2-40B4-BE49-F238E27FC236}">
                <a16:creationId xmlns:a16="http://schemas.microsoft.com/office/drawing/2014/main" id="{E1E5E4F1-2553-A7F3-3194-8EFF08438838}"/>
              </a:ext>
            </a:extLst>
          </p:cNvPr>
          <p:cNvPicPr>
            <a:picLocks noChangeAspect="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p:nvPr/>
        </p:nvSpPr>
        <p:spPr>
          <a:xfrm>
            <a:off x="296800" y="949173"/>
            <a:ext cx="2514336" cy="738664"/>
          </a:xfrm>
          <a:prstGeom prst="rect">
            <a:avLst/>
          </a:prstGeom>
          <a:noFill/>
        </p:spPr>
        <p:txBody>
          <a:bodyPr wrap="square" rtlCol="0">
            <a:spAutoFit/>
          </a:bodyPr>
          <a:lstStyle/>
          <a:p>
            <a:r>
              <a:rPr lang="en-US" sz="1400" b="1">
                <a:solidFill>
                  <a:schemeClr val="bg1"/>
                </a:solidFill>
                <a:latin typeface="Work Sans SemiBold" pitchFamily="2" charset="77"/>
              </a:rPr>
              <a:t>CORE </a:t>
            </a:r>
            <a:r>
              <a:rPr lang="en-US" sz="1400" b="1">
                <a:solidFill>
                  <a:schemeClr val="bg1"/>
                </a:solidFill>
                <a:latin typeface="Work Sans" pitchFamily="2" charset="0"/>
              </a:rPr>
              <a:t>CONCEPT: </a:t>
            </a:r>
          </a:p>
          <a:p>
            <a:r>
              <a:rPr lang="en-GB" sz="1400" b="1">
                <a:solidFill>
                  <a:schemeClr val="bg1"/>
                </a:solidFill>
                <a:effectLst/>
                <a:latin typeface="Work Sans SemiBold" pitchFamily="2" charset="0"/>
                <a:ea typeface="Calibri" panose="020F0502020204030204" pitchFamily="34" charset="0"/>
                <a:cs typeface="Times New Roman" panose="02020603050405020304" pitchFamily="18" charset="0"/>
              </a:rPr>
              <a:t>PEOPLE OF GOD</a:t>
            </a:r>
          </a:p>
          <a:p>
            <a:endParaRPr lang="en-US" sz="1400" b="1" dirty="0">
              <a:solidFill>
                <a:schemeClr val="bg1"/>
              </a:solidFill>
              <a:latin typeface="Work Sans SemiBold" pitchFamily="2" charset="77"/>
            </a:endParaRPr>
          </a:p>
        </p:txBody>
      </p:sp>
      <p:sp>
        <p:nvSpPr>
          <p:cNvPr id="5" name="TextBox 4">
            <a:extLst>
              <a:ext uri="{FF2B5EF4-FFF2-40B4-BE49-F238E27FC236}">
                <a16:creationId xmlns:a16="http://schemas.microsoft.com/office/drawing/2014/main" id="{FA96F9E5-8D36-A8A5-C360-ABB1898E278E}"/>
              </a:ext>
            </a:extLst>
          </p:cNvPr>
          <p:cNvSpPr txBox="1"/>
          <p:nvPr/>
        </p:nvSpPr>
        <p:spPr>
          <a:xfrm>
            <a:off x="3788659" y="2044688"/>
            <a:ext cx="4167051" cy="665823"/>
          </a:xfrm>
          <a:prstGeom prst="rect">
            <a:avLst/>
          </a:prstGeom>
          <a:noFill/>
        </p:spPr>
        <p:txBody>
          <a:bodyPr wrap="square">
            <a:spAutoFit/>
          </a:bodyPr>
          <a:lstStyle/>
          <a:p>
            <a:pPr lvl="0">
              <a:lnSpc>
                <a:spcPct val="106000"/>
              </a:lnSpc>
              <a:spcAft>
                <a:spcPts val="800"/>
              </a:spcAft>
            </a:pPr>
            <a:r>
              <a:rPr lang="en-GB" sz="1000" dirty="0">
                <a:effectLst/>
                <a:latin typeface="Work Sans" pitchFamily="2" charset="0"/>
                <a:ea typeface="Calibri" panose="020F0502020204030204" pitchFamily="34" charset="0"/>
                <a:cs typeface="Calibri" panose="020F0502020204030204" pitchFamily="34" charset="0"/>
              </a:rPr>
              <a:t>A panel of believers/non-believers.</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u="sng" dirty="0">
                <a:solidFill>
                  <a:srgbClr val="0000FF"/>
                </a:solidFill>
                <a:effectLst/>
                <a:latin typeface="Work Sans" pitchFamily="2" charset="0"/>
                <a:ea typeface="Calibri" panose="020F0502020204030204" pitchFamily="34" charset="0"/>
                <a:cs typeface="Calibri" panose="020F0502020204030204" pitchFamily="34" charset="0"/>
                <a:hlinkClick r:id="rId3"/>
              </a:rPr>
              <a:t>https://www.christiansinsport.org.uk/resources/the-podcast/gavin-peacock/</a:t>
            </a:r>
            <a:endParaRPr lang="en-GB" sz="1000" dirty="0">
              <a:effectLst/>
              <a:latin typeface="Work Sans" pitchFamily="2"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FC997EE1-BE28-40E0-49EA-2F57C04A291B}"/>
              </a:ext>
            </a:extLst>
          </p:cNvPr>
          <p:cNvSpPr txBox="1"/>
          <p:nvPr/>
        </p:nvSpPr>
        <p:spPr>
          <a:xfrm>
            <a:off x="296800" y="3200844"/>
            <a:ext cx="2385440" cy="338554"/>
          </a:xfrm>
          <a:prstGeom prst="rect">
            <a:avLst/>
          </a:prstGeom>
          <a:noFill/>
        </p:spPr>
        <p:txBody>
          <a:bodyPr wrap="square" rtlCol="0">
            <a:spAutoFit/>
          </a:bodyPr>
          <a:lstStyle/>
          <a:p>
            <a:r>
              <a:rPr lang="en-GB" sz="1600" b="1">
                <a:latin typeface="Work Sans" pitchFamily="2" charset="0"/>
                <a:cs typeface="Times New Roman" panose="02020603050405020304" pitchFamily="18" charset="0"/>
              </a:rPr>
              <a:t>Sensitivities</a:t>
            </a:r>
            <a:endParaRPr lang="en-GB" sz="1600">
              <a:latin typeface="Work Sans" pitchFamily="2" charset="0"/>
            </a:endParaRPr>
          </a:p>
        </p:txBody>
      </p:sp>
      <p:sp>
        <p:nvSpPr>
          <p:cNvPr id="16" name="Rectangle 15">
            <a:extLst>
              <a:ext uri="{FF2B5EF4-FFF2-40B4-BE49-F238E27FC236}">
                <a16:creationId xmlns:a16="http://schemas.microsoft.com/office/drawing/2014/main" id="{48226D65-1F0D-D9C4-72A5-B2480A182EED}"/>
              </a:ext>
            </a:extLst>
          </p:cNvPr>
          <p:cNvSpPr/>
          <p:nvPr/>
        </p:nvSpPr>
        <p:spPr>
          <a:xfrm>
            <a:off x="0" y="1817310"/>
            <a:ext cx="3383279" cy="1160204"/>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D26D8856-2F9A-F03B-ED19-7AB6EBBE341B}"/>
              </a:ext>
            </a:extLst>
          </p:cNvPr>
          <p:cNvSpPr txBox="1"/>
          <p:nvPr/>
        </p:nvSpPr>
        <p:spPr>
          <a:xfrm>
            <a:off x="296800" y="2044688"/>
            <a:ext cx="2385440" cy="338554"/>
          </a:xfrm>
          <a:prstGeom prst="rect">
            <a:avLst/>
          </a:prstGeom>
          <a:noFill/>
        </p:spPr>
        <p:txBody>
          <a:bodyPr wrap="square" rtlCol="0">
            <a:spAutoFit/>
          </a:bodyPr>
          <a:lstStyle/>
          <a:p>
            <a:r>
              <a:rPr lang="en-GB" sz="1600" b="1">
                <a:latin typeface="Work Sans" pitchFamily="2" charset="0"/>
                <a:cs typeface="Times New Roman" panose="02020603050405020304" pitchFamily="18" charset="0"/>
              </a:rPr>
              <a:t>Resources</a:t>
            </a:r>
            <a:endParaRPr lang="en-GB" sz="1600">
              <a:latin typeface="Work Sans" pitchFamily="2" charset="0"/>
            </a:endParaRPr>
          </a:p>
        </p:txBody>
      </p:sp>
      <p:sp>
        <p:nvSpPr>
          <p:cNvPr id="18" name="Rectangle 17">
            <a:extLst>
              <a:ext uri="{FF2B5EF4-FFF2-40B4-BE49-F238E27FC236}">
                <a16:creationId xmlns:a16="http://schemas.microsoft.com/office/drawing/2014/main" id="{7B167E1C-EBA8-9AF9-5778-2E3003A66C72}"/>
              </a:ext>
            </a:extLst>
          </p:cNvPr>
          <p:cNvSpPr/>
          <p:nvPr/>
        </p:nvSpPr>
        <p:spPr>
          <a:xfrm>
            <a:off x="0" y="4990582"/>
            <a:ext cx="3383279" cy="1867418"/>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80487099-7EEE-F6D0-7253-2D1F42B0AA44}"/>
              </a:ext>
            </a:extLst>
          </p:cNvPr>
          <p:cNvSpPr txBox="1"/>
          <p:nvPr/>
        </p:nvSpPr>
        <p:spPr>
          <a:xfrm>
            <a:off x="296800" y="5129997"/>
            <a:ext cx="2385440" cy="1460528"/>
          </a:xfrm>
          <a:prstGeom prst="rect">
            <a:avLst/>
          </a:prstGeom>
          <a:noFill/>
        </p:spPr>
        <p:txBody>
          <a:bodyPr wrap="square" rtlCol="0">
            <a:spAutoFit/>
          </a:bodyPr>
          <a:lstStyle/>
          <a:p>
            <a:r>
              <a:rPr lang="en-GB" sz="1600" b="1" dirty="0">
                <a:latin typeface="Work Sans" pitchFamily="2" charset="0"/>
                <a:cs typeface="Times New Roman" panose="02020603050405020304" pitchFamily="18" charset="0"/>
              </a:rPr>
              <a:t>Impact</a:t>
            </a:r>
          </a:p>
          <a:p>
            <a:endParaRPr lang="en-GB" sz="1600" b="1" dirty="0">
              <a:latin typeface="Work Sans" pitchFamily="2" charset="0"/>
              <a:cs typeface="Times New Roman" panose="02020603050405020304" pitchFamily="18" charset="0"/>
            </a:endParaRPr>
          </a:p>
          <a:p>
            <a:pPr>
              <a:lnSpc>
                <a:spcPct val="107000"/>
              </a:lnSpc>
              <a:spcAft>
                <a:spcPts val="800"/>
              </a:spcAft>
            </a:pPr>
            <a:r>
              <a:rPr lang="en-GB" sz="1600" dirty="0">
                <a:effectLst/>
                <a:latin typeface="Work Sans" pitchFamily="2" charset="0"/>
                <a:ea typeface="Calibri" panose="020F0502020204030204" pitchFamily="34" charset="0"/>
                <a:cs typeface="Times New Roman" panose="02020603050405020304" pitchFamily="18" charset="0"/>
              </a:rPr>
              <a:t>What do you notice as a teacher?</a:t>
            </a:r>
          </a:p>
          <a:p>
            <a:r>
              <a:rPr lang="en-GB" sz="1600" dirty="0">
                <a:effectLst/>
                <a:latin typeface="Work Sans" pitchFamily="2" charset="0"/>
                <a:ea typeface="Calibri" panose="020F0502020204030204" pitchFamily="34" charset="0"/>
                <a:cs typeface="Times New Roman" panose="02020603050405020304" pitchFamily="18" charset="0"/>
              </a:rPr>
              <a:t>What do pupils say?</a:t>
            </a:r>
            <a:endParaRPr lang="en-GB" sz="1600" dirty="0">
              <a:latin typeface="Work Sans" pitchFamily="2" charset="0"/>
            </a:endParaRPr>
          </a:p>
        </p:txBody>
      </p:sp>
      <p:sp>
        <p:nvSpPr>
          <p:cNvPr id="20" name="TextBox 19">
            <a:extLst>
              <a:ext uri="{FF2B5EF4-FFF2-40B4-BE49-F238E27FC236}">
                <a16:creationId xmlns:a16="http://schemas.microsoft.com/office/drawing/2014/main" id="{8A6E5542-9BD1-48A2-AD30-420D91538ACE}"/>
              </a:ext>
            </a:extLst>
          </p:cNvPr>
          <p:cNvSpPr txBox="1"/>
          <p:nvPr/>
        </p:nvSpPr>
        <p:spPr>
          <a:xfrm>
            <a:off x="3788659" y="5337774"/>
            <a:ext cx="8207191" cy="780727"/>
          </a:xfrm>
          <a:prstGeom prst="rect">
            <a:avLst/>
          </a:prstGeom>
          <a:noFill/>
        </p:spPr>
        <p:txBody>
          <a:bodyPr wrap="square">
            <a:spAutoFit/>
          </a:bodyPr>
          <a:lstStyle/>
          <a:p>
            <a:pPr>
              <a:lnSpc>
                <a:spcPct val="107000"/>
              </a:lnSpc>
              <a:spcAft>
                <a:spcPts val="800"/>
              </a:spcAft>
            </a:pPr>
            <a:r>
              <a:rPr lang="en-GB" sz="1000" dirty="0">
                <a:effectLst/>
                <a:latin typeface="Work Sans" pitchFamily="2" charset="0"/>
                <a:ea typeface="Calibri" panose="020F0502020204030204" pitchFamily="34" charset="0"/>
                <a:cs typeface="Times New Roman" panose="02020603050405020304" pitchFamily="18" charset="0"/>
              </a:rPr>
              <a:t>In this box, note down anything that you heard a pupil say that would provide evidence towards their progress in RE.</a:t>
            </a:r>
          </a:p>
          <a:p>
            <a:pPr>
              <a:lnSpc>
                <a:spcPct val="107000"/>
              </a:lnSpc>
              <a:spcAft>
                <a:spcPts val="800"/>
              </a:spcAft>
            </a:pPr>
            <a:r>
              <a:rPr lang="en-GB" sz="1000" dirty="0">
                <a:effectLst/>
                <a:latin typeface="Work Sans" pitchFamily="2" charset="0"/>
                <a:ea typeface="Calibri" panose="020F0502020204030204" pitchFamily="34" charset="0"/>
                <a:cs typeface="Times New Roman" panose="02020603050405020304" pitchFamily="18" charset="0"/>
              </a:rPr>
              <a:t>Note down anything significant an additional adult has noticed.</a:t>
            </a:r>
          </a:p>
          <a:p>
            <a:r>
              <a:rPr lang="en-GB" sz="1000" dirty="0">
                <a:effectLst/>
                <a:latin typeface="Work Sans" pitchFamily="2" charset="0"/>
                <a:ea typeface="Calibri" panose="020F0502020204030204" pitchFamily="34" charset="0"/>
                <a:cs typeface="Times New Roman" panose="02020603050405020304" pitchFamily="18" charset="0"/>
              </a:rPr>
              <a:t>Note down anything significant that happened in the lesson that will have an impact on the next lesson.</a:t>
            </a:r>
          </a:p>
        </p:txBody>
      </p:sp>
      <p:cxnSp>
        <p:nvCxnSpPr>
          <p:cNvPr id="9" name="Straight Connector 8">
            <a:extLst>
              <a:ext uri="{FF2B5EF4-FFF2-40B4-BE49-F238E27FC236}">
                <a16:creationId xmlns:a16="http://schemas.microsoft.com/office/drawing/2014/main" id="{8FE4AEC0-94B1-5CD8-0B4A-87A4FFB8252F}"/>
              </a:ext>
            </a:extLst>
          </p:cNvPr>
          <p:cNvCxnSpPr>
            <a:cxnSpLocks/>
          </p:cNvCxnSpPr>
          <p:nvPr/>
        </p:nvCxnSpPr>
        <p:spPr>
          <a:xfrm flipH="1">
            <a:off x="3788659" y="2977514"/>
            <a:ext cx="7732104" cy="0"/>
          </a:xfrm>
          <a:prstGeom prst="line">
            <a:avLst/>
          </a:prstGeom>
          <a:ln>
            <a:solidFill>
              <a:srgbClr val="55345A"/>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454FC53-2FC9-1532-F4C5-37D4C457D17C}"/>
              </a:ext>
            </a:extLst>
          </p:cNvPr>
          <p:cNvCxnSpPr>
            <a:cxnSpLocks/>
          </p:cNvCxnSpPr>
          <p:nvPr/>
        </p:nvCxnSpPr>
        <p:spPr>
          <a:xfrm flipH="1">
            <a:off x="3788659" y="4997783"/>
            <a:ext cx="7732104" cy="0"/>
          </a:xfrm>
          <a:prstGeom prst="line">
            <a:avLst/>
          </a:prstGeom>
          <a:ln>
            <a:solidFill>
              <a:srgbClr val="55345A"/>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2509258-0E70-6465-285D-CD54E7439EC5}"/>
              </a:ext>
            </a:extLst>
          </p:cNvPr>
          <p:cNvSpPr txBox="1"/>
          <p:nvPr/>
        </p:nvSpPr>
        <p:spPr>
          <a:xfrm>
            <a:off x="3788659" y="3126632"/>
            <a:ext cx="4167051" cy="256224"/>
          </a:xfrm>
          <a:prstGeom prst="rect">
            <a:avLst/>
          </a:prstGeom>
          <a:noFill/>
        </p:spPr>
        <p:txBody>
          <a:bodyPr wrap="square">
            <a:spAutoFit/>
          </a:bodyPr>
          <a:lstStyle/>
          <a:p>
            <a:pPr>
              <a:lnSpc>
                <a:spcPct val="115000"/>
              </a:lnSpc>
              <a:spcAft>
                <a:spcPts val="1000"/>
              </a:spcAft>
            </a:pPr>
            <a:r>
              <a:rPr lang="en-GB" sz="1000" dirty="0">
                <a:latin typeface="Work Sans" pitchFamily="2" charset="0"/>
                <a:ea typeface="Calibri" panose="020F0502020204030204" pitchFamily="34" charset="0"/>
                <a:cs typeface="Times New Roman" panose="02020603050405020304" pitchFamily="18" charset="0"/>
              </a:rPr>
              <a:t>Type sensitivities… </a:t>
            </a:r>
            <a:endParaRPr lang="en-GB" sz="1000" dirty="0">
              <a:effectLst/>
              <a:latin typeface="Work Sans" pitchFamily="2" charset="0"/>
              <a:ea typeface="Calibri" panose="020F0502020204030204" pitchFamily="34" charset="0"/>
              <a:cs typeface="Times New Roman" panose="02020603050405020304" pitchFamily="18" charset="0"/>
            </a:endParaRPr>
          </a:p>
        </p:txBody>
      </p:sp>
      <p:sp>
        <p:nvSpPr>
          <p:cNvPr id="14" name="Rectangle 13">
            <a:extLst>
              <a:ext uri="{FF2B5EF4-FFF2-40B4-BE49-F238E27FC236}">
                <a16:creationId xmlns:a16="http://schemas.microsoft.com/office/drawing/2014/main" id="{7B10041C-552A-C14F-876D-01C1E91B860C}"/>
              </a:ext>
            </a:extLst>
          </p:cNvPr>
          <p:cNvSpPr/>
          <p:nvPr/>
        </p:nvSpPr>
        <p:spPr>
          <a:xfrm>
            <a:off x="0" y="2978129"/>
            <a:ext cx="3383279" cy="2024417"/>
          </a:xfrm>
          <a:prstGeom prst="rect">
            <a:avLst/>
          </a:prstGeom>
          <a:solidFill>
            <a:srgbClr val="2D80A5">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373242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50F5519-6AA5-CCAE-2710-8FB59C725A29}"/>
              </a:ext>
            </a:extLst>
          </p:cNvPr>
          <p:cNvSpPr/>
          <p:nvPr/>
        </p:nvSpPr>
        <p:spPr>
          <a:xfrm>
            <a:off x="0" y="1817310"/>
            <a:ext cx="3383279" cy="1820898"/>
          </a:xfrm>
          <a:prstGeom prst="rect">
            <a:avLst/>
          </a:prstGeom>
          <a:solidFill>
            <a:srgbClr val="2D80A5">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BF07B8F4-27BA-D437-6963-FE95DCB4B959}"/>
              </a:ext>
            </a:extLst>
          </p:cNvPr>
          <p:cNvSpPr/>
          <p:nvPr/>
        </p:nvSpPr>
        <p:spPr>
          <a:xfrm>
            <a:off x="0" y="3638208"/>
            <a:ext cx="3383279" cy="3219792"/>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9E08132-D5C7-97CE-28F4-C7F2690AF524}"/>
              </a:ext>
            </a:extLst>
          </p:cNvPr>
          <p:cNvSpPr/>
          <p:nvPr/>
        </p:nvSpPr>
        <p:spPr>
          <a:xfrm>
            <a:off x="0" y="0"/>
            <a:ext cx="12199027" cy="1817310"/>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a:spLocks noGrp="1" noRot="1" noMove="1" noResize="1" noEditPoints="1" noAdjustHandles="1" noChangeArrowheads="1" noChangeShapeType="1"/>
          </p:cNvSpPr>
          <p:nvPr/>
        </p:nvSpPr>
        <p:spPr>
          <a:xfrm>
            <a:off x="2408601" y="408389"/>
            <a:ext cx="8039647" cy="830997"/>
          </a:xfrm>
          <a:prstGeom prst="rect">
            <a:avLst/>
          </a:prstGeom>
          <a:noFill/>
        </p:spPr>
        <p:txBody>
          <a:bodyPr wrap="square" rtlCol="0">
            <a:spAutoFit/>
          </a:bodyPr>
          <a:lstStyle/>
          <a:p>
            <a:r>
              <a:rPr lang="en-GB" sz="2400" b="1" dirty="0">
                <a:solidFill>
                  <a:schemeClr val="bg1"/>
                </a:solidFill>
                <a:effectLst/>
                <a:latin typeface="Work Sans Light" pitchFamily="2" charset="0"/>
                <a:ea typeface="Calibri" panose="020F0502020204030204" pitchFamily="34" charset="0"/>
                <a:cs typeface="Times New Roman" panose="02020603050405020304" pitchFamily="18" charset="0"/>
              </a:rPr>
              <a:t>Lesson 5: </a:t>
            </a:r>
            <a:r>
              <a:rPr lang="en-GB" sz="2400" dirty="0">
                <a:solidFill>
                  <a:schemeClr val="bg1"/>
                </a:solidFill>
                <a:effectLst/>
                <a:latin typeface="Work Sans Light" pitchFamily="2" charset="0"/>
                <a:ea typeface="Calibri" panose="020F0502020204030204" pitchFamily="34" charset="0"/>
              </a:rPr>
              <a:t>How did Ruth demonstrate faith in God through selflessness?</a:t>
            </a:r>
            <a:endParaRPr lang="en-GB" sz="2400" dirty="0">
              <a:solidFill>
                <a:schemeClr val="bg1"/>
              </a:solidFill>
              <a:effectLst/>
              <a:latin typeface="Work Sans Light" pitchFamily="2"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5D460F70-1D54-ED4A-ADF6-21064E957007}"/>
              </a:ext>
            </a:extLst>
          </p:cNvPr>
          <p:cNvSpPr txBox="1">
            <a:spLocks noGrp="1" noRot="1" noMove="1" noResize="1" noEditPoints="1" noAdjustHandles="1" noChangeArrowheads="1" noChangeShapeType="1"/>
          </p:cNvSpPr>
          <p:nvPr/>
        </p:nvSpPr>
        <p:spPr>
          <a:xfrm>
            <a:off x="296800" y="267475"/>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FOUR</a:t>
            </a:r>
            <a:endParaRPr lang="en-US" sz="1400" b="1" dirty="0">
              <a:solidFill>
                <a:schemeClr val="bg1"/>
              </a:solidFill>
              <a:latin typeface="Work Sans SemiBold" pitchFamily="2" charset="77"/>
            </a:endParaRPr>
          </a:p>
        </p:txBody>
      </p:sp>
      <p:pic>
        <p:nvPicPr>
          <p:cNvPr id="8" name="Picture 7">
            <a:extLst>
              <a:ext uri="{FF2B5EF4-FFF2-40B4-BE49-F238E27FC236}">
                <a16:creationId xmlns:a16="http://schemas.microsoft.com/office/drawing/2014/main" id="{82834434-1D63-7997-A17F-A7115122D508}"/>
              </a:ext>
            </a:extLst>
          </p:cNvPr>
          <p:cNvPicPr>
            <a:picLocks noGrp="1" noRot="1" noChangeAspect="1" noMove="1" noResize="1" noEditPoints="1" noAdjustHandles="1" noChangeArrowheads="1" noChangeShapeType="1" noCrop="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a:spLocks noGrp="1" noRot="1" noMove="1" noResize="1" noEditPoints="1" noAdjustHandles="1" noChangeArrowheads="1" noChangeShapeType="1"/>
          </p:cNvSpPr>
          <p:nvPr/>
        </p:nvSpPr>
        <p:spPr>
          <a:xfrm>
            <a:off x="296800" y="949173"/>
            <a:ext cx="2514336" cy="738664"/>
          </a:xfrm>
          <a:prstGeom prst="rect">
            <a:avLst/>
          </a:prstGeom>
          <a:noFill/>
        </p:spPr>
        <p:txBody>
          <a:bodyPr wrap="square" rtlCol="0">
            <a:spAutoFit/>
          </a:bodyPr>
          <a:lstStyle/>
          <a:p>
            <a:r>
              <a:rPr lang="en-US" sz="1400" b="1">
                <a:solidFill>
                  <a:schemeClr val="bg1"/>
                </a:solidFill>
                <a:latin typeface="Work Sans SemiBold" pitchFamily="2" charset="77"/>
              </a:rPr>
              <a:t>CORE </a:t>
            </a:r>
            <a:r>
              <a:rPr lang="en-US" sz="1400" b="1">
                <a:solidFill>
                  <a:schemeClr val="bg1"/>
                </a:solidFill>
                <a:latin typeface="Work Sans" pitchFamily="2" charset="0"/>
              </a:rPr>
              <a:t>CONCEPT: </a:t>
            </a:r>
          </a:p>
          <a:p>
            <a:r>
              <a:rPr lang="en-GB" sz="1400" b="1">
                <a:solidFill>
                  <a:schemeClr val="bg1"/>
                </a:solidFill>
                <a:effectLst/>
                <a:latin typeface="Work Sans SemiBold" pitchFamily="2" charset="0"/>
                <a:ea typeface="Calibri" panose="020F0502020204030204" pitchFamily="34" charset="0"/>
                <a:cs typeface="Times New Roman" panose="02020603050405020304" pitchFamily="18" charset="0"/>
              </a:rPr>
              <a:t>PEOPLE OF GOD</a:t>
            </a:r>
          </a:p>
          <a:p>
            <a:endParaRPr lang="en-US" sz="1400" b="1" dirty="0">
              <a:solidFill>
                <a:schemeClr val="bg1"/>
              </a:solidFill>
              <a:latin typeface="Work Sans SemiBold" pitchFamily="2" charset="77"/>
            </a:endParaRPr>
          </a:p>
        </p:txBody>
      </p:sp>
      <p:sp>
        <p:nvSpPr>
          <p:cNvPr id="20" name="TextBox 19">
            <a:extLst>
              <a:ext uri="{FF2B5EF4-FFF2-40B4-BE49-F238E27FC236}">
                <a16:creationId xmlns:a16="http://schemas.microsoft.com/office/drawing/2014/main" id="{7F0F295F-1945-027E-E498-9204783374FC}"/>
              </a:ext>
            </a:extLst>
          </p:cNvPr>
          <p:cNvSpPr txBox="1">
            <a:spLocks noGrp="1" noRot="1" noMove="1" noResize="1" noEditPoints="1" noAdjustHandles="1" noChangeArrowheads="1" noChangeShapeType="1"/>
          </p:cNvSpPr>
          <p:nvPr/>
        </p:nvSpPr>
        <p:spPr>
          <a:xfrm>
            <a:off x="323765" y="3791148"/>
            <a:ext cx="2741040" cy="1689501"/>
          </a:xfrm>
          <a:prstGeom prst="rect">
            <a:avLst/>
          </a:prstGeom>
          <a:noFill/>
        </p:spPr>
        <p:txBody>
          <a:bodyPr wrap="square" rtlCol="0">
            <a:spAutoFit/>
          </a:bodyPr>
          <a:lstStyle/>
          <a:p>
            <a:pPr>
              <a:lnSpc>
                <a:spcPct val="107000"/>
              </a:lnSpc>
              <a:spcAft>
                <a:spcPts val="800"/>
              </a:spcAft>
            </a:pPr>
            <a:r>
              <a:rPr lang="en-GB" sz="1600" b="1" dirty="0">
                <a:effectLst/>
                <a:latin typeface="Work Sans" pitchFamily="2" charset="0"/>
                <a:ea typeface="Calibri" panose="020F0502020204030204" pitchFamily="34" charset="0"/>
                <a:cs typeface="Times New Roman" panose="02020603050405020304" pitchFamily="18" charset="0"/>
              </a:rPr>
              <a:t>Implementation:</a:t>
            </a:r>
            <a:r>
              <a:rPr lang="en-GB" sz="1600" dirty="0">
                <a:effectLst/>
                <a:latin typeface="Work Sans" pitchFamily="2" charset="0"/>
                <a:ea typeface="Calibri" panose="020F0502020204030204" pitchFamily="34" charset="0"/>
                <a:cs typeface="Times New Roman" panose="02020603050405020304" pitchFamily="18" charset="0"/>
              </a:rPr>
              <a:t>  </a:t>
            </a:r>
          </a:p>
          <a:p>
            <a:r>
              <a:rPr lang="en-GB" sz="1600" dirty="0">
                <a:effectLst/>
                <a:latin typeface="Work Sans" pitchFamily="2" charset="0"/>
                <a:ea typeface="Calibri" panose="020F0502020204030204" pitchFamily="34" charset="0"/>
                <a:cs typeface="Times New Roman" panose="02020603050405020304" pitchFamily="18" charset="0"/>
              </a:rPr>
              <a:t>Outlining how to introduce the religious content in the classroom and create learning opportunities from it.</a:t>
            </a:r>
            <a:endParaRPr lang="en-GB" sz="1600" dirty="0">
              <a:latin typeface="Work Sans" pitchFamily="2" charset="0"/>
            </a:endParaRPr>
          </a:p>
        </p:txBody>
      </p:sp>
      <p:sp>
        <p:nvSpPr>
          <p:cNvPr id="22" name="TextBox 21">
            <a:extLst>
              <a:ext uri="{FF2B5EF4-FFF2-40B4-BE49-F238E27FC236}">
                <a16:creationId xmlns:a16="http://schemas.microsoft.com/office/drawing/2014/main" id="{DCADF510-8CFF-BEDA-98C7-AAE125765A82}"/>
              </a:ext>
            </a:extLst>
          </p:cNvPr>
          <p:cNvSpPr txBox="1">
            <a:spLocks/>
          </p:cNvSpPr>
          <p:nvPr/>
        </p:nvSpPr>
        <p:spPr>
          <a:xfrm>
            <a:off x="3527922" y="2091131"/>
            <a:ext cx="5280799" cy="1224951"/>
          </a:xfrm>
          <a:prstGeom prst="rect">
            <a:avLst/>
          </a:prstGeom>
          <a:noFill/>
        </p:spPr>
        <p:txBody>
          <a:bodyPr wrap="square" rtlCol="0">
            <a:spAutoFit/>
          </a:bodyPr>
          <a:lstStyle/>
          <a:p>
            <a:pPr marL="171450" lvl="0" indent="-171450">
              <a:lnSpc>
                <a:spcPct val="106000"/>
              </a:lnSpc>
              <a:buFont typeface="Arial" panose="020B0604020202020204" pitchFamily="34" charset="0"/>
              <a:buChar char="•"/>
            </a:pPr>
            <a:r>
              <a:rPr lang="en-GB" sz="1000" dirty="0">
                <a:effectLst/>
                <a:latin typeface="Work Sans" pitchFamily="2" charset="0"/>
                <a:ea typeface="Calibri" panose="020F0502020204030204" pitchFamily="34" charset="0"/>
                <a:cs typeface="Calibri" panose="020F0502020204030204" pitchFamily="34" charset="0"/>
              </a:rPr>
              <a:t>Explore and understand the story of Ruth and Naomi.</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lnSpc>
                <a:spcPct val="106000"/>
              </a:lnSpc>
              <a:buFont typeface="Arial" panose="020B0604020202020204" pitchFamily="34" charset="0"/>
              <a:buChar char="•"/>
            </a:pPr>
            <a:r>
              <a:rPr lang="en-GB" sz="1000" dirty="0">
                <a:effectLst/>
                <a:latin typeface="Work Sans" pitchFamily="2" charset="0"/>
                <a:ea typeface="Calibri" panose="020F0502020204030204" pitchFamily="34" charset="0"/>
                <a:cs typeface="Calibri" panose="020F0502020204030204" pitchFamily="34" charset="0"/>
              </a:rPr>
              <a:t>Begin to understand what the words selflessness and sacrifice mean.</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lnSpc>
                <a:spcPct val="106000"/>
              </a:lnSpc>
              <a:buFont typeface="Arial" panose="020B0604020202020204" pitchFamily="34" charset="0"/>
              <a:buChar char="•"/>
            </a:pPr>
            <a:r>
              <a:rPr lang="en-GB" sz="1000" dirty="0">
                <a:effectLst/>
                <a:latin typeface="Work Sans" pitchFamily="2" charset="0"/>
                <a:ea typeface="Calibri" panose="020F0502020204030204" pitchFamily="34" charset="0"/>
                <a:cs typeface="Calibri" panose="020F0502020204030204" pitchFamily="34" charset="0"/>
              </a:rPr>
              <a:t>Ask questions.</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lnSpc>
                <a:spcPct val="106000"/>
              </a:lnSpc>
              <a:buFont typeface="Arial" panose="020B0604020202020204" pitchFamily="34" charset="0"/>
              <a:buChar char="•"/>
            </a:pPr>
            <a:r>
              <a:rPr lang="en-GB" sz="1000" dirty="0">
                <a:effectLst/>
                <a:latin typeface="Work Sans" pitchFamily="2" charset="0"/>
                <a:ea typeface="Calibri" panose="020F0502020204030204" pitchFamily="34" charset="0"/>
                <a:cs typeface="Calibri" panose="020F0502020204030204" pitchFamily="34" charset="0"/>
              </a:rPr>
              <a:t>Make links between the text and what a believer can learn about what it means to live a life of selflessness and sacrifice.</a:t>
            </a:r>
            <a:endParaRPr lang="en-GB" sz="1000" dirty="0">
              <a:latin typeface="Work Sans" pitchFamily="2" charset="0"/>
              <a:ea typeface="Calibri" panose="020F0502020204030204" pitchFamily="34" charset="0"/>
              <a:cs typeface="Times New Roman" panose="02020603050405020304" pitchFamily="18" charset="0"/>
            </a:endParaRPr>
          </a:p>
          <a:p>
            <a:pPr marL="171450" lvl="0" indent="-171450">
              <a:lnSpc>
                <a:spcPct val="106000"/>
              </a:lnSpc>
              <a:buFont typeface="Arial" panose="020B0604020202020204" pitchFamily="34" charset="0"/>
              <a:buChar char="•"/>
            </a:pP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rPr>
              <a:t>Key religious vocabulary:  </a:t>
            </a:r>
            <a:r>
              <a:rPr lang="en-GB" sz="1000" dirty="0">
                <a:effectLst/>
                <a:latin typeface="Work Sans" pitchFamily="2" charset="0"/>
                <a:ea typeface="Calibri" panose="020F0502020204030204" pitchFamily="34" charset="0"/>
              </a:rPr>
              <a:t>Selflessness, sacrifice. </a:t>
            </a:r>
            <a:endParaRPr lang="en-GB" sz="1000" dirty="0">
              <a:latin typeface="Work Sans" pitchFamily="2" charset="0"/>
            </a:endParaRPr>
          </a:p>
        </p:txBody>
      </p:sp>
      <p:sp>
        <p:nvSpPr>
          <p:cNvPr id="23" name="TextBox 22">
            <a:extLst>
              <a:ext uri="{FF2B5EF4-FFF2-40B4-BE49-F238E27FC236}">
                <a16:creationId xmlns:a16="http://schemas.microsoft.com/office/drawing/2014/main" id="{5356ED5B-34B2-601E-8F6A-6C3A1612E59E}"/>
              </a:ext>
            </a:extLst>
          </p:cNvPr>
          <p:cNvSpPr txBox="1">
            <a:spLocks noGrp="1" noRot="1" noMove="1" noResize="1" noEditPoints="1" noAdjustHandles="1" noChangeArrowheads="1" noChangeShapeType="1"/>
          </p:cNvSpPr>
          <p:nvPr/>
        </p:nvSpPr>
        <p:spPr>
          <a:xfrm>
            <a:off x="3527922" y="3791148"/>
            <a:ext cx="8270177" cy="2862322"/>
          </a:xfrm>
          <a:prstGeom prst="rect">
            <a:avLst/>
          </a:prstGeom>
          <a:noFill/>
        </p:spPr>
        <p:txBody>
          <a:bodyPr wrap="square" lIns="91440" tIns="45720" rIns="91440" bIns="45720" rtlCol="0" anchor="t">
            <a:spAutoFit/>
          </a:bodyPr>
          <a:lstStyle/>
          <a:p>
            <a:r>
              <a:rPr lang="en-GB" sz="1000" b="1" dirty="0">
                <a:effectLst/>
                <a:latin typeface="Work Sans" pitchFamily="2" charset="0"/>
                <a:ea typeface="Calibri" panose="020F0502020204030204" pitchFamily="34" charset="0"/>
                <a:cs typeface="Calibri" panose="020F0502020204030204" pitchFamily="34" charset="0"/>
              </a:rPr>
              <a:t>Introduction:</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Calibri" panose="020F0502020204030204" pitchFamily="34"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Calibri" panose="020F0502020204030204" pitchFamily="34" charset="0"/>
              </a:rPr>
              <a:t>Part 1:</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Calibri" panose="020F0502020204030204" pitchFamily="34"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Calibri" panose="020F0502020204030204" pitchFamily="34" charset="0"/>
              </a:rPr>
              <a:t>Recap </a:t>
            </a:r>
            <a:r>
              <a:rPr lang="en-GB" sz="1000" dirty="0">
                <a:effectLst/>
                <a:latin typeface="Work Sans" pitchFamily="2" charset="0"/>
                <a:ea typeface="Calibri" panose="020F0502020204030204" pitchFamily="34" charset="0"/>
                <a:cs typeface="Calibri" panose="020F0502020204030204" pitchFamily="34" charset="0"/>
              </a:rPr>
              <a:t>on previous week’s learning:</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Calibri" panose="020F0502020204030204" pitchFamily="34"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Calibri" panose="020F0502020204030204" pitchFamily="34" charset="0"/>
              </a:rPr>
              <a:t>Key knowledge checking:</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Calibri" panose="020F0502020204030204" pitchFamily="34" charset="0"/>
              </a:rPr>
              <a:t>Prior knowledge learnt from lessons 1 – 4.</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Calibri" panose="020F0502020204030204" pitchFamily="34"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Calibri" panose="020F0502020204030204" pitchFamily="34" charset="0"/>
              </a:rPr>
              <a:t>Prior knowledge gathering in small groups:</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Calibri" panose="020F0502020204030204" pitchFamily="34"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Calibri" panose="020F0502020204030204" pitchFamily="34" charset="0"/>
              </a:rPr>
              <a:t>Key questions:</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Calibri" panose="020F0502020204030204" pitchFamily="34" charset="0"/>
              </a:rPr>
              <a:t>Can you name some key woman in the Bible?</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Calibri" panose="020F0502020204030204" pitchFamily="34" charset="0"/>
              </a:rPr>
              <a:t>What was their role in the Bible?  How were they important?  What can we learn from them?</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Calibri" panose="020F0502020204030204" pitchFamily="34"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Calibri" panose="020F0502020204030204" pitchFamily="34" charset="0"/>
              </a:rPr>
              <a:t>Main teaching input:  (Investigate and explore)</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Calibri" panose="020F0502020204030204" pitchFamily="34"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kern="1200" dirty="0">
                <a:effectLst/>
                <a:latin typeface="Work Sans" pitchFamily="2" charset="0"/>
                <a:ea typeface="Times New Roman" panose="02020603050405020304" pitchFamily="18" charset="0"/>
                <a:cs typeface="Calibri" panose="020F0502020204030204" pitchFamily="34" charset="0"/>
              </a:rPr>
              <a:t>Introduce this week’s question</a:t>
            </a:r>
            <a:r>
              <a:rPr lang="en-GB" sz="1000" b="1" kern="1200" dirty="0">
                <a:solidFill>
                  <a:srgbClr val="55345A"/>
                </a:solidFill>
                <a:effectLst/>
                <a:latin typeface="Work Sans" pitchFamily="2" charset="0"/>
                <a:ea typeface="Times New Roman" panose="02020603050405020304" pitchFamily="18" charset="0"/>
                <a:cs typeface="Calibri" panose="020F0502020204030204" pitchFamily="34" charset="0"/>
              </a:rPr>
              <a:t>:   </a:t>
            </a:r>
            <a:r>
              <a:rPr lang="en-GB" sz="1000" b="1" dirty="0">
                <a:solidFill>
                  <a:srgbClr val="55345A"/>
                </a:solidFill>
                <a:effectLst/>
                <a:latin typeface="Work Sans" pitchFamily="2" charset="0"/>
                <a:ea typeface="Calibri" panose="020F0502020204030204" pitchFamily="34" charset="0"/>
                <a:cs typeface="Calibri" panose="020F0502020204030204" pitchFamily="34" charset="0"/>
              </a:rPr>
              <a:t>How did Ruth demonstrate faith in God through selflessness?</a:t>
            </a:r>
            <a:r>
              <a:rPr lang="en-GB" sz="1000" b="1" kern="1200" dirty="0">
                <a:solidFill>
                  <a:srgbClr val="55345A"/>
                </a:solidFill>
                <a:effectLst/>
                <a:latin typeface="Work Sans" pitchFamily="2" charset="0"/>
                <a:ea typeface="Times New Roman" panose="02020603050405020304" pitchFamily="18" charset="0"/>
                <a:cs typeface="Calibri" panose="020F0502020204030204" pitchFamily="34" charset="0"/>
              </a:rPr>
              <a:t>   </a:t>
            </a:r>
            <a:endParaRPr lang="en-GB" sz="1000" dirty="0">
              <a:solidFill>
                <a:srgbClr val="55345A"/>
              </a:solidFill>
              <a:effectLst/>
              <a:latin typeface="Work Sans" pitchFamily="2" charset="0"/>
              <a:ea typeface="Calibri" panose="020F0502020204030204" pitchFamily="34" charset="0"/>
              <a:cs typeface="Times New Roman" panose="02020603050405020304" pitchFamily="18" charset="0"/>
            </a:endParaRPr>
          </a:p>
        </p:txBody>
      </p:sp>
      <p:sp>
        <p:nvSpPr>
          <p:cNvPr id="24" name="TextBox 23">
            <a:extLst>
              <a:ext uri="{FF2B5EF4-FFF2-40B4-BE49-F238E27FC236}">
                <a16:creationId xmlns:a16="http://schemas.microsoft.com/office/drawing/2014/main" id="{7171E2D9-75BE-823A-B6B6-8090DBC306CD}"/>
              </a:ext>
            </a:extLst>
          </p:cNvPr>
          <p:cNvSpPr txBox="1">
            <a:spLocks noGrp="1" noRot="1" noMove="1" noResize="1" noEditPoints="1" noAdjustHandles="1" noChangeArrowheads="1" noChangeShapeType="1"/>
          </p:cNvSpPr>
          <p:nvPr/>
        </p:nvSpPr>
        <p:spPr>
          <a:xfrm>
            <a:off x="386872" y="2027836"/>
            <a:ext cx="2417236" cy="1429943"/>
          </a:xfrm>
          <a:prstGeom prst="rect">
            <a:avLst/>
          </a:prstGeom>
          <a:noFill/>
        </p:spPr>
        <p:txBody>
          <a:bodyPr wrap="square" lIns="91440" tIns="45720" rIns="91440" bIns="45720" rtlCol="0" anchor="t">
            <a:spAutoFit/>
          </a:bodyPr>
          <a:lstStyle/>
          <a:p>
            <a:pPr>
              <a:lnSpc>
                <a:spcPct val="107000"/>
              </a:lnSpc>
              <a:spcAft>
                <a:spcPts val="800"/>
              </a:spcAft>
            </a:pPr>
            <a:r>
              <a:rPr lang="en-GB" sz="1600" b="1">
                <a:latin typeface="Work Sans"/>
                <a:ea typeface="Calibri" panose="020F0502020204030204" pitchFamily="34" charset="0"/>
                <a:cs typeface="Times New Roman"/>
              </a:rPr>
              <a:t>Intention</a:t>
            </a:r>
            <a:r>
              <a:rPr lang="en-GB" sz="1600" b="1">
                <a:effectLst/>
                <a:latin typeface="Work Sans"/>
                <a:ea typeface="Calibri" panose="020F0502020204030204" pitchFamily="34" charset="0"/>
                <a:cs typeface="Times New Roman"/>
              </a:rPr>
              <a:t>:</a:t>
            </a:r>
            <a:r>
              <a:rPr lang="en-GB" sz="1600">
                <a:latin typeface="Work Sans"/>
                <a:ea typeface="Calibri" panose="020F0502020204030204" pitchFamily="34" charset="0"/>
                <a:cs typeface="Times New Roman"/>
              </a:rPr>
              <a:t> </a:t>
            </a:r>
            <a:endParaRPr lang="en-GB" sz="1600">
              <a:effectLst/>
              <a:latin typeface="Work Sans" pitchFamily="2" charset="0"/>
              <a:ea typeface="Calibri" panose="020F0502020204030204" pitchFamily="34" charset="0"/>
              <a:cs typeface="Times New Roman" panose="02020603050405020304" pitchFamily="18" charset="0"/>
            </a:endParaRPr>
          </a:p>
          <a:p>
            <a:pPr>
              <a:lnSpc>
                <a:spcPct val="115000"/>
              </a:lnSpc>
              <a:spcAft>
                <a:spcPts val="1000"/>
              </a:spcAft>
            </a:pPr>
            <a:r>
              <a:rPr lang="en-GB" sz="1600">
                <a:effectLst/>
                <a:latin typeface="Work Sans" pitchFamily="2" charset="0"/>
                <a:ea typeface="Calibri" panose="020F0502020204030204" pitchFamily="34" charset="0"/>
                <a:cs typeface="Times New Roman" panose="02020603050405020304" pitchFamily="18" charset="0"/>
              </a:rPr>
              <a:t>To give pupils opportunities to:</a:t>
            </a:r>
          </a:p>
          <a:p>
            <a:endParaRPr lang="en-GB"/>
          </a:p>
        </p:txBody>
      </p:sp>
      <p:cxnSp>
        <p:nvCxnSpPr>
          <p:cNvPr id="9" name="Straight Connector 8">
            <a:extLst>
              <a:ext uri="{FF2B5EF4-FFF2-40B4-BE49-F238E27FC236}">
                <a16:creationId xmlns:a16="http://schemas.microsoft.com/office/drawing/2014/main" id="{6576263B-7EFD-2F92-FA2E-AF9E5CCC89E3}"/>
              </a:ext>
            </a:extLst>
          </p:cNvPr>
          <p:cNvCxnSpPr>
            <a:cxnSpLocks noGrp="1" noRot="1" noMove="1" noResize="1" noEditPoints="1" noAdjustHandles="1" noChangeArrowheads="1" noChangeShapeType="1"/>
          </p:cNvCxnSpPr>
          <p:nvPr/>
        </p:nvCxnSpPr>
        <p:spPr>
          <a:xfrm flipH="1">
            <a:off x="3788659" y="3613120"/>
            <a:ext cx="7732104" cy="0"/>
          </a:xfrm>
          <a:prstGeom prst="line">
            <a:avLst/>
          </a:prstGeom>
          <a:ln>
            <a:solidFill>
              <a:srgbClr val="55345A"/>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4D1788A0-95E4-A8A5-65ED-8DAC2BFED6D4}"/>
              </a:ext>
            </a:extLst>
          </p:cNvPr>
          <p:cNvSpPr/>
          <p:nvPr/>
        </p:nvSpPr>
        <p:spPr>
          <a:xfrm>
            <a:off x="10382000" y="1806563"/>
            <a:ext cx="1818000" cy="1817305"/>
          </a:xfrm>
          <a:prstGeom prst="rect">
            <a:avLst/>
          </a:prstGeom>
          <a:solidFill>
            <a:srgbClr val="55345A">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Graphic 4" descr="Clock outline">
            <a:extLst>
              <a:ext uri="{FF2B5EF4-FFF2-40B4-BE49-F238E27FC236}">
                <a16:creationId xmlns:a16="http://schemas.microsoft.com/office/drawing/2014/main" id="{26DC3258-BBB1-CA2B-6C24-5E7F96119A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33971" y="2852445"/>
            <a:ext cx="714055" cy="714055"/>
          </a:xfrm>
          <a:prstGeom prst="rect">
            <a:avLst/>
          </a:prstGeom>
        </p:spPr>
      </p:pic>
      <p:sp>
        <p:nvSpPr>
          <p:cNvPr id="7" name="TextBox 6">
            <a:extLst>
              <a:ext uri="{FF2B5EF4-FFF2-40B4-BE49-F238E27FC236}">
                <a16:creationId xmlns:a16="http://schemas.microsoft.com/office/drawing/2014/main" id="{466A703B-D0D3-1CEF-E5A7-8CA9FBAD90C8}"/>
              </a:ext>
            </a:extLst>
          </p:cNvPr>
          <p:cNvSpPr txBox="1"/>
          <p:nvPr/>
        </p:nvSpPr>
        <p:spPr>
          <a:xfrm>
            <a:off x="10561793" y="1860922"/>
            <a:ext cx="1458413" cy="1440844"/>
          </a:xfrm>
          <a:prstGeom prst="rect">
            <a:avLst/>
          </a:prstGeom>
          <a:noFill/>
        </p:spPr>
        <p:txBody>
          <a:bodyPr wrap="square">
            <a:spAutoFit/>
          </a:bodyPr>
          <a:lstStyle/>
          <a:p>
            <a:pPr>
              <a:lnSpc>
                <a:spcPct val="107000"/>
              </a:lnSpc>
              <a:spcAft>
                <a:spcPts val="800"/>
              </a:spcAft>
            </a:pPr>
            <a:r>
              <a:rPr lang="en-GB" sz="1000" b="1" dirty="0">
                <a:effectLst/>
                <a:latin typeface="Work Sans" pitchFamily="2" charset="0"/>
                <a:ea typeface="Calibri" panose="020F0502020204030204" pitchFamily="34" charset="0"/>
                <a:cs typeface="Times New Roman" panose="02020603050405020304" pitchFamily="18" charset="0"/>
              </a:rPr>
              <a:t>To note:</a:t>
            </a:r>
            <a:r>
              <a:rPr lang="en-GB" sz="1000" dirty="0">
                <a:effectLst/>
                <a:latin typeface="Work Sans" pitchFamily="2" charset="0"/>
                <a:ea typeface="Calibri" panose="020F0502020204030204" pitchFamily="34" charset="0"/>
                <a:cs typeface="Times New Roman" panose="02020603050405020304" pitchFamily="18" charset="0"/>
              </a:rPr>
              <a:t>  </a:t>
            </a:r>
          </a:p>
          <a:p>
            <a:pPr>
              <a:lnSpc>
                <a:spcPct val="107000"/>
              </a:lnSpc>
              <a:spcAft>
                <a:spcPts val="800"/>
              </a:spcAft>
            </a:pPr>
            <a:r>
              <a:rPr lang="en-GB" sz="1000" dirty="0">
                <a:effectLst/>
                <a:latin typeface="Work Sans" pitchFamily="2" charset="0"/>
                <a:ea typeface="Calibri" panose="020F0502020204030204" pitchFamily="34" charset="0"/>
                <a:cs typeface="Times New Roman" panose="02020603050405020304" pitchFamily="18" charset="0"/>
              </a:rPr>
              <a:t>Allow 1.5 hours for this lesson. You may wish to teach this lesson in two parts.</a:t>
            </a:r>
          </a:p>
          <a:p>
            <a:pPr>
              <a:lnSpc>
                <a:spcPct val="107000"/>
              </a:lnSpc>
              <a:spcAft>
                <a:spcPts val="800"/>
              </a:spcAft>
            </a:pPr>
            <a:endParaRPr lang="en-GB" sz="1000" dirty="0">
              <a:effectLst/>
              <a:latin typeface="Work Sans"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9654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1FA85F69-FBDC-E414-7AE9-D581BEF76962}"/>
              </a:ext>
            </a:extLst>
          </p:cNvPr>
          <p:cNvSpPr/>
          <p:nvPr/>
        </p:nvSpPr>
        <p:spPr>
          <a:xfrm>
            <a:off x="6095999" y="2754216"/>
            <a:ext cx="3015572" cy="4103784"/>
          </a:xfrm>
          <a:prstGeom prst="rect">
            <a:avLst/>
          </a:prstGeom>
          <a:solidFill>
            <a:srgbClr val="2D80A5">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062E649B-84B6-4111-BEA8-D20D9F0698CA}"/>
              </a:ext>
            </a:extLst>
          </p:cNvPr>
          <p:cNvSpPr/>
          <p:nvPr/>
        </p:nvSpPr>
        <p:spPr>
          <a:xfrm>
            <a:off x="-7027" y="-5437"/>
            <a:ext cx="12192001" cy="2769835"/>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a:spLocks/>
          </p:cNvSpPr>
          <p:nvPr/>
        </p:nvSpPr>
        <p:spPr>
          <a:xfrm>
            <a:off x="2410889" y="373310"/>
            <a:ext cx="8039647" cy="461665"/>
          </a:xfrm>
          <a:prstGeom prst="rect">
            <a:avLst/>
          </a:prstGeom>
          <a:noFill/>
        </p:spPr>
        <p:txBody>
          <a:bodyPr wrap="square" rtlCol="0">
            <a:spAutoFit/>
          </a:bodyPr>
          <a:lstStyle/>
          <a:p>
            <a:r>
              <a:rPr lang="en-US" sz="2400" dirty="0">
                <a:solidFill>
                  <a:schemeClr val="bg1"/>
                </a:solidFill>
                <a:latin typeface="Work Sans Light" pitchFamily="2" charset="77"/>
              </a:rPr>
              <a:t>Background knowledge for teachers</a:t>
            </a:r>
          </a:p>
        </p:txBody>
      </p:sp>
      <p:pic>
        <p:nvPicPr>
          <p:cNvPr id="6" name="Picture 5">
            <a:extLst>
              <a:ext uri="{FF2B5EF4-FFF2-40B4-BE49-F238E27FC236}">
                <a16:creationId xmlns:a16="http://schemas.microsoft.com/office/drawing/2014/main" id="{E1E5E4F1-2553-A7F3-3194-8EFF08438838}"/>
              </a:ext>
            </a:extLst>
          </p:cNvPr>
          <p:cNvPicPr>
            <a:picLocks noChangeAspect="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036158" y="1681988"/>
            <a:ext cx="748873" cy="748873"/>
          </a:xfrm>
          <a:prstGeom prst="rect">
            <a:avLst/>
          </a:prstGeom>
        </p:spPr>
      </p:pic>
      <p:sp>
        <p:nvSpPr>
          <p:cNvPr id="14" name="Rectangle 13">
            <a:extLst>
              <a:ext uri="{FF2B5EF4-FFF2-40B4-BE49-F238E27FC236}">
                <a16:creationId xmlns:a16="http://schemas.microsoft.com/office/drawing/2014/main" id="{02A947F6-1B69-709F-552B-F5197D4394BF}"/>
              </a:ext>
            </a:extLst>
          </p:cNvPr>
          <p:cNvSpPr>
            <a:spLocks/>
          </p:cNvSpPr>
          <p:nvPr/>
        </p:nvSpPr>
        <p:spPr>
          <a:xfrm>
            <a:off x="7026" y="2772851"/>
            <a:ext cx="3022600" cy="4085148"/>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CA38805-44A2-E0F9-4FA4-8AB48157935A}"/>
              </a:ext>
            </a:extLst>
          </p:cNvPr>
          <p:cNvSpPr txBox="1">
            <a:spLocks/>
          </p:cNvSpPr>
          <p:nvPr/>
        </p:nvSpPr>
        <p:spPr>
          <a:xfrm>
            <a:off x="2410889" y="1422363"/>
            <a:ext cx="6627904" cy="1015663"/>
          </a:xfrm>
          <a:prstGeom prst="rect">
            <a:avLst/>
          </a:prstGeom>
          <a:noFill/>
        </p:spPr>
        <p:txBody>
          <a:bodyPr wrap="square">
            <a:spAutoFit/>
          </a:bodyPr>
          <a:lstStyle/>
          <a:p>
            <a:pPr>
              <a:spcBef>
                <a:spcPts val="50"/>
              </a:spcBef>
            </a:pPr>
            <a:r>
              <a:rPr lang="en-GB" sz="1000" b="1" dirty="0">
                <a:solidFill>
                  <a:schemeClr val="bg1"/>
                </a:solidFill>
                <a:effectLst/>
                <a:latin typeface="Work Sans" pitchFamily="2" charset="0"/>
                <a:ea typeface="Calibri" panose="020F0502020204030204" pitchFamily="34" charset="0"/>
                <a:cs typeface="Calibri" panose="020F0502020204030204" pitchFamily="34" charset="0"/>
              </a:rPr>
              <a:t>The meaning of People of God:</a:t>
            </a:r>
            <a:r>
              <a:rPr lang="en-GB" sz="1000" i="1" dirty="0">
                <a:solidFill>
                  <a:schemeClr val="bg1"/>
                </a:solidFill>
                <a:effectLst/>
                <a:latin typeface="Work Sans" pitchFamily="2" charset="0"/>
                <a:ea typeface="Calibri" panose="020F0502020204030204" pitchFamily="34" charset="0"/>
                <a:cs typeface="Times New Roman" panose="02020603050405020304" pitchFamily="18" charset="0"/>
              </a:rPr>
              <a:t> </a:t>
            </a:r>
            <a:endParaRPr lang="en-GB" sz="1000" dirty="0">
              <a:solidFill>
                <a:schemeClr val="bg1"/>
              </a:solidFill>
              <a:effectLst/>
              <a:latin typeface="Work Sans" pitchFamily="2" charset="0"/>
              <a:ea typeface="Calibri" panose="020F0502020204030204" pitchFamily="34" charset="0"/>
              <a:cs typeface="Times New Roman" panose="02020603050405020304" pitchFamily="18" charset="0"/>
            </a:endParaRPr>
          </a:p>
          <a:p>
            <a:r>
              <a:rPr lang="en-GB" sz="1000" dirty="0">
                <a:solidFill>
                  <a:schemeClr val="bg1"/>
                </a:solidFill>
                <a:effectLst/>
                <a:latin typeface="Work Sans" pitchFamily="2" charset="0"/>
                <a:ea typeface="Calibri" panose="020F0502020204030204" pitchFamily="34" charset="0"/>
              </a:rPr>
              <a:t>The Old Testament is the story of God’s plan to save humanity and to restore the relationship between God and His people.  There are many accounts in the Old Testament that demonstrate the </a:t>
            </a:r>
            <a:r>
              <a:rPr lang="en-GB" sz="1000" dirty="0" err="1">
                <a:solidFill>
                  <a:schemeClr val="bg1"/>
                </a:solidFill>
                <a:effectLst/>
                <a:latin typeface="Work Sans" pitchFamily="2" charset="0"/>
                <a:ea typeface="Calibri" panose="020F0502020204030204" pitchFamily="34" charset="0"/>
              </a:rPr>
              <a:t>ebs</a:t>
            </a:r>
            <a:r>
              <a:rPr lang="en-GB" sz="1000" dirty="0">
                <a:solidFill>
                  <a:schemeClr val="bg1"/>
                </a:solidFill>
                <a:effectLst/>
                <a:latin typeface="Work Sans" pitchFamily="2" charset="0"/>
                <a:ea typeface="Calibri" panose="020F0502020204030204" pitchFamily="34" charset="0"/>
              </a:rPr>
              <a:t> and flows of the plan.  The message of many of the prophets was to try and encourage people to remain with God’s plan.  However, this plan ends with the people of God exiled and then returning and waiting the coming of the Messiah – the anointed one</a:t>
            </a:r>
            <a:endParaRPr lang="en-GB" sz="1000" dirty="0">
              <a:solidFill>
                <a:schemeClr val="bg1"/>
              </a:solidFill>
              <a:effectLst/>
              <a:latin typeface="Work Sans" pitchFamily="2"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9A0AEFE5-3DBF-9131-B567-8823112FEDF7}"/>
              </a:ext>
            </a:extLst>
          </p:cNvPr>
          <p:cNvSpPr txBox="1">
            <a:spLocks/>
          </p:cNvSpPr>
          <p:nvPr/>
        </p:nvSpPr>
        <p:spPr>
          <a:xfrm>
            <a:off x="206488" y="2933881"/>
            <a:ext cx="2604647" cy="3375283"/>
          </a:xfrm>
          <a:prstGeom prst="rect">
            <a:avLst/>
          </a:prstGeom>
          <a:noFill/>
        </p:spPr>
        <p:txBody>
          <a:bodyPr wrap="square" rtlCol="0">
            <a:spAutoFit/>
          </a:bodyPr>
          <a:lstStyle/>
          <a:p>
            <a:r>
              <a:rPr lang="en-GB" sz="1000" b="1" dirty="0">
                <a:effectLst/>
                <a:latin typeface="Work Sans" pitchFamily="2" charset="0"/>
                <a:ea typeface="Calibri" panose="020F0502020204030204" pitchFamily="34" charset="0"/>
                <a:cs typeface="Calibri" panose="020F0502020204030204" pitchFamily="34" charset="0"/>
              </a:rPr>
              <a:t>Religious vocabulary:</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pitchFamily="2" charset="0"/>
                <a:ea typeface="Calibri" panose="020F0502020204030204" pitchFamily="34" charset="0"/>
                <a:cs typeface="Calibri" panose="020F0502020204030204" pitchFamily="34" charset="0"/>
              </a:rPr>
              <a:t> </a:t>
            </a:r>
          </a:p>
          <a:p>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Calibri" panose="020F0502020204030204" pitchFamily="34" charset="0"/>
              </a:rPr>
              <a:t>Vocation:</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spcAft>
                <a:spcPts val="400"/>
              </a:spcAft>
              <a:buFont typeface="Arial" panose="020B0604020202020204" pitchFamily="34" charset="0"/>
              <a:buChar char="•"/>
            </a:pPr>
            <a:r>
              <a:rPr lang="en-GB" sz="1000" dirty="0">
                <a:solidFill>
                  <a:srgbClr val="000000"/>
                </a:solidFill>
                <a:effectLst/>
                <a:latin typeface="Work Sans" pitchFamily="2" charset="0"/>
                <a:ea typeface="Calibri" panose="020F0502020204030204" pitchFamily="34" charset="0"/>
                <a:cs typeface="Calibri" panose="020F0502020204030204" pitchFamily="34" charset="0"/>
              </a:rPr>
              <a:t>The word vocation comes from the Latin </a:t>
            </a:r>
            <a:r>
              <a:rPr lang="en-GB" sz="1000" dirty="0" err="1">
                <a:solidFill>
                  <a:srgbClr val="000000"/>
                </a:solidFill>
                <a:effectLst/>
                <a:latin typeface="Work Sans" pitchFamily="2" charset="0"/>
                <a:ea typeface="Calibri" panose="020F0502020204030204" pitchFamily="34" charset="0"/>
                <a:cs typeface="Calibri" panose="020F0502020204030204" pitchFamily="34" charset="0"/>
              </a:rPr>
              <a:t>vocare</a:t>
            </a:r>
            <a:r>
              <a:rPr lang="en-GB" sz="1000" dirty="0">
                <a:solidFill>
                  <a:srgbClr val="000000"/>
                </a:solidFill>
                <a:effectLst/>
                <a:latin typeface="Work Sans" pitchFamily="2" charset="0"/>
                <a:ea typeface="Calibri" panose="020F0502020204030204" pitchFamily="34" charset="0"/>
                <a:cs typeface="Calibri" panose="020F0502020204030204" pitchFamily="34" charset="0"/>
              </a:rPr>
              <a:t>, or voice – meaning to follow the voice of God, or to do what we are called to do. </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spcAft>
                <a:spcPts val="400"/>
              </a:spcAft>
              <a:buFont typeface="Arial" panose="020B0604020202020204" pitchFamily="34" charset="0"/>
              <a:buChar char="•"/>
            </a:pPr>
            <a:r>
              <a:rPr lang="en-GB" sz="1000" dirty="0">
                <a:solidFill>
                  <a:srgbClr val="000000"/>
                </a:solidFill>
                <a:effectLst/>
                <a:latin typeface="Work Sans" pitchFamily="2" charset="0"/>
                <a:ea typeface="Calibri" panose="020F0502020204030204" pitchFamily="34" charset="0"/>
                <a:cs typeface="Calibri" panose="020F0502020204030204" pitchFamily="34" charset="0"/>
              </a:rPr>
              <a:t>A vocation is a calling that merges one’s mission in life with God’s mission on earth. </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spcAft>
                <a:spcPts val="400"/>
              </a:spcAft>
              <a:buFont typeface="Arial" panose="020B0604020202020204" pitchFamily="34" charset="0"/>
              <a:buChar char="•"/>
            </a:pPr>
            <a:r>
              <a:rPr lang="en-GB" sz="1000" dirty="0">
                <a:solidFill>
                  <a:srgbClr val="000000"/>
                </a:solidFill>
                <a:effectLst/>
                <a:latin typeface="Work Sans" pitchFamily="2" charset="0"/>
                <a:ea typeface="Calibri" panose="020F0502020204030204" pitchFamily="34" charset="0"/>
                <a:cs typeface="Calibri" panose="020F0502020204030204" pitchFamily="34" charset="0"/>
              </a:rPr>
              <a:t>“The place God calls you is the place where your deep gladness and the world’s deep hunger meet.” Frederick Buechner:  American theologian.</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spcAft>
                <a:spcPts val="400"/>
              </a:spcAft>
              <a:buFont typeface="Arial" panose="020B0604020202020204" pitchFamily="34" charset="0"/>
              <a:buChar char="•"/>
            </a:pPr>
            <a:r>
              <a:rPr lang="en-GB" sz="1000" dirty="0">
                <a:solidFill>
                  <a:srgbClr val="000000"/>
                </a:solidFill>
                <a:effectLst/>
                <a:latin typeface="Work Sans" pitchFamily="2" charset="0"/>
                <a:ea typeface="Calibri" panose="020F0502020204030204" pitchFamily="34" charset="0"/>
                <a:cs typeface="Calibri" panose="020F0502020204030204" pitchFamily="34" charset="0"/>
              </a:rPr>
              <a:t>That intersecting point is your calling, your vocation.</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Calibri" panose="020F0502020204030204" pitchFamily="34"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endParaRPr lang="en-GB" sz="1000" dirty="0">
              <a:latin typeface="Work Sans" pitchFamily="2" charset="0"/>
            </a:endParaRPr>
          </a:p>
        </p:txBody>
      </p:sp>
      <p:sp>
        <p:nvSpPr>
          <p:cNvPr id="13" name="TextBox 12">
            <a:extLst>
              <a:ext uri="{FF2B5EF4-FFF2-40B4-BE49-F238E27FC236}">
                <a16:creationId xmlns:a16="http://schemas.microsoft.com/office/drawing/2014/main" id="{234BF8CE-A60D-ACB9-1163-2B49A1B009B8}"/>
              </a:ext>
            </a:extLst>
          </p:cNvPr>
          <p:cNvSpPr txBox="1">
            <a:spLocks/>
          </p:cNvSpPr>
          <p:nvPr/>
        </p:nvSpPr>
        <p:spPr>
          <a:xfrm>
            <a:off x="3229088" y="2959702"/>
            <a:ext cx="2648420" cy="861774"/>
          </a:xfrm>
          <a:prstGeom prst="rect">
            <a:avLst/>
          </a:prstGeom>
          <a:noFill/>
        </p:spPr>
        <p:txBody>
          <a:bodyPr wrap="square" rtlCol="0">
            <a:spAutoFit/>
          </a:bodyPr>
          <a:lstStyle/>
          <a:p>
            <a:r>
              <a:rPr lang="en-GB" sz="1000" b="1" dirty="0">
                <a:effectLst/>
                <a:latin typeface="Work Sans" pitchFamily="2" charset="0"/>
                <a:ea typeface="Calibri" panose="020F0502020204030204" pitchFamily="34" charset="0"/>
                <a:cs typeface="Calibri" panose="020F0502020204030204" pitchFamily="34" charset="0"/>
              </a:rPr>
              <a:t>Stories in context: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Calibri" panose="020F0502020204030204" pitchFamily="34" charset="0"/>
              </a:rPr>
              <a:t>Abra(ha)m:  </a:t>
            </a:r>
          </a:p>
          <a:p>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u="sng" dirty="0">
                <a:solidFill>
                  <a:srgbClr val="0563C1"/>
                </a:solidFill>
                <a:effectLst/>
                <a:latin typeface="Work Sans" pitchFamily="2" charset="0"/>
                <a:ea typeface="Times New Roman" panose="02020603050405020304" pitchFamily="18" charset="0"/>
                <a:cs typeface="Calibri" panose="020F0502020204030204" pitchFamily="34" charset="0"/>
                <a:hlinkClick r:id="rId3"/>
              </a:rPr>
              <a:t>https://www.bbc.co.uk/religion/religions/judaism/history/abraham_1.shtml</a:t>
            </a:r>
            <a:r>
              <a:rPr lang="en-GB" sz="1000" dirty="0">
                <a:effectLst/>
                <a:latin typeface="Work Sans" pitchFamily="2" charset="0"/>
                <a:ea typeface="Times New Roman" panose="02020603050405020304" pitchFamily="18" charset="0"/>
                <a:cs typeface="Calibri" panose="020F0502020204030204" pitchFamily="34"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0DAA69AF-D538-47E4-4B0D-F5B010419AE7}"/>
              </a:ext>
            </a:extLst>
          </p:cNvPr>
          <p:cNvSpPr txBox="1">
            <a:spLocks/>
          </p:cNvSpPr>
          <p:nvPr/>
        </p:nvSpPr>
        <p:spPr>
          <a:xfrm>
            <a:off x="6309833" y="2933881"/>
            <a:ext cx="2597302" cy="98488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1" i="0" u="none" strike="noStrike" cap="none" normalizeH="0" baseline="0" dirty="0">
                <a:ln>
                  <a:noFill/>
                </a:ln>
                <a:effectLst/>
                <a:latin typeface="Work Sans" pitchFamily="2" charset="0"/>
                <a:ea typeface="Calibri" panose="020F0502020204030204" pitchFamily="34" charset="0"/>
                <a:cs typeface="Calibri" panose="020F0502020204030204" pitchFamily="34" charset="0"/>
              </a:rPr>
              <a:t>Moses: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000" b="1" i="0" u="none" strike="noStrike" cap="none" normalizeH="0" baseline="0" dirty="0">
              <a:ln>
                <a:noFill/>
              </a:ln>
              <a:effectLst/>
              <a:latin typeface="Work Sans" pitchFamily="2"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000" i="0" u="none" strike="noStrike" cap="none" normalizeH="0" baseline="0" dirty="0">
              <a:ln>
                <a:noFill/>
              </a:ln>
              <a:effectLst/>
              <a:latin typeface="Work Sans" pitchFamily="2" charset="0"/>
              <a:ea typeface="Calibri" panose="020F0502020204030204" pitchFamily="34" charset="0"/>
              <a:cs typeface="Calibri" panose="020F0502020204030204" pitchFamily="34" charset="0"/>
            </a:endParaRPr>
          </a:p>
          <a:p>
            <a:pPr eaLnBrk="0" fontAlgn="base" hangingPunct="0">
              <a:spcBef>
                <a:spcPct val="0"/>
              </a:spcBef>
              <a:spcAft>
                <a:spcPct val="0"/>
              </a:spcAft>
            </a:pPr>
            <a:r>
              <a:rPr kumimoji="0" lang="en-GB" altLang="en-US" sz="1000" i="0" u="none" strike="noStrike" cap="none" normalizeH="0" baseline="0" dirty="0">
                <a:ln>
                  <a:noFill/>
                </a:ln>
                <a:solidFill>
                  <a:schemeClr val="tx1"/>
                </a:solidFill>
                <a:effectLst/>
                <a:latin typeface="Work Sans" pitchFamily="2" charset="0"/>
                <a:ea typeface="Times New Roman" panose="02020603050405020304" pitchFamily="18" charset="0"/>
                <a:cs typeface="Calibri" panose="020F0502020204030204" pitchFamily="34" charset="0"/>
                <a:hlinkClick r:id="rId4"/>
              </a:rPr>
              <a:t>https://www.bbc.co.uk/religion/religions/judaism/history/moses_1.shtml</a:t>
            </a:r>
            <a:r>
              <a:rPr kumimoji="0" lang="en-GB" altLang="en-US" sz="1000" i="0" u="none" strike="noStrike" cap="none" normalizeH="0" baseline="0" dirty="0">
                <a:ln>
                  <a:noFill/>
                </a:ln>
                <a:solidFill>
                  <a:schemeClr val="tx1"/>
                </a:solidFill>
                <a:effectLst/>
                <a:latin typeface="Work Sans" pitchFamily="2" charset="0"/>
                <a:ea typeface="Times New Roman" panose="02020603050405020304" pitchFamily="18" charset="0"/>
                <a:cs typeface="Calibri" panose="020F0502020204030204" pitchFamily="34" charset="0"/>
              </a:rPr>
              <a:t> </a:t>
            </a:r>
            <a:endParaRPr kumimoji="0" lang="en-GB" altLang="en-US" sz="1000" i="0" u="none" strike="noStrike" cap="none" normalizeH="0" baseline="0" dirty="0">
              <a:ln>
                <a:noFill/>
              </a:ln>
              <a:solidFill>
                <a:schemeClr val="tx1"/>
              </a:solidFill>
              <a:effectLst/>
              <a:latin typeface="Work Sans"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800" b="0" i="0" u="none" strike="noStrike" cap="none" normalizeH="0" baseline="0" dirty="0">
              <a:ln>
                <a:noFill/>
              </a:ln>
              <a:solidFill>
                <a:schemeClr val="tx1"/>
              </a:solidFill>
              <a:effectLst/>
            </a:endParaRPr>
          </a:p>
        </p:txBody>
      </p:sp>
      <p:sp>
        <p:nvSpPr>
          <p:cNvPr id="9" name="TextBox 8">
            <a:extLst>
              <a:ext uri="{FF2B5EF4-FFF2-40B4-BE49-F238E27FC236}">
                <a16:creationId xmlns:a16="http://schemas.microsoft.com/office/drawing/2014/main" id="{562D6125-2F81-6EA3-CDA9-1B0FF6D32772}"/>
              </a:ext>
            </a:extLst>
          </p:cNvPr>
          <p:cNvSpPr txBox="1">
            <a:spLocks/>
          </p:cNvSpPr>
          <p:nvPr/>
        </p:nvSpPr>
        <p:spPr>
          <a:xfrm>
            <a:off x="296799" y="413963"/>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FOUR</a:t>
            </a:r>
            <a:endParaRPr lang="en-US" sz="1400" b="1" dirty="0">
              <a:solidFill>
                <a:schemeClr val="bg1"/>
              </a:solidFill>
              <a:latin typeface="Work Sans SemiBold" pitchFamily="2" charset="77"/>
            </a:endParaRPr>
          </a:p>
        </p:txBody>
      </p:sp>
      <p:sp>
        <p:nvSpPr>
          <p:cNvPr id="19" name="TextBox 18">
            <a:extLst>
              <a:ext uri="{FF2B5EF4-FFF2-40B4-BE49-F238E27FC236}">
                <a16:creationId xmlns:a16="http://schemas.microsoft.com/office/drawing/2014/main" id="{29A8C059-24FF-971D-2A15-027A6C0B2233}"/>
              </a:ext>
            </a:extLst>
          </p:cNvPr>
          <p:cNvSpPr txBox="1">
            <a:spLocks/>
          </p:cNvSpPr>
          <p:nvPr/>
        </p:nvSpPr>
        <p:spPr>
          <a:xfrm>
            <a:off x="296799" y="1425379"/>
            <a:ext cx="2514336" cy="738664"/>
          </a:xfrm>
          <a:prstGeom prst="rect">
            <a:avLst/>
          </a:prstGeom>
          <a:noFill/>
        </p:spPr>
        <p:txBody>
          <a:bodyPr wrap="square" rtlCol="0">
            <a:spAutoFit/>
          </a:bodyPr>
          <a:lstStyle/>
          <a:p>
            <a:r>
              <a:rPr lang="en-US" sz="1400" b="1">
                <a:solidFill>
                  <a:schemeClr val="bg1"/>
                </a:solidFill>
                <a:latin typeface="Work Sans SemiBold" pitchFamily="2" charset="77"/>
              </a:rPr>
              <a:t>CORE </a:t>
            </a:r>
            <a:r>
              <a:rPr lang="en-US" sz="1400" b="1">
                <a:solidFill>
                  <a:schemeClr val="bg1"/>
                </a:solidFill>
                <a:latin typeface="Work Sans" pitchFamily="2" charset="0"/>
              </a:rPr>
              <a:t>CONCEPT: </a:t>
            </a:r>
          </a:p>
          <a:p>
            <a:r>
              <a:rPr lang="en-GB" sz="1400" b="1">
                <a:solidFill>
                  <a:schemeClr val="bg1"/>
                </a:solidFill>
                <a:effectLst/>
                <a:latin typeface="Work Sans SemiBold" pitchFamily="2" charset="0"/>
                <a:ea typeface="Calibri" panose="020F0502020204030204" pitchFamily="34" charset="0"/>
                <a:cs typeface="Times New Roman" panose="02020603050405020304" pitchFamily="18" charset="0"/>
              </a:rPr>
              <a:t>PEOPLE OF GOD</a:t>
            </a:r>
          </a:p>
          <a:p>
            <a:endParaRPr lang="en-US" sz="1400" b="1" dirty="0">
              <a:solidFill>
                <a:schemeClr val="bg1"/>
              </a:solidFill>
              <a:latin typeface="Work Sans SemiBold" pitchFamily="2" charset="77"/>
            </a:endParaRPr>
          </a:p>
        </p:txBody>
      </p:sp>
      <p:pic>
        <p:nvPicPr>
          <p:cNvPr id="21" name="Picture 20">
            <a:extLst>
              <a:ext uri="{FF2B5EF4-FFF2-40B4-BE49-F238E27FC236}">
                <a16:creationId xmlns:a16="http://schemas.microsoft.com/office/drawing/2014/main" id="{28FCB89D-1941-133C-AAC8-A0D8C46A180F}"/>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bwMode="auto">
          <a:xfrm>
            <a:off x="3358069" y="3839517"/>
            <a:ext cx="1925079" cy="2645173"/>
          </a:xfrm>
          <a:prstGeom prst="rect">
            <a:avLst/>
          </a:prstGeom>
          <a:noFill/>
          <a:ln>
            <a:noFill/>
          </a:ln>
        </p:spPr>
      </p:pic>
      <p:pic>
        <p:nvPicPr>
          <p:cNvPr id="24" name="Picture 7">
            <a:extLst>
              <a:ext uri="{FF2B5EF4-FFF2-40B4-BE49-F238E27FC236}">
                <a16:creationId xmlns:a16="http://schemas.microsoft.com/office/drawing/2014/main" id="{BFAC5224-9172-D7A0-F93F-D82C8DD33547}"/>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bwMode="auto">
          <a:xfrm flipH="1">
            <a:off x="6430712" y="3819191"/>
            <a:ext cx="996907" cy="1221418"/>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2E313675-9787-866A-BA47-393E89170F54}"/>
              </a:ext>
            </a:extLst>
          </p:cNvPr>
          <p:cNvSpPr txBox="1">
            <a:spLocks/>
          </p:cNvSpPr>
          <p:nvPr/>
        </p:nvSpPr>
        <p:spPr>
          <a:xfrm>
            <a:off x="6308648" y="5062827"/>
            <a:ext cx="2597302" cy="1380314"/>
          </a:xfrm>
          <a:prstGeom prst="rect">
            <a:avLst/>
          </a:prstGeom>
          <a:noFill/>
        </p:spPr>
        <p:txBody>
          <a:bodyPr wrap="square" rtlCol="0">
            <a:spAutoFit/>
          </a:bodyPr>
          <a:lstStyle/>
          <a:p>
            <a:pPr fontAlgn="base">
              <a:lnSpc>
                <a:spcPct val="107000"/>
              </a:lnSpc>
              <a:spcAft>
                <a:spcPts val="800"/>
              </a:spcAft>
            </a:pPr>
            <a:r>
              <a:rPr lang="en-GB" sz="1000" u="sng" dirty="0">
                <a:solidFill>
                  <a:srgbClr val="0563C1"/>
                </a:solidFill>
                <a:effectLst/>
                <a:latin typeface="Work Sans" pitchFamily="2" charset="0"/>
                <a:ea typeface="Times New Roman" panose="02020603050405020304" pitchFamily="18" charset="0"/>
                <a:cs typeface="Calibri" panose="020F0502020204030204" pitchFamily="34" charset="0"/>
                <a:hlinkClick r:id="rId7"/>
              </a:rPr>
              <a:t>https://www.learnreligions.com/the-book-of-ruth-117383</a:t>
            </a:r>
            <a:r>
              <a:rPr lang="en-GB" sz="1000" dirty="0">
                <a:effectLst/>
                <a:latin typeface="Work Sans" pitchFamily="2" charset="0"/>
                <a:ea typeface="Times New Roman" panose="02020603050405020304" pitchFamily="18" charset="0"/>
                <a:cs typeface="Calibri" panose="020F0502020204030204" pitchFamily="34" charset="0"/>
              </a:rPr>
              <a:t> </a:t>
            </a:r>
          </a:p>
          <a:p>
            <a:pPr fontAlgn="base">
              <a:lnSpc>
                <a:spcPct val="107000"/>
              </a:lnSpc>
              <a:spcAft>
                <a:spcPts val="800"/>
              </a:spcAft>
            </a:pPr>
            <a:endParaRPr lang="en-GB" sz="1000" dirty="0">
              <a:latin typeface="Work Sans" pitchFamily="2" charset="0"/>
              <a:ea typeface="Calibri" panose="020F0502020204030204" pitchFamily="34" charset="0"/>
              <a:cs typeface="Calibri" panose="020F0502020204030204" pitchFamily="34" charset="0"/>
            </a:endParaRPr>
          </a:p>
          <a:p>
            <a:pPr fontAlgn="base">
              <a:lnSpc>
                <a:spcPct val="107000"/>
              </a:lnSpc>
              <a:spcAft>
                <a:spcPts val="800"/>
              </a:spcAft>
            </a:pPr>
            <a:endParaRPr lang="en-GB" sz="1000" dirty="0">
              <a:effectLst/>
              <a:latin typeface="Work Sans" pitchFamily="2" charset="0"/>
              <a:ea typeface="Calibri" panose="020F0502020204030204" pitchFamily="34" charset="0"/>
              <a:cs typeface="Calibri" panose="020F0502020204030204" pitchFamily="34" charset="0"/>
            </a:endParaRPr>
          </a:p>
          <a:p>
            <a:pPr fontAlgn="base">
              <a:lnSpc>
                <a:spcPct val="107000"/>
              </a:lnSpc>
              <a:spcAft>
                <a:spcPts val="800"/>
              </a:spcAft>
            </a:pPr>
            <a:r>
              <a:rPr lang="en-GB" sz="1000" dirty="0">
                <a:hlinkClick r:id="rId8"/>
              </a:rPr>
              <a:t>‘Naomi, Ruth and Obed‘, Thomas Matthews Rooke, 1876–7 | Tate</a:t>
            </a:r>
            <a:r>
              <a:rPr lang="en-GB" sz="1000" dirty="0">
                <a:latin typeface="Work Sans" pitchFamily="2" charset="0"/>
                <a:cs typeface="Calibri" panose="020F0502020204030204" pitchFamily="34"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p:txBody>
      </p:sp>
      <p:sp>
        <p:nvSpPr>
          <p:cNvPr id="28" name="TextBox 27">
            <a:extLst>
              <a:ext uri="{FF2B5EF4-FFF2-40B4-BE49-F238E27FC236}">
                <a16:creationId xmlns:a16="http://schemas.microsoft.com/office/drawing/2014/main" id="{92AC3291-1CF4-F00F-70BB-0694FF3EB714}"/>
              </a:ext>
            </a:extLst>
          </p:cNvPr>
          <p:cNvSpPr txBox="1">
            <a:spLocks/>
          </p:cNvSpPr>
          <p:nvPr/>
        </p:nvSpPr>
        <p:spPr>
          <a:xfrm>
            <a:off x="9332433" y="2933881"/>
            <a:ext cx="2817604" cy="969496"/>
          </a:xfrm>
          <a:prstGeom prst="rect">
            <a:avLst/>
          </a:prstGeom>
          <a:noFill/>
        </p:spPr>
        <p:txBody>
          <a:bodyPr wrap="square" rtlCol="0">
            <a:spAutoFit/>
          </a:bodyPr>
          <a:lstStyle/>
          <a:p>
            <a:r>
              <a:rPr lang="en-US" sz="1100" b="1" dirty="0">
                <a:solidFill>
                  <a:srgbClr val="55345A"/>
                </a:solidFill>
                <a:latin typeface="Work Sans" pitchFamily="2" charset="0"/>
              </a:rPr>
              <a:t>Notes: </a:t>
            </a:r>
            <a:r>
              <a:rPr lang="en-GB" sz="1100" dirty="0">
                <a:effectLst/>
                <a:latin typeface="Work Sans" pitchFamily="2" charset="0"/>
                <a:ea typeface="Calibri" panose="020F0502020204030204" pitchFamily="34" charset="0"/>
                <a:cs typeface="Times New Roman" panose="02020603050405020304" pitchFamily="18" charset="0"/>
              </a:rPr>
              <a:t> </a:t>
            </a:r>
          </a:p>
          <a:p>
            <a:endParaRPr lang="en-GB" sz="1100" dirty="0">
              <a:effectLst/>
              <a:latin typeface="Work Sans" pitchFamily="2" charset="0"/>
              <a:ea typeface="Calibri" panose="020F0502020204030204" pitchFamily="34" charset="0"/>
              <a:cs typeface="Times New Roman" panose="02020603050405020304" pitchFamily="18" charset="0"/>
            </a:endParaRPr>
          </a:p>
          <a:p>
            <a:endParaRPr lang="en-GB" sz="1100" dirty="0">
              <a:effectLst/>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pitchFamily="2" charset="0"/>
                <a:ea typeface="Calibri" panose="020F0502020204030204" pitchFamily="34" charset="0"/>
                <a:cs typeface="Times New Roman" panose="02020603050405020304" pitchFamily="18" charset="0"/>
              </a:rPr>
              <a:t>Include any key information here…</a:t>
            </a:r>
          </a:p>
          <a:p>
            <a:r>
              <a:rPr lang="en-US" sz="1400" b="1" dirty="0">
                <a:solidFill>
                  <a:srgbClr val="55345A"/>
                </a:solidFill>
                <a:latin typeface="Work Sans SemiBold" pitchFamily="2" charset="77"/>
              </a:rPr>
              <a:t> </a:t>
            </a:r>
          </a:p>
        </p:txBody>
      </p:sp>
    </p:spTree>
    <p:extLst>
      <p:ext uri="{BB962C8B-B14F-4D97-AF65-F5344CB8AC3E}">
        <p14:creationId xmlns:p14="http://schemas.microsoft.com/office/powerpoint/2010/main" val="14330045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DFFB060-621D-60AF-FF05-F0CA4188BC74}"/>
              </a:ext>
            </a:extLst>
          </p:cNvPr>
          <p:cNvSpPr/>
          <p:nvPr/>
        </p:nvSpPr>
        <p:spPr>
          <a:xfrm>
            <a:off x="0" y="1822664"/>
            <a:ext cx="3383279" cy="5035335"/>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018F73E6-CF35-F771-23DF-A44CF51E0214}"/>
              </a:ext>
            </a:extLst>
          </p:cNvPr>
          <p:cNvSpPr/>
          <p:nvPr/>
        </p:nvSpPr>
        <p:spPr>
          <a:xfrm>
            <a:off x="0" y="0"/>
            <a:ext cx="12199027" cy="1817310"/>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a:spLocks noGrp="1" noRot="1" noMove="1" noResize="1" noEditPoints="1" noAdjustHandles="1" noChangeArrowheads="1" noChangeShapeType="1"/>
          </p:cNvSpPr>
          <p:nvPr/>
        </p:nvSpPr>
        <p:spPr>
          <a:xfrm>
            <a:off x="2408601" y="408389"/>
            <a:ext cx="8039647" cy="830997"/>
          </a:xfrm>
          <a:prstGeom prst="rect">
            <a:avLst/>
          </a:prstGeom>
          <a:noFill/>
        </p:spPr>
        <p:txBody>
          <a:bodyPr wrap="square" rtlCol="0">
            <a:spAutoFit/>
          </a:bodyPr>
          <a:lstStyle/>
          <a:p>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Lesson 5: </a:t>
            </a:r>
            <a:r>
              <a:rPr lang="en-GB" sz="2400">
                <a:solidFill>
                  <a:schemeClr val="bg1"/>
                </a:solidFill>
                <a:effectLst/>
                <a:latin typeface="Work Sans Light" pitchFamily="2" charset="0"/>
                <a:ea typeface="Calibri" panose="020F0502020204030204" pitchFamily="34" charset="0"/>
              </a:rPr>
              <a:t>How did Ruth demonstrate faith in God through selflessness?</a:t>
            </a:r>
            <a:endParaRPr lang="en-GB" sz="2400" dirty="0">
              <a:solidFill>
                <a:schemeClr val="bg1"/>
              </a:solidFill>
              <a:effectLst/>
              <a:latin typeface="Work Sans Light" pitchFamily="2"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5D460F70-1D54-ED4A-ADF6-21064E957007}"/>
              </a:ext>
            </a:extLst>
          </p:cNvPr>
          <p:cNvSpPr txBox="1">
            <a:spLocks noGrp="1" noRot="1" noMove="1" noResize="1" noEditPoints="1" noAdjustHandles="1" noChangeArrowheads="1" noChangeShapeType="1"/>
          </p:cNvSpPr>
          <p:nvPr/>
        </p:nvSpPr>
        <p:spPr>
          <a:xfrm>
            <a:off x="296800" y="267475"/>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FOUR</a:t>
            </a:r>
            <a:endParaRPr lang="en-US" sz="1400" b="1" dirty="0">
              <a:solidFill>
                <a:schemeClr val="bg1"/>
              </a:solidFill>
              <a:latin typeface="Work Sans SemiBold" pitchFamily="2" charset="77"/>
            </a:endParaRPr>
          </a:p>
        </p:txBody>
      </p:sp>
      <p:pic>
        <p:nvPicPr>
          <p:cNvPr id="8" name="Picture 7">
            <a:extLst>
              <a:ext uri="{FF2B5EF4-FFF2-40B4-BE49-F238E27FC236}">
                <a16:creationId xmlns:a16="http://schemas.microsoft.com/office/drawing/2014/main" id="{82834434-1D63-7997-A17F-A7115122D508}"/>
              </a:ext>
            </a:extLst>
          </p:cNvPr>
          <p:cNvPicPr>
            <a:picLocks noGrp="1" noRot="1" noChangeAspect="1" noMove="1" noResize="1" noEditPoints="1" noAdjustHandles="1" noChangeArrowheads="1" noChangeShapeType="1" noCrop="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a:spLocks noGrp="1" noRot="1" noMove="1" noResize="1" noEditPoints="1" noAdjustHandles="1" noChangeArrowheads="1" noChangeShapeType="1"/>
          </p:cNvSpPr>
          <p:nvPr/>
        </p:nvSpPr>
        <p:spPr>
          <a:xfrm>
            <a:off x="296800" y="949173"/>
            <a:ext cx="2514336" cy="738664"/>
          </a:xfrm>
          <a:prstGeom prst="rect">
            <a:avLst/>
          </a:prstGeom>
          <a:noFill/>
        </p:spPr>
        <p:txBody>
          <a:bodyPr wrap="square" rtlCol="0">
            <a:spAutoFit/>
          </a:bodyPr>
          <a:lstStyle/>
          <a:p>
            <a:r>
              <a:rPr lang="en-US" sz="1400" b="1">
                <a:solidFill>
                  <a:schemeClr val="bg1"/>
                </a:solidFill>
                <a:latin typeface="Work Sans SemiBold" pitchFamily="2" charset="77"/>
              </a:rPr>
              <a:t>CORE </a:t>
            </a:r>
            <a:r>
              <a:rPr lang="en-US" sz="1400" b="1">
                <a:solidFill>
                  <a:schemeClr val="bg1"/>
                </a:solidFill>
                <a:latin typeface="Work Sans" pitchFamily="2" charset="0"/>
              </a:rPr>
              <a:t>CONCEPT: </a:t>
            </a:r>
          </a:p>
          <a:p>
            <a:r>
              <a:rPr lang="en-GB" sz="1400" b="1">
                <a:solidFill>
                  <a:schemeClr val="bg1"/>
                </a:solidFill>
                <a:effectLst/>
                <a:latin typeface="Work Sans SemiBold" pitchFamily="2" charset="0"/>
                <a:ea typeface="Calibri" panose="020F0502020204030204" pitchFamily="34" charset="0"/>
                <a:cs typeface="Times New Roman" panose="02020603050405020304" pitchFamily="18" charset="0"/>
              </a:rPr>
              <a:t>PEOPLE OF GOD</a:t>
            </a:r>
          </a:p>
          <a:p>
            <a:endParaRPr lang="en-US" sz="1400" b="1" dirty="0">
              <a:solidFill>
                <a:schemeClr val="bg1"/>
              </a:solidFill>
              <a:latin typeface="Work Sans SemiBold" pitchFamily="2" charset="77"/>
            </a:endParaRPr>
          </a:p>
        </p:txBody>
      </p:sp>
      <p:sp>
        <p:nvSpPr>
          <p:cNvPr id="5" name="TextBox 4">
            <a:extLst>
              <a:ext uri="{FF2B5EF4-FFF2-40B4-BE49-F238E27FC236}">
                <a16:creationId xmlns:a16="http://schemas.microsoft.com/office/drawing/2014/main" id="{FA96F9E5-8D36-A8A5-C360-ABB1898E278E}"/>
              </a:ext>
            </a:extLst>
          </p:cNvPr>
          <p:cNvSpPr txBox="1">
            <a:spLocks/>
          </p:cNvSpPr>
          <p:nvPr/>
        </p:nvSpPr>
        <p:spPr>
          <a:xfrm>
            <a:off x="3680079" y="1961328"/>
            <a:ext cx="8159065" cy="4862870"/>
          </a:xfrm>
          <a:prstGeom prst="rect">
            <a:avLst/>
          </a:prstGeom>
          <a:noFill/>
        </p:spPr>
        <p:txBody>
          <a:bodyPr wrap="square">
            <a:spAutoFit/>
          </a:bodyPr>
          <a:lstStyle/>
          <a:p>
            <a:r>
              <a:rPr lang="en-GB" sz="1000" b="1" kern="1200" dirty="0">
                <a:effectLst/>
                <a:latin typeface="Work Sans" pitchFamily="2" charset="0"/>
                <a:ea typeface="Times New Roman" panose="02020603050405020304" pitchFamily="18" charset="0"/>
                <a:cs typeface="Calibri" panose="020F0502020204030204" pitchFamily="34" charset="0"/>
              </a:rPr>
              <a:t>Watch </a:t>
            </a:r>
            <a:r>
              <a:rPr lang="en-GB" sz="1000" kern="1200" dirty="0">
                <a:effectLst/>
                <a:latin typeface="Work Sans" pitchFamily="2" charset="0"/>
                <a:ea typeface="Times New Roman" panose="02020603050405020304" pitchFamily="18" charset="0"/>
                <a:cs typeface="Calibri" panose="020F0502020204030204" pitchFamily="34" charset="0"/>
              </a:rPr>
              <a:t>the clip – Ruth and Naomi.  Pause the clip at key points to ensure understanding and to recap key points.</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u="sng" kern="1200" dirty="0">
                <a:solidFill>
                  <a:srgbClr val="0000FF"/>
                </a:solidFill>
                <a:effectLst/>
                <a:latin typeface="Work Sans" pitchFamily="2" charset="0"/>
                <a:ea typeface="Times New Roman" panose="02020603050405020304" pitchFamily="18" charset="0"/>
                <a:cs typeface="Calibri" panose="020F0502020204030204" pitchFamily="34" charset="0"/>
                <a:hlinkClick r:id="rId3"/>
              </a:rPr>
              <a:t>https://www.youtube.com/watch?v=VovWbGnt4BY</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kern="1200" dirty="0">
                <a:effectLst/>
                <a:latin typeface="Work Sans" pitchFamily="2" charset="0"/>
                <a:ea typeface="Times New Roman" panose="02020603050405020304" pitchFamily="18" charset="0"/>
                <a:cs typeface="Calibri" panose="020F0502020204030204" pitchFamily="34"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kern="1200" dirty="0">
                <a:effectLst/>
                <a:latin typeface="Work Sans" pitchFamily="2" charset="0"/>
                <a:ea typeface="Times New Roman" panose="02020603050405020304" pitchFamily="18" charset="0"/>
                <a:cs typeface="Calibri" panose="020F0502020204030204" pitchFamily="34" charset="0"/>
              </a:rPr>
              <a:t>Key questions:</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kern="1200" dirty="0">
                <a:effectLst/>
                <a:latin typeface="Work Sans" pitchFamily="2" charset="0"/>
                <a:ea typeface="Times New Roman" panose="02020603050405020304" pitchFamily="18" charset="0"/>
                <a:cs typeface="Calibri" panose="020F0502020204030204" pitchFamily="34" charset="0"/>
              </a:rPr>
              <a:t>What choices did Ruth make?</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kern="1200" dirty="0">
                <a:effectLst/>
                <a:latin typeface="Work Sans" pitchFamily="2" charset="0"/>
                <a:ea typeface="Times New Roman" panose="02020603050405020304" pitchFamily="18" charset="0"/>
                <a:cs typeface="Calibri" panose="020F0502020204030204" pitchFamily="34" charset="0"/>
              </a:rPr>
              <a:t>What do think helped Ruth in making these choices?</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kern="1200" dirty="0">
                <a:effectLst/>
                <a:latin typeface="Work Sans" pitchFamily="2" charset="0"/>
                <a:ea typeface="Times New Roman" panose="02020603050405020304" pitchFamily="18" charset="0"/>
                <a:cs typeface="Calibri" panose="020F0502020204030204" pitchFamily="34" charset="0"/>
              </a:rPr>
              <a:t>What promises does Ruth make to Naomi?</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kern="1200" dirty="0">
                <a:effectLst/>
                <a:latin typeface="Work Sans" pitchFamily="2" charset="0"/>
                <a:ea typeface="Times New Roman" panose="02020603050405020304" pitchFamily="18" charset="0"/>
                <a:cs typeface="Calibri" panose="020F0502020204030204" pitchFamily="34" charset="0"/>
              </a:rPr>
              <a:t>Do you think Ruth made the right choices?  Why?</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kern="1200" dirty="0">
                <a:effectLst/>
                <a:latin typeface="Work Sans" pitchFamily="2" charset="0"/>
                <a:ea typeface="Times New Roman" panose="02020603050405020304" pitchFamily="18" charset="0"/>
                <a:cs typeface="Calibri" panose="020F0502020204030204" pitchFamily="34" charset="0"/>
              </a:rPr>
              <a:t>Would you have made the same choice as her, or would you have done what Orpah did and have gone back to Moab and the people she knew?</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kern="1200" dirty="0">
                <a:effectLst/>
                <a:latin typeface="Work Sans" pitchFamily="2" charset="0"/>
                <a:ea typeface="Times New Roman" panose="02020603050405020304" pitchFamily="18" charset="0"/>
                <a:cs typeface="Calibri" panose="020F0502020204030204" pitchFamily="34"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kern="1200" dirty="0">
                <a:effectLst/>
                <a:latin typeface="Work Sans" pitchFamily="2" charset="0"/>
                <a:ea typeface="Times New Roman" panose="02020603050405020304" pitchFamily="18" charset="0"/>
                <a:cs typeface="Calibri" panose="020F0502020204030204" pitchFamily="34" charset="0"/>
              </a:rPr>
              <a:t>Make the links between Ruth’s tough decision and ones that the pupils have had to make.</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kern="1200" dirty="0">
                <a:effectLst/>
                <a:latin typeface="Work Sans" pitchFamily="2" charset="0"/>
                <a:ea typeface="Times New Roman" panose="02020603050405020304" pitchFamily="18" charset="0"/>
                <a:cs typeface="Calibri" panose="020F0502020204030204" pitchFamily="34"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kern="1200" dirty="0">
                <a:effectLst/>
                <a:latin typeface="Work Sans" pitchFamily="2" charset="0"/>
                <a:ea typeface="Times New Roman" panose="02020603050405020304" pitchFamily="18" charset="0"/>
                <a:cs typeface="Calibri" panose="020F0502020204030204" pitchFamily="34" charset="0"/>
              </a:rPr>
              <a:t>Ensure pupils understand the main themes in this story.  </a:t>
            </a:r>
            <a:r>
              <a:rPr lang="en-GB" sz="1000" b="1" kern="1200" dirty="0">
                <a:effectLst/>
                <a:latin typeface="Work Sans" pitchFamily="2" charset="0"/>
                <a:ea typeface="Times New Roman" panose="02020603050405020304" pitchFamily="18" charset="0"/>
                <a:cs typeface="Calibri" panose="020F0502020204030204" pitchFamily="34" charset="0"/>
              </a:rPr>
              <a:t>(Refer to background information for teachers.)</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kern="1200" dirty="0">
                <a:effectLst/>
                <a:latin typeface="Work Sans" pitchFamily="2" charset="0"/>
                <a:ea typeface="Times New Roman" panose="02020603050405020304" pitchFamily="18" charset="0"/>
                <a:cs typeface="Calibri" panose="020F0502020204030204" pitchFamily="34"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kern="1200" dirty="0">
                <a:effectLst/>
                <a:latin typeface="Work Sans" pitchFamily="2" charset="0"/>
                <a:ea typeface="Times New Roman" panose="02020603050405020304" pitchFamily="18" charset="0"/>
                <a:cs typeface="Calibri" panose="020F0502020204030204" pitchFamily="34" charset="0"/>
              </a:rPr>
              <a:t>What do you think this story teaches believers about love, friendship, doing what is right and self-sacrifice?  Can you think of any other stories that illustrate the same point?</a:t>
            </a:r>
            <a:endParaRPr lang="en-GB" sz="1000" dirty="0">
              <a:effectLst/>
              <a:latin typeface="Work Sans" pitchFamily="2" charset="0"/>
              <a:ea typeface="Calibri" panose="020F0502020204030204" pitchFamily="34" charset="0"/>
              <a:cs typeface="Times New Roman" panose="02020603050405020304" pitchFamily="18" charset="0"/>
            </a:endParaRPr>
          </a:p>
          <a:p>
            <a:pPr marL="228600"/>
            <a:r>
              <a:rPr lang="en-GB" sz="1000" kern="1200" dirty="0">
                <a:effectLst/>
                <a:latin typeface="Work Sans" pitchFamily="2" charset="0"/>
                <a:ea typeface="Times New Roman" panose="02020603050405020304" pitchFamily="18" charset="0"/>
                <a:cs typeface="Calibri" panose="020F0502020204030204" pitchFamily="34"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Calibri" panose="020F0502020204030204" pitchFamily="34" charset="0"/>
              </a:rPr>
              <a:t>Part 2:</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Calibri" panose="020F0502020204030204" pitchFamily="34" charset="0"/>
              </a:rPr>
              <a:t>Main activity:  (Evaluate and communicate)</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Calibri" panose="020F0502020204030204" pitchFamily="34" charset="0"/>
              </a:rPr>
              <a:t>Options:  Task 1 or 2</a:t>
            </a:r>
          </a:p>
          <a:p>
            <a:endParaRPr lang="en-GB" sz="1000" b="1" dirty="0">
              <a:effectLst/>
              <a:latin typeface="Work Sans" pitchFamily="2" charset="0"/>
              <a:ea typeface="Calibri" panose="020F0502020204030204" pitchFamily="34" charset="0"/>
              <a:cs typeface="Calibri" panose="020F0502020204030204" pitchFamily="34" charset="0"/>
            </a:endParaRPr>
          </a:p>
          <a:p>
            <a:r>
              <a:rPr lang="en-GB" sz="1000" b="1" dirty="0">
                <a:effectLst/>
                <a:latin typeface="Work Sans" pitchFamily="2" charset="0"/>
                <a:ea typeface="Calibri" panose="020F0502020204030204" pitchFamily="34" charset="0"/>
                <a:cs typeface="Calibri" panose="020F0502020204030204" pitchFamily="34" charset="0"/>
              </a:rPr>
              <a:t>Task 1a:</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pitchFamily="2" charset="0"/>
                <a:ea typeface="Calibri" panose="020F0502020204030204" pitchFamily="34" charset="0"/>
                <a:cs typeface="Calibri" panose="020F0502020204030204" pitchFamily="34" charset="0"/>
              </a:rPr>
              <a:t>List the decisions Ruth had to make.</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Calibri" panose="020F0502020204030204" pitchFamily="34" charset="0"/>
              </a:rPr>
              <a:t>Stay with Naomi when she first leaves.</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Calibri" panose="020F0502020204030204" pitchFamily="34" charset="0"/>
              </a:rPr>
              <a:t>Stay with Naomi when Orpah leaves.</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Calibri" panose="020F0502020204030204" pitchFamily="34" charset="0"/>
              </a:rPr>
              <a:t>Go to the fields to get food for her and Naomi.</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Calibri" panose="020F0502020204030204" pitchFamily="34" charset="0"/>
              </a:rPr>
              <a:t>Ask for help from Boaz.</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Calibri" panose="020F0502020204030204" pitchFamily="34" charset="0"/>
              </a:rPr>
              <a:t>Marry Boaz.</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Calibri" panose="020F0502020204030204" pitchFamily="34" charset="0"/>
              </a:rPr>
              <a:t>Include Naomi in her family</a:t>
            </a:r>
          </a:p>
        </p:txBody>
      </p:sp>
      <p:sp>
        <p:nvSpPr>
          <p:cNvPr id="4" name="TextBox 3">
            <a:extLst>
              <a:ext uri="{FF2B5EF4-FFF2-40B4-BE49-F238E27FC236}">
                <a16:creationId xmlns:a16="http://schemas.microsoft.com/office/drawing/2014/main" id="{738B86C7-2ECA-BDD2-4F9F-1C81BC797534}"/>
              </a:ext>
            </a:extLst>
          </p:cNvPr>
          <p:cNvSpPr txBox="1">
            <a:spLocks noGrp="1" noRot="1" noMove="1" noResize="1" noEditPoints="1" noAdjustHandles="1" noChangeArrowheads="1" noChangeShapeType="1"/>
          </p:cNvSpPr>
          <p:nvPr/>
        </p:nvSpPr>
        <p:spPr>
          <a:xfrm>
            <a:off x="296800" y="2110200"/>
            <a:ext cx="2741040" cy="1689501"/>
          </a:xfrm>
          <a:prstGeom prst="rect">
            <a:avLst/>
          </a:prstGeom>
          <a:noFill/>
        </p:spPr>
        <p:txBody>
          <a:bodyPr wrap="square" rtlCol="0">
            <a:spAutoFit/>
          </a:bodyPr>
          <a:lstStyle/>
          <a:p>
            <a:pPr>
              <a:lnSpc>
                <a:spcPct val="107000"/>
              </a:lnSpc>
              <a:spcAft>
                <a:spcPts val="800"/>
              </a:spcAft>
            </a:pPr>
            <a:r>
              <a:rPr lang="en-GB" sz="1600" b="1" dirty="0">
                <a:effectLst/>
                <a:latin typeface="Work Sans" pitchFamily="2" charset="0"/>
                <a:ea typeface="Calibri" panose="020F0502020204030204" pitchFamily="34" charset="0"/>
                <a:cs typeface="Times New Roman" panose="02020603050405020304" pitchFamily="18" charset="0"/>
              </a:rPr>
              <a:t>Implementation:</a:t>
            </a:r>
            <a:r>
              <a:rPr lang="en-GB" sz="1600" dirty="0">
                <a:effectLst/>
                <a:latin typeface="Work Sans" pitchFamily="2" charset="0"/>
                <a:ea typeface="Calibri" panose="020F0502020204030204" pitchFamily="34" charset="0"/>
                <a:cs typeface="Times New Roman" panose="02020603050405020304" pitchFamily="18" charset="0"/>
              </a:rPr>
              <a:t>  </a:t>
            </a:r>
          </a:p>
          <a:p>
            <a:r>
              <a:rPr lang="en-GB" sz="1600" dirty="0">
                <a:effectLst/>
                <a:latin typeface="Work Sans" pitchFamily="2" charset="0"/>
                <a:ea typeface="Calibri" panose="020F0502020204030204" pitchFamily="34" charset="0"/>
                <a:cs typeface="Times New Roman" panose="02020603050405020304" pitchFamily="18" charset="0"/>
              </a:rPr>
              <a:t>Outlining how to introduce the religious content in the classroom and create learning opportunities from it.</a:t>
            </a:r>
            <a:endParaRPr lang="en-GB" sz="1600" dirty="0">
              <a:latin typeface="Work Sans" pitchFamily="2" charset="0"/>
            </a:endParaRPr>
          </a:p>
        </p:txBody>
      </p:sp>
    </p:spTree>
    <p:extLst>
      <p:ext uri="{BB962C8B-B14F-4D97-AF65-F5344CB8AC3E}">
        <p14:creationId xmlns:p14="http://schemas.microsoft.com/office/powerpoint/2010/main" val="5197343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A022400-276B-03B2-0662-94664CD48B22}"/>
              </a:ext>
            </a:extLst>
          </p:cNvPr>
          <p:cNvSpPr/>
          <p:nvPr/>
        </p:nvSpPr>
        <p:spPr>
          <a:xfrm>
            <a:off x="0" y="1822664"/>
            <a:ext cx="3383279" cy="5035335"/>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44B3EA40-B0B3-0B71-D448-5796C8A59D50}"/>
              </a:ext>
            </a:extLst>
          </p:cNvPr>
          <p:cNvSpPr/>
          <p:nvPr/>
        </p:nvSpPr>
        <p:spPr>
          <a:xfrm>
            <a:off x="0" y="0"/>
            <a:ext cx="12199027" cy="1817310"/>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a:spLocks noGrp="1" noRot="1" noMove="1" noResize="1" noEditPoints="1" noAdjustHandles="1" noChangeArrowheads="1" noChangeShapeType="1"/>
          </p:cNvSpPr>
          <p:nvPr/>
        </p:nvSpPr>
        <p:spPr>
          <a:xfrm>
            <a:off x="2408601" y="408389"/>
            <a:ext cx="8039647" cy="830997"/>
          </a:xfrm>
          <a:prstGeom prst="rect">
            <a:avLst/>
          </a:prstGeom>
          <a:noFill/>
        </p:spPr>
        <p:txBody>
          <a:bodyPr wrap="square" rtlCol="0">
            <a:spAutoFit/>
          </a:bodyPr>
          <a:lstStyle/>
          <a:p>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Lesson 5: </a:t>
            </a:r>
            <a:r>
              <a:rPr lang="en-GB" sz="2400">
                <a:solidFill>
                  <a:schemeClr val="bg1"/>
                </a:solidFill>
                <a:effectLst/>
                <a:latin typeface="Work Sans Light" pitchFamily="2" charset="0"/>
                <a:ea typeface="Calibri" panose="020F0502020204030204" pitchFamily="34" charset="0"/>
              </a:rPr>
              <a:t>How did Ruth demonstrate faith in God through selflessness?</a:t>
            </a:r>
            <a:endParaRPr lang="en-GB" sz="2400" dirty="0">
              <a:solidFill>
                <a:schemeClr val="bg1"/>
              </a:solidFill>
              <a:effectLst/>
              <a:latin typeface="Work Sans Light" pitchFamily="2"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5D460F70-1D54-ED4A-ADF6-21064E957007}"/>
              </a:ext>
            </a:extLst>
          </p:cNvPr>
          <p:cNvSpPr txBox="1">
            <a:spLocks noGrp="1" noRot="1" noMove="1" noResize="1" noEditPoints="1" noAdjustHandles="1" noChangeArrowheads="1" noChangeShapeType="1"/>
          </p:cNvSpPr>
          <p:nvPr/>
        </p:nvSpPr>
        <p:spPr>
          <a:xfrm>
            <a:off x="296800" y="267475"/>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FOUR</a:t>
            </a:r>
            <a:endParaRPr lang="en-US" sz="1400" b="1" dirty="0">
              <a:solidFill>
                <a:schemeClr val="bg1"/>
              </a:solidFill>
              <a:latin typeface="Work Sans SemiBold" pitchFamily="2" charset="77"/>
            </a:endParaRPr>
          </a:p>
        </p:txBody>
      </p:sp>
      <p:pic>
        <p:nvPicPr>
          <p:cNvPr id="8" name="Picture 7">
            <a:extLst>
              <a:ext uri="{FF2B5EF4-FFF2-40B4-BE49-F238E27FC236}">
                <a16:creationId xmlns:a16="http://schemas.microsoft.com/office/drawing/2014/main" id="{82834434-1D63-7997-A17F-A7115122D508}"/>
              </a:ext>
            </a:extLst>
          </p:cNvPr>
          <p:cNvPicPr>
            <a:picLocks noGrp="1" noRot="1" noChangeAspect="1" noMove="1" noResize="1" noEditPoints="1" noAdjustHandles="1" noChangeArrowheads="1" noChangeShapeType="1" noCrop="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a:spLocks noGrp="1" noRot="1" noMove="1" noResize="1" noEditPoints="1" noAdjustHandles="1" noChangeArrowheads="1" noChangeShapeType="1"/>
          </p:cNvSpPr>
          <p:nvPr/>
        </p:nvSpPr>
        <p:spPr>
          <a:xfrm>
            <a:off x="296800" y="949173"/>
            <a:ext cx="2514336" cy="738664"/>
          </a:xfrm>
          <a:prstGeom prst="rect">
            <a:avLst/>
          </a:prstGeom>
          <a:noFill/>
        </p:spPr>
        <p:txBody>
          <a:bodyPr wrap="square" rtlCol="0">
            <a:spAutoFit/>
          </a:bodyPr>
          <a:lstStyle/>
          <a:p>
            <a:r>
              <a:rPr lang="en-US" sz="1400" b="1">
                <a:solidFill>
                  <a:schemeClr val="bg1"/>
                </a:solidFill>
                <a:latin typeface="Work Sans SemiBold" pitchFamily="2" charset="77"/>
              </a:rPr>
              <a:t>CORE </a:t>
            </a:r>
            <a:r>
              <a:rPr lang="en-US" sz="1400" b="1">
                <a:solidFill>
                  <a:schemeClr val="bg1"/>
                </a:solidFill>
                <a:latin typeface="Work Sans" pitchFamily="2" charset="0"/>
              </a:rPr>
              <a:t>CONCEPT: </a:t>
            </a:r>
          </a:p>
          <a:p>
            <a:r>
              <a:rPr lang="en-GB" sz="1400" b="1">
                <a:solidFill>
                  <a:schemeClr val="bg1"/>
                </a:solidFill>
                <a:effectLst/>
                <a:latin typeface="Work Sans SemiBold" pitchFamily="2" charset="0"/>
                <a:ea typeface="Calibri" panose="020F0502020204030204" pitchFamily="34" charset="0"/>
                <a:cs typeface="Times New Roman" panose="02020603050405020304" pitchFamily="18" charset="0"/>
              </a:rPr>
              <a:t>PEOPLE OF GOD</a:t>
            </a:r>
          </a:p>
          <a:p>
            <a:endParaRPr lang="en-US" sz="1400" b="1" dirty="0">
              <a:solidFill>
                <a:schemeClr val="bg1"/>
              </a:solidFill>
              <a:latin typeface="Work Sans SemiBold" pitchFamily="2" charset="77"/>
            </a:endParaRPr>
          </a:p>
        </p:txBody>
      </p:sp>
      <p:sp>
        <p:nvSpPr>
          <p:cNvPr id="5" name="TextBox 4">
            <a:extLst>
              <a:ext uri="{FF2B5EF4-FFF2-40B4-BE49-F238E27FC236}">
                <a16:creationId xmlns:a16="http://schemas.microsoft.com/office/drawing/2014/main" id="{FA96F9E5-8D36-A8A5-C360-ABB1898E278E}"/>
              </a:ext>
            </a:extLst>
          </p:cNvPr>
          <p:cNvSpPr txBox="1">
            <a:spLocks/>
          </p:cNvSpPr>
          <p:nvPr/>
        </p:nvSpPr>
        <p:spPr>
          <a:xfrm>
            <a:off x="3529705" y="1915293"/>
            <a:ext cx="8159065" cy="4310219"/>
          </a:xfrm>
          <a:prstGeom prst="rect">
            <a:avLst/>
          </a:prstGeom>
          <a:noFill/>
        </p:spPr>
        <p:txBody>
          <a:bodyPr wrap="square">
            <a:spAutoFit/>
          </a:bodyPr>
          <a:lstStyle/>
          <a:p>
            <a:r>
              <a:rPr lang="en-GB" sz="1000" b="1" dirty="0">
                <a:effectLst/>
                <a:latin typeface="Work Sans" pitchFamily="2" charset="0"/>
                <a:ea typeface="Calibri" panose="020F0502020204030204" pitchFamily="34" charset="0"/>
                <a:cs typeface="Calibri" panose="020F0502020204030204" pitchFamily="34" charset="0"/>
              </a:rPr>
              <a:t>Task 1b:</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pitchFamily="2" charset="0"/>
                <a:ea typeface="Calibri" panose="020F0502020204030204" pitchFamily="34" charset="0"/>
                <a:cs typeface="Calibri" panose="020F0502020204030204" pitchFamily="34" charset="0"/>
              </a:rPr>
              <a:t>What could the alternatives have been?</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Calibri" panose="020F0502020204030204" pitchFamily="34"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Calibri" panose="020F0502020204030204" pitchFamily="34" charset="0"/>
              </a:rPr>
              <a:t>Task 1c:</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pitchFamily="2" charset="0"/>
                <a:ea typeface="Calibri" panose="020F0502020204030204" pitchFamily="34" charset="0"/>
                <a:cs typeface="Calibri" panose="020F0502020204030204" pitchFamily="34" charset="0"/>
              </a:rPr>
              <a:t>Do you think she always made the right decision?  Explain your answer.</a:t>
            </a:r>
          </a:p>
          <a:p>
            <a:endParaRPr lang="en-GB" sz="1000" dirty="0">
              <a:effectLst/>
              <a:latin typeface="Work Sans" pitchFamily="2" charset="0"/>
              <a:ea typeface="Calibri" panose="020F0502020204030204" pitchFamily="34" charset="0"/>
              <a:cs typeface="Calibri" panose="020F0502020204030204" pitchFamily="34" charset="0"/>
            </a:endParaRPr>
          </a:p>
          <a:p>
            <a:r>
              <a:rPr lang="en-GB" sz="1000" b="1" dirty="0">
                <a:effectLst/>
                <a:latin typeface="Work Sans" pitchFamily="2" charset="0"/>
                <a:ea typeface="Calibri" panose="020F0502020204030204" pitchFamily="34" charset="0"/>
                <a:cs typeface="Calibri" panose="020F0502020204030204" pitchFamily="34" charset="0"/>
              </a:rPr>
              <a:t>Task 2:</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pitchFamily="2" charset="0"/>
                <a:ea typeface="Calibri" panose="020F0502020204030204" pitchFamily="34" charset="0"/>
                <a:cs typeface="Calibri" panose="020F0502020204030204" pitchFamily="34" charset="0"/>
              </a:rPr>
              <a:t>Look at the triptych painting of the story of Ruth by Thomas Rooke which shows Ruth supporting Naomi, then meeting Boaz, then Naomi holding Ruth’s son (ancestor of David).</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pitchFamily="2" charset="0"/>
                <a:ea typeface="Calibri" panose="020F0502020204030204" pitchFamily="34" charset="0"/>
                <a:cs typeface="Calibri" panose="020F0502020204030204" pitchFamily="34" charset="0"/>
              </a:rPr>
              <a:t>In pairs pupils record on thought bubbles what each character might be thinking/feeling.</a:t>
            </a:r>
          </a:p>
          <a:p>
            <a:pPr>
              <a:lnSpc>
                <a:spcPct val="107000"/>
              </a:lnSpc>
              <a:spcAft>
                <a:spcPts val="800"/>
              </a:spcAft>
            </a:pPr>
            <a:endParaRPr lang="en-GB" sz="1000" b="1" dirty="0">
              <a:effectLst/>
              <a:latin typeface="Work Sans" pitchFamily="2" charset="0"/>
              <a:ea typeface="Calibri" panose="020F0502020204030204" pitchFamily="34" charset="0"/>
              <a:cs typeface="Calibri" panose="020F0502020204030204" pitchFamily="34" charset="0"/>
            </a:endParaRPr>
          </a:p>
          <a:p>
            <a:pPr>
              <a:lnSpc>
                <a:spcPct val="107000"/>
              </a:lnSpc>
              <a:spcAft>
                <a:spcPts val="800"/>
              </a:spcAft>
            </a:pPr>
            <a:r>
              <a:rPr lang="en-GB" sz="1000" dirty="0">
                <a:hlinkClick r:id="rId3"/>
              </a:rPr>
              <a:t>‘Naomi, Ruth and Obed‘, Thomas Matthews Rooke, 1876–7 | Tate</a:t>
            </a:r>
            <a:r>
              <a:rPr lang="en-GB" sz="1000" dirty="0"/>
              <a:t> </a:t>
            </a:r>
            <a:endParaRPr lang="en-GB" sz="1000" b="1" dirty="0">
              <a:effectLst/>
              <a:latin typeface="Work Sans" pitchFamily="2" charset="0"/>
              <a:ea typeface="Calibri" panose="020F0502020204030204" pitchFamily="34" charset="0"/>
              <a:cs typeface="Calibri" panose="020F0502020204030204" pitchFamily="34" charset="0"/>
            </a:endParaRPr>
          </a:p>
          <a:p>
            <a:pPr>
              <a:lnSpc>
                <a:spcPct val="107000"/>
              </a:lnSpc>
              <a:spcAft>
                <a:spcPts val="800"/>
              </a:spcAft>
            </a:pPr>
            <a:endParaRPr lang="en-GB" sz="1000" b="1" dirty="0">
              <a:latin typeface="Work Sans" pitchFamily="2" charset="0"/>
              <a:ea typeface="Calibri" panose="020F0502020204030204" pitchFamily="34" charset="0"/>
              <a:cs typeface="Calibri" panose="020F0502020204030204" pitchFamily="34" charset="0"/>
            </a:endParaRPr>
          </a:p>
          <a:p>
            <a:pPr>
              <a:lnSpc>
                <a:spcPct val="107000"/>
              </a:lnSpc>
              <a:spcAft>
                <a:spcPts val="800"/>
              </a:spcAft>
            </a:pPr>
            <a:endParaRPr lang="en-GB" sz="1000" b="1" dirty="0">
              <a:effectLst/>
              <a:latin typeface="Work Sans" pitchFamily="2" charset="0"/>
              <a:ea typeface="Calibri" panose="020F0502020204030204" pitchFamily="34" charset="0"/>
              <a:cs typeface="Calibri" panose="020F0502020204030204" pitchFamily="34" charset="0"/>
            </a:endParaRPr>
          </a:p>
          <a:p>
            <a:pPr>
              <a:lnSpc>
                <a:spcPct val="107000"/>
              </a:lnSpc>
              <a:spcAft>
                <a:spcPts val="800"/>
              </a:spcAft>
            </a:pPr>
            <a:r>
              <a:rPr lang="en-GB" sz="1000" b="1" dirty="0">
                <a:effectLst/>
                <a:latin typeface="Work Sans" pitchFamily="2" charset="0"/>
                <a:ea typeface="Calibri" panose="020F0502020204030204" pitchFamily="34" charset="0"/>
                <a:cs typeface="Calibri" panose="020F0502020204030204" pitchFamily="34" charset="0"/>
              </a:rPr>
              <a:t>Plenary:  (Reflect and express)</a:t>
            </a:r>
            <a:endParaRPr lang="en-GB" sz="1000" dirty="0">
              <a:effectLst/>
              <a:latin typeface="Work Sans" pitchFamily="2"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a:effectLst/>
                <a:latin typeface="Work Sans" pitchFamily="2" charset="0"/>
                <a:ea typeface="Calibri" panose="020F0502020204030204" pitchFamily="34" charset="0"/>
                <a:cs typeface="Calibri" panose="020F0502020204030204" pitchFamily="34" charset="0"/>
              </a:rPr>
              <a:t>The story of Ruth is a story of absolute selflessness.  If Ruth hadn’t chosen to trust God and show love to Naomi throughout, the story would have been a very different one.  </a:t>
            </a:r>
            <a:endParaRPr lang="en-GB" sz="1000" dirty="0">
              <a:effectLst/>
              <a:latin typeface="Work Sans" pitchFamily="2" charset="0"/>
              <a:ea typeface="Calibri" panose="020F0502020204030204" pitchFamily="34" charset="0"/>
              <a:cs typeface="Times New Roman" panose="02020603050405020304" pitchFamily="18" charset="0"/>
            </a:endParaRPr>
          </a:p>
          <a:p>
            <a:pPr>
              <a:lnSpc>
                <a:spcPct val="107000"/>
              </a:lnSpc>
              <a:spcAft>
                <a:spcPts val="800"/>
              </a:spcAft>
            </a:pPr>
            <a:r>
              <a:rPr lang="en-GB" sz="1000" b="1" dirty="0">
                <a:effectLst/>
                <a:latin typeface="Work Sans" pitchFamily="2" charset="0"/>
                <a:ea typeface="Calibri" panose="020F0502020204030204" pitchFamily="34" charset="0"/>
                <a:cs typeface="Calibri" panose="020F0502020204030204" pitchFamily="34" charset="0"/>
              </a:rPr>
              <a:t>Key questions:</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lnSpc>
                <a:spcPct val="106000"/>
              </a:lnSpc>
              <a:buFont typeface="Arial" panose="020B0604020202020204" pitchFamily="34" charset="0"/>
              <a:buChar char="•"/>
            </a:pPr>
            <a:r>
              <a:rPr lang="en-GB" sz="1000" dirty="0">
                <a:effectLst/>
                <a:latin typeface="Work Sans" pitchFamily="2" charset="0"/>
                <a:ea typeface="Calibri" panose="020F0502020204030204" pitchFamily="34" charset="0"/>
                <a:cs typeface="Calibri" panose="020F0502020204030204" pitchFamily="34" charset="0"/>
              </a:rPr>
              <a:t>Why do you think Ruth made the choices she did?</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lnSpc>
                <a:spcPct val="106000"/>
              </a:lnSpc>
              <a:buFont typeface="Arial" panose="020B0604020202020204" pitchFamily="34" charset="0"/>
              <a:buChar char="•"/>
            </a:pPr>
            <a:r>
              <a:rPr lang="en-GB" sz="1000" dirty="0">
                <a:effectLst/>
                <a:latin typeface="Work Sans" pitchFamily="2" charset="0"/>
                <a:ea typeface="Calibri" panose="020F0502020204030204" pitchFamily="34" charset="0"/>
                <a:cs typeface="Calibri" panose="020F0502020204030204" pitchFamily="34" charset="0"/>
              </a:rPr>
              <a:t>Can you think of a time when you have had to make a choice between doing what you wanted and helping someone else?  What choice did you make?  How did it feel to make that choice?</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lnSpc>
                <a:spcPct val="106000"/>
              </a:lnSpc>
              <a:spcAft>
                <a:spcPts val="800"/>
              </a:spcAft>
              <a:buFont typeface="Arial" panose="020B0604020202020204" pitchFamily="34" charset="0"/>
              <a:buChar char="•"/>
            </a:pPr>
            <a:r>
              <a:rPr lang="en-GB" sz="1000" dirty="0">
                <a:effectLst/>
                <a:latin typeface="Work Sans" pitchFamily="2" charset="0"/>
                <a:ea typeface="Calibri" panose="020F0502020204030204" pitchFamily="34" charset="0"/>
                <a:cs typeface="Calibri" panose="020F0502020204030204" pitchFamily="34" charset="0"/>
              </a:rPr>
              <a:t>Why do you think God asks his followers to put others first?</a:t>
            </a:r>
            <a:endParaRPr lang="en-GB" sz="1000" dirty="0">
              <a:effectLst/>
              <a:latin typeface="Work Sans" pitchFamily="2"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738B86C7-2ECA-BDD2-4F9F-1C81BC797534}"/>
              </a:ext>
            </a:extLst>
          </p:cNvPr>
          <p:cNvSpPr txBox="1">
            <a:spLocks noGrp="1" noRot="1" noMove="1" noResize="1" noEditPoints="1" noAdjustHandles="1" noChangeArrowheads="1" noChangeShapeType="1"/>
          </p:cNvSpPr>
          <p:nvPr/>
        </p:nvSpPr>
        <p:spPr>
          <a:xfrm>
            <a:off x="296800" y="2110200"/>
            <a:ext cx="2741040" cy="1689501"/>
          </a:xfrm>
          <a:prstGeom prst="rect">
            <a:avLst/>
          </a:prstGeom>
          <a:noFill/>
        </p:spPr>
        <p:txBody>
          <a:bodyPr wrap="square" rtlCol="0">
            <a:spAutoFit/>
          </a:bodyPr>
          <a:lstStyle/>
          <a:p>
            <a:pPr>
              <a:lnSpc>
                <a:spcPct val="107000"/>
              </a:lnSpc>
              <a:spcAft>
                <a:spcPts val="800"/>
              </a:spcAft>
            </a:pPr>
            <a:r>
              <a:rPr lang="en-GB" sz="1600" b="1" dirty="0">
                <a:effectLst/>
                <a:latin typeface="Work Sans" pitchFamily="2" charset="0"/>
                <a:ea typeface="Calibri" panose="020F0502020204030204" pitchFamily="34" charset="0"/>
                <a:cs typeface="Times New Roman" panose="02020603050405020304" pitchFamily="18" charset="0"/>
              </a:rPr>
              <a:t>Implementation:</a:t>
            </a:r>
            <a:r>
              <a:rPr lang="en-GB" sz="1600" dirty="0">
                <a:effectLst/>
                <a:latin typeface="Work Sans" pitchFamily="2" charset="0"/>
                <a:ea typeface="Calibri" panose="020F0502020204030204" pitchFamily="34" charset="0"/>
                <a:cs typeface="Times New Roman" panose="02020603050405020304" pitchFamily="18" charset="0"/>
              </a:rPr>
              <a:t>  </a:t>
            </a:r>
          </a:p>
          <a:p>
            <a:r>
              <a:rPr lang="en-GB" sz="1600" dirty="0">
                <a:effectLst/>
                <a:latin typeface="Work Sans" pitchFamily="2" charset="0"/>
                <a:ea typeface="Calibri" panose="020F0502020204030204" pitchFamily="34" charset="0"/>
                <a:cs typeface="Times New Roman" panose="02020603050405020304" pitchFamily="18" charset="0"/>
              </a:rPr>
              <a:t>Outlining how to introduce the religious content in the classroom and create learning opportunities from it.</a:t>
            </a:r>
            <a:endParaRPr lang="en-GB" sz="1600" dirty="0">
              <a:latin typeface="Work Sans" pitchFamily="2" charset="0"/>
            </a:endParaRPr>
          </a:p>
        </p:txBody>
      </p:sp>
    </p:spTree>
    <p:extLst>
      <p:ext uri="{BB962C8B-B14F-4D97-AF65-F5344CB8AC3E}">
        <p14:creationId xmlns:p14="http://schemas.microsoft.com/office/powerpoint/2010/main" val="27633202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3ECCCE-95E2-13EE-CB9A-A71EF284D735}"/>
              </a:ext>
            </a:extLst>
          </p:cNvPr>
          <p:cNvSpPr/>
          <p:nvPr/>
        </p:nvSpPr>
        <p:spPr>
          <a:xfrm>
            <a:off x="0" y="0"/>
            <a:ext cx="12199027" cy="1817310"/>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p:nvPr/>
        </p:nvSpPr>
        <p:spPr>
          <a:xfrm>
            <a:off x="2408601" y="408389"/>
            <a:ext cx="8039647" cy="830997"/>
          </a:xfrm>
          <a:prstGeom prst="rect">
            <a:avLst/>
          </a:prstGeom>
          <a:noFill/>
        </p:spPr>
        <p:txBody>
          <a:bodyPr wrap="square" rtlCol="0">
            <a:spAutoFit/>
          </a:bodyPr>
          <a:lstStyle/>
          <a:p>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Lesson 5: </a:t>
            </a:r>
            <a:r>
              <a:rPr lang="en-GB" sz="2400">
                <a:solidFill>
                  <a:schemeClr val="bg1"/>
                </a:solidFill>
                <a:effectLst/>
                <a:latin typeface="Work Sans Light" pitchFamily="2" charset="0"/>
                <a:ea typeface="Calibri" panose="020F0502020204030204" pitchFamily="34" charset="0"/>
              </a:rPr>
              <a:t>How did Ruth demonstrate faith in God through selflessness?</a:t>
            </a:r>
            <a:endParaRPr lang="en-GB" sz="2400" dirty="0">
              <a:solidFill>
                <a:schemeClr val="bg1"/>
              </a:solidFill>
              <a:effectLst/>
              <a:latin typeface="Work Sans Light" pitchFamily="2"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5D460F70-1D54-ED4A-ADF6-21064E957007}"/>
              </a:ext>
            </a:extLst>
          </p:cNvPr>
          <p:cNvSpPr txBox="1"/>
          <p:nvPr/>
        </p:nvSpPr>
        <p:spPr>
          <a:xfrm>
            <a:off x="296800" y="267475"/>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FOUR</a:t>
            </a:r>
            <a:endParaRPr lang="en-US" sz="1400" b="1" dirty="0">
              <a:solidFill>
                <a:schemeClr val="bg1"/>
              </a:solidFill>
              <a:latin typeface="Work Sans SemiBold" pitchFamily="2" charset="77"/>
            </a:endParaRPr>
          </a:p>
        </p:txBody>
      </p:sp>
      <p:pic>
        <p:nvPicPr>
          <p:cNvPr id="6" name="Picture 5">
            <a:extLst>
              <a:ext uri="{FF2B5EF4-FFF2-40B4-BE49-F238E27FC236}">
                <a16:creationId xmlns:a16="http://schemas.microsoft.com/office/drawing/2014/main" id="{E1E5E4F1-2553-A7F3-3194-8EFF08438838}"/>
              </a:ext>
            </a:extLst>
          </p:cNvPr>
          <p:cNvPicPr>
            <a:picLocks noChangeAspect="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p:nvPr/>
        </p:nvSpPr>
        <p:spPr>
          <a:xfrm>
            <a:off x="296800" y="949173"/>
            <a:ext cx="2514336" cy="738664"/>
          </a:xfrm>
          <a:prstGeom prst="rect">
            <a:avLst/>
          </a:prstGeom>
          <a:noFill/>
        </p:spPr>
        <p:txBody>
          <a:bodyPr wrap="square" rtlCol="0">
            <a:spAutoFit/>
          </a:bodyPr>
          <a:lstStyle/>
          <a:p>
            <a:r>
              <a:rPr lang="en-US" sz="1400" b="1">
                <a:solidFill>
                  <a:schemeClr val="bg1"/>
                </a:solidFill>
                <a:latin typeface="Work Sans SemiBold" pitchFamily="2" charset="77"/>
              </a:rPr>
              <a:t>CORE </a:t>
            </a:r>
            <a:r>
              <a:rPr lang="en-US" sz="1400" b="1">
                <a:solidFill>
                  <a:schemeClr val="bg1"/>
                </a:solidFill>
                <a:latin typeface="Work Sans" pitchFamily="2" charset="0"/>
              </a:rPr>
              <a:t>CONCEPT: </a:t>
            </a:r>
          </a:p>
          <a:p>
            <a:r>
              <a:rPr lang="en-GB" sz="1400" b="1">
                <a:solidFill>
                  <a:schemeClr val="bg1"/>
                </a:solidFill>
                <a:effectLst/>
                <a:latin typeface="Work Sans SemiBold" pitchFamily="2" charset="0"/>
                <a:ea typeface="Calibri" panose="020F0502020204030204" pitchFamily="34" charset="0"/>
                <a:cs typeface="Times New Roman" panose="02020603050405020304" pitchFamily="18" charset="0"/>
              </a:rPr>
              <a:t>PEOPLE OF GOD</a:t>
            </a:r>
          </a:p>
          <a:p>
            <a:endParaRPr lang="en-US" sz="1400" b="1" dirty="0">
              <a:solidFill>
                <a:schemeClr val="bg1"/>
              </a:solidFill>
              <a:latin typeface="Work Sans SemiBold" pitchFamily="2" charset="77"/>
            </a:endParaRPr>
          </a:p>
        </p:txBody>
      </p:sp>
      <p:sp>
        <p:nvSpPr>
          <p:cNvPr id="5" name="TextBox 4">
            <a:extLst>
              <a:ext uri="{FF2B5EF4-FFF2-40B4-BE49-F238E27FC236}">
                <a16:creationId xmlns:a16="http://schemas.microsoft.com/office/drawing/2014/main" id="{FA96F9E5-8D36-A8A5-C360-ABB1898E278E}"/>
              </a:ext>
            </a:extLst>
          </p:cNvPr>
          <p:cNvSpPr txBox="1"/>
          <p:nvPr/>
        </p:nvSpPr>
        <p:spPr>
          <a:xfrm>
            <a:off x="3788659" y="2044688"/>
            <a:ext cx="4167051" cy="246542"/>
          </a:xfrm>
          <a:prstGeom prst="rect">
            <a:avLst/>
          </a:prstGeom>
          <a:noFill/>
        </p:spPr>
        <p:txBody>
          <a:bodyPr wrap="square">
            <a:spAutoFit/>
          </a:bodyPr>
          <a:lstStyle/>
          <a:p>
            <a:pPr lvl="0">
              <a:lnSpc>
                <a:spcPct val="106000"/>
              </a:lnSpc>
              <a:spcAft>
                <a:spcPts val="800"/>
              </a:spcAft>
            </a:pPr>
            <a:r>
              <a:rPr lang="en-GB" sz="1000" u="sng" kern="1200">
                <a:solidFill>
                  <a:srgbClr val="0000FF"/>
                </a:solidFill>
                <a:effectLst/>
                <a:latin typeface="Work Sans" pitchFamily="2" charset="0"/>
                <a:ea typeface="Times New Roman" panose="02020603050405020304" pitchFamily="18" charset="0"/>
                <a:cs typeface="Calibri" panose="020F0502020204030204" pitchFamily="34" charset="0"/>
                <a:hlinkClick r:id="rId3"/>
              </a:rPr>
              <a:t>https://www.youtube.com/watch?v=VovWbGnt4BY</a:t>
            </a:r>
            <a:endParaRPr lang="en-GB" sz="1000">
              <a:effectLst/>
              <a:latin typeface="Work Sans" pitchFamily="2"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FC997EE1-BE28-40E0-49EA-2F57C04A291B}"/>
              </a:ext>
            </a:extLst>
          </p:cNvPr>
          <p:cNvSpPr txBox="1"/>
          <p:nvPr/>
        </p:nvSpPr>
        <p:spPr>
          <a:xfrm>
            <a:off x="296800" y="3200844"/>
            <a:ext cx="2385440" cy="338554"/>
          </a:xfrm>
          <a:prstGeom prst="rect">
            <a:avLst/>
          </a:prstGeom>
          <a:noFill/>
        </p:spPr>
        <p:txBody>
          <a:bodyPr wrap="square" rtlCol="0">
            <a:spAutoFit/>
          </a:bodyPr>
          <a:lstStyle/>
          <a:p>
            <a:r>
              <a:rPr lang="en-GB" sz="1600" b="1">
                <a:latin typeface="Work Sans" pitchFamily="2" charset="0"/>
                <a:cs typeface="Times New Roman" panose="02020603050405020304" pitchFamily="18" charset="0"/>
              </a:rPr>
              <a:t>Sensitivities</a:t>
            </a:r>
            <a:endParaRPr lang="en-GB" sz="1600">
              <a:latin typeface="Work Sans" pitchFamily="2" charset="0"/>
            </a:endParaRPr>
          </a:p>
        </p:txBody>
      </p:sp>
      <p:sp>
        <p:nvSpPr>
          <p:cNvPr id="16" name="Rectangle 15">
            <a:extLst>
              <a:ext uri="{FF2B5EF4-FFF2-40B4-BE49-F238E27FC236}">
                <a16:creationId xmlns:a16="http://schemas.microsoft.com/office/drawing/2014/main" id="{48226D65-1F0D-D9C4-72A5-B2480A182EED}"/>
              </a:ext>
            </a:extLst>
          </p:cNvPr>
          <p:cNvSpPr/>
          <p:nvPr/>
        </p:nvSpPr>
        <p:spPr>
          <a:xfrm>
            <a:off x="0" y="1817310"/>
            <a:ext cx="3383279" cy="1160204"/>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D26D8856-2F9A-F03B-ED19-7AB6EBBE341B}"/>
              </a:ext>
            </a:extLst>
          </p:cNvPr>
          <p:cNvSpPr txBox="1"/>
          <p:nvPr/>
        </p:nvSpPr>
        <p:spPr>
          <a:xfrm>
            <a:off x="296800" y="2044688"/>
            <a:ext cx="2385440" cy="338554"/>
          </a:xfrm>
          <a:prstGeom prst="rect">
            <a:avLst/>
          </a:prstGeom>
          <a:noFill/>
        </p:spPr>
        <p:txBody>
          <a:bodyPr wrap="square" rtlCol="0">
            <a:spAutoFit/>
          </a:bodyPr>
          <a:lstStyle/>
          <a:p>
            <a:r>
              <a:rPr lang="en-GB" sz="1600" b="1">
                <a:latin typeface="Work Sans" pitchFamily="2" charset="0"/>
                <a:cs typeface="Times New Roman" panose="02020603050405020304" pitchFamily="18" charset="0"/>
              </a:rPr>
              <a:t>Resources</a:t>
            </a:r>
            <a:endParaRPr lang="en-GB" sz="1600">
              <a:latin typeface="Work Sans" pitchFamily="2" charset="0"/>
            </a:endParaRPr>
          </a:p>
        </p:txBody>
      </p:sp>
      <p:sp>
        <p:nvSpPr>
          <p:cNvPr id="18" name="Rectangle 17">
            <a:extLst>
              <a:ext uri="{FF2B5EF4-FFF2-40B4-BE49-F238E27FC236}">
                <a16:creationId xmlns:a16="http://schemas.microsoft.com/office/drawing/2014/main" id="{7B167E1C-EBA8-9AF9-5778-2E3003A66C72}"/>
              </a:ext>
            </a:extLst>
          </p:cNvPr>
          <p:cNvSpPr/>
          <p:nvPr/>
        </p:nvSpPr>
        <p:spPr>
          <a:xfrm>
            <a:off x="0" y="4990582"/>
            <a:ext cx="3383279" cy="1867418"/>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80487099-7EEE-F6D0-7253-2D1F42B0AA44}"/>
              </a:ext>
            </a:extLst>
          </p:cNvPr>
          <p:cNvSpPr txBox="1"/>
          <p:nvPr/>
        </p:nvSpPr>
        <p:spPr>
          <a:xfrm>
            <a:off x="296800" y="5129997"/>
            <a:ext cx="2385440" cy="1460528"/>
          </a:xfrm>
          <a:prstGeom prst="rect">
            <a:avLst/>
          </a:prstGeom>
          <a:noFill/>
        </p:spPr>
        <p:txBody>
          <a:bodyPr wrap="square" rtlCol="0">
            <a:spAutoFit/>
          </a:bodyPr>
          <a:lstStyle/>
          <a:p>
            <a:r>
              <a:rPr lang="en-GB" sz="1600" b="1" dirty="0">
                <a:latin typeface="Work Sans" pitchFamily="2" charset="0"/>
                <a:cs typeface="Times New Roman" panose="02020603050405020304" pitchFamily="18" charset="0"/>
              </a:rPr>
              <a:t>Impact</a:t>
            </a:r>
          </a:p>
          <a:p>
            <a:endParaRPr lang="en-GB" sz="1600" b="1" dirty="0">
              <a:latin typeface="Work Sans" pitchFamily="2" charset="0"/>
              <a:cs typeface="Times New Roman" panose="02020603050405020304" pitchFamily="18" charset="0"/>
            </a:endParaRPr>
          </a:p>
          <a:p>
            <a:pPr>
              <a:lnSpc>
                <a:spcPct val="107000"/>
              </a:lnSpc>
              <a:spcAft>
                <a:spcPts val="800"/>
              </a:spcAft>
            </a:pPr>
            <a:r>
              <a:rPr lang="en-GB" sz="1600" dirty="0">
                <a:effectLst/>
                <a:latin typeface="Work Sans" pitchFamily="2" charset="0"/>
                <a:ea typeface="Calibri" panose="020F0502020204030204" pitchFamily="34" charset="0"/>
                <a:cs typeface="Times New Roman" panose="02020603050405020304" pitchFamily="18" charset="0"/>
              </a:rPr>
              <a:t>What do you notice as a teacher?</a:t>
            </a:r>
          </a:p>
          <a:p>
            <a:r>
              <a:rPr lang="en-GB" sz="1600" dirty="0">
                <a:effectLst/>
                <a:latin typeface="Work Sans" pitchFamily="2" charset="0"/>
                <a:ea typeface="Calibri" panose="020F0502020204030204" pitchFamily="34" charset="0"/>
                <a:cs typeface="Times New Roman" panose="02020603050405020304" pitchFamily="18" charset="0"/>
              </a:rPr>
              <a:t>What do pupils say?</a:t>
            </a:r>
            <a:endParaRPr lang="en-GB" sz="1600" dirty="0">
              <a:latin typeface="Work Sans" pitchFamily="2" charset="0"/>
            </a:endParaRPr>
          </a:p>
        </p:txBody>
      </p:sp>
      <p:sp>
        <p:nvSpPr>
          <p:cNvPr id="20" name="TextBox 19">
            <a:extLst>
              <a:ext uri="{FF2B5EF4-FFF2-40B4-BE49-F238E27FC236}">
                <a16:creationId xmlns:a16="http://schemas.microsoft.com/office/drawing/2014/main" id="{8A6E5542-9BD1-48A2-AD30-420D91538ACE}"/>
              </a:ext>
            </a:extLst>
          </p:cNvPr>
          <p:cNvSpPr txBox="1"/>
          <p:nvPr/>
        </p:nvSpPr>
        <p:spPr>
          <a:xfrm>
            <a:off x="3788659" y="5337774"/>
            <a:ext cx="8207191" cy="780727"/>
          </a:xfrm>
          <a:prstGeom prst="rect">
            <a:avLst/>
          </a:prstGeom>
          <a:noFill/>
        </p:spPr>
        <p:txBody>
          <a:bodyPr wrap="square">
            <a:spAutoFit/>
          </a:bodyPr>
          <a:lstStyle/>
          <a:p>
            <a:pPr>
              <a:lnSpc>
                <a:spcPct val="107000"/>
              </a:lnSpc>
              <a:spcAft>
                <a:spcPts val="800"/>
              </a:spcAft>
            </a:pPr>
            <a:r>
              <a:rPr lang="en-GB" sz="1000" dirty="0">
                <a:effectLst/>
                <a:latin typeface="Work Sans" pitchFamily="2" charset="0"/>
                <a:ea typeface="Calibri" panose="020F0502020204030204" pitchFamily="34" charset="0"/>
                <a:cs typeface="Times New Roman" panose="02020603050405020304" pitchFamily="18" charset="0"/>
              </a:rPr>
              <a:t>In this box, note down anything that you heard a pupil say that would provide evidence towards their progress in RE.</a:t>
            </a:r>
          </a:p>
          <a:p>
            <a:pPr>
              <a:lnSpc>
                <a:spcPct val="107000"/>
              </a:lnSpc>
              <a:spcAft>
                <a:spcPts val="800"/>
              </a:spcAft>
            </a:pPr>
            <a:r>
              <a:rPr lang="en-GB" sz="1000" dirty="0">
                <a:effectLst/>
                <a:latin typeface="Work Sans" pitchFamily="2" charset="0"/>
                <a:ea typeface="Calibri" panose="020F0502020204030204" pitchFamily="34" charset="0"/>
                <a:cs typeface="Times New Roman" panose="02020603050405020304" pitchFamily="18" charset="0"/>
              </a:rPr>
              <a:t>Note down anything significant an additional adult has noticed.</a:t>
            </a:r>
          </a:p>
          <a:p>
            <a:r>
              <a:rPr lang="en-GB" sz="1000" dirty="0">
                <a:effectLst/>
                <a:latin typeface="Work Sans" pitchFamily="2" charset="0"/>
                <a:ea typeface="Calibri" panose="020F0502020204030204" pitchFamily="34" charset="0"/>
                <a:cs typeface="Times New Roman" panose="02020603050405020304" pitchFamily="18" charset="0"/>
              </a:rPr>
              <a:t>Note down anything significant that happened in the lesson that will have an impact on the next lesson.</a:t>
            </a:r>
          </a:p>
        </p:txBody>
      </p:sp>
      <p:cxnSp>
        <p:nvCxnSpPr>
          <p:cNvPr id="9" name="Straight Connector 8">
            <a:extLst>
              <a:ext uri="{FF2B5EF4-FFF2-40B4-BE49-F238E27FC236}">
                <a16:creationId xmlns:a16="http://schemas.microsoft.com/office/drawing/2014/main" id="{8FE4AEC0-94B1-5CD8-0B4A-87A4FFB8252F}"/>
              </a:ext>
            </a:extLst>
          </p:cNvPr>
          <p:cNvCxnSpPr>
            <a:cxnSpLocks/>
          </p:cNvCxnSpPr>
          <p:nvPr/>
        </p:nvCxnSpPr>
        <p:spPr>
          <a:xfrm flipH="1">
            <a:off x="3788659" y="2977514"/>
            <a:ext cx="7732104" cy="0"/>
          </a:xfrm>
          <a:prstGeom prst="line">
            <a:avLst/>
          </a:prstGeom>
          <a:ln>
            <a:solidFill>
              <a:srgbClr val="55345A"/>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454FC53-2FC9-1532-F4C5-37D4C457D17C}"/>
              </a:ext>
            </a:extLst>
          </p:cNvPr>
          <p:cNvCxnSpPr>
            <a:cxnSpLocks/>
          </p:cNvCxnSpPr>
          <p:nvPr/>
        </p:nvCxnSpPr>
        <p:spPr>
          <a:xfrm flipH="1">
            <a:off x="3788659" y="4997783"/>
            <a:ext cx="7732104" cy="0"/>
          </a:xfrm>
          <a:prstGeom prst="line">
            <a:avLst/>
          </a:prstGeom>
          <a:ln>
            <a:solidFill>
              <a:srgbClr val="55345A"/>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2509258-0E70-6465-285D-CD54E7439EC5}"/>
              </a:ext>
            </a:extLst>
          </p:cNvPr>
          <p:cNvSpPr txBox="1"/>
          <p:nvPr/>
        </p:nvSpPr>
        <p:spPr>
          <a:xfrm>
            <a:off x="3788659" y="3126632"/>
            <a:ext cx="7732104" cy="572786"/>
          </a:xfrm>
          <a:prstGeom prst="rect">
            <a:avLst/>
          </a:prstGeom>
          <a:noFill/>
        </p:spPr>
        <p:txBody>
          <a:bodyPr wrap="square">
            <a:spAutoFit/>
          </a:bodyPr>
          <a:lstStyle/>
          <a:p>
            <a:pPr marL="285750" lvl="0" indent="-285750">
              <a:lnSpc>
                <a:spcPct val="106000"/>
              </a:lnSpc>
              <a:buFont typeface="Arial" panose="020B0604020202020204" pitchFamily="34" charset="0"/>
              <a:buChar char="•"/>
            </a:pPr>
            <a:r>
              <a:rPr lang="en-GB" sz="1000" dirty="0">
                <a:effectLst/>
                <a:latin typeface="Work Sans" pitchFamily="2" charset="0"/>
                <a:ea typeface="Calibri" panose="020F0502020204030204" pitchFamily="34" charset="0"/>
                <a:cs typeface="Calibri" panose="020F0502020204030204" pitchFamily="34" charset="0"/>
              </a:rPr>
              <a:t>Be mindful of pupils who have had to make difficult decisions or seen difficult decisions having to be made in their family homes.</a:t>
            </a:r>
            <a:endParaRPr lang="en-GB" sz="1000" dirty="0">
              <a:effectLst/>
              <a:latin typeface="Work Sans" pitchFamily="2" charset="0"/>
              <a:ea typeface="Calibri" panose="020F0502020204030204" pitchFamily="34" charset="0"/>
              <a:cs typeface="Times New Roman" panose="02020603050405020304" pitchFamily="18" charset="0"/>
            </a:endParaRPr>
          </a:p>
          <a:p>
            <a:pPr marL="285750" lvl="0" indent="-285750">
              <a:lnSpc>
                <a:spcPct val="106000"/>
              </a:lnSpc>
              <a:spcAft>
                <a:spcPts val="800"/>
              </a:spcAft>
              <a:buFont typeface="Arial" panose="020B0604020202020204" pitchFamily="34" charset="0"/>
              <a:buChar char="•"/>
            </a:pPr>
            <a:r>
              <a:rPr lang="en-GB" sz="1000" dirty="0">
                <a:effectLst/>
                <a:latin typeface="Work Sans" pitchFamily="2" charset="0"/>
                <a:ea typeface="Calibri" panose="020F0502020204030204" pitchFamily="34" charset="0"/>
                <a:cs typeface="Calibri" panose="020F0502020204030204" pitchFamily="34" charset="0"/>
              </a:rPr>
              <a:t>Be mindful of pupils who have experienced death or who may be currently grieving.</a:t>
            </a:r>
            <a:endParaRPr lang="en-GB" sz="1000" dirty="0">
              <a:effectLst/>
              <a:latin typeface="Work Sans" pitchFamily="2" charset="0"/>
              <a:ea typeface="Calibri" panose="020F0502020204030204" pitchFamily="34" charset="0"/>
              <a:cs typeface="Times New Roman" panose="02020603050405020304" pitchFamily="18" charset="0"/>
            </a:endParaRPr>
          </a:p>
        </p:txBody>
      </p:sp>
      <p:sp>
        <p:nvSpPr>
          <p:cNvPr id="14" name="Rectangle 13">
            <a:extLst>
              <a:ext uri="{FF2B5EF4-FFF2-40B4-BE49-F238E27FC236}">
                <a16:creationId xmlns:a16="http://schemas.microsoft.com/office/drawing/2014/main" id="{066ECCA6-37AD-6218-8404-6FD3B8C3AC5D}"/>
              </a:ext>
            </a:extLst>
          </p:cNvPr>
          <p:cNvSpPr/>
          <p:nvPr/>
        </p:nvSpPr>
        <p:spPr>
          <a:xfrm>
            <a:off x="0" y="2978129"/>
            <a:ext cx="3383279" cy="2024417"/>
          </a:xfrm>
          <a:prstGeom prst="rect">
            <a:avLst/>
          </a:prstGeom>
          <a:solidFill>
            <a:srgbClr val="2D80A5">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848389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CC7B2-12E6-EAC7-9986-4BFE3919175C}"/>
              </a:ext>
            </a:extLst>
          </p:cNvPr>
          <p:cNvSpPr/>
          <p:nvPr/>
        </p:nvSpPr>
        <p:spPr>
          <a:xfrm>
            <a:off x="0" y="1817310"/>
            <a:ext cx="3383279" cy="1820898"/>
          </a:xfrm>
          <a:prstGeom prst="rect">
            <a:avLst/>
          </a:prstGeom>
          <a:solidFill>
            <a:srgbClr val="2D80A5">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59886EDD-3D55-0570-16DE-DC1B72D147E5}"/>
              </a:ext>
            </a:extLst>
          </p:cNvPr>
          <p:cNvSpPr/>
          <p:nvPr/>
        </p:nvSpPr>
        <p:spPr>
          <a:xfrm>
            <a:off x="0" y="3638208"/>
            <a:ext cx="3383279" cy="3219792"/>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037E7934-54F3-2267-6D04-4B886E2F7EB1}"/>
              </a:ext>
            </a:extLst>
          </p:cNvPr>
          <p:cNvSpPr/>
          <p:nvPr/>
        </p:nvSpPr>
        <p:spPr>
          <a:xfrm>
            <a:off x="0" y="0"/>
            <a:ext cx="12199027" cy="1817310"/>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a:spLocks noGrp="1" noRot="1" noMove="1" noResize="1" noEditPoints="1" noAdjustHandles="1" noChangeArrowheads="1" noChangeShapeType="1"/>
          </p:cNvSpPr>
          <p:nvPr/>
        </p:nvSpPr>
        <p:spPr>
          <a:xfrm>
            <a:off x="2408601" y="408389"/>
            <a:ext cx="8039647" cy="461665"/>
          </a:xfrm>
          <a:prstGeom prst="rect">
            <a:avLst/>
          </a:prstGeom>
          <a:noFill/>
        </p:spPr>
        <p:txBody>
          <a:bodyPr wrap="square" rtlCol="0">
            <a:spAutoFit/>
          </a:bodyPr>
          <a:lstStyle/>
          <a:p>
            <a:r>
              <a:rPr lang="en-GB" sz="2400" b="1" dirty="0">
                <a:solidFill>
                  <a:schemeClr val="bg1"/>
                </a:solidFill>
                <a:effectLst/>
                <a:latin typeface="Work Sans Light" pitchFamily="2" charset="0"/>
                <a:ea typeface="Calibri" panose="020F0502020204030204" pitchFamily="34" charset="0"/>
                <a:cs typeface="Times New Roman" panose="02020603050405020304" pitchFamily="18" charset="0"/>
              </a:rPr>
              <a:t>Lesson 6: </a:t>
            </a:r>
            <a:r>
              <a:rPr lang="en-GB" sz="2400" dirty="0">
                <a:solidFill>
                  <a:schemeClr val="bg1"/>
                </a:solidFill>
                <a:effectLst/>
                <a:latin typeface="Work Sans Light" pitchFamily="2" charset="0"/>
                <a:ea typeface="Calibri" panose="020F0502020204030204" pitchFamily="34" charset="0"/>
                <a:cs typeface="Times New Roman" panose="02020603050405020304" pitchFamily="18" charset="0"/>
              </a:rPr>
              <a:t>Assessment</a:t>
            </a:r>
          </a:p>
        </p:txBody>
      </p:sp>
      <p:sp>
        <p:nvSpPr>
          <p:cNvPr id="12" name="TextBox 11">
            <a:extLst>
              <a:ext uri="{FF2B5EF4-FFF2-40B4-BE49-F238E27FC236}">
                <a16:creationId xmlns:a16="http://schemas.microsoft.com/office/drawing/2014/main" id="{5D460F70-1D54-ED4A-ADF6-21064E957007}"/>
              </a:ext>
            </a:extLst>
          </p:cNvPr>
          <p:cNvSpPr txBox="1">
            <a:spLocks noGrp="1" noRot="1" noMove="1" noResize="1" noEditPoints="1" noAdjustHandles="1" noChangeArrowheads="1" noChangeShapeType="1"/>
          </p:cNvSpPr>
          <p:nvPr/>
        </p:nvSpPr>
        <p:spPr>
          <a:xfrm>
            <a:off x="296800" y="267475"/>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FOUR</a:t>
            </a:r>
            <a:endParaRPr lang="en-US" sz="1400" b="1" dirty="0">
              <a:solidFill>
                <a:schemeClr val="bg1"/>
              </a:solidFill>
              <a:latin typeface="Work Sans SemiBold" pitchFamily="2" charset="77"/>
            </a:endParaRPr>
          </a:p>
        </p:txBody>
      </p:sp>
      <p:pic>
        <p:nvPicPr>
          <p:cNvPr id="8" name="Picture 7">
            <a:extLst>
              <a:ext uri="{FF2B5EF4-FFF2-40B4-BE49-F238E27FC236}">
                <a16:creationId xmlns:a16="http://schemas.microsoft.com/office/drawing/2014/main" id="{82834434-1D63-7997-A17F-A7115122D508}"/>
              </a:ext>
            </a:extLst>
          </p:cNvPr>
          <p:cNvPicPr>
            <a:picLocks noGrp="1" noRot="1" noChangeAspect="1" noMove="1" noResize="1" noEditPoints="1" noAdjustHandles="1" noChangeArrowheads="1" noChangeShapeType="1" noCrop="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a:spLocks noGrp="1" noRot="1" noMove="1" noResize="1" noEditPoints="1" noAdjustHandles="1" noChangeArrowheads="1" noChangeShapeType="1"/>
          </p:cNvSpPr>
          <p:nvPr/>
        </p:nvSpPr>
        <p:spPr>
          <a:xfrm>
            <a:off x="296800" y="949173"/>
            <a:ext cx="2514336" cy="738664"/>
          </a:xfrm>
          <a:prstGeom prst="rect">
            <a:avLst/>
          </a:prstGeom>
          <a:noFill/>
        </p:spPr>
        <p:txBody>
          <a:bodyPr wrap="square" rtlCol="0">
            <a:spAutoFit/>
          </a:bodyPr>
          <a:lstStyle/>
          <a:p>
            <a:r>
              <a:rPr lang="en-US" sz="1400" b="1">
                <a:solidFill>
                  <a:schemeClr val="bg1"/>
                </a:solidFill>
                <a:latin typeface="Work Sans SemiBold" pitchFamily="2" charset="77"/>
              </a:rPr>
              <a:t>CORE </a:t>
            </a:r>
            <a:r>
              <a:rPr lang="en-US" sz="1400" b="1">
                <a:solidFill>
                  <a:schemeClr val="bg1"/>
                </a:solidFill>
                <a:latin typeface="Work Sans" pitchFamily="2" charset="0"/>
              </a:rPr>
              <a:t>CONCEPT: </a:t>
            </a:r>
          </a:p>
          <a:p>
            <a:r>
              <a:rPr lang="en-GB" sz="1400" b="1">
                <a:solidFill>
                  <a:schemeClr val="bg1"/>
                </a:solidFill>
                <a:effectLst/>
                <a:latin typeface="Work Sans SemiBold" pitchFamily="2" charset="0"/>
                <a:ea typeface="Calibri" panose="020F0502020204030204" pitchFamily="34" charset="0"/>
                <a:cs typeface="Times New Roman" panose="02020603050405020304" pitchFamily="18" charset="0"/>
              </a:rPr>
              <a:t>PEOPLE OF GOD</a:t>
            </a:r>
          </a:p>
          <a:p>
            <a:endParaRPr lang="en-US" sz="1400" b="1" dirty="0">
              <a:solidFill>
                <a:schemeClr val="bg1"/>
              </a:solidFill>
              <a:latin typeface="Work Sans SemiBold" pitchFamily="2" charset="77"/>
            </a:endParaRPr>
          </a:p>
        </p:txBody>
      </p:sp>
      <p:sp>
        <p:nvSpPr>
          <p:cNvPr id="20" name="TextBox 19">
            <a:extLst>
              <a:ext uri="{FF2B5EF4-FFF2-40B4-BE49-F238E27FC236}">
                <a16:creationId xmlns:a16="http://schemas.microsoft.com/office/drawing/2014/main" id="{7F0F295F-1945-027E-E498-9204783374FC}"/>
              </a:ext>
            </a:extLst>
          </p:cNvPr>
          <p:cNvSpPr txBox="1">
            <a:spLocks noGrp="1" noRot="1" noMove="1" noResize="1" noEditPoints="1" noAdjustHandles="1" noChangeArrowheads="1" noChangeShapeType="1"/>
          </p:cNvSpPr>
          <p:nvPr/>
        </p:nvSpPr>
        <p:spPr>
          <a:xfrm>
            <a:off x="323765" y="3791148"/>
            <a:ext cx="2741040" cy="1689501"/>
          </a:xfrm>
          <a:prstGeom prst="rect">
            <a:avLst/>
          </a:prstGeom>
          <a:noFill/>
        </p:spPr>
        <p:txBody>
          <a:bodyPr wrap="square" rtlCol="0">
            <a:spAutoFit/>
          </a:bodyPr>
          <a:lstStyle/>
          <a:p>
            <a:pPr>
              <a:lnSpc>
                <a:spcPct val="107000"/>
              </a:lnSpc>
              <a:spcAft>
                <a:spcPts val="800"/>
              </a:spcAft>
            </a:pPr>
            <a:r>
              <a:rPr lang="en-GB" sz="1600" b="1" dirty="0">
                <a:effectLst/>
                <a:latin typeface="Work Sans" pitchFamily="2" charset="0"/>
                <a:ea typeface="Calibri" panose="020F0502020204030204" pitchFamily="34" charset="0"/>
                <a:cs typeface="Times New Roman" panose="02020603050405020304" pitchFamily="18" charset="0"/>
              </a:rPr>
              <a:t>Implementation:</a:t>
            </a:r>
            <a:r>
              <a:rPr lang="en-GB" sz="1600" dirty="0">
                <a:effectLst/>
                <a:latin typeface="Work Sans" pitchFamily="2" charset="0"/>
                <a:ea typeface="Calibri" panose="020F0502020204030204" pitchFamily="34" charset="0"/>
                <a:cs typeface="Times New Roman" panose="02020603050405020304" pitchFamily="18" charset="0"/>
              </a:rPr>
              <a:t>  </a:t>
            </a:r>
          </a:p>
          <a:p>
            <a:r>
              <a:rPr lang="en-GB" sz="1600" dirty="0">
                <a:effectLst/>
                <a:latin typeface="Work Sans" pitchFamily="2" charset="0"/>
                <a:ea typeface="Calibri" panose="020F0502020204030204" pitchFamily="34" charset="0"/>
                <a:cs typeface="Times New Roman" panose="02020603050405020304" pitchFamily="18" charset="0"/>
              </a:rPr>
              <a:t>Outlining how to introduce the religious content in the classroom and create learning opportunities from it.</a:t>
            </a:r>
            <a:endParaRPr lang="en-GB" sz="1600" dirty="0">
              <a:latin typeface="Work Sans" pitchFamily="2" charset="0"/>
            </a:endParaRPr>
          </a:p>
        </p:txBody>
      </p:sp>
      <p:sp>
        <p:nvSpPr>
          <p:cNvPr id="22" name="TextBox 21">
            <a:extLst>
              <a:ext uri="{FF2B5EF4-FFF2-40B4-BE49-F238E27FC236}">
                <a16:creationId xmlns:a16="http://schemas.microsoft.com/office/drawing/2014/main" id="{DCADF510-8CFF-BEDA-98C7-AAE125765A82}"/>
              </a:ext>
            </a:extLst>
          </p:cNvPr>
          <p:cNvSpPr txBox="1">
            <a:spLocks/>
          </p:cNvSpPr>
          <p:nvPr/>
        </p:nvSpPr>
        <p:spPr>
          <a:xfrm>
            <a:off x="3527922" y="2091131"/>
            <a:ext cx="5280799" cy="1318310"/>
          </a:xfrm>
          <a:prstGeom prst="rect">
            <a:avLst/>
          </a:prstGeom>
          <a:noFill/>
        </p:spPr>
        <p:txBody>
          <a:bodyPr wrap="square" rtlCol="0">
            <a:spAutoFit/>
          </a:bodyPr>
          <a:lstStyle/>
          <a:p>
            <a:pPr marL="285750" lvl="0" indent="-285750">
              <a:lnSpc>
                <a:spcPct val="106000"/>
              </a:lnSpc>
              <a:buFont typeface="Arial" panose="020B0604020202020204" pitchFamily="34" charset="0"/>
              <a:buChar char="•"/>
            </a:pPr>
            <a:r>
              <a:rPr lang="en-GB" sz="1000" dirty="0">
                <a:effectLst/>
                <a:latin typeface="Work Sans" pitchFamily="2" charset="0"/>
                <a:ea typeface="Calibri" panose="020F0502020204030204" pitchFamily="34" charset="0"/>
                <a:cs typeface="Calibri" panose="020F0502020204030204" pitchFamily="34" charset="0"/>
              </a:rPr>
              <a:t>Revisit prior learning taught in the unit.</a:t>
            </a:r>
            <a:endParaRPr lang="en-GB" sz="1000" dirty="0">
              <a:effectLst/>
              <a:latin typeface="Work Sans" pitchFamily="2" charset="0"/>
              <a:ea typeface="Calibri" panose="020F0502020204030204" pitchFamily="34" charset="0"/>
              <a:cs typeface="Times New Roman" panose="02020603050405020304" pitchFamily="18" charset="0"/>
            </a:endParaRPr>
          </a:p>
          <a:p>
            <a:pPr marL="285750" lvl="0" indent="-285750">
              <a:lnSpc>
                <a:spcPct val="106000"/>
              </a:lnSpc>
              <a:buFont typeface="Arial" panose="020B0604020202020204" pitchFamily="34" charset="0"/>
              <a:buChar char="•"/>
            </a:pPr>
            <a:r>
              <a:rPr lang="en-GB" sz="1000" dirty="0">
                <a:effectLst/>
                <a:latin typeface="Work Sans" pitchFamily="2" charset="0"/>
                <a:ea typeface="Calibri" panose="020F0502020204030204" pitchFamily="34" charset="0"/>
                <a:cs typeface="Calibri" panose="020F0502020204030204" pitchFamily="34" charset="0"/>
              </a:rPr>
              <a:t>Demonstrate knowledge learnt.</a:t>
            </a:r>
            <a:endParaRPr lang="en-GB" sz="1000" dirty="0">
              <a:effectLst/>
              <a:latin typeface="Work Sans" pitchFamily="2" charset="0"/>
              <a:ea typeface="Calibri" panose="020F0502020204030204" pitchFamily="34" charset="0"/>
              <a:cs typeface="Times New Roman" panose="02020603050405020304" pitchFamily="18" charset="0"/>
            </a:endParaRPr>
          </a:p>
          <a:p>
            <a:pPr marL="285750" lvl="0" indent="-285750">
              <a:lnSpc>
                <a:spcPct val="106000"/>
              </a:lnSpc>
              <a:buFont typeface="Arial" panose="020B0604020202020204" pitchFamily="34" charset="0"/>
              <a:buChar char="•"/>
            </a:pPr>
            <a:r>
              <a:rPr lang="en-GB" sz="1000" dirty="0">
                <a:effectLst/>
                <a:latin typeface="Work Sans" pitchFamily="2" charset="0"/>
                <a:ea typeface="Calibri" panose="020F0502020204030204" pitchFamily="34" charset="0"/>
                <a:cs typeface="Calibri" panose="020F0502020204030204" pitchFamily="34" charset="0"/>
              </a:rPr>
              <a:t>Make links.</a:t>
            </a:r>
            <a:endParaRPr lang="en-GB" sz="1000" dirty="0">
              <a:effectLst/>
              <a:latin typeface="Work Sans" pitchFamily="2" charset="0"/>
              <a:ea typeface="Calibri" panose="020F0502020204030204" pitchFamily="34" charset="0"/>
              <a:cs typeface="Times New Roman" panose="02020603050405020304" pitchFamily="18" charset="0"/>
            </a:endParaRPr>
          </a:p>
          <a:p>
            <a:pPr marL="285750" lvl="0" indent="-285750">
              <a:lnSpc>
                <a:spcPct val="106000"/>
              </a:lnSpc>
              <a:buFont typeface="Arial" panose="020B0604020202020204" pitchFamily="34" charset="0"/>
              <a:buChar char="•"/>
            </a:pPr>
            <a:r>
              <a:rPr lang="en-GB" sz="1000" dirty="0">
                <a:effectLst/>
                <a:latin typeface="Work Sans" pitchFamily="2" charset="0"/>
                <a:ea typeface="Calibri" panose="020F0502020204030204" pitchFamily="34" charset="0"/>
                <a:cs typeface="Calibri" panose="020F0502020204030204" pitchFamily="34" charset="0"/>
              </a:rPr>
              <a:t>Ask questions.</a:t>
            </a:r>
            <a:endParaRPr lang="en-GB" sz="1000" dirty="0">
              <a:effectLst/>
              <a:latin typeface="Work Sans" pitchFamily="2" charset="0"/>
              <a:ea typeface="Calibri" panose="020F0502020204030204" pitchFamily="34" charset="0"/>
              <a:cs typeface="Times New Roman" panose="02020603050405020304" pitchFamily="18" charset="0"/>
            </a:endParaRPr>
          </a:p>
          <a:p>
            <a:pPr marL="228600">
              <a:lnSpc>
                <a:spcPct val="106000"/>
              </a:lnSpc>
              <a:spcAft>
                <a:spcPts val="800"/>
              </a:spcAft>
            </a:pPr>
            <a:r>
              <a:rPr lang="en-GB" sz="1000" dirty="0">
                <a:effectLst/>
                <a:latin typeface="Work Sans" pitchFamily="2" charset="0"/>
                <a:ea typeface="Calibri" panose="020F0502020204030204" pitchFamily="34" charset="0"/>
                <a:cs typeface="Calibri" panose="020F0502020204030204" pitchFamily="34"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rPr>
              <a:t>Key religious vocabulary:  </a:t>
            </a:r>
            <a:r>
              <a:rPr lang="en-GB" sz="1000" dirty="0">
                <a:effectLst/>
                <a:latin typeface="Work Sans" pitchFamily="2" charset="0"/>
                <a:ea typeface="Calibri" panose="020F0502020204030204" pitchFamily="34" charset="0"/>
              </a:rPr>
              <a:t>  Bible, Old Testament, People of God, faith, vocation, selflessness, sacrifice.</a:t>
            </a:r>
            <a:endParaRPr lang="en-GB" sz="1000" dirty="0">
              <a:latin typeface="Work Sans" pitchFamily="2" charset="0"/>
            </a:endParaRPr>
          </a:p>
        </p:txBody>
      </p:sp>
      <p:sp>
        <p:nvSpPr>
          <p:cNvPr id="23" name="TextBox 22">
            <a:extLst>
              <a:ext uri="{FF2B5EF4-FFF2-40B4-BE49-F238E27FC236}">
                <a16:creationId xmlns:a16="http://schemas.microsoft.com/office/drawing/2014/main" id="{5356ED5B-34B2-601E-8F6A-6C3A1612E59E}"/>
              </a:ext>
            </a:extLst>
          </p:cNvPr>
          <p:cNvSpPr txBox="1">
            <a:spLocks noGrp="1" noRot="1" noMove="1" noResize="1" noEditPoints="1" noAdjustHandles="1" noChangeArrowheads="1" noChangeShapeType="1"/>
          </p:cNvSpPr>
          <p:nvPr/>
        </p:nvSpPr>
        <p:spPr>
          <a:xfrm>
            <a:off x="3527922" y="3791148"/>
            <a:ext cx="8270177" cy="2657138"/>
          </a:xfrm>
          <a:prstGeom prst="rect">
            <a:avLst/>
          </a:prstGeom>
          <a:noFill/>
        </p:spPr>
        <p:txBody>
          <a:bodyPr wrap="square" lIns="91440" tIns="45720" rIns="91440" bIns="45720" rtlCol="0" anchor="t">
            <a:spAutoFit/>
          </a:bodyPr>
          <a:lstStyle/>
          <a:p>
            <a:pPr>
              <a:spcAft>
                <a:spcPts val="400"/>
              </a:spcAft>
            </a:pPr>
            <a:r>
              <a:rPr lang="en-GB" sz="1000" b="1" dirty="0">
                <a:effectLst/>
                <a:latin typeface="Work Sans" pitchFamily="2" charset="0"/>
                <a:ea typeface="Calibri" panose="020F0502020204030204" pitchFamily="34" charset="0"/>
                <a:cs typeface="Calibri" panose="020F0502020204030204" pitchFamily="34" charset="0"/>
              </a:rPr>
              <a:t>Assessment activity:</a:t>
            </a:r>
            <a:endParaRPr lang="en-GB" sz="1000" dirty="0">
              <a:effectLst/>
              <a:latin typeface="Work Sans" pitchFamily="2" charset="0"/>
              <a:ea typeface="Calibri" panose="020F0502020204030204" pitchFamily="34" charset="0"/>
              <a:cs typeface="Times New Roman" panose="02020603050405020304" pitchFamily="18" charset="0"/>
            </a:endParaRPr>
          </a:p>
          <a:p>
            <a:pPr>
              <a:spcAft>
                <a:spcPts val="400"/>
              </a:spcAft>
            </a:pPr>
            <a:r>
              <a:rPr lang="en-GB" sz="1000" b="1" dirty="0">
                <a:effectLst/>
                <a:latin typeface="Work Sans" pitchFamily="2" charset="0"/>
                <a:ea typeface="Calibri" panose="020F0502020204030204" pitchFamily="34" charset="0"/>
                <a:cs typeface="Calibri" panose="020F0502020204030204" pitchFamily="34"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pPr>
              <a:spcAft>
                <a:spcPts val="400"/>
              </a:spcAft>
            </a:pPr>
            <a:r>
              <a:rPr lang="en-GB" sz="1000" b="1" dirty="0">
                <a:effectLst/>
                <a:latin typeface="Work Sans" pitchFamily="2" charset="0"/>
                <a:ea typeface="Calibri" panose="020F0502020204030204" pitchFamily="34" charset="0"/>
                <a:cs typeface="Calibri" panose="020F0502020204030204" pitchFamily="34" charset="0"/>
              </a:rPr>
              <a:t>Groups of three:</a:t>
            </a:r>
            <a:endParaRPr lang="en-GB" sz="1000" dirty="0">
              <a:effectLst/>
              <a:latin typeface="Work Sans" pitchFamily="2" charset="0"/>
              <a:ea typeface="Calibri" panose="020F0502020204030204" pitchFamily="34" charset="0"/>
              <a:cs typeface="Times New Roman" panose="02020603050405020304" pitchFamily="18" charset="0"/>
            </a:endParaRPr>
          </a:p>
          <a:p>
            <a:pPr>
              <a:spcAft>
                <a:spcPts val="400"/>
              </a:spcAft>
            </a:pPr>
            <a:r>
              <a:rPr lang="en-GB" sz="1000" b="1" dirty="0">
                <a:effectLst/>
                <a:latin typeface="Work Sans" pitchFamily="2" charset="0"/>
                <a:ea typeface="Calibri" panose="020F0502020204030204" pitchFamily="34" charset="0"/>
                <a:cs typeface="Calibri" panose="020F0502020204030204" pitchFamily="34"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pPr>
              <a:spcAft>
                <a:spcPts val="400"/>
              </a:spcAft>
            </a:pPr>
            <a:r>
              <a:rPr lang="en-GB" sz="1000" b="1" dirty="0">
                <a:effectLst/>
                <a:latin typeface="Work Sans" pitchFamily="2" charset="0"/>
                <a:ea typeface="Calibri" panose="020F0502020204030204" pitchFamily="34" charset="0"/>
                <a:cs typeface="Calibri" panose="020F0502020204030204" pitchFamily="34" charset="0"/>
              </a:rPr>
              <a:t>Pupils work in groups of three.</a:t>
            </a:r>
            <a:endParaRPr lang="en-GB" sz="1000" dirty="0">
              <a:effectLst/>
              <a:latin typeface="Work Sans" pitchFamily="2" charset="0"/>
              <a:ea typeface="Calibri" panose="020F0502020204030204" pitchFamily="34" charset="0"/>
              <a:cs typeface="Times New Roman" panose="02020603050405020304" pitchFamily="18" charset="0"/>
            </a:endParaRPr>
          </a:p>
          <a:p>
            <a:pPr>
              <a:spcAft>
                <a:spcPts val="400"/>
              </a:spcAft>
            </a:pPr>
            <a:r>
              <a:rPr lang="en-GB" sz="1000" dirty="0">
                <a:effectLst/>
                <a:latin typeface="Work Sans" pitchFamily="2" charset="0"/>
                <a:ea typeface="Calibri" panose="020F0502020204030204" pitchFamily="34" charset="0"/>
                <a:cs typeface="Calibri" panose="020F0502020204030204" pitchFamily="34"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pPr>
              <a:spcAft>
                <a:spcPts val="400"/>
              </a:spcAft>
            </a:pPr>
            <a:r>
              <a:rPr lang="en-GB" sz="1000" b="1" dirty="0">
                <a:effectLst/>
                <a:latin typeface="Work Sans" pitchFamily="2" charset="0"/>
                <a:ea typeface="Calibri" panose="020F0502020204030204" pitchFamily="34" charset="0"/>
                <a:cs typeface="Calibri" panose="020F0502020204030204" pitchFamily="34" charset="0"/>
              </a:rPr>
              <a:t>To note:</a:t>
            </a:r>
            <a:r>
              <a:rPr lang="en-GB" sz="1000" dirty="0">
                <a:effectLst/>
                <a:latin typeface="Work Sans" pitchFamily="2" charset="0"/>
                <a:ea typeface="Calibri" panose="020F0502020204030204" pitchFamily="34" charset="0"/>
                <a:cs typeface="Calibri" panose="020F0502020204030204" pitchFamily="34" charset="0"/>
              </a:rPr>
              <a:t>  The role of the teacher during the task is to listen to pupils’ responses, to ask follow up questions and to address any misconceptions.</a:t>
            </a:r>
            <a:endParaRPr lang="en-GB" sz="1000" dirty="0">
              <a:effectLst/>
              <a:latin typeface="Work Sans" pitchFamily="2" charset="0"/>
              <a:ea typeface="Calibri" panose="020F0502020204030204" pitchFamily="34" charset="0"/>
              <a:cs typeface="Times New Roman" panose="02020603050405020304" pitchFamily="18" charset="0"/>
            </a:endParaRPr>
          </a:p>
          <a:p>
            <a:pPr>
              <a:spcAft>
                <a:spcPts val="400"/>
              </a:spcAft>
            </a:pPr>
            <a:r>
              <a:rPr lang="en-GB" sz="1000" b="1" dirty="0">
                <a:solidFill>
                  <a:srgbClr val="7030A0"/>
                </a:solidFill>
                <a:effectLst/>
                <a:latin typeface="Work Sans" pitchFamily="2" charset="0"/>
                <a:ea typeface="Calibri" panose="020F0502020204030204" pitchFamily="34" charset="0"/>
                <a:cs typeface="Calibri" panose="020F0502020204030204" pitchFamily="34"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pPr>
              <a:spcAft>
                <a:spcPts val="400"/>
              </a:spcAft>
            </a:pPr>
            <a:r>
              <a:rPr lang="en-GB" sz="1000" dirty="0">
                <a:effectLst/>
                <a:latin typeface="Work Sans" pitchFamily="2" charset="0"/>
                <a:ea typeface="Calibri" panose="020F0502020204030204" pitchFamily="34" charset="0"/>
                <a:cs typeface="Calibri" panose="020F0502020204030204" pitchFamily="34" charset="0"/>
              </a:rPr>
              <a:t>Each group is given a ‘talking tub’ that consists of the following:  </a:t>
            </a:r>
            <a:r>
              <a:rPr lang="en-GB" sz="1000" b="1" dirty="0">
                <a:effectLst/>
                <a:latin typeface="Work Sans" pitchFamily="2" charset="0"/>
                <a:ea typeface="Calibri" panose="020F0502020204030204" pitchFamily="34" charset="0"/>
                <a:cs typeface="Calibri" panose="020F0502020204030204" pitchFamily="34" charset="0"/>
              </a:rPr>
              <a:t>(See appendix lesson 6a.)</a:t>
            </a:r>
            <a:endParaRPr lang="en-GB" sz="1000" dirty="0">
              <a:effectLst/>
              <a:latin typeface="Work Sans" pitchFamily="2" charset="0"/>
              <a:ea typeface="Calibri" panose="020F0502020204030204" pitchFamily="34" charset="0"/>
              <a:cs typeface="Times New Roman" panose="02020603050405020304" pitchFamily="18" charset="0"/>
            </a:endParaRPr>
          </a:p>
          <a:p>
            <a:pPr>
              <a:spcAft>
                <a:spcPts val="400"/>
              </a:spcAft>
            </a:pPr>
            <a:r>
              <a:rPr lang="en-GB" sz="1000" b="1" dirty="0">
                <a:effectLst/>
                <a:latin typeface="Work Sans" pitchFamily="2" charset="0"/>
                <a:ea typeface="Calibri" panose="020F0502020204030204" pitchFamily="34" charset="0"/>
                <a:cs typeface="Calibri" panose="020F0502020204030204" pitchFamily="34"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spcAft>
                <a:spcPts val="400"/>
              </a:spcAft>
              <a:buFont typeface="Arial" panose="020B0604020202020204" pitchFamily="34" charset="0"/>
              <a:buChar char="•"/>
            </a:pPr>
            <a:r>
              <a:rPr lang="en-GB" sz="1000" dirty="0">
                <a:effectLst/>
                <a:latin typeface="Work Sans" pitchFamily="2" charset="0"/>
                <a:ea typeface="Calibri" panose="020F0502020204030204" pitchFamily="34" charset="0"/>
                <a:cs typeface="Calibri" panose="020F0502020204030204" pitchFamily="34" charset="0"/>
              </a:rPr>
              <a:t>Paintings of Abraham, Moses and Ruth.</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spcAft>
                <a:spcPts val="400"/>
              </a:spcAft>
              <a:buFont typeface="Arial" panose="020B0604020202020204" pitchFamily="34" charset="0"/>
              <a:buChar char="•"/>
            </a:pPr>
            <a:r>
              <a:rPr lang="en-GB" sz="1000" dirty="0">
                <a:effectLst/>
                <a:latin typeface="Work Sans" pitchFamily="2" charset="0"/>
                <a:ea typeface="Calibri" panose="020F0502020204030204" pitchFamily="34" charset="0"/>
                <a:cs typeface="Calibri" panose="020F0502020204030204" pitchFamily="34" charset="0"/>
              </a:rPr>
              <a:t>Key words and images that are associated with each person.</a:t>
            </a:r>
            <a:endParaRPr lang="en-GB" sz="1000" dirty="0">
              <a:effectLst/>
              <a:latin typeface="Work Sans" pitchFamily="2" charset="0"/>
              <a:ea typeface="Calibri" panose="020F0502020204030204" pitchFamily="34" charset="0"/>
              <a:cs typeface="Times New Roman" panose="02020603050405020304" pitchFamily="18" charset="0"/>
            </a:endParaRPr>
          </a:p>
        </p:txBody>
      </p:sp>
      <p:sp>
        <p:nvSpPr>
          <p:cNvPr id="24" name="TextBox 23">
            <a:extLst>
              <a:ext uri="{FF2B5EF4-FFF2-40B4-BE49-F238E27FC236}">
                <a16:creationId xmlns:a16="http://schemas.microsoft.com/office/drawing/2014/main" id="{7171E2D9-75BE-823A-B6B6-8090DBC306CD}"/>
              </a:ext>
            </a:extLst>
          </p:cNvPr>
          <p:cNvSpPr txBox="1">
            <a:spLocks noGrp="1" noRot="1" noMove="1" noResize="1" noEditPoints="1" noAdjustHandles="1" noChangeArrowheads="1" noChangeShapeType="1"/>
          </p:cNvSpPr>
          <p:nvPr/>
        </p:nvSpPr>
        <p:spPr>
          <a:xfrm>
            <a:off x="386872" y="2027836"/>
            <a:ext cx="2417236" cy="1429943"/>
          </a:xfrm>
          <a:prstGeom prst="rect">
            <a:avLst/>
          </a:prstGeom>
          <a:noFill/>
        </p:spPr>
        <p:txBody>
          <a:bodyPr wrap="square" lIns="91440" tIns="45720" rIns="91440" bIns="45720" rtlCol="0" anchor="t">
            <a:spAutoFit/>
          </a:bodyPr>
          <a:lstStyle/>
          <a:p>
            <a:pPr>
              <a:lnSpc>
                <a:spcPct val="107000"/>
              </a:lnSpc>
              <a:spcAft>
                <a:spcPts val="800"/>
              </a:spcAft>
            </a:pPr>
            <a:r>
              <a:rPr lang="en-GB" sz="1600" b="1">
                <a:latin typeface="Work Sans"/>
                <a:ea typeface="Calibri" panose="020F0502020204030204" pitchFamily="34" charset="0"/>
                <a:cs typeface="Times New Roman"/>
              </a:rPr>
              <a:t>Intention</a:t>
            </a:r>
            <a:r>
              <a:rPr lang="en-GB" sz="1600" b="1">
                <a:effectLst/>
                <a:latin typeface="Work Sans"/>
                <a:ea typeface="Calibri" panose="020F0502020204030204" pitchFamily="34" charset="0"/>
                <a:cs typeface="Times New Roman"/>
              </a:rPr>
              <a:t>:</a:t>
            </a:r>
            <a:r>
              <a:rPr lang="en-GB" sz="1600">
                <a:latin typeface="Work Sans"/>
                <a:ea typeface="Calibri" panose="020F0502020204030204" pitchFamily="34" charset="0"/>
                <a:cs typeface="Times New Roman"/>
              </a:rPr>
              <a:t> </a:t>
            </a:r>
            <a:endParaRPr lang="en-GB" sz="1600">
              <a:effectLst/>
              <a:latin typeface="Work Sans" pitchFamily="2" charset="0"/>
              <a:ea typeface="Calibri" panose="020F0502020204030204" pitchFamily="34" charset="0"/>
              <a:cs typeface="Times New Roman" panose="02020603050405020304" pitchFamily="18" charset="0"/>
            </a:endParaRPr>
          </a:p>
          <a:p>
            <a:pPr>
              <a:lnSpc>
                <a:spcPct val="115000"/>
              </a:lnSpc>
              <a:spcAft>
                <a:spcPts val="1000"/>
              </a:spcAft>
            </a:pPr>
            <a:r>
              <a:rPr lang="en-GB" sz="1600">
                <a:effectLst/>
                <a:latin typeface="Work Sans" pitchFamily="2" charset="0"/>
                <a:ea typeface="Calibri" panose="020F0502020204030204" pitchFamily="34" charset="0"/>
                <a:cs typeface="Times New Roman" panose="02020603050405020304" pitchFamily="18" charset="0"/>
              </a:rPr>
              <a:t>To give pupils opportunities to:</a:t>
            </a:r>
          </a:p>
          <a:p>
            <a:endParaRPr lang="en-GB"/>
          </a:p>
        </p:txBody>
      </p:sp>
      <p:cxnSp>
        <p:nvCxnSpPr>
          <p:cNvPr id="9" name="Straight Connector 8">
            <a:extLst>
              <a:ext uri="{FF2B5EF4-FFF2-40B4-BE49-F238E27FC236}">
                <a16:creationId xmlns:a16="http://schemas.microsoft.com/office/drawing/2014/main" id="{6576263B-7EFD-2F92-FA2E-AF9E5CCC89E3}"/>
              </a:ext>
            </a:extLst>
          </p:cNvPr>
          <p:cNvCxnSpPr>
            <a:cxnSpLocks noGrp="1" noRot="1" noMove="1" noResize="1" noEditPoints="1" noAdjustHandles="1" noChangeArrowheads="1" noChangeShapeType="1"/>
          </p:cNvCxnSpPr>
          <p:nvPr/>
        </p:nvCxnSpPr>
        <p:spPr>
          <a:xfrm flipH="1">
            <a:off x="3788659" y="3613120"/>
            <a:ext cx="7732104" cy="0"/>
          </a:xfrm>
          <a:prstGeom prst="line">
            <a:avLst/>
          </a:prstGeom>
          <a:ln>
            <a:solidFill>
              <a:srgbClr val="55345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51487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2BCC53D-2951-2F4F-6FF0-30FC923A3FA2}"/>
              </a:ext>
            </a:extLst>
          </p:cNvPr>
          <p:cNvSpPr/>
          <p:nvPr/>
        </p:nvSpPr>
        <p:spPr>
          <a:xfrm>
            <a:off x="0" y="1822664"/>
            <a:ext cx="3383279" cy="5035335"/>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5B554BBF-2A14-86A7-C696-67F5B9FE1533}"/>
              </a:ext>
            </a:extLst>
          </p:cNvPr>
          <p:cNvSpPr/>
          <p:nvPr/>
        </p:nvSpPr>
        <p:spPr>
          <a:xfrm>
            <a:off x="0" y="0"/>
            <a:ext cx="12199027" cy="1817310"/>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a:spLocks noGrp="1" noRot="1" noMove="1" noResize="1" noEditPoints="1" noAdjustHandles="1" noChangeArrowheads="1" noChangeShapeType="1"/>
          </p:cNvSpPr>
          <p:nvPr/>
        </p:nvSpPr>
        <p:spPr>
          <a:xfrm>
            <a:off x="2408601" y="408389"/>
            <a:ext cx="8039647" cy="461665"/>
          </a:xfrm>
          <a:prstGeom prst="rect">
            <a:avLst/>
          </a:prstGeom>
          <a:noFill/>
        </p:spPr>
        <p:txBody>
          <a:bodyPr wrap="square" rtlCol="0">
            <a:spAutoFit/>
          </a:bodyPr>
          <a:lstStyle/>
          <a:p>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Lesson 6: </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Assessment</a:t>
            </a:r>
            <a:endParaRPr lang="en-GB" sz="2400" dirty="0">
              <a:solidFill>
                <a:schemeClr val="bg1"/>
              </a:solidFill>
              <a:effectLst/>
              <a:latin typeface="Work Sans Light" pitchFamily="2"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5D460F70-1D54-ED4A-ADF6-21064E957007}"/>
              </a:ext>
            </a:extLst>
          </p:cNvPr>
          <p:cNvSpPr txBox="1">
            <a:spLocks noGrp="1" noRot="1" noMove="1" noResize="1" noEditPoints="1" noAdjustHandles="1" noChangeArrowheads="1" noChangeShapeType="1"/>
          </p:cNvSpPr>
          <p:nvPr/>
        </p:nvSpPr>
        <p:spPr>
          <a:xfrm>
            <a:off x="296800" y="267475"/>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FOUR</a:t>
            </a:r>
            <a:endParaRPr lang="en-US" sz="1400" b="1" dirty="0">
              <a:solidFill>
                <a:schemeClr val="bg1"/>
              </a:solidFill>
              <a:latin typeface="Work Sans SemiBold" pitchFamily="2" charset="77"/>
            </a:endParaRPr>
          </a:p>
        </p:txBody>
      </p:sp>
      <p:pic>
        <p:nvPicPr>
          <p:cNvPr id="8" name="Picture 7">
            <a:extLst>
              <a:ext uri="{FF2B5EF4-FFF2-40B4-BE49-F238E27FC236}">
                <a16:creationId xmlns:a16="http://schemas.microsoft.com/office/drawing/2014/main" id="{82834434-1D63-7997-A17F-A7115122D508}"/>
              </a:ext>
            </a:extLst>
          </p:cNvPr>
          <p:cNvPicPr>
            <a:picLocks noGrp="1" noRot="1" noChangeAspect="1" noMove="1" noResize="1" noEditPoints="1" noAdjustHandles="1" noChangeArrowheads="1" noChangeShapeType="1" noCrop="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a:spLocks noGrp="1" noRot="1" noMove="1" noResize="1" noEditPoints="1" noAdjustHandles="1" noChangeArrowheads="1" noChangeShapeType="1"/>
          </p:cNvSpPr>
          <p:nvPr/>
        </p:nvSpPr>
        <p:spPr>
          <a:xfrm>
            <a:off x="296800" y="949173"/>
            <a:ext cx="2514336" cy="738664"/>
          </a:xfrm>
          <a:prstGeom prst="rect">
            <a:avLst/>
          </a:prstGeom>
          <a:noFill/>
        </p:spPr>
        <p:txBody>
          <a:bodyPr wrap="square" rtlCol="0">
            <a:spAutoFit/>
          </a:bodyPr>
          <a:lstStyle/>
          <a:p>
            <a:r>
              <a:rPr lang="en-US" sz="1400" b="1">
                <a:solidFill>
                  <a:schemeClr val="bg1"/>
                </a:solidFill>
                <a:latin typeface="Work Sans SemiBold" pitchFamily="2" charset="77"/>
              </a:rPr>
              <a:t>CORE </a:t>
            </a:r>
            <a:r>
              <a:rPr lang="en-US" sz="1400" b="1">
                <a:solidFill>
                  <a:schemeClr val="bg1"/>
                </a:solidFill>
                <a:latin typeface="Work Sans" pitchFamily="2" charset="0"/>
              </a:rPr>
              <a:t>CONCEPT: </a:t>
            </a:r>
          </a:p>
          <a:p>
            <a:r>
              <a:rPr lang="en-GB" sz="1400" b="1">
                <a:solidFill>
                  <a:schemeClr val="bg1"/>
                </a:solidFill>
                <a:effectLst/>
                <a:latin typeface="Work Sans SemiBold" pitchFamily="2" charset="0"/>
                <a:ea typeface="Calibri" panose="020F0502020204030204" pitchFamily="34" charset="0"/>
                <a:cs typeface="Times New Roman" panose="02020603050405020304" pitchFamily="18" charset="0"/>
              </a:rPr>
              <a:t>PEOPLE OF GOD</a:t>
            </a:r>
          </a:p>
          <a:p>
            <a:endParaRPr lang="en-US" sz="1400" b="1" dirty="0">
              <a:solidFill>
                <a:schemeClr val="bg1"/>
              </a:solidFill>
              <a:latin typeface="Work Sans SemiBold" pitchFamily="2" charset="77"/>
            </a:endParaRPr>
          </a:p>
        </p:txBody>
      </p:sp>
      <p:sp>
        <p:nvSpPr>
          <p:cNvPr id="5" name="TextBox 4">
            <a:extLst>
              <a:ext uri="{FF2B5EF4-FFF2-40B4-BE49-F238E27FC236}">
                <a16:creationId xmlns:a16="http://schemas.microsoft.com/office/drawing/2014/main" id="{FA96F9E5-8D36-A8A5-C360-ABB1898E278E}"/>
              </a:ext>
            </a:extLst>
          </p:cNvPr>
          <p:cNvSpPr txBox="1">
            <a:spLocks/>
          </p:cNvSpPr>
          <p:nvPr/>
        </p:nvSpPr>
        <p:spPr>
          <a:xfrm>
            <a:off x="3680079" y="1929203"/>
            <a:ext cx="8159065" cy="5016758"/>
          </a:xfrm>
          <a:prstGeom prst="rect">
            <a:avLst/>
          </a:prstGeom>
          <a:noFill/>
        </p:spPr>
        <p:txBody>
          <a:bodyPr wrap="square">
            <a:spAutoFit/>
          </a:bodyPr>
          <a:lstStyle/>
          <a:p>
            <a:r>
              <a:rPr lang="en-GB" sz="1000" b="1" dirty="0">
                <a:effectLst/>
                <a:latin typeface="Work Sans" pitchFamily="2" charset="0"/>
                <a:ea typeface="Calibri" panose="020F0502020204030204" pitchFamily="34" charset="0"/>
                <a:cs typeface="Calibri" panose="020F0502020204030204" pitchFamily="34" charset="0"/>
              </a:rPr>
              <a:t>Pupils are encouraged to complete the following steps:  You may wish to simplify these tasks or just do one of the steps.</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Calibri" panose="020F0502020204030204" pitchFamily="34" charset="0"/>
              </a:rPr>
              <a:t>Step 1:</a:t>
            </a:r>
            <a:endParaRPr lang="en-GB" sz="1000" dirty="0">
              <a:effectLst/>
              <a:latin typeface="Work Sans" pitchFamily="2" charset="0"/>
              <a:ea typeface="Calibri" panose="020F0502020204030204" pitchFamily="34" charset="0"/>
              <a:cs typeface="Times New Roman" panose="02020603050405020304" pitchFamily="18" charset="0"/>
            </a:endParaRPr>
          </a:p>
          <a:p>
            <a:pPr lvl="0"/>
            <a:r>
              <a:rPr lang="en-GB" sz="1000" dirty="0">
                <a:effectLst/>
                <a:latin typeface="Work Sans" pitchFamily="2" charset="0"/>
                <a:ea typeface="Calibri" panose="020F0502020204030204" pitchFamily="34" charset="0"/>
                <a:cs typeface="Calibri" panose="020F0502020204030204" pitchFamily="34" charset="0"/>
              </a:rPr>
              <a:t>Pupils are given the opportunity to talk about each item/painting/words in the tub.  What can they remember from the unit of learning?   What things would they link together?   Pupils are encouraged throughout to use religious vocabulary in their talk and conversation.</a:t>
            </a:r>
          </a:p>
          <a:p>
            <a:pPr marL="342900" lvl="0" indent="-342900">
              <a:buFont typeface="Symbol" panose="05050102010706020507" pitchFamily="18" charset="2"/>
              <a:buChar char=""/>
            </a:pP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Calibri" panose="020F0502020204030204" pitchFamily="34" charset="0"/>
              </a:rPr>
              <a:t>Step 2:</a:t>
            </a:r>
            <a:endParaRPr lang="en-GB" sz="1000" dirty="0">
              <a:effectLst/>
              <a:latin typeface="Work Sans" pitchFamily="2" charset="0"/>
              <a:ea typeface="Calibri" panose="020F0502020204030204" pitchFamily="34" charset="0"/>
              <a:cs typeface="Times New Roman" panose="02020603050405020304" pitchFamily="18" charset="0"/>
            </a:endParaRPr>
          </a:p>
          <a:p>
            <a:pPr lvl="0"/>
            <a:r>
              <a:rPr lang="en-GB" sz="1000" dirty="0">
                <a:effectLst/>
                <a:latin typeface="Work Sans" pitchFamily="2" charset="0"/>
                <a:ea typeface="Calibri" panose="020F0502020204030204" pitchFamily="34" charset="0"/>
                <a:cs typeface="Calibri" panose="020F0502020204030204" pitchFamily="34" charset="0"/>
              </a:rPr>
              <a:t>On strips of paper, pupils write down what they believe the key knowledge is for each item, using appropriate religious vocabulary.  (Key events that took place for each person, what actions did each person take, how did they respond to what God was requiring of them?  What can believers learn from each person?)</a:t>
            </a:r>
          </a:p>
          <a:p>
            <a:pPr marL="342900" lvl="0" indent="-342900">
              <a:buFont typeface="Symbol" panose="05050102010706020507" pitchFamily="18" charset="2"/>
              <a:buChar char=""/>
            </a:pP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Calibri" panose="020F0502020204030204" pitchFamily="34" charset="0"/>
              </a:rPr>
              <a:t>Step 3:</a:t>
            </a:r>
            <a:endParaRPr lang="en-GB" sz="1000" dirty="0">
              <a:effectLst/>
              <a:latin typeface="Work Sans" pitchFamily="2" charset="0"/>
              <a:ea typeface="Calibri" panose="020F0502020204030204" pitchFamily="34" charset="0"/>
              <a:cs typeface="Times New Roman" panose="02020603050405020304" pitchFamily="18" charset="0"/>
            </a:endParaRPr>
          </a:p>
          <a:p>
            <a:pPr lvl="0"/>
            <a:r>
              <a:rPr lang="en-GB" sz="1000" dirty="0">
                <a:effectLst/>
                <a:latin typeface="Work Sans" pitchFamily="2" charset="0"/>
                <a:ea typeface="Calibri" panose="020F0502020204030204" pitchFamily="34" charset="0"/>
                <a:cs typeface="Calibri" panose="020F0502020204030204" pitchFamily="34" charset="0"/>
              </a:rPr>
              <a:t>On a different coloured strip of paper, pupils write down any links/connections they can make/see between the different paintings/images and words (Trust, obedience, faith, commitment to God, leaders.)  </a:t>
            </a:r>
            <a:r>
              <a:rPr lang="en-GB" sz="1000" dirty="0" err="1">
                <a:effectLst/>
                <a:latin typeface="Work Sans" pitchFamily="2" charset="0"/>
                <a:ea typeface="Calibri" panose="020F0502020204030204" pitchFamily="34" charset="0"/>
                <a:cs typeface="Calibri" panose="020F0502020204030204" pitchFamily="34" charset="0"/>
              </a:rPr>
              <a:t>Eg</a:t>
            </a:r>
            <a:r>
              <a:rPr lang="en-GB" sz="1000" dirty="0">
                <a:effectLst/>
                <a:latin typeface="Work Sans" pitchFamily="2" charset="0"/>
                <a:ea typeface="Calibri" panose="020F0502020204030204" pitchFamily="34" charset="0"/>
                <a:cs typeface="Calibri" panose="020F0502020204030204" pitchFamily="34" charset="0"/>
              </a:rPr>
              <a:t> Do some of the words belong to more than one story?</a:t>
            </a:r>
          </a:p>
          <a:p>
            <a:pPr marL="342900" lvl="0" indent="-342900">
              <a:buFont typeface="Symbol" panose="05050102010706020507" pitchFamily="18" charset="2"/>
              <a:buChar char=""/>
            </a:pP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Calibri" panose="020F0502020204030204" pitchFamily="34" charset="0"/>
              </a:rPr>
              <a:t>Step 4:</a:t>
            </a:r>
            <a:endParaRPr lang="en-GB" sz="1000" dirty="0">
              <a:effectLst/>
              <a:latin typeface="Work Sans" pitchFamily="2" charset="0"/>
              <a:ea typeface="Calibri" panose="020F0502020204030204" pitchFamily="34" charset="0"/>
              <a:cs typeface="Times New Roman" panose="02020603050405020304" pitchFamily="18" charset="0"/>
            </a:endParaRPr>
          </a:p>
          <a:p>
            <a:pPr lvl="0"/>
            <a:r>
              <a:rPr lang="en-GB" sz="1000" dirty="0">
                <a:effectLst/>
                <a:latin typeface="Work Sans" pitchFamily="2" charset="0"/>
                <a:ea typeface="Calibri" panose="020F0502020204030204" pitchFamily="34" charset="0"/>
                <a:cs typeface="Calibri" panose="020F0502020204030204" pitchFamily="34" charset="0"/>
              </a:rPr>
              <a:t>On speech bubbles, pupils write down any questions they still have related to the decisions each person made?  </a:t>
            </a:r>
          </a:p>
          <a:p>
            <a:pPr marL="342900" lvl="0" indent="-342900">
              <a:buFont typeface="Symbol" panose="05050102010706020507" pitchFamily="18" charset="2"/>
              <a:buChar char=""/>
            </a:pP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Calibri" panose="020F0502020204030204" pitchFamily="34" charset="0"/>
              </a:rPr>
              <a:t>Plenary:  (Reflect and express)</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Calibri" panose="020F0502020204030204" pitchFamily="34"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Calibri" panose="020F0502020204030204" pitchFamily="34" charset="0"/>
              </a:rPr>
              <a:t>Return to the big question:    </a:t>
            </a:r>
            <a:r>
              <a:rPr lang="en-GB" sz="1000" b="1" dirty="0">
                <a:solidFill>
                  <a:srgbClr val="55345A"/>
                </a:solidFill>
                <a:effectLst/>
                <a:latin typeface="Work Sans" pitchFamily="2" charset="0"/>
                <a:ea typeface="Calibri" panose="020F0502020204030204" pitchFamily="34" charset="0"/>
                <a:cs typeface="Calibri" panose="020F0502020204030204" pitchFamily="34" charset="0"/>
              </a:rPr>
              <a:t>How did belief in God affect the actions of people in the Old Testament?</a:t>
            </a:r>
            <a:endParaRPr lang="en-GB" sz="1000" dirty="0">
              <a:solidFill>
                <a:srgbClr val="55345A"/>
              </a:solidFill>
              <a:effectLst/>
              <a:latin typeface="Work Sans" pitchFamily="2" charset="0"/>
              <a:ea typeface="Calibri" panose="020F0502020204030204" pitchFamily="34" charset="0"/>
              <a:cs typeface="Times New Roman" panose="02020603050405020304" pitchFamily="18" charset="0"/>
            </a:endParaRPr>
          </a:p>
          <a:p>
            <a:r>
              <a:rPr lang="en-GB" sz="1000" b="1" dirty="0">
                <a:solidFill>
                  <a:srgbClr val="7030A0"/>
                </a:solidFill>
                <a:effectLst/>
                <a:latin typeface="Work Sans" pitchFamily="2" charset="0"/>
                <a:ea typeface="Calibri" panose="020F0502020204030204" pitchFamily="34" charset="0"/>
                <a:cs typeface="Calibri" panose="020F0502020204030204" pitchFamily="34"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Calibri" panose="020F0502020204030204" pitchFamily="34" charset="0"/>
              </a:rPr>
              <a:t>Recap</a:t>
            </a:r>
            <a:r>
              <a:rPr lang="en-GB" sz="1000" dirty="0">
                <a:effectLst/>
                <a:latin typeface="Work Sans" pitchFamily="2" charset="0"/>
                <a:ea typeface="Calibri" panose="020F0502020204030204" pitchFamily="34" charset="0"/>
                <a:cs typeface="Calibri" panose="020F0502020204030204" pitchFamily="34" charset="0"/>
              </a:rPr>
              <a:t> on how belief in God affected each person’s actions.</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pitchFamily="2" charset="0"/>
                <a:ea typeface="Calibri" panose="020F0502020204030204" pitchFamily="34" charset="0"/>
                <a:cs typeface="Calibri" panose="020F0502020204030204" pitchFamily="34"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Calibri" panose="020F0502020204030204" pitchFamily="34" charset="0"/>
              </a:rPr>
              <a:t>(See appendix 6b.)</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solidFill>
                  <a:srgbClr val="7030A0"/>
                </a:solidFill>
                <a:effectLst/>
                <a:latin typeface="Work Sans" pitchFamily="2" charset="0"/>
                <a:ea typeface="Calibri" panose="020F0502020204030204" pitchFamily="34" charset="0"/>
                <a:cs typeface="Calibri" panose="020F0502020204030204" pitchFamily="34"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Calibri" panose="020F0502020204030204" pitchFamily="34" charset="0"/>
              </a:rPr>
              <a:t>Abraham</a:t>
            </a:r>
            <a:r>
              <a:rPr lang="en-GB" sz="1000" dirty="0">
                <a:effectLst/>
                <a:latin typeface="Work Sans" pitchFamily="2" charset="0"/>
                <a:ea typeface="Calibri" panose="020F0502020204030204" pitchFamily="34" charset="0"/>
                <a:cs typeface="Calibri" panose="020F0502020204030204" pitchFamily="34" charset="0"/>
              </a:rPr>
              <a:t> – had faith in God and so left his land and all his possessions just as God had requested him to.  God made him the Father of all the nations.</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Calibri" panose="020F0502020204030204" pitchFamily="34" charset="0"/>
              </a:rPr>
              <a:t>Moses – </a:t>
            </a:r>
            <a:r>
              <a:rPr lang="en-GB" sz="1000" dirty="0">
                <a:effectLst/>
                <a:latin typeface="Work Sans" pitchFamily="2" charset="0"/>
                <a:ea typeface="Calibri" panose="020F0502020204030204" pitchFamily="34" charset="0"/>
                <a:cs typeface="Calibri" panose="020F0502020204030204" pitchFamily="34" charset="0"/>
              </a:rPr>
              <a:t>listened and followed God’s call which enabled him lead the Israelites to the promised land.</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Calibri" panose="020F0502020204030204" pitchFamily="34" charset="0"/>
              </a:rPr>
              <a:t>Ruth – </a:t>
            </a:r>
            <a:r>
              <a:rPr lang="en-GB" sz="1000" dirty="0">
                <a:effectLst/>
                <a:latin typeface="Work Sans" pitchFamily="2" charset="0"/>
                <a:ea typeface="Calibri" panose="020F0502020204030204" pitchFamily="34" charset="0"/>
                <a:cs typeface="Calibri" panose="020F0502020204030204" pitchFamily="34" charset="0"/>
              </a:rPr>
              <a:t>showed unconditional love, what it means to be selfless and what self-sacrifice really means.</a:t>
            </a:r>
            <a:endParaRPr lang="en-GB" sz="1000" dirty="0">
              <a:effectLst/>
              <a:latin typeface="Work Sans" pitchFamily="2"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738B86C7-2ECA-BDD2-4F9F-1C81BC797534}"/>
              </a:ext>
            </a:extLst>
          </p:cNvPr>
          <p:cNvSpPr txBox="1">
            <a:spLocks noGrp="1" noRot="1" noMove="1" noResize="1" noEditPoints="1" noAdjustHandles="1" noChangeArrowheads="1" noChangeShapeType="1"/>
          </p:cNvSpPr>
          <p:nvPr/>
        </p:nvSpPr>
        <p:spPr>
          <a:xfrm>
            <a:off x="296800" y="2110200"/>
            <a:ext cx="2741040" cy="1689501"/>
          </a:xfrm>
          <a:prstGeom prst="rect">
            <a:avLst/>
          </a:prstGeom>
          <a:noFill/>
        </p:spPr>
        <p:txBody>
          <a:bodyPr wrap="square" rtlCol="0">
            <a:spAutoFit/>
          </a:bodyPr>
          <a:lstStyle/>
          <a:p>
            <a:pPr>
              <a:lnSpc>
                <a:spcPct val="107000"/>
              </a:lnSpc>
              <a:spcAft>
                <a:spcPts val="800"/>
              </a:spcAft>
            </a:pPr>
            <a:r>
              <a:rPr lang="en-GB" sz="1600" b="1" dirty="0">
                <a:effectLst/>
                <a:latin typeface="Work Sans" pitchFamily="2" charset="0"/>
                <a:ea typeface="Calibri" panose="020F0502020204030204" pitchFamily="34" charset="0"/>
                <a:cs typeface="Times New Roman" panose="02020603050405020304" pitchFamily="18" charset="0"/>
              </a:rPr>
              <a:t>Implementation:</a:t>
            </a:r>
            <a:r>
              <a:rPr lang="en-GB" sz="1600" dirty="0">
                <a:effectLst/>
                <a:latin typeface="Work Sans" pitchFamily="2" charset="0"/>
                <a:ea typeface="Calibri" panose="020F0502020204030204" pitchFamily="34" charset="0"/>
                <a:cs typeface="Times New Roman" panose="02020603050405020304" pitchFamily="18" charset="0"/>
              </a:rPr>
              <a:t>  </a:t>
            </a:r>
          </a:p>
          <a:p>
            <a:r>
              <a:rPr lang="en-GB" sz="1600" dirty="0">
                <a:effectLst/>
                <a:latin typeface="Work Sans" pitchFamily="2" charset="0"/>
                <a:ea typeface="Calibri" panose="020F0502020204030204" pitchFamily="34" charset="0"/>
                <a:cs typeface="Times New Roman" panose="02020603050405020304" pitchFamily="18" charset="0"/>
              </a:rPr>
              <a:t>Outlining how to introduce the religious content in the classroom and create learning opportunities from it.</a:t>
            </a:r>
            <a:endParaRPr lang="en-GB" sz="1600" dirty="0">
              <a:latin typeface="Work Sans" pitchFamily="2" charset="0"/>
            </a:endParaRPr>
          </a:p>
        </p:txBody>
      </p:sp>
    </p:spTree>
    <p:extLst>
      <p:ext uri="{BB962C8B-B14F-4D97-AF65-F5344CB8AC3E}">
        <p14:creationId xmlns:p14="http://schemas.microsoft.com/office/powerpoint/2010/main" val="28239018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ECD1D94-E88C-CBBD-390A-B56A0B21855E}"/>
              </a:ext>
            </a:extLst>
          </p:cNvPr>
          <p:cNvSpPr/>
          <p:nvPr/>
        </p:nvSpPr>
        <p:spPr>
          <a:xfrm>
            <a:off x="0" y="1822664"/>
            <a:ext cx="3383279" cy="5035335"/>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A0C047DD-1780-C857-1E33-203869E466BD}"/>
              </a:ext>
            </a:extLst>
          </p:cNvPr>
          <p:cNvSpPr/>
          <p:nvPr/>
        </p:nvSpPr>
        <p:spPr>
          <a:xfrm>
            <a:off x="0" y="0"/>
            <a:ext cx="12199027" cy="1817310"/>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a:spLocks noGrp="1" noRot="1" noMove="1" noResize="1" noEditPoints="1" noAdjustHandles="1" noChangeArrowheads="1" noChangeShapeType="1"/>
          </p:cNvSpPr>
          <p:nvPr/>
        </p:nvSpPr>
        <p:spPr>
          <a:xfrm>
            <a:off x="2408601" y="408389"/>
            <a:ext cx="8039647" cy="461665"/>
          </a:xfrm>
          <a:prstGeom prst="rect">
            <a:avLst/>
          </a:prstGeom>
          <a:noFill/>
        </p:spPr>
        <p:txBody>
          <a:bodyPr wrap="square" rtlCol="0">
            <a:spAutoFit/>
          </a:bodyPr>
          <a:lstStyle/>
          <a:p>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Lesson 6: </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Assessment</a:t>
            </a:r>
            <a:endParaRPr lang="en-GB" sz="2400" dirty="0">
              <a:solidFill>
                <a:schemeClr val="bg1"/>
              </a:solidFill>
              <a:effectLst/>
              <a:latin typeface="Work Sans Light" pitchFamily="2"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5D460F70-1D54-ED4A-ADF6-21064E957007}"/>
              </a:ext>
            </a:extLst>
          </p:cNvPr>
          <p:cNvSpPr txBox="1">
            <a:spLocks noGrp="1" noRot="1" noMove="1" noResize="1" noEditPoints="1" noAdjustHandles="1" noChangeArrowheads="1" noChangeShapeType="1"/>
          </p:cNvSpPr>
          <p:nvPr/>
        </p:nvSpPr>
        <p:spPr>
          <a:xfrm>
            <a:off x="296800" y="267475"/>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FOUR</a:t>
            </a:r>
            <a:endParaRPr lang="en-US" sz="1400" b="1" dirty="0">
              <a:solidFill>
                <a:schemeClr val="bg1"/>
              </a:solidFill>
              <a:latin typeface="Work Sans SemiBold" pitchFamily="2" charset="77"/>
            </a:endParaRPr>
          </a:p>
        </p:txBody>
      </p:sp>
      <p:pic>
        <p:nvPicPr>
          <p:cNvPr id="8" name="Picture 7">
            <a:extLst>
              <a:ext uri="{FF2B5EF4-FFF2-40B4-BE49-F238E27FC236}">
                <a16:creationId xmlns:a16="http://schemas.microsoft.com/office/drawing/2014/main" id="{82834434-1D63-7997-A17F-A7115122D508}"/>
              </a:ext>
            </a:extLst>
          </p:cNvPr>
          <p:cNvPicPr>
            <a:picLocks noGrp="1" noRot="1" noChangeAspect="1" noMove="1" noResize="1" noEditPoints="1" noAdjustHandles="1" noChangeArrowheads="1" noChangeShapeType="1" noCrop="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a:spLocks noGrp="1" noRot="1" noMove="1" noResize="1" noEditPoints="1" noAdjustHandles="1" noChangeArrowheads="1" noChangeShapeType="1"/>
          </p:cNvSpPr>
          <p:nvPr/>
        </p:nvSpPr>
        <p:spPr>
          <a:xfrm>
            <a:off x="296800" y="949173"/>
            <a:ext cx="2514336" cy="738664"/>
          </a:xfrm>
          <a:prstGeom prst="rect">
            <a:avLst/>
          </a:prstGeom>
          <a:noFill/>
        </p:spPr>
        <p:txBody>
          <a:bodyPr wrap="square" rtlCol="0">
            <a:spAutoFit/>
          </a:bodyPr>
          <a:lstStyle/>
          <a:p>
            <a:r>
              <a:rPr lang="en-US" sz="1400" b="1">
                <a:solidFill>
                  <a:schemeClr val="bg1"/>
                </a:solidFill>
                <a:latin typeface="Work Sans SemiBold" pitchFamily="2" charset="77"/>
              </a:rPr>
              <a:t>CORE </a:t>
            </a:r>
            <a:r>
              <a:rPr lang="en-US" sz="1400" b="1">
                <a:solidFill>
                  <a:schemeClr val="bg1"/>
                </a:solidFill>
                <a:latin typeface="Work Sans" pitchFamily="2" charset="0"/>
              </a:rPr>
              <a:t>CONCEPT: </a:t>
            </a:r>
          </a:p>
          <a:p>
            <a:r>
              <a:rPr lang="en-GB" sz="1400" b="1">
                <a:solidFill>
                  <a:schemeClr val="bg1"/>
                </a:solidFill>
                <a:effectLst/>
                <a:latin typeface="Work Sans SemiBold" pitchFamily="2" charset="0"/>
                <a:ea typeface="Calibri" panose="020F0502020204030204" pitchFamily="34" charset="0"/>
                <a:cs typeface="Times New Roman" panose="02020603050405020304" pitchFamily="18" charset="0"/>
              </a:rPr>
              <a:t>PEOPLE OF GOD</a:t>
            </a:r>
          </a:p>
          <a:p>
            <a:endParaRPr lang="en-US" sz="1400" b="1" dirty="0">
              <a:solidFill>
                <a:schemeClr val="bg1"/>
              </a:solidFill>
              <a:latin typeface="Work Sans SemiBold" pitchFamily="2" charset="77"/>
            </a:endParaRPr>
          </a:p>
        </p:txBody>
      </p:sp>
      <p:sp>
        <p:nvSpPr>
          <p:cNvPr id="5" name="TextBox 4">
            <a:extLst>
              <a:ext uri="{FF2B5EF4-FFF2-40B4-BE49-F238E27FC236}">
                <a16:creationId xmlns:a16="http://schemas.microsoft.com/office/drawing/2014/main" id="{FA96F9E5-8D36-A8A5-C360-ABB1898E278E}"/>
              </a:ext>
            </a:extLst>
          </p:cNvPr>
          <p:cNvSpPr txBox="1">
            <a:spLocks/>
          </p:cNvSpPr>
          <p:nvPr/>
        </p:nvSpPr>
        <p:spPr>
          <a:xfrm>
            <a:off x="3711620" y="2110200"/>
            <a:ext cx="8159065" cy="4247317"/>
          </a:xfrm>
          <a:prstGeom prst="rect">
            <a:avLst/>
          </a:prstGeom>
          <a:noFill/>
        </p:spPr>
        <p:txBody>
          <a:bodyPr wrap="square">
            <a:spAutoFit/>
          </a:bodyPr>
          <a:lstStyle/>
          <a:p>
            <a:r>
              <a:rPr lang="en-GB" sz="1000" b="1" dirty="0">
                <a:effectLst/>
                <a:latin typeface="Work Sans" pitchFamily="2" charset="0"/>
                <a:ea typeface="Calibri" panose="020F0502020204030204" pitchFamily="34" charset="0"/>
                <a:cs typeface="Calibri" panose="020F0502020204030204" pitchFamily="34" charset="0"/>
              </a:rPr>
              <a:t>Making a decision:</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pitchFamily="2" charset="0"/>
                <a:ea typeface="Calibri" panose="020F0502020204030204" pitchFamily="34" charset="0"/>
                <a:cs typeface="Calibri" panose="020F0502020204030204" pitchFamily="34"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pitchFamily="2" charset="0"/>
                <a:ea typeface="Calibri" panose="020F0502020204030204" pitchFamily="34" charset="0"/>
                <a:cs typeface="Calibri" panose="020F0502020204030204" pitchFamily="34" charset="0"/>
              </a:rPr>
              <a:t>In groups of 4, pupils are presented with the following scenario.  (Be mindful of your school context and re-write it if it is not appropriate for your current setting.)</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pitchFamily="2" charset="0"/>
                <a:ea typeface="Calibri" panose="020F0502020204030204" pitchFamily="34" charset="0"/>
                <a:cs typeface="Calibri" panose="020F0502020204030204" pitchFamily="34"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pitchFamily="2" charset="0"/>
                <a:ea typeface="Calibri" panose="020F0502020204030204" pitchFamily="34" charset="0"/>
                <a:cs typeface="Calibri" panose="020F0502020204030204" pitchFamily="34" charset="0"/>
              </a:rPr>
              <a:t>Millie is eight years old.  She comes from a Christian family.  Millie attends church every week and her faith is very important to her.  She knows the two greatest commandments – love God and love your neighbour as yourself.</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pitchFamily="2" charset="0"/>
                <a:ea typeface="Calibri" panose="020F0502020204030204" pitchFamily="34" charset="0"/>
                <a:cs typeface="Calibri" panose="020F0502020204030204" pitchFamily="34"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pitchFamily="2" charset="0"/>
                <a:ea typeface="Calibri" panose="020F0502020204030204" pitchFamily="34" charset="0"/>
                <a:cs typeface="Calibri" panose="020F0502020204030204" pitchFamily="34" charset="0"/>
              </a:rPr>
              <a:t>A new child joins her class.  His name is Fred.  Fred is very shy and doesn’t speak even when children try to speak to him.  At lunchtime Fred tries to join in playing football but soon becomes upset because his team are losing.  Millie sees Fred sitting on the bench crying.  Millie loves sport and she is meant to be attending football training this particular lunchtime.  It is the last training before the big match against another school.  If she doesn’t attend training, she can’t play in the match.    What do you think Millie should do?  Go training or sit with Fred and try and cheer him up?  Or do something different?  What might influence her decision?</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pitchFamily="2" charset="0"/>
                <a:ea typeface="Calibri" panose="020F0502020204030204" pitchFamily="34" charset="0"/>
                <a:cs typeface="Calibri" panose="020F0502020204030204" pitchFamily="34"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Calibri" panose="020F0502020204030204" pitchFamily="34" charset="0"/>
              </a:rPr>
              <a:t>Things to consider before making the decision.</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Calibri" panose="020F0502020204030204" pitchFamily="34" charset="0"/>
              </a:rPr>
              <a:t>Millie is a Christian.</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Calibri" panose="020F0502020204030204" pitchFamily="34" charset="0"/>
              </a:rPr>
              <a:t>Millie loves football and is very good at it. Her team rely on her.</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Calibri" panose="020F0502020204030204" pitchFamily="34" charset="0"/>
              </a:rPr>
              <a:t>Fred is shy and doesn’t talk to anyone.</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Calibri" panose="020F0502020204030204" pitchFamily="34" charset="0"/>
              </a:rPr>
              <a:t>Who might Millie go to, to ask for guidance?</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Calibri" panose="020F0502020204030204" pitchFamily="34" charset="0"/>
              </a:rPr>
              <a:t>What might Millie do before she makes a decision?</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pitchFamily="2" charset="0"/>
                <a:ea typeface="Calibri" panose="020F0502020204030204" pitchFamily="34" charset="0"/>
                <a:cs typeface="Calibri" panose="020F0502020204030204" pitchFamily="34"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pitchFamily="2" charset="0"/>
                <a:ea typeface="Calibri" panose="020F0502020204030204" pitchFamily="34" charset="0"/>
                <a:cs typeface="Calibri" panose="020F0502020204030204" pitchFamily="34" charset="0"/>
              </a:rPr>
              <a:t>Each group decides on what Millie should do with a clear reason for their answer.</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pitchFamily="2" charset="0"/>
                <a:ea typeface="Calibri" panose="020F0502020204030204" pitchFamily="34" charset="0"/>
                <a:cs typeface="Calibri" panose="020F0502020204030204" pitchFamily="34"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rPr>
              <a:t>Snowball:</a:t>
            </a:r>
            <a:r>
              <a:rPr lang="en-GB" sz="1000" dirty="0">
                <a:effectLst/>
                <a:latin typeface="Work Sans" pitchFamily="2" charset="0"/>
                <a:ea typeface="Calibri" panose="020F0502020204030204" pitchFamily="34" charset="0"/>
              </a:rPr>
              <a:t>  One group joins another group and listens to their response.  As a group of eight, having heard each other’s responses – what is their new response?  Does the group agree to accept one of the group’s decision or do they come up with a different decision and reason for their choice?</a:t>
            </a:r>
            <a:endParaRPr lang="en-GB" sz="1000" dirty="0">
              <a:effectLst/>
              <a:latin typeface="Work Sans" pitchFamily="2"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738B86C7-2ECA-BDD2-4F9F-1C81BC797534}"/>
              </a:ext>
            </a:extLst>
          </p:cNvPr>
          <p:cNvSpPr txBox="1">
            <a:spLocks noGrp="1" noRot="1" noMove="1" noResize="1" noEditPoints="1" noAdjustHandles="1" noChangeArrowheads="1" noChangeShapeType="1"/>
          </p:cNvSpPr>
          <p:nvPr/>
        </p:nvSpPr>
        <p:spPr>
          <a:xfrm>
            <a:off x="296800" y="2110200"/>
            <a:ext cx="2741040" cy="1689501"/>
          </a:xfrm>
          <a:prstGeom prst="rect">
            <a:avLst/>
          </a:prstGeom>
          <a:noFill/>
        </p:spPr>
        <p:txBody>
          <a:bodyPr wrap="square" rtlCol="0">
            <a:spAutoFit/>
          </a:bodyPr>
          <a:lstStyle/>
          <a:p>
            <a:pPr>
              <a:lnSpc>
                <a:spcPct val="107000"/>
              </a:lnSpc>
              <a:spcAft>
                <a:spcPts val="800"/>
              </a:spcAft>
            </a:pPr>
            <a:r>
              <a:rPr lang="en-GB" sz="1600" b="1" dirty="0">
                <a:effectLst/>
                <a:latin typeface="Work Sans" pitchFamily="2" charset="0"/>
                <a:ea typeface="Calibri" panose="020F0502020204030204" pitchFamily="34" charset="0"/>
                <a:cs typeface="Times New Roman" panose="02020603050405020304" pitchFamily="18" charset="0"/>
              </a:rPr>
              <a:t>Implementation:</a:t>
            </a:r>
            <a:r>
              <a:rPr lang="en-GB" sz="1600" dirty="0">
                <a:effectLst/>
                <a:latin typeface="Work Sans" pitchFamily="2" charset="0"/>
                <a:ea typeface="Calibri" panose="020F0502020204030204" pitchFamily="34" charset="0"/>
                <a:cs typeface="Times New Roman" panose="02020603050405020304" pitchFamily="18" charset="0"/>
              </a:rPr>
              <a:t>  </a:t>
            </a:r>
          </a:p>
          <a:p>
            <a:r>
              <a:rPr lang="en-GB" sz="1600" dirty="0">
                <a:effectLst/>
                <a:latin typeface="Work Sans" pitchFamily="2" charset="0"/>
                <a:ea typeface="Calibri" panose="020F0502020204030204" pitchFamily="34" charset="0"/>
                <a:cs typeface="Times New Roman" panose="02020603050405020304" pitchFamily="18" charset="0"/>
              </a:rPr>
              <a:t>Outlining how to introduce the religious content in the classroom and create learning opportunities from it.</a:t>
            </a:r>
            <a:endParaRPr lang="en-GB" sz="1600" dirty="0">
              <a:latin typeface="Work Sans" pitchFamily="2" charset="0"/>
            </a:endParaRPr>
          </a:p>
        </p:txBody>
      </p:sp>
    </p:spTree>
    <p:extLst>
      <p:ext uri="{BB962C8B-B14F-4D97-AF65-F5344CB8AC3E}">
        <p14:creationId xmlns:p14="http://schemas.microsoft.com/office/powerpoint/2010/main" val="35088442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51E40B9-A39C-2DEB-BB19-742CE2991666}"/>
              </a:ext>
            </a:extLst>
          </p:cNvPr>
          <p:cNvSpPr/>
          <p:nvPr/>
        </p:nvSpPr>
        <p:spPr>
          <a:xfrm>
            <a:off x="0" y="0"/>
            <a:ext cx="12199027" cy="1817310"/>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p:nvPr/>
        </p:nvSpPr>
        <p:spPr>
          <a:xfrm>
            <a:off x="2408601" y="408389"/>
            <a:ext cx="8039647" cy="461665"/>
          </a:xfrm>
          <a:prstGeom prst="rect">
            <a:avLst/>
          </a:prstGeom>
          <a:noFill/>
        </p:spPr>
        <p:txBody>
          <a:bodyPr wrap="square" rtlCol="0">
            <a:spAutoFit/>
          </a:bodyPr>
          <a:lstStyle/>
          <a:p>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Lesson 6: </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Assessment</a:t>
            </a:r>
            <a:endParaRPr lang="en-GB" sz="2400" dirty="0">
              <a:solidFill>
                <a:schemeClr val="bg1"/>
              </a:solidFill>
              <a:effectLst/>
              <a:latin typeface="Work Sans Light" pitchFamily="2"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5D460F70-1D54-ED4A-ADF6-21064E957007}"/>
              </a:ext>
            </a:extLst>
          </p:cNvPr>
          <p:cNvSpPr txBox="1"/>
          <p:nvPr/>
        </p:nvSpPr>
        <p:spPr>
          <a:xfrm>
            <a:off x="296800" y="267475"/>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FOUR</a:t>
            </a:r>
            <a:endParaRPr lang="en-US" sz="1400" b="1" dirty="0">
              <a:solidFill>
                <a:schemeClr val="bg1"/>
              </a:solidFill>
              <a:latin typeface="Work Sans SemiBold" pitchFamily="2" charset="77"/>
            </a:endParaRPr>
          </a:p>
        </p:txBody>
      </p:sp>
      <p:pic>
        <p:nvPicPr>
          <p:cNvPr id="6" name="Picture 5">
            <a:extLst>
              <a:ext uri="{FF2B5EF4-FFF2-40B4-BE49-F238E27FC236}">
                <a16:creationId xmlns:a16="http://schemas.microsoft.com/office/drawing/2014/main" id="{E1E5E4F1-2553-A7F3-3194-8EFF08438838}"/>
              </a:ext>
            </a:extLst>
          </p:cNvPr>
          <p:cNvPicPr>
            <a:picLocks noChangeAspect="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p:nvPr/>
        </p:nvSpPr>
        <p:spPr>
          <a:xfrm>
            <a:off x="296800" y="949173"/>
            <a:ext cx="2514336" cy="738664"/>
          </a:xfrm>
          <a:prstGeom prst="rect">
            <a:avLst/>
          </a:prstGeom>
          <a:noFill/>
        </p:spPr>
        <p:txBody>
          <a:bodyPr wrap="square" rtlCol="0">
            <a:spAutoFit/>
          </a:bodyPr>
          <a:lstStyle/>
          <a:p>
            <a:r>
              <a:rPr lang="en-US" sz="1400" b="1">
                <a:solidFill>
                  <a:schemeClr val="bg1"/>
                </a:solidFill>
                <a:latin typeface="Work Sans SemiBold" pitchFamily="2" charset="77"/>
              </a:rPr>
              <a:t>CORE </a:t>
            </a:r>
            <a:r>
              <a:rPr lang="en-US" sz="1400" b="1">
                <a:solidFill>
                  <a:schemeClr val="bg1"/>
                </a:solidFill>
                <a:latin typeface="Work Sans" pitchFamily="2" charset="0"/>
              </a:rPr>
              <a:t>CONCEPT: </a:t>
            </a:r>
          </a:p>
          <a:p>
            <a:r>
              <a:rPr lang="en-GB" sz="1400" b="1">
                <a:solidFill>
                  <a:schemeClr val="bg1"/>
                </a:solidFill>
                <a:effectLst/>
                <a:latin typeface="Work Sans SemiBold" pitchFamily="2" charset="0"/>
                <a:ea typeface="Calibri" panose="020F0502020204030204" pitchFamily="34" charset="0"/>
                <a:cs typeface="Times New Roman" panose="02020603050405020304" pitchFamily="18" charset="0"/>
              </a:rPr>
              <a:t>PEOPLE OF GOD</a:t>
            </a:r>
          </a:p>
          <a:p>
            <a:endParaRPr lang="en-US" sz="1400" b="1" dirty="0">
              <a:solidFill>
                <a:schemeClr val="bg1"/>
              </a:solidFill>
              <a:latin typeface="Work Sans SemiBold" pitchFamily="2" charset="77"/>
            </a:endParaRPr>
          </a:p>
        </p:txBody>
      </p:sp>
      <p:sp>
        <p:nvSpPr>
          <p:cNvPr id="13" name="TextBox 12">
            <a:extLst>
              <a:ext uri="{FF2B5EF4-FFF2-40B4-BE49-F238E27FC236}">
                <a16:creationId xmlns:a16="http://schemas.microsoft.com/office/drawing/2014/main" id="{FC997EE1-BE28-40E0-49EA-2F57C04A291B}"/>
              </a:ext>
            </a:extLst>
          </p:cNvPr>
          <p:cNvSpPr txBox="1"/>
          <p:nvPr/>
        </p:nvSpPr>
        <p:spPr>
          <a:xfrm>
            <a:off x="296800" y="3200844"/>
            <a:ext cx="2385440" cy="338554"/>
          </a:xfrm>
          <a:prstGeom prst="rect">
            <a:avLst/>
          </a:prstGeom>
          <a:noFill/>
        </p:spPr>
        <p:txBody>
          <a:bodyPr wrap="square" rtlCol="0">
            <a:spAutoFit/>
          </a:bodyPr>
          <a:lstStyle/>
          <a:p>
            <a:r>
              <a:rPr lang="en-GB" sz="1600" b="1">
                <a:latin typeface="Work Sans" pitchFamily="2" charset="0"/>
                <a:cs typeface="Times New Roman" panose="02020603050405020304" pitchFamily="18" charset="0"/>
              </a:rPr>
              <a:t>Sensitivities</a:t>
            </a:r>
            <a:endParaRPr lang="en-GB" sz="1600">
              <a:latin typeface="Work Sans" pitchFamily="2" charset="0"/>
            </a:endParaRPr>
          </a:p>
        </p:txBody>
      </p:sp>
      <p:sp>
        <p:nvSpPr>
          <p:cNvPr id="16" name="Rectangle 15">
            <a:extLst>
              <a:ext uri="{FF2B5EF4-FFF2-40B4-BE49-F238E27FC236}">
                <a16:creationId xmlns:a16="http://schemas.microsoft.com/office/drawing/2014/main" id="{48226D65-1F0D-D9C4-72A5-B2480A182EED}"/>
              </a:ext>
            </a:extLst>
          </p:cNvPr>
          <p:cNvSpPr/>
          <p:nvPr/>
        </p:nvSpPr>
        <p:spPr>
          <a:xfrm>
            <a:off x="0" y="1817310"/>
            <a:ext cx="3383279" cy="1160204"/>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D26D8856-2F9A-F03B-ED19-7AB6EBBE341B}"/>
              </a:ext>
            </a:extLst>
          </p:cNvPr>
          <p:cNvSpPr txBox="1"/>
          <p:nvPr/>
        </p:nvSpPr>
        <p:spPr>
          <a:xfrm>
            <a:off x="296800" y="2044688"/>
            <a:ext cx="2385440" cy="338554"/>
          </a:xfrm>
          <a:prstGeom prst="rect">
            <a:avLst/>
          </a:prstGeom>
          <a:noFill/>
        </p:spPr>
        <p:txBody>
          <a:bodyPr wrap="square" rtlCol="0">
            <a:spAutoFit/>
          </a:bodyPr>
          <a:lstStyle/>
          <a:p>
            <a:r>
              <a:rPr lang="en-GB" sz="1600" b="1">
                <a:latin typeface="Work Sans" pitchFamily="2" charset="0"/>
                <a:cs typeface="Times New Roman" panose="02020603050405020304" pitchFamily="18" charset="0"/>
              </a:rPr>
              <a:t>Resources</a:t>
            </a:r>
            <a:endParaRPr lang="en-GB" sz="1600">
              <a:latin typeface="Work Sans" pitchFamily="2" charset="0"/>
            </a:endParaRPr>
          </a:p>
        </p:txBody>
      </p:sp>
      <p:sp>
        <p:nvSpPr>
          <p:cNvPr id="18" name="Rectangle 17">
            <a:extLst>
              <a:ext uri="{FF2B5EF4-FFF2-40B4-BE49-F238E27FC236}">
                <a16:creationId xmlns:a16="http://schemas.microsoft.com/office/drawing/2014/main" id="{7B167E1C-EBA8-9AF9-5778-2E3003A66C72}"/>
              </a:ext>
            </a:extLst>
          </p:cNvPr>
          <p:cNvSpPr/>
          <p:nvPr/>
        </p:nvSpPr>
        <p:spPr>
          <a:xfrm>
            <a:off x="0" y="4990582"/>
            <a:ext cx="3383279" cy="1867418"/>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80487099-7EEE-F6D0-7253-2D1F42B0AA44}"/>
              </a:ext>
            </a:extLst>
          </p:cNvPr>
          <p:cNvSpPr txBox="1"/>
          <p:nvPr/>
        </p:nvSpPr>
        <p:spPr>
          <a:xfrm>
            <a:off x="296800" y="5129997"/>
            <a:ext cx="2385440" cy="1460528"/>
          </a:xfrm>
          <a:prstGeom prst="rect">
            <a:avLst/>
          </a:prstGeom>
          <a:noFill/>
        </p:spPr>
        <p:txBody>
          <a:bodyPr wrap="square" rtlCol="0">
            <a:spAutoFit/>
          </a:bodyPr>
          <a:lstStyle/>
          <a:p>
            <a:r>
              <a:rPr lang="en-GB" sz="1600" b="1" dirty="0">
                <a:latin typeface="Work Sans" pitchFamily="2" charset="0"/>
                <a:cs typeface="Times New Roman" panose="02020603050405020304" pitchFamily="18" charset="0"/>
              </a:rPr>
              <a:t>Impact</a:t>
            </a:r>
          </a:p>
          <a:p>
            <a:endParaRPr lang="en-GB" sz="1600" b="1" dirty="0">
              <a:latin typeface="Work Sans" pitchFamily="2" charset="0"/>
              <a:cs typeface="Times New Roman" panose="02020603050405020304" pitchFamily="18" charset="0"/>
            </a:endParaRPr>
          </a:p>
          <a:p>
            <a:pPr>
              <a:lnSpc>
                <a:spcPct val="107000"/>
              </a:lnSpc>
              <a:spcAft>
                <a:spcPts val="800"/>
              </a:spcAft>
            </a:pPr>
            <a:r>
              <a:rPr lang="en-GB" sz="1600" dirty="0">
                <a:effectLst/>
                <a:latin typeface="Work Sans" pitchFamily="2" charset="0"/>
                <a:ea typeface="Calibri" panose="020F0502020204030204" pitchFamily="34" charset="0"/>
                <a:cs typeface="Times New Roman" panose="02020603050405020304" pitchFamily="18" charset="0"/>
              </a:rPr>
              <a:t>What do you notice as a teacher?</a:t>
            </a:r>
          </a:p>
          <a:p>
            <a:r>
              <a:rPr lang="en-GB" sz="1600" dirty="0">
                <a:effectLst/>
                <a:latin typeface="Work Sans" pitchFamily="2" charset="0"/>
                <a:ea typeface="Calibri" panose="020F0502020204030204" pitchFamily="34" charset="0"/>
                <a:cs typeface="Times New Roman" panose="02020603050405020304" pitchFamily="18" charset="0"/>
              </a:rPr>
              <a:t>What do pupils say?</a:t>
            </a:r>
            <a:endParaRPr lang="en-GB" sz="1600" dirty="0">
              <a:latin typeface="Work Sans" pitchFamily="2" charset="0"/>
            </a:endParaRPr>
          </a:p>
        </p:txBody>
      </p:sp>
      <p:sp>
        <p:nvSpPr>
          <p:cNvPr id="20" name="TextBox 19">
            <a:extLst>
              <a:ext uri="{FF2B5EF4-FFF2-40B4-BE49-F238E27FC236}">
                <a16:creationId xmlns:a16="http://schemas.microsoft.com/office/drawing/2014/main" id="{8A6E5542-9BD1-48A2-AD30-420D91538ACE}"/>
              </a:ext>
            </a:extLst>
          </p:cNvPr>
          <p:cNvSpPr txBox="1"/>
          <p:nvPr/>
        </p:nvSpPr>
        <p:spPr>
          <a:xfrm>
            <a:off x="3788659" y="5337774"/>
            <a:ext cx="8207191" cy="780727"/>
          </a:xfrm>
          <a:prstGeom prst="rect">
            <a:avLst/>
          </a:prstGeom>
          <a:noFill/>
        </p:spPr>
        <p:txBody>
          <a:bodyPr wrap="square">
            <a:spAutoFit/>
          </a:bodyPr>
          <a:lstStyle/>
          <a:p>
            <a:pPr>
              <a:lnSpc>
                <a:spcPct val="107000"/>
              </a:lnSpc>
              <a:spcAft>
                <a:spcPts val="800"/>
              </a:spcAft>
            </a:pPr>
            <a:r>
              <a:rPr lang="en-GB" sz="1000" dirty="0">
                <a:effectLst/>
                <a:latin typeface="Work Sans" pitchFamily="2" charset="0"/>
                <a:ea typeface="Calibri" panose="020F0502020204030204" pitchFamily="34" charset="0"/>
                <a:cs typeface="Times New Roman" panose="02020603050405020304" pitchFamily="18" charset="0"/>
              </a:rPr>
              <a:t>In this box, note down anything that you heard a pupil say that would provide evidence towards their progress in RE.</a:t>
            </a:r>
          </a:p>
          <a:p>
            <a:pPr>
              <a:lnSpc>
                <a:spcPct val="107000"/>
              </a:lnSpc>
              <a:spcAft>
                <a:spcPts val="800"/>
              </a:spcAft>
            </a:pPr>
            <a:r>
              <a:rPr lang="en-GB" sz="1000" dirty="0">
                <a:effectLst/>
                <a:latin typeface="Work Sans" pitchFamily="2" charset="0"/>
                <a:ea typeface="Calibri" panose="020F0502020204030204" pitchFamily="34" charset="0"/>
                <a:cs typeface="Times New Roman" panose="02020603050405020304" pitchFamily="18" charset="0"/>
              </a:rPr>
              <a:t>Note down anything significant an additional adult has noticed.</a:t>
            </a:r>
          </a:p>
          <a:p>
            <a:r>
              <a:rPr lang="en-GB" sz="1000" dirty="0">
                <a:effectLst/>
                <a:latin typeface="Work Sans" pitchFamily="2" charset="0"/>
                <a:ea typeface="Calibri" panose="020F0502020204030204" pitchFamily="34" charset="0"/>
                <a:cs typeface="Times New Roman" panose="02020603050405020304" pitchFamily="18" charset="0"/>
              </a:rPr>
              <a:t>Note down anything significant that happened in the lesson that will have an impact on the next lesson.</a:t>
            </a:r>
          </a:p>
        </p:txBody>
      </p:sp>
      <p:cxnSp>
        <p:nvCxnSpPr>
          <p:cNvPr id="9" name="Straight Connector 8">
            <a:extLst>
              <a:ext uri="{FF2B5EF4-FFF2-40B4-BE49-F238E27FC236}">
                <a16:creationId xmlns:a16="http://schemas.microsoft.com/office/drawing/2014/main" id="{8FE4AEC0-94B1-5CD8-0B4A-87A4FFB8252F}"/>
              </a:ext>
            </a:extLst>
          </p:cNvPr>
          <p:cNvCxnSpPr>
            <a:cxnSpLocks/>
          </p:cNvCxnSpPr>
          <p:nvPr/>
        </p:nvCxnSpPr>
        <p:spPr>
          <a:xfrm flipH="1">
            <a:off x="3788659" y="2977514"/>
            <a:ext cx="7732104" cy="0"/>
          </a:xfrm>
          <a:prstGeom prst="line">
            <a:avLst/>
          </a:prstGeom>
          <a:ln>
            <a:solidFill>
              <a:srgbClr val="55345A"/>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454FC53-2FC9-1532-F4C5-37D4C457D17C}"/>
              </a:ext>
            </a:extLst>
          </p:cNvPr>
          <p:cNvCxnSpPr>
            <a:cxnSpLocks/>
          </p:cNvCxnSpPr>
          <p:nvPr/>
        </p:nvCxnSpPr>
        <p:spPr>
          <a:xfrm flipH="1">
            <a:off x="3788659" y="4997783"/>
            <a:ext cx="7732104" cy="0"/>
          </a:xfrm>
          <a:prstGeom prst="line">
            <a:avLst/>
          </a:prstGeom>
          <a:ln>
            <a:solidFill>
              <a:srgbClr val="55345A"/>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2509258-0E70-6465-285D-CD54E7439EC5}"/>
              </a:ext>
            </a:extLst>
          </p:cNvPr>
          <p:cNvSpPr txBox="1"/>
          <p:nvPr/>
        </p:nvSpPr>
        <p:spPr>
          <a:xfrm>
            <a:off x="3788659" y="3126632"/>
            <a:ext cx="7732104" cy="246542"/>
          </a:xfrm>
          <a:prstGeom prst="rect">
            <a:avLst/>
          </a:prstGeom>
          <a:noFill/>
        </p:spPr>
        <p:txBody>
          <a:bodyPr wrap="square">
            <a:spAutoFit/>
          </a:bodyPr>
          <a:lstStyle/>
          <a:p>
            <a:pPr lvl="0">
              <a:lnSpc>
                <a:spcPct val="106000"/>
              </a:lnSpc>
            </a:pPr>
            <a:r>
              <a:rPr lang="en-GB" sz="1000" dirty="0">
                <a:effectLst/>
                <a:latin typeface="Work Sans" pitchFamily="2" charset="0"/>
                <a:ea typeface="Calibri" panose="020F0502020204030204" pitchFamily="34" charset="0"/>
              </a:rPr>
              <a:t>Be mindful of any new pupils or pupils who may struggle with friendships.</a:t>
            </a:r>
            <a:endParaRPr lang="en-GB" sz="1000" dirty="0">
              <a:effectLst/>
              <a:latin typeface="Work Sans" pitchFamily="2"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21793571-0227-9C7A-B17A-D9B36C50839E}"/>
              </a:ext>
            </a:extLst>
          </p:cNvPr>
          <p:cNvSpPr txBox="1"/>
          <p:nvPr/>
        </p:nvSpPr>
        <p:spPr>
          <a:xfrm>
            <a:off x="3788659" y="2044688"/>
            <a:ext cx="4167051" cy="256224"/>
          </a:xfrm>
          <a:prstGeom prst="rect">
            <a:avLst/>
          </a:prstGeom>
          <a:noFill/>
        </p:spPr>
        <p:txBody>
          <a:bodyPr wrap="square" lIns="91440" tIns="45720" rIns="91440" bIns="45720" anchor="t">
            <a:spAutoFit/>
          </a:bodyPr>
          <a:lstStyle/>
          <a:p>
            <a:pPr>
              <a:lnSpc>
                <a:spcPct val="115000"/>
              </a:lnSpc>
              <a:spcAft>
                <a:spcPts val="1000"/>
              </a:spcAft>
            </a:pPr>
            <a:r>
              <a:rPr lang="en-GB" sz="1000">
                <a:latin typeface="Work Sans"/>
                <a:ea typeface="Calibri"/>
                <a:cs typeface="Times New Roman"/>
              </a:rPr>
              <a:t>Appendix lesson 6a and 6b</a:t>
            </a:r>
            <a:endParaRPr lang="en-GB" sz="1000" dirty="0">
              <a:effectLst/>
              <a:latin typeface="Work Sans" pitchFamily="2" charset="0"/>
              <a:ea typeface="Calibri" panose="020F0502020204030204" pitchFamily="34" charset="0"/>
              <a:cs typeface="Times New Roman" panose="02020603050405020304" pitchFamily="18" charset="0"/>
            </a:endParaRPr>
          </a:p>
        </p:txBody>
      </p:sp>
      <p:sp>
        <p:nvSpPr>
          <p:cNvPr id="21" name="Rectangle 20">
            <a:extLst>
              <a:ext uri="{FF2B5EF4-FFF2-40B4-BE49-F238E27FC236}">
                <a16:creationId xmlns:a16="http://schemas.microsoft.com/office/drawing/2014/main" id="{087DB60D-CD53-DD43-2FDB-1E5C86FC1D4D}"/>
              </a:ext>
            </a:extLst>
          </p:cNvPr>
          <p:cNvSpPr/>
          <p:nvPr/>
        </p:nvSpPr>
        <p:spPr>
          <a:xfrm>
            <a:off x="0" y="2978129"/>
            <a:ext cx="3383279" cy="2024417"/>
          </a:xfrm>
          <a:prstGeom prst="rect">
            <a:avLst/>
          </a:prstGeom>
          <a:solidFill>
            <a:srgbClr val="2D80A5">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997845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p:nvPr/>
        </p:nvSpPr>
        <p:spPr>
          <a:xfrm>
            <a:off x="-1" y="0"/>
            <a:ext cx="12192001" cy="6858000"/>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E815B98-6D0A-1E48-8EB0-73F044A24F7A}"/>
              </a:ext>
            </a:extLst>
          </p:cNvPr>
          <p:cNvSpPr txBox="1"/>
          <p:nvPr/>
        </p:nvSpPr>
        <p:spPr>
          <a:xfrm>
            <a:off x="2328038" y="3989296"/>
            <a:ext cx="7535917" cy="1369606"/>
          </a:xfrm>
          <a:prstGeom prst="rect">
            <a:avLst/>
          </a:prstGeom>
          <a:noFill/>
        </p:spPr>
        <p:txBody>
          <a:bodyPr wrap="square" rtlCol="0">
            <a:spAutoFit/>
          </a:bodyPr>
          <a:lstStyle/>
          <a:p>
            <a:pPr algn="ctr"/>
            <a:r>
              <a:rPr lang="en-GB" sz="1400" b="1" u="none" strike="noStrike" dirty="0">
                <a:solidFill>
                  <a:schemeClr val="bg1"/>
                </a:solidFill>
                <a:effectLst/>
                <a:latin typeface="Work Sans SemiBold" pitchFamily="2" charset="77"/>
              </a:rPr>
              <a:t>London Diocesan Board for Schools </a:t>
            </a:r>
          </a:p>
          <a:p>
            <a:pPr algn="ctr"/>
            <a:r>
              <a:rPr lang="en-GB" sz="1400" b="1" u="sng" dirty="0">
                <a:solidFill>
                  <a:schemeClr val="bg1"/>
                </a:solidFill>
                <a:latin typeface="Work Sans SemiBold" pitchFamily="2" charset="77"/>
              </a:rPr>
              <a:t>www.ldbs.co.uk</a:t>
            </a:r>
            <a:r>
              <a:rPr lang="en-GB" sz="1400" b="1" strike="noStrike" dirty="0">
                <a:solidFill>
                  <a:schemeClr val="bg1"/>
                </a:solidFill>
                <a:effectLst/>
                <a:latin typeface="Work Sans SemiBold" pitchFamily="2" charset="77"/>
              </a:rPr>
              <a:t>   </a:t>
            </a:r>
            <a:r>
              <a:rPr lang="en-GB" sz="1400" b="1" u="none" strike="noStrike" dirty="0">
                <a:solidFill>
                  <a:schemeClr val="bg1"/>
                </a:solidFill>
                <a:effectLst/>
                <a:latin typeface="Work Sans SemiBold" pitchFamily="2" charset="77"/>
              </a:rPr>
              <a:t>020 7932 1100</a:t>
            </a:r>
          </a:p>
          <a:p>
            <a:pPr algn="ctr"/>
            <a:br>
              <a:rPr lang="en-GB" sz="1100" dirty="0">
                <a:solidFill>
                  <a:schemeClr val="bg1"/>
                </a:solidFill>
                <a:latin typeface="Work Sans" pitchFamily="2" charset="77"/>
              </a:rPr>
            </a:br>
            <a:r>
              <a:rPr lang="en-GB" sz="1100" u="none" strike="noStrike" dirty="0">
                <a:solidFill>
                  <a:schemeClr val="bg1"/>
                </a:solidFill>
                <a:effectLst/>
                <a:latin typeface="Work Sans" pitchFamily="2" charset="77"/>
              </a:rPr>
              <a:t>London Diocesan Board for Schools is a Charitable Company Limited by Guarantee. </a:t>
            </a:r>
            <a:br>
              <a:rPr lang="en-GB" sz="1100" u="none" strike="noStrike" dirty="0">
                <a:solidFill>
                  <a:schemeClr val="bg1"/>
                </a:solidFill>
                <a:effectLst/>
                <a:latin typeface="Work Sans" pitchFamily="2" charset="77"/>
              </a:rPr>
            </a:br>
            <a:r>
              <a:rPr lang="en-GB" sz="1100" u="none" strike="noStrike" dirty="0">
                <a:solidFill>
                  <a:schemeClr val="bg1"/>
                </a:solidFill>
                <a:effectLst/>
                <a:latin typeface="Work Sans" pitchFamily="2" charset="77"/>
              </a:rPr>
              <a:t>Company Registration No 198131. Charity Registration No 313000. </a:t>
            </a:r>
            <a:br>
              <a:rPr lang="en-GB" sz="1100" u="none" strike="noStrike" dirty="0">
                <a:solidFill>
                  <a:schemeClr val="bg1"/>
                </a:solidFill>
                <a:effectLst/>
                <a:latin typeface="Work Sans" pitchFamily="2" charset="77"/>
              </a:rPr>
            </a:br>
            <a:endParaRPr lang="en-GB" sz="1100" u="none" strike="noStrike" dirty="0">
              <a:solidFill>
                <a:schemeClr val="bg1"/>
              </a:solidFill>
              <a:effectLst/>
              <a:latin typeface="Work Sans" pitchFamily="2" charset="77"/>
            </a:endParaRPr>
          </a:p>
          <a:p>
            <a:pPr algn="ctr"/>
            <a:r>
              <a:rPr lang="en-GB" sz="1100" u="none" strike="noStrike" dirty="0">
                <a:solidFill>
                  <a:schemeClr val="bg1"/>
                </a:solidFill>
                <a:effectLst/>
                <a:latin typeface="Work Sans" pitchFamily="2" charset="77"/>
              </a:rPr>
              <a:t>Registered Address: London Diocesan House, 36 </a:t>
            </a:r>
            <a:r>
              <a:rPr lang="en-GB" sz="1100" u="none" strike="noStrike" dirty="0" err="1">
                <a:solidFill>
                  <a:schemeClr val="bg1"/>
                </a:solidFill>
                <a:effectLst/>
                <a:latin typeface="Work Sans" pitchFamily="2" charset="77"/>
              </a:rPr>
              <a:t>Causton</a:t>
            </a:r>
            <a:r>
              <a:rPr lang="en-GB" sz="1100" u="none" strike="noStrike" dirty="0">
                <a:solidFill>
                  <a:schemeClr val="bg1"/>
                </a:solidFill>
                <a:effectLst/>
                <a:latin typeface="Work Sans" pitchFamily="2" charset="77"/>
              </a:rPr>
              <a:t> Street, London, SW1P 4AU</a:t>
            </a:r>
          </a:p>
        </p:txBody>
      </p:sp>
      <p:pic>
        <p:nvPicPr>
          <p:cNvPr id="4" name="Picture 3">
            <a:extLst>
              <a:ext uri="{FF2B5EF4-FFF2-40B4-BE49-F238E27FC236}">
                <a16:creationId xmlns:a16="http://schemas.microsoft.com/office/drawing/2014/main" id="{10173B46-344B-050C-4F9D-D83921089364}"/>
              </a:ext>
            </a:extLst>
          </p:cNvPr>
          <p:cNvPicPr>
            <a:picLocks noChangeAspect="1"/>
          </p:cNvPicPr>
          <p:nvPr/>
        </p:nvPicPr>
        <p:blipFill>
          <a:blip r:embed="rId3"/>
          <a:srcRect/>
          <a:stretch/>
        </p:blipFill>
        <p:spPr>
          <a:xfrm>
            <a:off x="5249936" y="1851181"/>
            <a:ext cx="1692119" cy="1692119"/>
          </a:xfrm>
          <a:prstGeom prst="rect">
            <a:avLst/>
          </a:prstGeom>
        </p:spPr>
      </p:pic>
      <p:sp>
        <p:nvSpPr>
          <p:cNvPr id="3" name="TextBox 2">
            <a:extLst>
              <a:ext uri="{FF2B5EF4-FFF2-40B4-BE49-F238E27FC236}">
                <a16:creationId xmlns:a16="http://schemas.microsoft.com/office/drawing/2014/main" id="{30ED1708-83EA-B651-DDCF-32733E15F28C}"/>
              </a:ext>
            </a:extLst>
          </p:cNvPr>
          <p:cNvSpPr txBox="1"/>
          <p:nvPr/>
        </p:nvSpPr>
        <p:spPr>
          <a:xfrm>
            <a:off x="1292772" y="5585231"/>
            <a:ext cx="9732580" cy="1384995"/>
          </a:xfrm>
          <a:prstGeom prst="rect">
            <a:avLst/>
          </a:prstGeom>
          <a:noFill/>
        </p:spPr>
        <p:txBody>
          <a:bodyPr wrap="square" lIns="91440" tIns="45720" rIns="91440" bIns="45720" rtlCol="0" anchor="t">
            <a:spAutoFit/>
          </a:bodyPr>
          <a:lstStyle/>
          <a:p>
            <a:pPr algn="ctr"/>
            <a:r>
              <a:rPr lang="en-GB" sz="1100" dirty="0">
                <a:solidFill>
                  <a:schemeClr val="bg1"/>
                </a:solidFill>
                <a:latin typeface="Work Sans"/>
                <a:ea typeface="+mn-lt"/>
                <a:cs typeface="+mn-lt"/>
              </a:rPr>
              <a:t>© Copyright London Diocesan Board for Schools 2023</a:t>
            </a:r>
            <a:endParaRPr lang="en-US" sz="1100">
              <a:solidFill>
                <a:schemeClr val="bg1"/>
              </a:solidFill>
              <a:latin typeface="Work Sans"/>
            </a:endParaRPr>
          </a:p>
          <a:p>
            <a:pPr algn="ctr"/>
            <a:r>
              <a:rPr lang="en-GB" sz="1100" dirty="0">
                <a:solidFill>
                  <a:schemeClr val="bg1"/>
                </a:solidFill>
                <a:latin typeface="Work Sans"/>
                <a:ea typeface="+mn-lt"/>
                <a:cs typeface="+mn-lt"/>
              </a:rPr>
              <a:t>All rights reserved. No part of these slides may be reproduced, stored in a retrieval system or transmitted in any form or by any other means, electronic or mechanical photocopying, recording or otherwise without the prior written permission of the London Diocesan Board for Schools. These slides may not be lent, resold, hired out or otherwise disposed of by way of trade without the prior consent of the London Diocesan Board for Schools. </a:t>
            </a:r>
            <a:endParaRPr lang="en-GB" sz="1100">
              <a:solidFill>
                <a:schemeClr val="bg1"/>
              </a:solidFill>
            </a:endParaRPr>
          </a:p>
          <a:p>
            <a:pPr algn="ctr"/>
            <a:endParaRPr lang="en-GB" sz="1100" b="0" i="0" dirty="0">
              <a:solidFill>
                <a:schemeClr val="bg1"/>
              </a:solidFill>
              <a:effectLst/>
              <a:latin typeface="Work Sans"/>
            </a:endParaRPr>
          </a:p>
          <a:p>
            <a:endParaRPr lang="en-GB" dirty="0"/>
          </a:p>
        </p:txBody>
      </p:sp>
    </p:spTree>
    <p:extLst>
      <p:ext uri="{BB962C8B-B14F-4D97-AF65-F5344CB8AC3E}">
        <p14:creationId xmlns:p14="http://schemas.microsoft.com/office/powerpoint/2010/main" val="1309021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41E69F4-714E-AC8C-1119-2D69400639A5}"/>
              </a:ext>
            </a:extLst>
          </p:cNvPr>
          <p:cNvSpPr/>
          <p:nvPr/>
        </p:nvSpPr>
        <p:spPr>
          <a:xfrm>
            <a:off x="0" y="1817310"/>
            <a:ext cx="3383279" cy="1820898"/>
          </a:xfrm>
          <a:prstGeom prst="rect">
            <a:avLst/>
          </a:prstGeom>
          <a:solidFill>
            <a:srgbClr val="2D80A5">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D8B8A28-D05B-EB7F-8F9E-027113FA8C2C}"/>
              </a:ext>
            </a:extLst>
          </p:cNvPr>
          <p:cNvSpPr/>
          <p:nvPr/>
        </p:nvSpPr>
        <p:spPr>
          <a:xfrm>
            <a:off x="0" y="3638208"/>
            <a:ext cx="3383279" cy="3219792"/>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50595796-9F9E-5561-55F6-80431102C692}"/>
              </a:ext>
            </a:extLst>
          </p:cNvPr>
          <p:cNvSpPr/>
          <p:nvPr/>
        </p:nvSpPr>
        <p:spPr>
          <a:xfrm>
            <a:off x="0" y="0"/>
            <a:ext cx="12199027" cy="1817310"/>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a:spLocks/>
          </p:cNvSpPr>
          <p:nvPr/>
        </p:nvSpPr>
        <p:spPr>
          <a:xfrm>
            <a:off x="2408601" y="408389"/>
            <a:ext cx="8039647" cy="830997"/>
          </a:xfrm>
          <a:prstGeom prst="rect">
            <a:avLst/>
          </a:prstGeom>
          <a:noFill/>
        </p:spPr>
        <p:txBody>
          <a:bodyPr wrap="square" rtlCol="0">
            <a:spAutoFit/>
          </a:bodyPr>
          <a:lstStyle/>
          <a:p>
            <a:r>
              <a:rPr lang="en-GB" sz="2400" b="1" dirty="0">
                <a:solidFill>
                  <a:schemeClr val="bg1"/>
                </a:solidFill>
                <a:effectLst/>
                <a:latin typeface="Work Sans Light" pitchFamily="2" charset="0"/>
                <a:ea typeface="Calibri" panose="020F0502020204030204" pitchFamily="34" charset="0"/>
                <a:cs typeface="Times New Roman" panose="02020603050405020304" pitchFamily="18" charset="0"/>
              </a:rPr>
              <a:t>Lesson 1: </a:t>
            </a:r>
            <a:r>
              <a:rPr lang="en-GB" sz="2400" dirty="0">
                <a:solidFill>
                  <a:schemeClr val="bg1"/>
                </a:solidFill>
                <a:effectLst/>
                <a:latin typeface="Work Sans Light" pitchFamily="2" charset="0"/>
                <a:ea typeface="Calibri" panose="020F0502020204030204" pitchFamily="34" charset="0"/>
                <a:cs typeface="Times New Roman" panose="02020603050405020304" pitchFamily="18" charset="0"/>
              </a:rPr>
              <a:t>How did Abra(ha)m demonstrate faith in God?</a:t>
            </a:r>
            <a:endParaRPr lang="en-GB" sz="1800" dirty="0">
              <a:solidFill>
                <a:schemeClr val="bg1"/>
              </a:solidFill>
              <a:effectLst/>
              <a:latin typeface="Work Sans Light" pitchFamily="2"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5D460F70-1D54-ED4A-ADF6-21064E957007}"/>
              </a:ext>
            </a:extLst>
          </p:cNvPr>
          <p:cNvSpPr txBox="1">
            <a:spLocks/>
          </p:cNvSpPr>
          <p:nvPr/>
        </p:nvSpPr>
        <p:spPr>
          <a:xfrm>
            <a:off x="296800" y="267475"/>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FOUR</a:t>
            </a:r>
            <a:endParaRPr lang="en-US" sz="1400" b="1" dirty="0">
              <a:solidFill>
                <a:schemeClr val="bg1"/>
              </a:solidFill>
              <a:latin typeface="Work Sans SemiBold" pitchFamily="2" charset="77"/>
            </a:endParaRPr>
          </a:p>
        </p:txBody>
      </p:sp>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a:spLocks/>
          </p:cNvSpPr>
          <p:nvPr/>
        </p:nvSpPr>
        <p:spPr>
          <a:xfrm>
            <a:off x="296800" y="949173"/>
            <a:ext cx="2514336" cy="738664"/>
          </a:xfrm>
          <a:prstGeom prst="rect">
            <a:avLst/>
          </a:prstGeom>
          <a:noFill/>
        </p:spPr>
        <p:txBody>
          <a:bodyPr wrap="square" rtlCol="0">
            <a:spAutoFit/>
          </a:bodyPr>
          <a:lstStyle/>
          <a:p>
            <a:r>
              <a:rPr lang="en-US" sz="1400" b="1">
                <a:solidFill>
                  <a:schemeClr val="bg1"/>
                </a:solidFill>
                <a:latin typeface="Work Sans SemiBold" pitchFamily="2" charset="77"/>
              </a:rPr>
              <a:t>CORE </a:t>
            </a:r>
            <a:r>
              <a:rPr lang="en-US" sz="1400" b="1">
                <a:solidFill>
                  <a:schemeClr val="bg1"/>
                </a:solidFill>
                <a:latin typeface="Work Sans" pitchFamily="2" charset="0"/>
              </a:rPr>
              <a:t>CONCEPT: </a:t>
            </a:r>
          </a:p>
          <a:p>
            <a:r>
              <a:rPr lang="en-GB" sz="1400" b="1">
                <a:solidFill>
                  <a:schemeClr val="bg1"/>
                </a:solidFill>
                <a:effectLst/>
                <a:latin typeface="Work Sans SemiBold" pitchFamily="2" charset="0"/>
                <a:ea typeface="Calibri" panose="020F0502020204030204" pitchFamily="34" charset="0"/>
                <a:cs typeface="Times New Roman" panose="02020603050405020304" pitchFamily="18" charset="0"/>
              </a:rPr>
              <a:t>PEOPLE OF GOD</a:t>
            </a:r>
          </a:p>
          <a:p>
            <a:endParaRPr lang="en-US" sz="1400" b="1" dirty="0">
              <a:solidFill>
                <a:schemeClr val="bg1"/>
              </a:solidFill>
              <a:latin typeface="Work Sans SemiBold" pitchFamily="2" charset="77"/>
            </a:endParaRPr>
          </a:p>
        </p:txBody>
      </p:sp>
      <p:sp>
        <p:nvSpPr>
          <p:cNvPr id="20" name="TextBox 19">
            <a:extLst>
              <a:ext uri="{FF2B5EF4-FFF2-40B4-BE49-F238E27FC236}">
                <a16:creationId xmlns:a16="http://schemas.microsoft.com/office/drawing/2014/main" id="{7F0F295F-1945-027E-E498-9204783374FC}"/>
              </a:ext>
            </a:extLst>
          </p:cNvPr>
          <p:cNvSpPr txBox="1">
            <a:spLocks/>
          </p:cNvSpPr>
          <p:nvPr/>
        </p:nvSpPr>
        <p:spPr>
          <a:xfrm>
            <a:off x="323765" y="3791148"/>
            <a:ext cx="2741040" cy="1689501"/>
          </a:xfrm>
          <a:prstGeom prst="rect">
            <a:avLst/>
          </a:prstGeom>
          <a:noFill/>
        </p:spPr>
        <p:txBody>
          <a:bodyPr wrap="square" rtlCol="0">
            <a:spAutoFit/>
          </a:bodyPr>
          <a:lstStyle/>
          <a:p>
            <a:pPr>
              <a:lnSpc>
                <a:spcPct val="107000"/>
              </a:lnSpc>
              <a:spcAft>
                <a:spcPts val="800"/>
              </a:spcAft>
            </a:pPr>
            <a:r>
              <a:rPr lang="en-GB" sz="1600" b="1" dirty="0">
                <a:effectLst/>
                <a:latin typeface="Work Sans" pitchFamily="2" charset="0"/>
                <a:ea typeface="Calibri" panose="020F0502020204030204" pitchFamily="34" charset="0"/>
                <a:cs typeface="Times New Roman" panose="02020603050405020304" pitchFamily="18" charset="0"/>
              </a:rPr>
              <a:t>Implementation:</a:t>
            </a:r>
            <a:r>
              <a:rPr lang="en-GB" sz="1600" dirty="0">
                <a:effectLst/>
                <a:latin typeface="Work Sans" pitchFamily="2" charset="0"/>
                <a:ea typeface="Calibri" panose="020F0502020204030204" pitchFamily="34" charset="0"/>
                <a:cs typeface="Times New Roman" panose="02020603050405020304" pitchFamily="18" charset="0"/>
              </a:rPr>
              <a:t>  </a:t>
            </a:r>
          </a:p>
          <a:p>
            <a:r>
              <a:rPr lang="en-GB" sz="1600" dirty="0">
                <a:effectLst/>
                <a:latin typeface="Work Sans" pitchFamily="2" charset="0"/>
                <a:ea typeface="Calibri" panose="020F0502020204030204" pitchFamily="34" charset="0"/>
                <a:cs typeface="Times New Roman" panose="02020603050405020304" pitchFamily="18" charset="0"/>
              </a:rPr>
              <a:t>Outlining how to introduce the religious content in the classroom and create learning opportunities from it.</a:t>
            </a:r>
            <a:endParaRPr lang="en-GB" sz="1600" dirty="0">
              <a:latin typeface="Work Sans" pitchFamily="2" charset="0"/>
            </a:endParaRPr>
          </a:p>
        </p:txBody>
      </p:sp>
      <p:sp>
        <p:nvSpPr>
          <p:cNvPr id="22" name="TextBox 21">
            <a:extLst>
              <a:ext uri="{FF2B5EF4-FFF2-40B4-BE49-F238E27FC236}">
                <a16:creationId xmlns:a16="http://schemas.microsoft.com/office/drawing/2014/main" id="{DCADF510-8CFF-BEDA-98C7-AAE125765A82}"/>
              </a:ext>
            </a:extLst>
          </p:cNvPr>
          <p:cNvSpPr txBox="1">
            <a:spLocks/>
          </p:cNvSpPr>
          <p:nvPr/>
        </p:nvSpPr>
        <p:spPr>
          <a:xfrm>
            <a:off x="3527922" y="2091131"/>
            <a:ext cx="8242126" cy="838178"/>
          </a:xfrm>
          <a:prstGeom prst="rect">
            <a:avLst/>
          </a:prstGeom>
          <a:noFill/>
        </p:spPr>
        <p:txBody>
          <a:bodyPr wrap="square" rtlCol="0">
            <a:spAutoFit/>
          </a:bodyPr>
          <a:lstStyle/>
          <a:p>
            <a:pPr marL="171450" lvl="0" indent="-171450">
              <a:lnSpc>
                <a:spcPct val="106000"/>
              </a:lnSpc>
              <a:buFont typeface="Arial" panose="020B0604020202020204" pitchFamily="34" charset="0"/>
              <a:buChar char="•"/>
            </a:pPr>
            <a:r>
              <a:rPr lang="en-GB" sz="1000" dirty="0">
                <a:effectLst/>
                <a:latin typeface="Work Sans" pitchFamily="2" charset="0"/>
                <a:ea typeface="Calibri" panose="020F0502020204030204" pitchFamily="34" charset="0"/>
                <a:cs typeface="Calibri" panose="020F0502020204030204" pitchFamily="34" charset="0"/>
              </a:rPr>
              <a:t>Know the story of Abra(ha)m.</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lnSpc>
                <a:spcPct val="106000"/>
              </a:lnSpc>
              <a:buFont typeface="Arial" panose="020B0604020202020204" pitchFamily="34" charset="0"/>
              <a:buChar char="•"/>
            </a:pPr>
            <a:r>
              <a:rPr lang="en-GB" sz="1000" dirty="0">
                <a:effectLst/>
                <a:latin typeface="Work Sans" pitchFamily="2" charset="0"/>
                <a:ea typeface="Calibri" panose="020F0502020204030204" pitchFamily="34" charset="0"/>
                <a:cs typeface="Calibri" panose="020F0502020204030204" pitchFamily="34" charset="0"/>
              </a:rPr>
              <a:t>Be introduced to the concept:  People of God.</a:t>
            </a:r>
            <a:endParaRPr lang="en-GB" sz="1000" dirty="0">
              <a:effectLst/>
              <a:latin typeface="Work Sans" pitchFamily="2" charset="0"/>
              <a:ea typeface="Calibri" panose="020F0502020204030204" pitchFamily="34" charset="0"/>
              <a:cs typeface="Times New Roman" panose="02020603050405020304" pitchFamily="18" charset="0"/>
            </a:endParaRPr>
          </a:p>
          <a:p>
            <a:pPr marL="228600">
              <a:lnSpc>
                <a:spcPct val="106000"/>
              </a:lnSpc>
              <a:spcAft>
                <a:spcPts val="800"/>
              </a:spcAft>
            </a:pPr>
            <a:r>
              <a:rPr lang="en-GB" sz="1000" dirty="0">
                <a:effectLst/>
                <a:latin typeface="Work Sans" pitchFamily="2" charset="0"/>
                <a:ea typeface="Calibri" panose="020F0502020204030204" pitchFamily="34" charset="0"/>
                <a:cs typeface="Calibri" panose="020F0502020204030204" pitchFamily="34"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rPr>
              <a:t>Key religious vocabulary:  </a:t>
            </a:r>
            <a:r>
              <a:rPr lang="en-GB" sz="1000" dirty="0">
                <a:effectLst/>
                <a:latin typeface="Work Sans" pitchFamily="2" charset="0"/>
                <a:ea typeface="Calibri" panose="020F0502020204030204" pitchFamily="34" charset="0"/>
              </a:rPr>
              <a:t>Bible, Old Testament, People of God, faith.</a:t>
            </a:r>
            <a:endParaRPr lang="en-GB" sz="1000" dirty="0">
              <a:latin typeface="Work Sans" pitchFamily="2" charset="0"/>
            </a:endParaRPr>
          </a:p>
        </p:txBody>
      </p:sp>
      <p:sp>
        <p:nvSpPr>
          <p:cNvPr id="23" name="TextBox 22">
            <a:extLst>
              <a:ext uri="{FF2B5EF4-FFF2-40B4-BE49-F238E27FC236}">
                <a16:creationId xmlns:a16="http://schemas.microsoft.com/office/drawing/2014/main" id="{5356ED5B-34B2-601E-8F6A-6C3A1612E59E}"/>
              </a:ext>
            </a:extLst>
          </p:cNvPr>
          <p:cNvSpPr txBox="1">
            <a:spLocks/>
          </p:cNvSpPr>
          <p:nvPr/>
        </p:nvSpPr>
        <p:spPr>
          <a:xfrm>
            <a:off x="3527922" y="3791148"/>
            <a:ext cx="8270177" cy="2862322"/>
          </a:xfrm>
          <a:prstGeom prst="rect">
            <a:avLst/>
          </a:prstGeom>
          <a:noFill/>
        </p:spPr>
        <p:txBody>
          <a:bodyPr wrap="square" lIns="91440" tIns="45720" rIns="91440" bIns="45720" rtlCol="0" anchor="t">
            <a:spAutoFit/>
          </a:bodyPr>
          <a:lstStyle/>
          <a:p>
            <a:r>
              <a:rPr lang="en-GB" sz="1000" b="1" dirty="0">
                <a:effectLst/>
                <a:latin typeface="Work Sans" pitchFamily="2" charset="0"/>
                <a:ea typeface="Calibri" panose="020F0502020204030204" pitchFamily="34" charset="0"/>
                <a:cs typeface="Calibri" panose="020F0502020204030204" pitchFamily="34" charset="0"/>
              </a:rPr>
              <a:t>Introduction:</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Calibri" panose="020F0502020204030204" pitchFamily="34"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Calibri" panose="020F0502020204030204" pitchFamily="34" charset="0"/>
              </a:rPr>
              <a:t>Prior knowledge gathering: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Calibri" panose="020F0502020204030204" pitchFamily="34"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Calibri" panose="020F0502020204030204" pitchFamily="34" charset="0"/>
              </a:rPr>
              <a:t>Key questions:</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Calibri" panose="020F0502020204030204" pitchFamily="34" charset="0"/>
              </a:rPr>
              <a:t>What is the Old Testament?</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Calibri" panose="020F0502020204030204" pitchFamily="34" charset="0"/>
              </a:rPr>
              <a:t>What stories have you heard of, which can be found in the Old Testament?</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Calibri" panose="020F0502020204030204" pitchFamily="34" charset="0"/>
              </a:rPr>
              <a:t>What do you understand by the concept:  ‘People of God’?</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pitchFamily="2" charset="0"/>
                <a:ea typeface="Calibri" panose="020F0502020204030204" pitchFamily="34" charset="0"/>
                <a:cs typeface="Calibri" panose="020F0502020204030204" pitchFamily="34"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Calibri" panose="020F0502020204030204" pitchFamily="34" charset="0"/>
              </a:rPr>
              <a:t>Introduce the unit of learning.</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pitchFamily="2" charset="0"/>
                <a:ea typeface="Calibri" panose="020F0502020204030204" pitchFamily="34" charset="0"/>
                <a:cs typeface="Calibri" panose="020F0502020204030204" pitchFamily="34"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pitchFamily="2" charset="0"/>
                <a:ea typeface="Calibri" panose="020F0502020204030204" pitchFamily="34" charset="0"/>
                <a:cs typeface="Calibri" panose="020F0502020204030204" pitchFamily="34" charset="0"/>
              </a:rPr>
              <a:t>Explain the meaning of the core concept – People of God </a:t>
            </a:r>
            <a:r>
              <a:rPr lang="en-GB" sz="1000" b="1" dirty="0">
                <a:effectLst/>
                <a:latin typeface="Work Sans" pitchFamily="2" charset="0"/>
                <a:ea typeface="Calibri" panose="020F0502020204030204" pitchFamily="34" charset="0"/>
                <a:cs typeface="Calibri" panose="020F0502020204030204" pitchFamily="34" charset="0"/>
              </a:rPr>
              <a:t>(Refer to background knowledge for teachers.)</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solidFill>
                  <a:srgbClr val="FF0000"/>
                </a:solidFill>
                <a:effectLst/>
                <a:latin typeface="Work Sans" pitchFamily="2" charset="0"/>
                <a:ea typeface="Calibri" panose="020F0502020204030204" pitchFamily="34" charset="0"/>
                <a:cs typeface="Calibri" panose="020F0502020204030204" pitchFamily="34"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pitchFamily="2" charset="0"/>
                <a:ea typeface="Calibri" panose="020F0502020204030204" pitchFamily="34" charset="0"/>
                <a:cs typeface="Calibri" panose="020F0502020204030204" pitchFamily="34" charset="0"/>
              </a:rPr>
              <a:t>Refer to the Biblical timeline and ensure pupils understand how these stories fit into the overall big story of the Bible.</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pitchFamily="2" charset="0"/>
                <a:ea typeface="Calibri" panose="020F0502020204030204" pitchFamily="34" charset="0"/>
                <a:cs typeface="Calibri" panose="020F0502020204030204" pitchFamily="34"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Calibri" panose="020F0502020204030204" pitchFamily="34" charset="0"/>
              </a:rPr>
              <a:t>To note:</a:t>
            </a:r>
            <a:r>
              <a:rPr lang="en-GB" sz="1000" dirty="0">
                <a:effectLst/>
                <a:latin typeface="Work Sans" pitchFamily="2" charset="0"/>
                <a:ea typeface="Calibri" panose="020F0502020204030204" pitchFamily="34" charset="0"/>
                <a:cs typeface="Calibri" panose="020F0502020204030204" pitchFamily="34" charset="0"/>
              </a:rPr>
              <a:t>  Ensure reference is made to the core concept throughout the whole unit.</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pitchFamily="2" charset="0"/>
                <a:ea typeface="Calibri" panose="020F0502020204030204" pitchFamily="34" charset="0"/>
                <a:cs typeface="Calibri" panose="020F0502020204030204" pitchFamily="34"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Calibri" panose="020F0502020204030204" pitchFamily="34" charset="0"/>
              </a:rPr>
              <a:t>Introduce the big question for the unit:  </a:t>
            </a:r>
            <a:r>
              <a:rPr lang="en-GB" sz="1000" b="1" dirty="0">
                <a:solidFill>
                  <a:srgbClr val="55345A"/>
                </a:solidFill>
                <a:effectLst/>
                <a:latin typeface="Work Sans" pitchFamily="2" charset="0"/>
                <a:ea typeface="Calibri" panose="020F0502020204030204" pitchFamily="34" charset="0"/>
                <a:cs typeface="Calibri" panose="020F0502020204030204" pitchFamily="34" charset="0"/>
              </a:rPr>
              <a:t>How did belief in God affect the actions of people in the Old Testament?</a:t>
            </a:r>
            <a:r>
              <a:rPr lang="en-GB" sz="1000" b="1" dirty="0">
                <a:solidFill>
                  <a:srgbClr val="7030A0"/>
                </a:solidFill>
                <a:effectLst/>
                <a:latin typeface="Work Sans" pitchFamily="2" charset="0"/>
                <a:ea typeface="Calibri" panose="020F0502020204030204" pitchFamily="34" charset="0"/>
                <a:cs typeface="Calibri" panose="020F0502020204030204" pitchFamily="34"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p:txBody>
      </p:sp>
      <p:sp>
        <p:nvSpPr>
          <p:cNvPr id="24" name="TextBox 23">
            <a:extLst>
              <a:ext uri="{FF2B5EF4-FFF2-40B4-BE49-F238E27FC236}">
                <a16:creationId xmlns:a16="http://schemas.microsoft.com/office/drawing/2014/main" id="{7171E2D9-75BE-823A-B6B6-8090DBC306CD}"/>
              </a:ext>
            </a:extLst>
          </p:cNvPr>
          <p:cNvSpPr txBox="1">
            <a:spLocks/>
          </p:cNvSpPr>
          <p:nvPr/>
        </p:nvSpPr>
        <p:spPr>
          <a:xfrm>
            <a:off x="386872" y="2027836"/>
            <a:ext cx="2417236" cy="1429943"/>
          </a:xfrm>
          <a:prstGeom prst="rect">
            <a:avLst/>
          </a:prstGeom>
          <a:noFill/>
        </p:spPr>
        <p:txBody>
          <a:bodyPr wrap="square" lIns="91440" tIns="45720" rIns="91440" bIns="45720" rtlCol="0" anchor="t">
            <a:spAutoFit/>
          </a:bodyPr>
          <a:lstStyle/>
          <a:p>
            <a:pPr>
              <a:lnSpc>
                <a:spcPct val="107000"/>
              </a:lnSpc>
              <a:spcAft>
                <a:spcPts val="800"/>
              </a:spcAft>
            </a:pPr>
            <a:r>
              <a:rPr lang="en-GB" sz="1600" b="1">
                <a:latin typeface="Work Sans"/>
                <a:ea typeface="Calibri" panose="020F0502020204030204" pitchFamily="34" charset="0"/>
                <a:cs typeface="Times New Roman"/>
              </a:rPr>
              <a:t>Intention</a:t>
            </a:r>
            <a:r>
              <a:rPr lang="en-GB" sz="1600" b="1">
                <a:effectLst/>
                <a:latin typeface="Work Sans"/>
                <a:ea typeface="Calibri" panose="020F0502020204030204" pitchFamily="34" charset="0"/>
                <a:cs typeface="Times New Roman"/>
              </a:rPr>
              <a:t>:</a:t>
            </a:r>
            <a:r>
              <a:rPr lang="en-GB" sz="1600">
                <a:latin typeface="Work Sans"/>
                <a:ea typeface="Calibri" panose="020F0502020204030204" pitchFamily="34" charset="0"/>
                <a:cs typeface="Times New Roman"/>
              </a:rPr>
              <a:t> </a:t>
            </a:r>
            <a:endParaRPr lang="en-GB" sz="1600">
              <a:effectLst/>
              <a:latin typeface="Work Sans" pitchFamily="2" charset="0"/>
              <a:ea typeface="Calibri" panose="020F0502020204030204" pitchFamily="34" charset="0"/>
              <a:cs typeface="Times New Roman" panose="02020603050405020304" pitchFamily="18" charset="0"/>
            </a:endParaRPr>
          </a:p>
          <a:p>
            <a:pPr>
              <a:lnSpc>
                <a:spcPct val="115000"/>
              </a:lnSpc>
              <a:spcAft>
                <a:spcPts val="1000"/>
              </a:spcAft>
            </a:pPr>
            <a:r>
              <a:rPr lang="en-GB" sz="1600">
                <a:effectLst/>
                <a:latin typeface="Work Sans" pitchFamily="2" charset="0"/>
                <a:ea typeface="Calibri" panose="020F0502020204030204" pitchFamily="34" charset="0"/>
                <a:cs typeface="Times New Roman" panose="02020603050405020304" pitchFamily="18" charset="0"/>
              </a:rPr>
              <a:t>To give pupils opportunities to:</a:t>
            </a:r>
          </a:p>
          <a:p>
            <a:endParaRPr lang="en-GB"/>
          </a:p>
        </p:txBody>
      </p:sp>
      <p:cxnSp>
        <p:nvCxnSpPr>
          <p:cNvPr id="9" name="Straight Connector 8">
            <a:extLst>
              <a:ext uri="{FF2B5EF4-FFF2-40B4-BE49-F238E27FC236}">
                <a16:creationId xmlns:a16="http://schemas.microsoft.com/office/drawing/2014/main" id="{6576263B-7EFD-2F92-FA2E-AF9E5CCC89E3}"/>
              </a:ext>
            </a:extLst>
          </p:cNvPr>
          <p:cNvCxnSpPr>
            <a:cxnSpLocks/>
          </p:cNvCxnSpPr>
          <p:nvPr/>
        </p:nvCxnSpPr>
        <p:spPr>
          <a:xfrm flipH="1">
            <a:off x="3788659" y="3613120"/>
            <a:ext cx="7732104" cy="0"/>
          </a:xfrm>
          <a:prstGeom prst="line">
            <a:avLst/>
          </a:prstGeom>
          <a:ln>
            <a:solidFill>
              <a:srgbClr val="55345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1055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47262F3-7116-19AD-1AD8-5CA8A291AA7A}"/>
              </a:ext>
            </a:extLst>
          </p:cNvPr>
          <p:cNvSpPr/>
          <p:nvPr/>
        </p:nvSpPr>
        <p:spPr>
          <a:xfrm>
            <a:off x="0" y="1822664"/>
            <a:ext cx="3383279" cy="5035335"/>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0F9803D0-59D8-D58F-4AB0-F35CAB1F624D}"/>
              </a:ext>
            </a:extLst>
          </p:cNvPr>
          <p:cNvSpPr/>
          <p:nvPr/>
        </p:nvSpPr>
        <p:spPr>
          <a:xfrm>
            <a:off x="0" y="4884"/>
            <a:ext cx="12199027" cy="1817310"/>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a:spLocks/>
          </p:cNvSpPr>
          <p:nvPr/>
        </p:nvSpPr>
        <p:spPr>
          <a:xfrm>
            <a:off x="2408601" y="408389"/>
            <a:ext cx="8039647" cy="830997"/>
          </a:xfrm>
          <a:prstGeom prst="rect">
            <a:avLst/>
          </a:prstGeom>
          <a:noFill/>
        </p:spPr>
        <p:txBody>
          <a:bodyPr wrap="square" rtlCol="0">
            <a:spAutoFit/>
          </a:bodyPr>
          <a:lstStyle/>
          <a:p>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Lesson 1: </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How did Abra(ha)m demonstrate faith in God?</a:t>
            </a:r>
            <a:endParaRPr lang="en-GB" sz="1800" dirty="0">
              <a:solidFill>
                <a:schemeClr val="bg1"/>
              </a:solidFill>
              <a:effectLst/>
              <a:latin typeface="Work Sans Light" pitchFamily="2"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5D460F70-1D54-ED4A-ADF6-21064E957007}"/>
              </a:ext>
            </a:extLst>
          </p:cNvPr>
          <p:cNvSpPr txBox="1">
            <a:spLocks/>
          </p:cNvSpPr>
          <p:nvPr/>
        </p:nvSpPr>
        <p:spPr>
          <a:xfrm>
            <a:off x="296800" y="267475"/>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FOUR</a:t>
            </a:r>
            <a:endParaRPr lang="en-US" sz="1400" b="1" dirty="0">
              <a:solidFill>
                <a:schemeClr val="bg1"/>
              </a:solidFill>
              <a:latin typeface="Work Sans SemiBold" pitchFamily="2" charset="77"/>
            </a:endParaRPr>
          </a:p>
        </p:txBody>
      </p:sp>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a:spLocks/>
          </p:cNvSpPr>
          <p:nvPr/>
        </p:nvSpPr>
        <p:spPr>
          <a:xfrm>
            <a:off x="296800" y="949173"/>
            <a:ext cx="2514336" cy="738664"/>
          </a:xfrm>
          <a:prstGeom prst="rect">
            <a:avLst/>
          </a:prstGeom>
          <a:noFill/>
        </p:spPr>
        <p:txBody>
          <a:bodyPr wrap="square" rtlCol="0">
            <a:spAutoFit/>
          </a:bodyPr>
          <a:lstStyle/>
          <a:p>
            <a:r>
              <a:rPr lang="en-US" sz="1400" b="1">
                <a:solidFill>
                  <a:schemeClr val="bg1"/>
                </a:solidFill>
                <a:latin typeface="Work Sans SemiBold" pitchFamily="2" charset="77"/>
              </a:rPr>
              <a:t>CORE </a:t>
            </a:r>
            <a:r>
              <a:rPr lang="en-US" sz="1400" b="1">
                <a:solidFill>
                  <a:schemeClr val="bg1"/>
                </a:solidFill>
                <a:latin typeface="Work Sans" pitchFamily="2" charset="0"/>
              </a:rPr>
              <a:t>CONCEPT: </a:t>
            </a:r>
          </a:p>
          <a:p>
            <a:r>
              <a:rPr lang="en-GB" sz="1400" b="1">
                <a:solidFill>
                  <a:schemeClr val="bg1"/>
                </a:solidFill>
                <a:effectLst/>
                <a:latin typeface="Work Sans SemiBold" pitchFamily="2" charset="0"/>
                <a:ea typeface="Calibri" panose="020F0502020204030204" pitchFamily="34" charset="0"/>
                <a:cs typeface="Times New Roman" panose="02020603050405020304" pitchFamily="18" charset="0"/>
              </a:rPr>
              <a:t>PEOPLE OF GOD</a:t>
            </a:r>
          </a:p>
          <a:p>
            <a:endParaRPr lang="en-US" sz="1400" b="1" dirty="0">
              <a:solidFill>
                <a:schemeClr val="bg1"/>
              </a:solidFill>
              <a:latin typeface="Work Sans SemiBold" pitchFamily="2" charset="77"/>
            </a:endParaRPr>
          </a:p>
        </p:txBody>
      </p:sp>
      <p:sp>
        <p:nvSpPr>
          <p:cNvPr id="5" name="TextBox 4">
            <a:extLst>
              <a:ext uri="{FF2B5EF4-FFF2-40B4-BE49-F238E27FC236}">
                <a16:creationId xmlns:a16="http://schemas.microsoft.com/office/drawing/2014/main" id="{FA96F9E5-8D36-A8A5-C360-ABB1898E278E}"/>
              </a:ext>
            </a:extLst>
          </p:cNvPr>
          <p:cNvSpPr txBox="1">
            <a:spLocks/>
          </p:cNvSpPr>
          <p:nvPr/>
        </p:nvSpPr>
        <p:spPr>
          <a:xfrm>
            <a:off x="3680079" y="2110200"/>
            <a:ext cx="8159065" cy="4093428"/>
          </a:xfrm>
          <a:prstGeom prst="rect">
            <a:avLst/>
          </a:prstGeom>
          <a:noFill/>
        </p:spPr>
        <p:txBody>
          <a:bodyPr wrap="square">
            <a:spAutoFit/>
          </a:bodyPr>
          <a:lstStyle/>
          <a:p>
            <a:r>
              <a:rPr lang="en-GB" sz="1000" b="1" dirty="0">
                <a:effectLst/>
                <a:latin typeface="Work Sans" pitchFamily="2" charset="0"/>
                <a:ea typeface="Calibri" panose="020F0502020204030204" pitchFamily="34" charset="0"/>
                <a:cs typeface="Calibri" panose="020F0502020204030204" pitchFamily="34" charset="0"/>
              </a:rPr>
              <a:t>Main teaching input:  (Investigate and explore)</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kern="1200" dirty="0">
                <a:solidFill>
                  <a:srgbClr val="7030A0"/>
                </a:solidFill>
                <a:effectLst/>
                <a:latin typeface="Work Sans" pitchFamily="2" charset="0"/>
                <a:ea typeface="Times New Roman" panose="02020603050405020304" pitchFamily="18" charset="0"/>
                <a:cs typeface="Calibri" panose="020F0502020204030204" pitchFamily="34"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kern="1200" dirty="0">
                <a:effectLst/>
                <a:latin typeface="Work Sans" pitchFamily="2" charset="0"/>
                <a:ea typeface="Times New Roman" panose="02020603050405020304" pitchFamily="18" charset="0"/>
                <a:cs typeface="Calibri" panose="020F0502020204030204" pitchFamily="34" charset="0"/>
              </a:rPr>
              <a:t>Introduce this week’s question:  </a:t>
            </a:r>
            <a:r>
              <a:rPr lang="en-GB" sz="1000" b="1" dirty="0">
                <a:solidFill>
                  <a:srgbClr val="55345A"/>
                </a:solidFill>
                <a:effectLst/>
                <a:latin typeface="Work Sans" pitchFamily="2" charset="0"/>
                <a:ea typeface="Calibri" panose="020F0502020204030204" pitchFamily="34" charset="0"/>
                <a:cs typeface="Calibri" panose="020F0502020204030204" pitchFamily="34" charset="0"/>
              </a:rPr>
              <a:t>How did Abra(ha)m demonstrate faith in God?</a:t>
            </a:r>
            <a:endParaRPr lang="en-GB" sz="1000" dirty="0">
              <a:solidFill>
                <a:srgbClr val="55345A"/>
              </a:solidFill>
              <a:effectLst/>
              <a:latin typeface="Work Sans" pitchFamily="2" charset="0"/>
              <a:ea typeface="Calibri" panose="020F0502020204030204" pitchFamily="34" charset="0"/>
              <a:cs typeface="Times New Roman" panose="02020603050405020304" pitchFamily="18" charset="0"/>
            </a:endParaRPr>
          </a:p>
          <a:p>
            <a:r>
              <a:rPr lang="en-GB" sz="1000" b="1" dirty="0">
                <a:solidFill>
                  <a:srgbClr val="7030A0"/>
                </a:solidFill>
                <a:effectLst/>
                <a:latin typeface="Work Sans" pitchFamily="2" charset="0"/>
                <a:ea typeface="Calibri" panose="020F0502020204030204" pitchFamily="34" charset="0"/>
                <a:cs typeface="Calibri" panose="020F0502020204030204" pitchFamily="34"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Calibri" panose="020F0502020204030204" pitchFamily="34" charset="0"/>
              </a:rPr>
              <a:t>Class thought gathering</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solidFill>
                  <a:srgbClr val="7030A0"/>
                </a:solidFill>
                <a:effectLst/>
                <a:latin typeface="Work Sans" pitchFamily="2" charset="0"/>
                <a:ea typeface="Calibri" panose="020F0502020204030204" pitchFamily="34" charset="0"/>
                <a:cs typeface="Calibri" panose="020F0502020204030204" pitchFamily="34"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Calibri" panose="020F0502020204030204" pitchFamily="34" charset="0"/>
              </a:rPr>
              <a:t>Key questions:</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Calibri" panose="020F0502020204030204" pitchFamily="34" charset="0"/>
              </a:rPr>
              <a:t>What do you understand the word ‘faith’ to mean?</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Calibri" panose="020F0502020204030204" pitchFamily="34" charset="0"/>
              </a:rPr>
              <a:t>How do you think people show that they have faith in someone/something?</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Calibri" panose="020F0502020204030204" pitchFamily="34" charset="0"/>
              </a:rPr>
              <a:t>How might someone behave if they had faith in God?</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pitchFamily="2" charset="0"/>
                <a:ea typeface="Calibri" panose="020F0502020204030204" pitchFamily="34" charset="0"/>
                <a:cs typeface="Calibri" panose="020F0502020204030204" pitchFamily="34"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pitchFamily="2" charset="0"/>
                <a:ea typeface="Calibri" panose="020F0502020204030204" pitchFamily="34" charset="0"/>
                <a:cs typeface="Calibri" panose="020F0502020204030204" pitchFamily="34"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pitchFamily="2" charset="0"/>
                <a:ea typeface="Calibri" panose="020F0502020204030204" pitchFamily="34" charset="0"/>
                <a:cs typeface="Calibri" panose="020F0502020204030204" pitchFamily="34" charset="0"/>
              </a:rPr>
              <a:t>Introduce pupils to the person of Abraham.  </a:t>
            </a:r>
            <a:r>
              <a:rPr lang="en-GB" sz="1000" b="1" dirty="0">
                <a:effectLst/>
                <a:latin typeface="Work Sans" pitchFamily="2" charset="0"/>
                <a:ea typeface="Calibri" panose="020F0502020204030204" pitchFamily="34" charset="0"/>
                <a:cs typeface="Calibri" panose="020F0502020204030204" pitchFamily="34" charset="0"/>
              </a:rPr>
              <a:t>(Refer to background knowledge for teachers.)</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pitchFamily="2" charset="0"/>
                <a:ea typeface="Calibri" panose="020F0502020204030204" pitchFamily="34" charset="0"/>
                <a:cs typeface="Calibri" panose="020F0502020204030204" pitchFamily="34"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pitchFamily="2" charset="0"/>
                <a:ea typeface="Calibri" panose="020F0502020204030204" pitchFamily="34" charset="0"/>
                <a:cs typeface="Calibri" panose="020F0502020204030204" pitchFamily="34" charset="0"/>
              </a:rPr>
              <a:t>Watch the clip of the story of Abraham.</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u="sng" dirty="0">
                <a:solidFill>
                  <a:srgbClr val="0000FF"/>
                </a:solidFill>
                <a:effectLst/>
                <a:latin typeface="Work Sans" pitchFamily="2" charset="0"/>
                <a:ea typeface="Calibri" panose="020F0502020204030204" pitchFamily="34" charset="0"/>
                <a:cs typeface="Calibri" panose="020F0502020204030204" pitchFamily="34" charset="0"/>
                <a:hlinkClick r:id="rId3"/>
              </a:rPr>
              <a:t>https://www.youtube.com/watch?v=8JeYA2x1OIk</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pitchFamily="2" charset="0"/>
                <a:ea typeface="Calibri" panose="020F0502020204030204" pitchFamily="34" charset="0"/>
                <a:cs typeface="Calibri" panose="020F0502020204030204" pitchFamily="34"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Calibri" panose="020F0502020204030204" pitchFamily="34" charset="0"/>
              </a:rPr>
              <a:t>Key questions:</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Calibri" panose="020F0502020204030204" pitchFamily="34" charset="0"/>
              </a:rPr>
              <a:t>How would you feel if you were told you had to move house?</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Calibri" panose="020F0502020204030204" pitchFamily="34" charset="0"/>
              </a:rPr>
              <a:t>How would you feel about moving from a house to living in a tent?</a:t>
            </a:r>
            <a:endParaRPr lang="en-GB" sz="1000" dirty="0">
              <a:effectLst/>
              <a:latin typeface="Work Sans" pitchFamily="2" charset="0"/>
              <a:ea typeface="Calibri" panose="020F0502020204030204" pitchFamily="34" charset="0"/>
              <a:cs typeface="Times New Roman" panose="02020603050405020304" pitchFamily="18" charset="0"/>
            </a:endParaRPr>
          </a:p>
          <a:p>
            <a:pPr marL="228600"/>
            <a:r>
              <a:rPr lang="en-GB" sz="1000" dirty="0">
                <a:effectLst/>
                <a:latin typeface="Work Sans" pitchFamily="2" charset="0"/>
                <a:ea typeface="Calibri" panose="020F0502020204030204" pitchFamily="34" charset="0"/>
                <a:cs typeface="Calibri" panose="020F0502020204030204" pitchFamily="34"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pitchFamily="2" charset="0"/>
                <a:ea typeface="Calibri" panose="020F0502020204030204" pitchFamily="34" charset="0"/>
                <a:cs typeface="Calibri" panose="020F0502020204030204" pitchFamily="34" charset="0"/>
              </a:rPr>
              <a:t>Consider the thoughts and feelings of the people you would have to leave behind and yourself.</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pitchFamily="2" charset="0"/>
                <a:ea typeface="Calibri" panose="020F0502020204030204" pitchFamily="34" charset="0"/>
                <a:cs typeface="Calibri" panose="020F0502020204030204" pitchFamily="34" charset="0"/>
              </a:rPr>
              <a:t>Re-read the story from the Bible – </a:t>
            </a:r>
            <a:r>
              <a:rPr lang="en-GB" sz="1000" b="1" dirty="0">
                <a:effectLst/>
                <a:latin typeface="Work Sans" pitchFamily="2" charset="0"/>
                <a:ea typeface="Calibri" panose="020F0502020204030204" pitchFamily="34" charset="0"/>
                <a:cs typeface="Calibri" panose="020F0502020204030204" pitchFamily="34" charset="0"/>
              </a:rPr>
              <a:t>Genesis chapter 12:  1- 9.  Ensure all pupils can access the text and understand it.  Address any vocabulary that may be new to pupils.</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pitchFamily="2" charset="0"/>
                <a:ea typeface="Calibri" panose="020F0502020204030204" pitchFamily="34" charset="0"/>
                <a:cs typeface="Calibri" panose="020F0502020204030204" pitchFamily="34"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Calibri" panose="020F0502020204030204" pitchFamily="34" charset="0"/>
              </a:rPr>
              <a:t>Main activity:  (Evaluate and communicate)</a:t>
            </a:r>
            <a:endParaRPr lang="en-GB" sz="1000" dirty="0">
              <a:effectLst/>
              <a:latin typeface="Work Sans" pitchFamily="2"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738B86C7-2ECA-BDD2-4F9F-1C81BC797534}"/>
              </a:ext>
            </a:extLst>
          </p:cNvPr>
          <p:cNvSpPr txBox="1">
            <a:spLocks/>
          </p:cNvSpPr>
          <p:nvPr/>
        </p:nvSpPr>
        <p:spPr>
          <a:xfrm>
            <a:off x="296800" y="2110200"/>
            <a:ext cx="2741040" cy="1689501"/>
          </a:xfrm>
          <a:prstGeom prst="rect">
            <a:avLst/>
          </a:prstGeom>
          <a:noFill/>
        </p:spPr>
        <p:txBody>
          <a:bodyPr wrap="square" rtlCol="0">
            <a:spAutoFit/>
          </a:bodyPr>
          <a:lstStyle/>
          <a:p>
            <a:pPr>
              <a:lnSpc>
                <a:spcPct val="107000"/>
              </a:lnSpc>
              <a:spcAft>
                <a:spcPts val="800"/>
              </a:spcAft>
            </a:pPr>
            <a:r>
              <a:rPr lang="en-GB" sz="1600" b="1" dirty="0">
                <a:effectLst/>
                <a:latin typeface="Work Sans" pitchFamily="2" charset="0"/>
                <a:ea typeface="Calibri" panose="020F0502020204030204" pitchFamily="34" charset="0"/>
                <a:cs typeface="Times New Roman" panose="02020603050405020304" pitchFamily="18" charset="0"/>
              </a:rPr>
              <a:t>Implementation:</a:t>
            </a:r>
            <a:r>
              <a:rPr lang="en-GB" sz="1600" dirty="0">
                <a:effectLst/>
                <a:latin typeface="Work Sans" pitchFamily="2" charset="0"/>
                <a:ea typeface="Calibri" panose="020F0502020204030204" pitchFamily="34" charset="0"/>
                <a:cs typeface="Times New Roman" panose="02020603050405020304" pitchFamily="18" charset="0"/>
              </a:rPr>
              <a:t>  </a:t>
            </a:r>
          </a:p>
          <a:p>
            <a:r>
              <a:rPr lang="en-GB" sz="1600" dirty="0">
                <a:effectLst/>
                <a:latin typeface="Work Sans" pitchFamily="2" charset="0"/>
                <a:ea typeface="Calibri" panose="020F0502020204030204" pitchFamily="34" charset="0"/>
                <a:cs typeface="Times New Roman" panose="02020603050405020304" pitchFamily="18" charset="0"/>
              </a:rPr>
              <a:t>Outlining how to introduce the religious content in the classroom and create learning opportunities from it.</a:t>
            </a:r>
            <a:endParaRPr lang="en-GB" sz="1600" dirty="0">
              <a:latin typeface="Work Sans" pitchFamily="2" charset="0"/>
            </a:endParaRPr>
          </a:p>
        </p:txBody>
      </p:sp>
    </p:spTree>
    <p:extLst>
      <p:ext uri="{BB962C8B-B14F-4D97-AF65-F5344CB8AC3E}">
        <p14:creationId xmlns:p14="http://schemas.microsoft.com/office/powerpoint/2010/main" val="3976806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47262F3-7116-19AD-1AD8-5CA8A291AA7A}"/>
              </a:ext>
            </a:extLst>
          </p:cNvPr>
          <p:cNvSpPr/>
          <p:nvPr/>
        </p:nvSpPr>
        <p:spPr>
          <a:xfrm>
            <a:off x="0" y="1822664"/>
            <a:ext cx="3383279" cy="5035335"/>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0F9803D0-59D8-D58F-4AB0-F35CAB1F624D}"/>
              </a:ext>
            </a:extLst>
          </p:cNvPr>
          <p:cNvSpPr/>
          <p:nvPr/>
        </p:nvSpPr>
        <p:spPr>
          <a:xfrm>
            <a:off x="0" y="4884"/>
            <a:ext cx="12199027" cy="1817310"/>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a:spLocks/>
          </p:cNvSpPr>
          <p:nvPr/>
        </p:nvSpPr>
        <p:spPr>
          <a:xfrm>
            <a:off x="2408601" y="408389"/>
            <a:ext cx="8039647" cy="830997"/>
          </a:xfrm>
          <a:prstGeom prst="rect">
            <a:avLst/>
          </a:prstGeom>
          <a:noFill/>
        </p:spPr>
        <p:txBody>
          <a:bodyPr wrap="square" rtlCol="0">
            <a:spAutoFit/>
          </a:bodyPr>
          <a:lstStyle/>
          <a:p>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Lesson 1: </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How did Abra(ha)m demonstrate faith in God?</a:t>
            </a:r>
            <a:endParaRPr lang="en-GB" sz="1800" dirty="0">
              <a:solidFill>
                <a:schemeClr val="bg1"/>
              </a:solidFill>
              <a:effectLst/>
              <a:latin typeface="Work Sans Light" pitchFamily="2"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5D460F70-1D54-ED4A-ADF6-21064E957007}"/>
              </a:ext>
            </a:extLst>
          </p:cNvPr>
          <p:cNvSpPr txBox="1">
            <a:spLocks/>
          </p:cNvSpPr>
          <p:nvPr/>
        </p:nvSpPr>
        <p:spPr>
          <a:xfrm>
            <a:off x="296800" y="267475"/>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FOUR</a:t>
            </a:r>
            <a:endParaRPr lang="en-US" sz="1400" b="1" dirty="0">
              <a:solidFill>
                <a:schemeClr val="bg1"/>
              </a:solidFill>
              <a:latin typeface="Work Sans SemiBold" pitchFamily="2" charset="77"/>
            </a:endParaRPr>
          </a:p>
        </p:txBody>
      </p:sp>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a:spLocks/>
          </p:cNvSpPr>
          <p:nvPr/>
        </p:nvSpPr>
        <p:spPr>
          <a:xfrm>
            <a:off x="296800" y="949173"/>
            <a:ext cx="2514336" cy="738664"/>
          </a:xfrm>
          <a:prstGeom prst="rect">
            <a:avLst/>
          </a:prstGeom>
          <a:noFill/>
        </p:spPr>
        <p:txBody>
          <a:bodyPr wrap="square" rtlCol="0">
            <a:spAutoFit/>
          </a:bodyPr>
          <a:lstStyle/>
          <a:p>
            <a:r>
              <a:rPr lang="en-US" sz="1400" b="1">
                <a:solidFill>
                  <a:schemeClr val="bg1"/>
                </a:solidFill>
                <a:latin typeface="Work Sans SemiBold" pitchFamily="2" charset="77"/>
              </a:rPr>
              <a:t>CORE </a:t>
            </a:r>
            <a:r>
              <a:rPr lang="en-US" sz="1400" b="1">
                <a:solidFill>
                  <a:schemeClr val="bg1"/>
                </a:solidFill>
                <a:latin typeface="Work Sans" pitchFamily="2" charset="0"/>
              </a:rPr>
              <a:t>CONCEPT: </a:t>
            </a:r>
          </a:p>
          <a:p>
            <a:r>
              <a:rPr lang="en-GB" sz="1400" b="1">
                <a:solidFill>
                  <a:schemeClr val="bg1"/>
                </a:solidFill>
                <a:effectLst/>
                <a:latin typeface="Work Sans SemiBold" pitchFamily="2" charset="0"/>
                <a:ea typeface="Calibri" panose="020F0502020204030204" pitchFamily="34" charset="0"/>
                <a:cs typeface="Times New Roman" panose="02020603050405020304" pitchFamily="18" charset="0"/>
              </a:rPr>
              <a:t>PEOPLE OF GOD</a:t>
            </a:r>
          </a:p>
          <a:p>
            <a:endParaRPr lang="en-US" sz="1400" b="1" dirty="0">
              <a:solidFill>
                <a:schemeClr val="bg1"/>
              </a:solidFill>
              <a:latin typeface="Work Sans SemiBold" pitchFamily="2" charset="77"/>
            </a:endParaRPr>
          </a:p>
        </p:txBody>
      </p:sp>
      <p:sp>
        <p:nvSpPr>
          <p:cNvPr id="4" name="TextBox 3">
            <a:extLst>
              <a:ext uri="{FF2B5EF4-FFF2-40B4-BE49-F238E27FC236}">
                <a16:creationId xmlns:a16="http://schemas.microsoft.com/office/drawing/2014/main" id="{738B86C7-2ECA-BDD2-4F9F-1C81BC797534}"/>
              </a:ext>
            </a:extLst>
          </p:cNvPr>
          <p:cNvSpPr txBox="1">
            <a:spLocks/>
          </p:cNvSpPr>
          <p:nvPr/>
        </p:nvSpPr>
        <p:spPr>
          <a:xfrm>
            <a:off x="296800" y="2110200"/>
            <a:ext cx="2741040" cy="1689501"/>
          </a:xfrm>
          <a:prstGeom prst="rect">
            <a:avLst/>
          </a:prstGeom>
          <a:noFill/>
        </p:spPr>
        <p:txBody>
          <a:bodyPr wrap="square" rtlCol="0">
            <a:spAutoFit/>
          </a:bodyPr>
          <a:lstStyle/>
          <a:p>
            <a:pPr>
              <a:lnSpc>
                <a:spcPct val="107000"/>
              </a:lnSpc>
              <a:spcAft>
                <a:spcPts val="800"/>
              </a:spcAft>
            </a:pPr>
            <a:r>
              <a:rPr lang="en-GB" sz="1600" b="1" dirty="0">
                <a:effectLst/>
                <a:latin typeface="Work Sans" pitchFamily="2" charset="0"/>
                <a:ea typeface="Calibri" panose="020F0502020204030204" pitchFamily="34" charset="0"/>
                <a:cs typeface="Times New Roman" panose="02020603050405020304" pitchFamily="18" charset="0"/>
              </a:rPr>
              <a:t>Implementation:</a:t>
            </a:r>
            <a:r>
              <a:rPr lang="en-GB" sz="1600" dirty="0">
                <a:effectLst/>
                <a:latin typeface="Work Sans" pitchFamily="2" charset="0"/>
                <a:ea typeface="Calibri" panose="020F0502020204030204" pitchFamily="34" charset="0"/>
                <a:cs typeface="Times New Roman" panose="02020603050405020304" pitchFamily="18" charset="0"/>
              </a:rPr>
              <a:t>  </a:t>
            </a:r>
          </a:p>
          <a:p>
            <a:r>
              <a:rPr lang="en-GB" sz="1600" dirty="0">
                <a:effectLst/>
                <a:latin typeface="Work Sans" pitchFamily="2" charset="0"/>
                <a:ea typeface="Calibri" panose="020F0502020204030204" pitchFamily="34" charset="0"/>
                <a:cs typeface="Times New Roman" panose="02020603050405020304" pitchFamily="18" charset="0"/>
              </a:rPr>
              <a:t>Outlining how to introduce the religious content in the classroom and create learning opportunities from it.</a:t>
            </a:r>
            <a:endParaRPr lang="en-GB" sz="1600" dirty="0">
              <a:latin typeface="Work Sans" pitchFamily="2" charset="0"/>
            </a:endParaRPr>
          </a:p>
        </p:txBody>
      </p:sp>
      <p:sp>
        <p:nvSpPr>
          <p:cNvPr id="11" name="TextBox 10">
            <a:extLst>
              <a:ext uri="{FF2B5EF4-FFF2-40B4-BE49-F238E27FC236}">
                <a16:creationId xmlns:a16="http://schemas.microsoft.com/office/drawing/2014/main" id="{A412047D-4817-1376-DF2C-264D878B3334}"/>
              </a:ext>
            </a:extLst>
          </p:cNvPr>
          <p:cNvSpPr txBox="1"/>
          <p:nvPr/>
        </p:nvSpPr>
        <p:spPr>
          <a:xfrm>
            <a:off x="3680079" y="2110200"/>
            <a:ext cx="8159065" cy="3939540"/>
          </a:xfrm>
          <a:prstGeom prst="rect">
            <a:avLst/>
          </a:prstGeom>
          <a:noFill/>
        </p:spPr>
        <p:txBody>
          <a:bodyPr wrap="square">
            <a:spAutoFit/>
          </a:bodyPr>
          <a:lstStyle/>
          <a:p>
            <a:r>
              <a:rPr lang="en-GB" sz="1000" b="1" dirty="0">
                <a:effectLst/>
                <a:latin typeface="Work Sans" pitchFamily="2" charset="0"/>
                <a:ea typeface="Calibri" panose="020F0502020204030204" pitchFamily="34" charset="0"/>
                <a:cs typeface="Calibri" panose="020F0502020204030204" pitchFamily="34" charset="0"/>
              </a:rPr>
              <a:t>Biblical text analysis:</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Calibri" panose="020F0502020204030204" pitchFamily="34"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Calibri" panose="020F0502020204030204" pitchFamily="34" charset="0"/>
              </a:rPr>
              <a:t>Pupils to work in pairs to explore the following questions:</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Calibri" panose="020F0502020204030204" pitchFamily="34"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Calibri" panose="020F0502020204030204" pitchFamily="34" charset="0"/>
              </a:rPr>
              <a:t>Alternatively,</a:t>
            </a:r>
            <a:r>
              <a:rPr lang="en-GB" sz="1000" dirty="0">
                <a:effectLst/>
                <a:latin typeface="Work Sans" pitchFamily="2" charset="0"/>
                <a:ea typeface="Calibri" panose="020F0502020204030204" pitchFamily="34" charset="0"/>
                <a:cs typeface="Calibri" panose="020F0502020204030204" pitchFamily="34" charset="0"/>
              </a:rPr>
              <a:t> set up tables under the headings – behind, within and in front</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pitchFamily="2" charset="0"/>
                <a:ea typeface="Calibri" panose="020F0502020204030204" pitchFamily="34" charset="0"/>
                <a:cs typeface="Calibri" panose="020F0502020204030204" pitchFamily="34"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Calibri" panose="020F0502020204030204" pitchFamily="34" charset="0"/>
              </a:rPr>
              <a:t>To note</a:t>
            </a:r>
            <a:r>
              <a:rPr lang="en-GB" sz="1000" dirty="0">
                <a:effectLst/>
                <a:latin typeface="Work Sans" pitchFamily="2" charset="0"/>
                <a:ea typeface="Calibri" panose="020F0502020204030204" pitchFamily="34" charset="0"/>
                <a:cs typeface="Calibri" panose="020F0502020204030204" pitchFamily="34" charset="0"/>
              </a:rPr>
              <a:t>:  It is important for pupils to understand what the discipline of theology means and how looking through that lens helps us to get a real understanding of the text.</a:t>
            </a:r>
            <a:endParaRPr lang="en-GB" sz="1000" dirty="0">
              <a:latin typeface="Work Sans" pitchFamily="2" charset="0"/>
              <a:ea typeface="Calibri" panose="020F0502020204030204" pitchFamily="34" charset="0"/>
              <a:cs typeface="Times New Roman" panose="02020603050405020304" pitchFamily="18" charset="0"/>
            </a:endParaRPr>
          </a:p>
          <a:p>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Calibri" panose="020F0502020204030204" pitchFamily="34" charset="0"/>
              </a:rPr>
              <a:t>Looking through the lens of a theologian – (Believing) -  </a:t>
            </a:r>
          </a:p>
          <a:p>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pitchFamily="2" charset="0"/>
                <a:ea typeface="Calibri" panose="020F0502020204030204" pitchFamily="34" charset="0"/>
                <a:cs typeface="Calibri" panose="020F0502020204030204" pitchFamily="34" charset="0"/>
              </a:rPr>
              <a:t>Place the questions below, under each heading.  Pupils either in pairs or as a group, answer the questions.</a:t>
            </a:r>
          </a:p>
          <a:p>
            <a:r>
              <a:rPr lang="en-GB" sz="1000" dirty="0">
                <a:effectLst/>
                <a:latin typeface="Work Sans" pitchFamily="2" charset="0"/>
                <a:ea typeface="Calibri" panose="020F0502020204030204" pitchFamily="34" charset="0"/>
                <a:cs typeface="Calibri" panose="020F0502020204030204" pitchFamily="34"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Times New Roman" panose="02020603050405020304" pitchFamily="18" charset="0"/>
                <a:cs typeface="Calibri" panose="020F0502020204030204" pitchFamily="34" charset="0"/>
              </a:rPr>
              <a:t>Behind the text:  Why was it written?  Discipline:  </a:t>
            </a:r>
            <a:r>
              <a:rPr lang="en-GB" sz="1000" dirty="0">
                <a:effectLst/>
                <a:latin typeface="Work Sans" pitchFamily="2" charset="0"/>
                <a:ea typeface="Times New Roman" panose="02020603050405020304" pitchFamily="18" charset="0"/>
                <a:cs typeface="Calibri" panose="020F0502020204030204" pitchFamily="34" charset="0"/>
              </a:rPr>
              <a:t>Theology</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dirty="0">
                <a:effectLst/>
                <a:latin typeface="Work Sans" pitchFamily="2" charset="0"/>
                <a:ea typeface="Times New Roman" panose="02020603050405020304" pitchFamily="18" charset="0"/>
                <a:cs typeface="Calibri" panose="020F0502020204030204" pitchFamily="34" charset="0"/>
              </a:rPr>
              <a:t>What is God asking Abram to do?</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dirty="0">
                <a:effectLst/>
                <a:latin typeface="Work Sans" pitchFamily="2" charset="0"/>
                <a:ea typeface="Times New Roman" panose="02020603050405020304" pitchFamily="18" charset="0"/>
                <a:cs typeface="Calibri" panose="020F0502020204030204" pitchFamily="34" charset="0"/>
              </a:rPr>
              <a:t>What does God promise Abram?</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dirty="0">
                <a:effectLst/>
                <a:latin typeface="Work Sans" pitchFamily="2" charset="0"/>
                <a:ea typeface="Times New Roman" panose="02020603050405020304" pitchFamily="18" charset="0"/>
                <a:cs typeface="Calibri" panose="020F0502020204030204" pitchFamily="34" charset="0"/>
              </a:rPr>
              <a:t>How does Abram respond to God’s request?</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dirty="0">
                <a:effectLst/>
                <a:latin typeface="Work Sans" pitchFamily="2" charset="0"/>
                <a:ea typeface="Times New Roman" panose="02020603050405020304" pitchFamily="18" charset="0"/>
                <a:cs typeface="Calibri" panose="020F0502020204030204" pitchFamily="34" charset="0"/>
              </a:rPr>
              <a:t>What does Abram do when he arrives in the land?</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dirty="0">
                <a:effectLst/>
                <a:latin typeface="Work Sans" pitchFamily="2" charset="0"/>
                <a:ea typeface="Times New Roman" panose="02020603050405020304" pitchFamily="18" charset="0"/>
                <a:cs typeface="Calibri" panose="020F0502020204030204" pitchFamily="34" charset="0"/>
              </a:rPr>
              <a:t>What do you think this text teaches about God and his relationship with his people?</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pitchFamily="2" charset="0"/>
                <a:ea typeface="Times New Roman" panose="02020603050405020304" pitchFamily="18" charset="0"/>
                <a:cs typeface="Calibri" panose="020F0502020204030204" pitchFamily="34"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Times New Roman" panose="02020603050405020304" pitchFamily="18" charset="0"/>
                <a:cs typeface="Calibri" panose="020F0502020204030204" pitchFamily="34" charset="0"/>
              </a:rPr>
              <a:t>Within the text:  What does the text mean?</a:t>
            </a:r>
            <a:r>
              <a:rPr lang="en-GB" sz="1000" dirty="0">
                <a:effectLst/>
                <a:latin typeface="Work Sans" pitchFamily="2" charset="0"/>
                <a:ea typeface="Times New Roman" panose="02020603050405020304" pitchFamily="18" charset="0"/>
                <a:cs typeface="Calibri" panose="020F0502020204030204" pitchFamily="34" charset="0"/>
              </a:rPr>
              <a:t>  Are there any words that need explaining?  </a:t>
            </a:r>
            <a:r>
              <a:rPr lang="en-GB" sz="1000" b="1" dirty="0">
                <a:effectLst/>
                <a:latin typeface="Work Sans" pitchFamily="2" charset="0"/>
                <a:ea typeface="Times New Roman" panose="02020603050405020304" pitchFamily="18" charset="0"/>
                <a:cs typeface="Calibri" panose="020F0502020204030204" pitchFamily="34" charset="0"/>
              </a:rPr>
              <a:t>Discipline:</a:t>
            </a:r>
            <a:r>
              <a:rPr lang="en-GB" sz="1000" dirty="0">
                <a:effectLst/>
                <a:latin typeface="Work Sans" pitchFamily="2" charset="0"/>
                <a:ea typeface="Times New Roman" panose="02020603050405020304" pitchFamily="18" charset="0"/>
                <a:cs typeface="Calibri" panose="020F0502020204030204" pitchFamily="34" charset="0"/>
              </a:rPr>
              <a:t>  Theology</a:t>
            </a:r>
          </a:p>
          <a:p>
            <a:pPr marL="171450" indent="-171450">
              <a:buFont typeface="Arial" panose="020B0604020202020204" pitchFamily="34" charset="0"/>
              <a:buChar char="•"/>
            </a:pPr>
            <a:r>
              <a:rPr lang="en-GB" sz="1000" dirty="0">
                <a:effectLst/>
                <a:latin typeface="Work Sans" pitchFamily="2" charset="0"/>
                <a:ea typeface="Times New Roman" panose="02020603050405020304" pitchFamily="18" charset="0"/>
                <a:cs typeface="Calibri" panose="020F0502020204030204" pitchFamily="34" charset="0"/>
              </a:rPr>
              <a:t>What questions do you have about the text?</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dirty="0">
                <a:effectLst/>
                <a:latin typeface="Work Sans" pitchFamily="2" charset="0"/>
                <a:ea typeface="Times New Roman" panose="02020603050405020304" pitchFamily="18" charset="0"/>
                <a:cs typeface="Calibri" panose="020F0502020204030204" pitchFamily="34" charset="0"/>
              </a:rPr>
              <a:t>What puzzles you most about the text?</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dirty="0">
                <a:effectLst/>
                <a:latin typeface="Work Sans" pitchFamily="2" charset="0"/>
                <a:ea typeface="Times New Roman" panose="02020603050405020304" pitchFamily="18" charset="0"/>
                <a:cs typeface="Calibri" panose="020F0502020204030204" pitchFamily="34" charset="0"/>
              </a:rPr>
              <a:t>How do you think Abram felt as he was leaving his country?  What is your reason for your answer?</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dirty="0">
                <a:effectLst/>
                <a:latin typeface="Work Sans" pitchFamily="2" charset="0"/>
                <a:ea typeface="Times New Roman" panose="02020603050405020304" pitchFamily="18" charset="0"/>
                <a:cs typeface="Calibri" panose="020F0502020204030204" pitchFamily="34" charset="0"/>
              </a:rPr>
              <a:t>What surprises you about the text?</a:t>
            </a:r>
            <a:endParaRPr lang="en-GB" sz="1000" dirty="0">
              <a:effectLst/>
              <a:latin typeface="Work Sans"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803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47262F3-7116-19AD-1AD8-5CA8A291AA7A}"/>
              </a:ext>
            </a:extLst>
          </p:cNvPr>
          <p:cNvSpPr/>
          <p:nvPr/>
        </p:nvSpPr>
        <p:spPr>
          <a:xfrm>
            <a:off x="0" y="1822664"/>
            <a:ext cx="3383279" cy="5035335"/>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0F9803D0-59D8-D58F-4AB0-F35CAB1F624D}"/>
              </a:ext>
            </a:extLst>
          </p:cNvPr>
          <p:cNvSpPr/>
          <p:nvPr/>
        </p:nvSpPr>
        <p:spPr>
          <a:xfrm>
            <a:off x="0" y="4884"/>
            <a:ext cx="12199027" cy="1817310"/>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a:spLocks/>
          </p:cNvSpPr>
          <p:nvPr/>
        </p:nvSpPr>
        <p:spPr>
          <a:xfrm>
            <a:off x="2408601" y="408389"/>
            <a:ext cx="8039647" cy="830997"/>
          </a:xfrm>
          <a:prstGeom prst="rect">
            <a:avLst/>
          </a:prstGeom>
          <a:noFill/>
        </p:spPr>
        <p:txBody>
          <a:bodyPr wrap="square" rtlCol="0">
            <a:spAutoFit/>
          </a:bodyPr>
          <a:lstStyle/>
          <a:p>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Lesson 1: </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How did Abra(ha)m demonstrate faith in God?</a:t>
            </a:r>
            <a:endParaRPr lang="en-GB" sz="1800" dirty="0">
              <a:solidFill>
                <a:schemeClr val="bg1"/>
              </a:solidFill>
              <a:effectLst/>
              <a:latin typeface="Work Sans Light" pitchFamily="2"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5D460F70-1D54-ED4A-ADF6-21064E957007}"/>
              </a:ext>
            </a:extLst>
          </p:cNvPr>
          <p:cNvSpPr txBox="1">
            <a:spLocks/>
          </p:cNvSpPr>
          <p:nvPr/>
        </p:nvSpPr>
        <p:spPr>
          <a:xfrm>
            <a:off x="296800" y="267475"/>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FOUR</a:t>
            </a:r>
            <a:endParaRPr lang="en-US" sz="1400" b="1" dirty="0">
              <a:solidFill>
                <a:schemeClr val="bg1"/>
              </a:solidFill>
              <a:latin typeface="Work Sans SemiBold" pitchFamily="2" charset="77"/>
            </a:endParaRPr>
          </a:p>
        </p:txBody>
      </p:sp>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a:spLocks/>
          </p:cNvSpPr>
          <p:nvPr/>
        </p:nvSpPr>
        <p:spPr>
          <a:xfrm>
            <a:off x="296800" y="949173"/>
            <a:ext cx="2514336" cy="738664"/>
          </a:xfrm>
          <a:prstGeom prst="rect">
            <a:avLst/>
          </a:prstGeom>
          <a:noFill/>
        </p:spPr>
        <p:txBody>
          <a:bodyPr wrap="square" rtlCol="0">
            <a:spAutoFit/>
          </a:bodyPr>
          <a:lstStyle/>
          <a:p>
            <a:r>
              <a:rPr lang="en-US" sz="1400" b="1">
                <a:solidFill>
                  <a:schemeClr val="bg1"/>
                </a:solidFill>
                <a:latin typeface="Work Sans SemiBold" pitchFamily="2" charset="77"/>
              </a:rPr>
              <a:t>CORE </a:t>
            </a:r>
            <a:r>
              <a:rPr lang="en-US" sz="1400" b="1">
                <a:solidFill>
                  <a:schemeClr val="bg1"/>
                </a:solidFill>
                <a:latin typeface="Work Sans" pitchFamily="2" charset="0"/>
              </a:rPr>
              <a:t>CONCEPT: </a:t>
            </a:r>
          </a:p>
          <a:p>
            <a:r>
              <a:rPr lang="en-GB" sz="1400" b="1">
                <a:solidFill>
                  <a:schemeClr val="bg1"/>
                </a:solidFill>
                <a:effectLst/>
                <a:latin typeface="Work Sans SemiBold" pitchFamily="2" charset="0"/>
                <a:ea typeface="Calibri" panose="020F0502020204030204" pitchFamily="34" charset="0"/>
                <a:cs typeface="Times New Roman" panose="02020603050405020304" pitchFamily="18" charset="0"/>
              </a:rPr>
              <a:t>PEOPLE OF GOD</a:t>
            </a:r>
          </a:p>
          <a:p>
            <a:endParaRPr lang="en-US" sz="1400" b="1" dirty="0">
              <a:solidFill>
                <a:schemeClr val="bg1"/>
              </a:solidFill>
              <a:latin typeface="Work Sans SemiBold" pitchFamily="2" charset="77"/>
            </a:endParaRPr>
          </a:p>
        </p:txBody>
      </p:sp>
      <p:sp>
        <p:nvSpPr>
          <p:cNvPr id="4" name="TextBox 3">
            <a:extLst>
              <a:ext uri="{FF2B5EF4-FFF2-40B4-BE49-F238E27FC236}">
                <a16:creationId xmlns:a16="http://schemas.microsoft.com/office/drawing/2014/main" id="{738B86C7-2ECA-BDD2-4F9F-1C81BC797534}"/>
              </a:ext>
            </a:extLst>
          </p:cNvPr>
          <p:cNvSpPr txBox="1">
            <a:spLocks/>
          </p:cNvSpPr>
          <p:nvPr/>
        </p:nvSpPr>
        <p:spPr>
          <a:xfrm>
            <a:off x="296800" y="2110200"/>
            <a:ext cx="2741040" cy="1689501"/>
          </a:xfrm>
          <a:prstGeom prst="rect">
            <a:avLst/>
          </a:prstGeom>
          <a:noFill/>
        </p:spPr>
        <p:txBody>
          <a:bodyPr wrap="square" rtlCol="0">
            <a:spAutoFit/>
          </a:bodyPr>
          <a:lstStyle/>
          <a:p>
            <a:pPr>
              <a:lnSpc>
                <a:spcPct val="107000"/>
              </a:lnSpc>
              <a:spcAft>
                <a:spcPts val="800"/>
              </a:spcAft>
            </a:pPr>
            <a:r>
              <a:rPr lang="en-GB" sz="1600" b="1" dirty="0">
                <a:effectLst/>
                <a:latin typeface="Work Sans" pitchFamily="2" charset="0"/>
                <a:ea typeface="Calibri" panose="020F0502020204030204" pitchFamily="34" charset="0"/>
                <a:cs typeface="Times New Roman" panose="02020603050405020304" pitchFamily="18" charset="0"/>
              </a:rPr>
              <a:t>Implementation:</a:t>
            </a:r>
            <a:r>
              <a:rPr lang="en-GB" sz="1600" dirty="0">
                <a:effectLst/>
                <a:latin typeface="Work Sans" pitchFamily="2" charset="0"/>
                <a:ea typeface="Calibri" panose="020F0502020204030204" pitchFamily="34" charset="0"/>
                <a:cs typeface="Times New Roman" panose="02020603050405020304" pitchFamily="18" charset="0"/>
              </a:rPr>
              <a:t>  </a:t>
            </a:r>
          </a:p>
          <a:p>
            <a:r>
              <a:rPr lang="en-GB" sz="1600" dirty="0">
                <a:effectLst/>
                <a:latin typeface="Work Sans" pitchFamily="2" charset="0"/>
                <a:ea typeface="Calibri" panose="020F0502020204030204" pitchFamily="34" charset="0"/>
                <a:cs typeface="Times New Roman" panose="02020603050405020304" pitchFamily="18" charset="0"/>
              </a:rPr>
              <a:t>Outlining how to introduce the religious content in the classroom and create learning opportunities from it.</a:t>
            </a:r>
            <a:endParaRPr lang="en-GB" sz="1600" dirty="0">
              <a:latin typeface="Work Sans" pitchFamily="2" charset="0"/>
            </a:endParaRPr>
          </a:p>
        </p:txBody>
      </p:sp>
      <p:sp>
        <p:nvSpPr>
          <p:cNvPr id="2" name="TextBox 1">
            <a:extLst>
              <a:ext uri="{FF2B5EF4-FFF2-40B4-BE49-F238E27FC236}">
                <a16:creationId xmlns:a16="http://schemas.microsoft.com/office/drawing/2014/main" id="{F64C9C6E-757B-368C-9B69-F66236EAB9E4}"/>
              </a:ext>
            </a:extLst>
          </p:cNvPr>
          <p:cNvSpPr txBox="1"/>
          <p:nvPr/>
        </p:nvSpPr>
        <p:spPr>
          <a:xfrm>
            <a:off x="3680079" y="2110200"/>
            <a:ext cx="8159065" cy="2041585"/>
          </a:xfrm>
          <a:prstGeom prst="rect">
            <a:avLst/>
          </a:prstGeom>
          <a:noFill/>
        </p:spPr>
        <p:txBody>
          <a:bodyPr wrap="square">
            <a:spAutoFit/>
          </a:bodyPr>
          <a:lstStyle/>
          <a:p>
            <a:pPr>
              <a:spcAft>
                <a:spcPts val="400"/>
              </a:spcAft>
            </a:pPr>
            <a:r>
              <a:rPr lang="en-GB" sz="1000" b="1" dirty="0">
                <a:effectLst/>
                <a:latin typeface="Work Sans" pitchFamily="2" charset="0"/>
                <a:ea typeface="Times New Roman" panose="02020603050405020304" pitchFamily="18" charset="0"/>
                <a:cs typeface="Calibri" panose="020F0502020204030204" pitchFamily="34" charset="0"/>
              </a:rPr>
              <a:t>In front of the text:</a:t>
            </a:r>
            <a:r>
              <a:rPr lang="en-GB" sz="1000" dirty="0">
                <a:effectLst/>
                <a:latin typeface="Work Sans" pitchFamily="2" charset="0"/>
                <a:ea typeface="Times New Roman" panose="02020603050405020304" pitchFamily="18" charset="0"/>
                <a:cs typeface="Calibri" panose="020F0502020204030204" pitchFamily="34" charset="0"/>
              </a:rPr>
              <a:t>  </a:t>
            </a:r>
            <a:r>
              <a:rPr lang="en-GB" sz="1000" b="1" dirty="0">
                <a:effectLst/>
                <a:latin typeface="Work Sans" pitchFamily="2" charset="0"/>
                <a:ea typeface="Times New Roman" panose="02020603050405020304" pitchFamily="18" charset="0"/>
                <a:cs typeface="Calibri" panose="020F0502020204030204" pitchFamily="34" charset="0"/>
              </a:rPr>
              <a:t>This is concerned with the relationship between the text and the reader.  Discipline:</a:t>
            </a:r>
            <a:r>
              <a:rPr lang="en-GB" sz="1000" b="1" dirty="0">
                <a:latin typeface="Work Sans" pitchFamily="2" charset="0"/>
                <a:ea typeface="Times New Roman" panose="02020603050405020304" pitchFamily="18" charset="0"/>
                <a:cs typeface="Calibri" panose="020F0502020204030204" pitchFamily="34" charset="0"/>
              </a:rPr>
              <a:t>  </a:t>
            </a:r>
            <a:r>
              <a:rPr lang="en-GB" sz="1000" dirty="0">
                <a:latin typeface="Work Sans" pitchFamily="2" charset="0"/>
                <a:ea typeface="Times New Roman" panose="02020603050405020304" pitchFamily="18" charset="0"/>
                <a:cs typeface="Calibri" panose="020F0502020204030204" pitchFamily="34" charset="0"/>
              </a:rPr>
              <a:t>Theology</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spcAft>
                <a:spcPts val="400"/>
              </a:spcAft>
              <a:buFont typeface="Arial" panose="020B0604020202020204" pitchFamily="34" charset="0"/>
              <a:buChar char="•"/>
            </a:pPr>
            <a:r>
              <a:rPr lang="en-GB" sz="1000" dirty="0">
                <a:effectLst/>
                <a:latin typeface="Work Sans" pitchFamily="2" charset="0"/>
                <a:ea typeface="Times New Roman" panose="02020603050405020304" pitchFamily="18" charset="0"/>
                <a:cs typeface="Calibri" panose="020F0502020204030204" pitchFamily="34" charset="0"/>
              </a:rPr>
              <a:t>What do you think a believer can learn from this story?</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spcAft>
                <a:spcPts val="400"/>
              </a:spcAft>
              <a:buFont typeface="Arial" panose="020B0604020202020204" pitchFamily="34" charset="0"/>
              <a:buChar char="•"/>
            </a:pPr>
            <a:r>
              <a:rPr lang="en-GB" sz="1000" dirty="0">
                <a:effectLst/>
                <a:latin typeface="Work Sans" pitchFamily="2" charset="0"/>
                <a:ea typeface="Times New Roman" panose="02020603050405020304" pitchFamily="18" charset="0"/>
                <a:cs typeface="Calibri" panose="020F0502020204030204" pitchFamily="34" charset="0"/>
              </a:rPr>
              <a:t>What difference do you think this story might make to a believer’s life?</a:t>
            </a:r>
            <a:endParaRPr lang="en-GB" sz="1000" dirty="0">
              <a:effectLst/>
              <a:latin typeface="Work Sans" pitchFamily="2" charset="0"/>
              <a:ea typeface="Calibri" panose="020F0502020204030204" pitchFamily="34" charset="0"/>
              <a:cs typeface="Times New Roman" panose="02020603050405020304" pitchFamily="18" charset="0"/>
            </a:endParaRPr>
          </a:p>
          <a:p>
            <a:pPr>
              <a:spcAft>
                <a:spcPts val="400"/>
              </a:spcAft>
            </a:pPr>
            <a:r>
              <a:rPr lang="en-GB" sz="1000" b="1" dirty="0">
                <a:effectLst/>
                <a:latin typeface="Work Sans" pitchFamily="2" charset="0"/>
                <a:ea typeface="Calibri" panose="020F0502020204030204" pitchFamily="34" charset="0"/>
                <a:cs typeface="Calibri" panose="020F0502020204030204" pitchFamily="34"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pPr>
              <a:spcAft>
                <a:spcPts val="400"/>
              </a:spcAft>
            </a:pPr>
            <a:r>
              <a:rPr lang="en-GB" sz="1000" b="1" dirty="0">
                <a:effectLst/>
                <a:latin typeface="Work Sans" pitchFamily="2" charset="0"/>
                <a:ea typeface="Calibri" panose="020F0502020204030204" pitchFamily="34" charset="0"/>
                <a:cs typeface="Calibri" panose="020F0502020204030204" pitchFamily="34" charset="0"/>
              </a:rPr>
              <a:t>Plenary:  (Reflect and express)</a:t>
            </a:r>
            <a:endParaRPr lang="en-GB" sz="1000" dirty="0">
              <a:effectLst/>
              <a:latin typeface="Work Sans" pitchFamily="2" charset="0"/>
              <a:ea typeface="Calibri" panose="020F0502020204030204" pitchFamily="34" charset="0"/>
              <a:cs typeface="Times New Roman" panose="02020603050405020304" pitchFamily="18" charset="0"/>
            </a:endParaRPr>
          </a:p>
          <a:p>
            <a:pPr>
              <a:spcAft>
                <a:spcPts val="400"/>
              </a:spcAft>
            </a:pPr>
            <a:r>
              <a:rPr lang="en-GB" sz="1000" b="1" dirty="0">
                <a:effectLst/>
                <a:latin typeface="Work Sans" pitchFamily="2" charset="0"/>
                <a:ea typeface="Calibri" panose="020F0502020204030204" pitchFamily="34" charset="0"/>
                <a:cs typeface="Calibri" panose="020F0502020204030204" pitchFamily="34"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pPr>
              <a:spcAft>
                <a:spcPts val="400"/>
              </a:spcAft>
            </a:pPr>
            <a:r>
              <a:rPr lang="en-GB" sz="1000" b="1" dirty="0">
                <a:effectLst/>
                <a:latin typeface="Work Sans" pitchFamily="2" charset="0"/>
                <a:ea typeface="Calibri" panose="020F0502020204030204" pitchFamily="34" charset="0"/>
                <a:cs typeface="Calibri" panose="020F0502020204030204" pitchFamily="34" charset="0"/>
              </a:rPr>
              <a:t>Whole class discussion:</a:t>
            </a:r>
            <a:endParaRPr lang="en-GB" sz="1000" dirty="0">
              <a:effectLst/>
              <a:latin typeface="Work Sans" pitchFamily="2" charset="0"/>
              <a:ea typeface="Calibri" panose="020F0502020204030204" pitchFamily="34" charset="0"/>
              <a:cs typeface="Times New Roman" panose="02020603050405020304" pitchFamily="18" charset="0"/>
            </a:endParaRPr>
          </a:p>
          <a:p>
            <a:pPr>
              <a:spcAft>
                <a:spcPts val="400"/>
              </a:spcAft>
            </a:pPr>
            <a:r>
              <a:rPr lang="en-GB" sz="1000" b="1" dirty="0">
                <a:effectLst/>
                <a:latin typeface="Work Sans" pitchFamily="2" charset="0"/>
                <a:ea typeface="Calibri" panose="020F0502020204030204" pitchFamily="34" charset="0"/>
                <a:cs typeface="Calibri" panose="020F0502020204030204" pitchFamily="34"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pPr>
              <a:spcAft>
                <a:spcPts val="400"/>
              </a:spcAft>
            </a:pPr>
            <a:r>
              <a:rPr lang="en-GB" sz="1000" dirty="0">
                <a:effectLst/>
                <a:latin typeface="Work Sans" pitchFamily="2" charset="0"/>
                <a:ea typeface="Calibri" panose="020F0502020204030204" pitchFamily="34" charset="0"/>
                <a:cs typeface="Calibri" panose="020F0502020204030204" pitchFamily="34" charset="0"/>
              </a:rPr>
              <a:t>Pupils share their responses.  As a whole class, create a grid of responses under the following headings, providing a good understanding of the text through the lens of a theologian.</a:t>
            </a:r>
            <a:endParaRPr lang="en-GB" sz="1000" dirty="0">
              <a:effectLst/>
              <a:latin typeface="Work Sans" pitchFamily="2" charset="0"/>
              <a:ea typeface="Calibri" panose="020F0502020204030204" pitchFamily="34"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B9D661A4-279E-A761-01D8-A84B376B3480}"/>
              </a:ext>
            </a:extLst>
          </p:cNvPr>
          <p:cNvGraphicFramePr>
            <a:graphicFrameLocks noGrp="1"/>
          </p:cNvGraphicFramePr>
          <p:nvPr>
            <p:extLst>
              <p:ext uri="{D42A27DB-BD31-4B8C-83A1-F6EECF244321}">
                <p14:modId xmlns:p14="http://schemas.microsoft.com/office/powerpoint/2010/main" val="235948409"/>
              </p:ext>
            </p:extLst>
          </p:nvPr>
        </p:nvGraphicFramePr>
        <p:xfrm>
          <a:off x="3798867" y="4598562"/>
          <a:ext cx="7921488" cy="1123001"/>
        </p:xfrm>
        <a:graphic>
          <a:graphicData uri="http://schemas.openxmlformats.org/drawingml/2006/table">
            <a:tbl>
              <a:tblPr firstRow="1" firstCol="1" bandRow="1">
                <a:tableStyleId>{5940675A-B579-460E-94D1-54222C63F5DA}</a:tableStyleId>
              </a:tblPr>
              <a:tblGrid>
                <a:gridCol w="2640496">
                  <a:extLst>
                    <a:ext uri="{9D8B030D-6E8A-4147-A177-3AD203B41FA5}">
                      <a16:colId xmlns:a16="http://schemas.microsoft.com/office/drawing/2014/main" val="3015167075"/>
                    </a:ext>
                  </a:extLst>
                </a:gridCol>
                <a:gridCol w="2640496">
                  <a:extLst>
                    <a:ext uri="{9D8B030D-6E8A-4147-A177-3AD203B41FA5}">
                      <a16:colId xmlns:a16="http://schemas.microsoft.com/office/drawing/2014/main" val="1022926647"/>
                    </a:ext>
                  </a:extLst>
                </a:gridCol>
                <a:gridCol w="2640496">
                  <a:extLst>
                    <a:ext uri="{9D8B030D-6E8A-4147-A177-3AD203B41FA5}">
                      <a16:colId xmlns:a16="http://schemas.microsoft.com/office/drawing/2014/main" val="3992396053"/>
                    </a:ext>
                  </a:extLst>
                </a:gridCol>
              </a:tblGrid>
              <a:tr h="291490">
                <a:tc>
                  <a:txBody>
                    <a:bodyPr/>
                    <a:lstStyle/>
                    <a:p>
                      <a:pPr>
                        <a:lnSpc>
                          <a:spcPct val="107000"/>
                        </a:lnSpc>
                        <a:spcAft>
                          <a:spcPts val="800"/>
                        </a:spcAft>
                      </a:pPr>
                      <a:r>
                        <a:rPr lang="en-GB" sz="1100" dirty="0">
                          <a:effectLst/>
                          <a:latin typeface="Work Sans" pitchFamily="2" charset="0"/>
                          <a:ea typeface="Calibri" panose="020F0502020204030204" pitchFamily="34" charset="0"/>
                          <a:cs typeface="Times New Roman" panose="02020603050405020304" pitchFamily="18" charset="0"/>
                        </a:rPr>
                        <a:t>Behind</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E9F3"/>
                    </a:solidFill>
                  </a:tcPr>
                </a:tc>
                <a:tc>
                  <a:txBody>
                    <a:bodyPr/>
                    <a:lstStyle/>
                    <a:p>
                      <a:pPr>
                        <a:lnSpc>
                          <a:spcPct val="107000"/>
                        </a:lnSpc>
                        <a:spcAft>
                          <a:spcPts val="800"/>
                        </a:spcAft>
                      </a:pPr>
                      <a:r>
                        <a:rPr lang="en-GB" sz="1100" dirty="0">
                          <a:effectLst/>
                          <a:latin typeface="Work Sans" pitchFamily="2" charset="0"/>
                          <a:ea typeface="Calibri" panose="020F0502020204030204" pitchFamily="34" charset="0"/>
                          <a:cs typeface="Times New Roman" panose="02020603050405020304" pitchFamily="18" charset="0"/>
                        </a:rPr>
                        <a:t>Within</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E9F3"/>
                    </a:solidFill>
                  </a:tcPr>
                </a:tc>
                <a:tc>
                  <a:txBody>
                    <a:bodyPr/>
                    <a:lstStyle/>
                    <a:p>
                      <a:pPr>
                        <a:lnSpc>
                          <a:spcPct val="107000"/>
                        </a:lnSpc>
                        <a:spcAft>
                          <a:spcPts val="800"/>
                        </a:spcAft>
                      </a:pPr>
                      <a:r>
                        <a:rPr lang="en-GB" sz="1100" dirty="0">
                          <a:effectLst/>
                          <a:latin typeface="Work Sans" pitchFamily="2" charset="0"/>
                          <a:ea typeface="Calibri" panose="020F0502020204030204" pitchFamily="34" charset="0"/>
                          <a:cs typeface="Times New Roman" panose="02020603050405020304" pitchFamily="18" charset="0"/>
                        </a:rPr>
                        <a:t>In front</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E9F3"/>
                    </a:solidFill>
                  </a:tcPr>
                </a:tc>
                <a:extLst>
                  <a:ext uri="{0D108BD9-81ED-4DB2-BD59-A6C34878D82A}">
                    <a16:rowId xmlns:a16="http://schemas.microsoft.com/office/drawing/2014/main" val="2285557599"/>
                  </a:ext>
                </a:extLst>
              </a:tr>
              <a:tr h="831511">
                <a:tc>
                  <a:txBody>
                    <a:bodyPr/>
                    <a:lstStyle/>
                    <a:p>
                      <a:pPr>
                        <a:lnSpc>
                          <a:spcPct val="107000"/>
                        </a:lnSpc>
                        <a:spcAft>
                          <a:spcPts val="800"/>
                        </a:spcAft>
                      </a:pPr>
                      <a:r>
                        <a:rPr lang="en-GB" sz="10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0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0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4111346"/>
                  </a:ext>
                </a:extLst>
              </a:tr>
            </a:tbl>
          </a:graphicData>
        </a:graphic>
      </p:graphicFrame>
    </p:spTree>
    <p:extLst>
      <p:ext uri="{BB962C8B-B14F-4D97-AF65-F5344CB8AC3E}">
        <p14:creationId xmlns:p14="http://schemas.microsoft.com/office/powerpoint/2010/main" val="1347077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49763F9-065D-F02B-748E-38D0B01C42D4}"/>
              </a:ext>
            </a:extLst>
          </p:cNvPr>
          <p:cNvSpPr/>
          <p:nvPr/>
        </p:nvSpPr>
        <p:spPr>
          <a:xfrm>
            <a:off x="0" y="2978129"/>
            <a:ext cx="3383279" cy="2024417"/>
          </a:xfrm>
          <a:prstGeom prst="rect">
            <a:avLst/>
          </a:prstGeom>
          <a:solidFill>
            <a:srgbClr val="2D80A5">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A6D484AA-8E37-A973-0BD0-50F9C09AADF2}"/>
              </a:ext>
            </a:extLst>
          </p:cNvPr>
          <p:cNvSpPr/>
          <p:nvPr/>
        </p:nvSpPr>
        <p:spPr>
          <a:xfrm>
            <a:off x="0" y="0"/>
            <a:ext cx="12199027" cy="1817310"/>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p:nvPr/>
        </p:nvSpPr>
        <p:spPr>
          <a:xfrm>
            <a:off x="2408601" y="408389"/>
            <a:ext cx="8039647" cy="830997"/>
          </a:xfrm>
          <a:prstGeom prst="rect">
            <a:avLst/>
          </a:prstGeom>
          <a:noFill/>
        </p:spPr>
        <p:txBody>
          <a:bodyPr wrap="square" rtlCol="0">
            <a:spAutoFit/>
          </a:bodyPr>
          <a:lstStyle/>
          <a:p>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Lesson 1: </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How did Abra(ha)m demonstrate faith in God?</a:t>
            </a:r>
            <a:endParaRPr lang="en-GB" sz="1800" dirty="0">
              <a:solidFill>
                <a:schemeClr val="bg1"/>
              </a:solidFill>
              <a:effectLst/>
              <a:latin typeface="Work Sans Light" pitchFamily="2"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5D460F70-1D54-ED4A-ADF6-21064E957007}"/>
              </a:ext>
            </a:extLst>
          </p:cNvPr>
          <p:cNvSpPr txBox="1"/>
          <p:nvPr/>
        </p:nvSpPr>
        <p:spPr>
          <a:xfrm>
            <a:off x="296800" y="267475"/>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FOUR</a:t>
            </a:r>
            <a:endParaRPr lang="en-US" sz="1400" b="1" dirty="0">
              <a:solidFill>
                <a:schemeClr val="bg1"/>
              </a:solidFill>
              <a:latin typeface="Work Sans SemiBold" pitchFamily="2" charset="77"/>
            </a:endParaRPr>
          </a:p>
        </p:txBody>
      </p:sp>
      <p:pic>
        <p:nvPicPr>
          <p:cNvPr id="6" name="Picture 5">
            <a:extLst>
              <a:ext uri="{FF2B5EF4-FFF2-40B4-BE49-F238E27FC236}">
                <a16:creationId xmlns:a16="http://schemas.microsoft.com/office/drawing/2014/main" id="{E1E5E4F1-2553-A7F3-3194-8EFF08438838}"/>
              </a:ext>
            </a:extLst>
          </p:cNvPr>
          <p:cNvPicPr>
            <a:picLocks noChangeAspect="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p:nvPr/>
        </p:nvSpPr>
        <p:spPr>
          <a:xfrm>
            <a:off x="296800" y="949173"/>
            <a:ext cx="2514336" cy="738664"/>
          </a:xfrm>
          <a:prstGeom prst="rect">
            <a:avLst/>
          </a:prstGeom>
          <a:noFill/>
        </p:spPr>
        <p:txBody>
          <a:bodyPr wrap="square" rtlCol="0">
            <a:spAutoFit/>
          </a:bodyPr>
          <a:lstStyle/>
          <a:p>
            <a:r>
              <a:rPr lang="en-US" sz="1400" b="1">
                <a:solidFill>
                  <a:schemeClr val="bg1"/>
                </a:solidFill>
                <a:latin typeface="Work Sans SemiBold" pitchFamily="2" charset="77"/>
              </a:rPr>
              <a:t>CORE </a:t>
            </a:r>
            <a:r>
              <a:rPr lang="en-US" sz="1400" b="1">
                <a:solidFill>
                  <a:schemeClr val="bg1"/>
                </a:solidFill>
                <a:latin typeface="Work Sans" pitchFamily="2" charset="0"/>
              </a:rPr>
              <a:t>CONCEPT: </a:t>
            </a:r>
          </a:p>
          <a:p>
            <a:r>
              <a:rPr lang="en-GB" sz="1400" b="1">
                <a:solidFill>
                  <a:schemeClr val="bg1"/>
                </a:solidFill>
                <a:effectLst/>
                <a:latin typeface="Work Sans SemiBold" pitchFamily="2" charset="0"/>
                <a:ea typeface="Calibri" panose="020F0502020204030204" pitchFamily="34" charset="0"/>
                <a:cs typeface="Times New Roman" panose="02020603050405020304" pitchFamily="18" charset="0"/>
              </a:rPr>
              <a:t>PEOPLE OF GOD</a:t>
            </a:r>
          </a:p>
          <a:p>
            <a:endParaRPr lang="en-US" sz="1400" b="1" dirty="0">
              <a:solidFill>
                <a:schemeClr val="bg1"/>
              </a:solidFill>
              <a:latin typeface="Work Sans SemiBold" pitchFamily="2" charset="77"/>
            </a:endParaRPr>
          </a:p>
        </p:txBody>
      </p:sp>
      <p:sp>
        <p:nvSpPr>
          <p:cNvPr id="5" name="TextBox 4">
            <a:extLst>
              <a:ext uri="{FF2B5EF4-FFF2-40B4-BE49-F238E27FC236}">
                <a16:creationId xmlns:a16="http://schemas.microsoft.com/office/drawing/2014/main" id="{FA96F9E5-8D36-A8A5-C360-ABB1898E278E}"/>
              </a:ext>
            </a:extLst>
          </p:cNvPr>
          <p:cNvSpPr txBox="1"/>
          <p:nvPr/>
        </p:nvSpPr>
        <p:spPr>
          <a:xfrm>
            <a:off x="3590911" y="2003542"/>
            <a:ext cx="4167051" cy="409664"/>
          </a:xfrm>
          <a:prstGeom prst="rect">
            <a:avLst/>
          </a:prstGeom>
          <a:noFill/>
        </p:spPr>
        <p:txBody>
          <a:bodyPr wrap="square">
            <a:spAutoFit/>
          </a:bodyPr>
          <a:lstStyle/>
          <a:p>
            <a:pPr lvl="0">
              <a:lnSpc>
                <a:spcPct val="106000"/>
              </a:lnSpc>
            </a:pPr>
            <a:r>
              <a:rPr lang="en-GB" sz="1000" dirty="0">
                <a:effectLst/>
                <a:latin typeface="Work Sans" pitchFamily="2" charset="0"/>
                <a:ea typeface="Calibri" panose="020F0502020204030204" pitchFamily="34" charset="0"/>
                <a:cs typeface="Calibri" panose="020F0502020204030204" pitchFamily="34" charset="0"/>
              </a:rPr>
              <a:t>Bibles.</a:t>
            </a:r>
            <a:endParaRPr lang="en-GB" sz="1000" dirty="0">
              <a:effectLst/>
              <a:latin typeface="Work Sans" pitchFamily="2" charset="0"/>
              <a:ea typeface="Calibri" panose="020F0502020204030204" pitchFamily="34" charset="0"/>
              <a:cs typeface="Times New Roman" panose="02020603050405020304" pitchFamily="18" charset="0"/>
            </a:endParaRPr>
          </a:p>
          <a:p>
            <a:pPr lvl="0">
              <a:lnSpc>
                <a:spcPct val="106000"/>
              </a:lnSpc>
              <a:spcAft>
                <a:spcPts val="800"/>
              </a:spcAft>
            </a:pPr>
            <a:r>
              <a:rPr lang="en-GB" sz="1000" u="sng" dirty="0">
                <a:solidFill>
                  <a:srgbClr val="0000FF"/>
                </a:solidFill>
                <a:effectLst/>
                <a:latin typeface="Work Sans" pitchFamily="2" charset="0"/>
                <a:ea typeface="Calibri" panose="020F0502020204030204" pitchFamily="34" charset="0"/>
                <a:cs typeface="Calibri" panose="020F0502020204030204" pitchFamily="34" charset="0"/>
                <a:hlinkClick r:id="rId3"/>
              </a:rPr>
              <a:t>https://www.youtube.com/watch?v=8JeYA2x1OIk</a:t>
            </a:r>
            <a:endParaRPr lang="en-GB" sz="1000" dirty="0">
              <a:effectLst/>
              <a:latin typeface="Work Sans" pitchFamily="2"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FC997EE1-BE28-40E0-49EA-2F57C04A291B}"/>
              </a:ext>
            </a:extLst>
          </p:cNvPr>
          <p:cNvSpPr txBox="1"/>
          <p:nvPr/>
        </p:nvSpPr>
        <p:spPr>
          <a:xfrm>
            <a:off x="296800" y="3200844"/>
            <a:ext cx="2385440" cy="338554"/>
          </a:xfrm>
          <a:prstGeom prst="rect">
            <a:avLst/>
          </a:prstGeom>
          <a:noFill/>
        </p:spPr>
        <p:txBody>
          <a:bodyPr wrap="square" rtlCol="0">
            <a:spAutoFit/>
          </a:bodyPr>
          <a:lstStyle/>
          <a:p>
            <a:r>
              <a:rPr lang="en-GB" sz="1600" b="1">
                <a:latin typeface="Work Sans" pitchFamily="2" charset="0"/>
                <a:cs typeface="Times New Roman" panose="02020603050405020304" pitchFamily="18" charset="0"/>
              </a:rPr>
              <a:t>Sensitivities</a:t>
            </a:r>
            <a:endParaRPr lang="en-GB" sz="1600">
              <a:latin typeface="Work Sans" pitchFamily="2" charset="0"/>
            </a:endParaRPr>
          </a:p>
        </p:txBody>
      </p:sp>
      <p:sp>
        <p:nvSpPr>
          <p:cNvPr id="14" name="TextBox 13">
            <a:extLst>
              <a:ext uri="{FF2B5EF4-FFF2-40B4-BE49-F238E27FC236}">
                <a16:creationId xmlns:a16="http://schemas.microsoft.com/office/drawing/2014/main" id="{B036C391-CB78-EFA1-EC78-0FCA8E1CD3A6}"/>
              </a:ext>
            </a:extLst>
          </p:cNvPr>
          <p:cNvSpPr txBox="1"/>
          <p:nvPr/>
        </p:nvSpPr>
        <p:spPr>
          <a:xfrm>
            <a:off x="3590910" y="3200844"/>
            <a:ext cx="4167051" cy="735907"/>
          </a:xfrm>
          <a:prstGeom prst="rect">
            <a:avLst/>
          </a:prstGeom>
          <a:noFill/>
        </p:spPr>
        <p:txBody>
          <a:bodyPr wrap="square">
            <a:spAutoFit/>
          </a:bodyPr>
          <a:lstStyle/>
          <a:p>
            <a:pPr marL="171450" lvl="0" indent="-171450">
              <a:lnSpc>
                <a:spcPct val="106000"/>
              </a:lnSpc>
              <a:buFont typeface="Arial" panose="020B0604020202020204" pitchFamily="34" charset="0"/>
              <a:buChar char="•"/>
            </a:pPr>
            <a:r>
              <a:rPr lang="en-GB" sz="1000">
                <a:effectLst/>
                <a:latin typeface="Work Sans" pitchFamily="2" charset="0"/>
                <a:ea typeface="Calibri" panose="020F0502020204030204" pitchFamily="34" charset="0"/>
                <a:cs typeface="Calibri" panose="020F0502020204030204" pitchFamily="34" charset="0"/>
              </a:rPr>
              <a:t>Be mindful of pupils who may have had to leave their home suddenly.</a:t>
            </a:r>
            <a:endParaRPr lang="en-GB" sz="1000">
              <a:effectLst/>
              <a:latin typeface="Work Sans" pitchFamily="2" charset="0"/>
              <a:ea typeface="Calibri" panose="020F0502020204030204" pitchFamily="34" charset="0"/>
              <a:cs typeface="Times New Roman" panose="02020603050405020304" pitchFamily="18" charset="0"/>
            </a:endParaRPr>
          </a:p>
          <a:p>
            <a:pPr marL="171450" lvl="0" indent="-171450">
              <a:lnSpc>
                <a:spcPct val="106000"/>
              </a:lnSpc>
              <a:spcAft>
                <a:spcPts val="800"/>
              </a:spcAft>
              <a:buFont typeface="Arial" panose="020B0604020202020204" pitchFamily="34" charset="0"/>
              <a:buChar char="•"/>
            </a:pPr>
            <a:r>
              <a:rPr lang="en-GB" sz="1000">
                <a:effectLst/>
                <a:latin typeface="Work Sans" pitchFamily="2" charset="0"/>
                <a:ea typeface="Calibri" panose="020F0502020204030204" pitchFamily="34" charset="0"/>
                <a:cs typeface="Calibri" panose="020F0502020204030204" pitchFamily="34" charset="0"/>
              </a:rPr>
              <a:t>Be mindful of the current global situation where fleeing from one country to another is a ‘live’ situation.</a:t>
            </a:r>
            <a:endParaRPr lang="en-GB" sz="1000">
              <a:effectLst/>
              <a:latin typeface="Work Sans" pitchFamily="2" charset="0"/>
              <a:ea typeface="Calibri" panose="020F0502020204030204" pitchFamily="34" charset="0"/>
              <a:cs typeface="Times New Roman" panose="02020603050405020304" pitchFamily="18" charset="0"/>
            </a:endParaRPr>
          </a:p>
        </p:txBody>
      </p:sp>
      <p:sp>
        <p:nvSpPr>
          <p:cNvPr id="16" name="Rectangle 15">
            <a:extLst>
              <a:ext uri="{FF2B5EF4-FFF2-40B4-BE49-F238E27FC236}">
                <a16:creationId xmlns:a16="http://schemas.microsoft.com/office/drawing/2014/main" id="{48226D65-1F0D-D9C4-72A5-B2480A182EED}"/>
              </a:ext>
            </a:extLst>
          </p:cNvPr>
          <p:cNvSpPr/>
          <p:nvPr/>
        </p:nvSpPr>
        <p:spPr>
          <a:xfrm>
            <a:off x="0" y="1817310"/>
            <a:ext cx="3383279" cy="1160204"/>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D26D8856-2F9A-F03B-ED19-7AB6EBBE341B}"/>
              </a:ext>
            </a:extLst>
          </p:cNvPr>
          <p:cNvSpPr txBox="1"/>
          <p:nvPr/>
        </p:nvSpPr>
        <p:spPr>
          <a:xfrm>
            <a:off x="296800" y="2044688"/>
            <a:ext cx="2385440" cy="338554"/>
          </a:xfrm>
          <a:prstGeom prst="rect">
            <a:avLst/>
          </a:prstGeom>
          <a:noFill/>
        </p:spPr>
        <p:txBody>
          <a:bodyPr wrap="square" rtlCol="0">
            <a:spAutoFit/>
          </a:bodyPr>
          <a:lstStyle/>
          <a:p>
            <a:r>
              <a:rPr lang="en-GB" sz="1600" b="1">
                <a:latin typeface="Work Sans" pitchFamily="2" charset="0"/>
                <a:cs typeface="Times New Roman" panose="02020603050405020304" pitchFamily="18" charset="0"/>
              </a:rPr>
              <a:t>Resources</a:t>
            </a:r>
            <a:endParaRPr lang="en-GB" sz="1600">
              <a:latin typeface="Work Sans" pitchFamily="2" charset="0"/>
            </a:endParaRPr>
          </a:p>
        </p:txBody>
      </p:sp>
      <p:sp>
        <p:nvSpPr>
          <p:cNvPr id="18" name="Rectangle 17">
            <a:extLst>
              <a:ext uri="{FF2B5EF4-FFF2-40B4-BE49-F238E27FC236}">
                <a16:creationId xmlns:a16="http://schemas.microsoft.com/office/drawing/2014/main" id="{7B167E1C-EBA8-9AF9-5778-2E3003A66C72}"/>
              </a:ext>
            </a:extLst>
          </p:cNvPr>
          <p:cNvSpPr/>
          <p:nvPr/>
        </p:nvSpPr>
        <p:spPr>
          <a:xfrm>
            <a:off x="0" y="4990582"/>
            <a:ext cx="3383279" cy="1867418"/>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80487099-7EEE-F6D0-7253-2D1F42B0AA44}"/>
              </a:ext>
            </a:extLst>
          </p:cNvPr>
          <p:cNvSpPr txBox="1"/>
          <p:nvPr/>
        </p:nvSpPr>
        <p:spPr>
          <a:xfrm>
            <a:off x="296800" y="5129997"/>
            <a:ext cx="2385440" cy="1460528"/>
          </a:xfrm>
          <a:prstGeom prst="rect">
            <a:avLst/>
          </a:prstGeom>
          <a:noFill/>
        </p:spPr>
        <p:txBody>
          <a:bodyPr wrap="square" rtlCol="0">
            <a:spAutoFit/>
          </a:bodyPr>
          <a:lstStyle/>
          <a:p>
            <a:r>
              <a:rPr lang="en-GB" sz="1600" b="1" dirty="0">
                <a:latin typeface="Work Sans" pitchFamily="2" charset="0"/>
                <a:cs typeface="Times New Roman" panose="02020603050405020304" pitchFamily="18" charset="0"/>
              </a:rPr>
              <a:t>Impact</a:t>
            </a:r>
          </a:p>
          <a:p>
            <a:endParaRPr lang="en-GB" sz="1600" b="1" dirty="0">
              <a:latin typeface="Work Sans" pitchFamily="2" charset="0"/>
              <a:cs typeface="Times New Roman" panose="02020603050405020304" pitchFamily="18" charset="0"/>
            </a:endParaRPr>
          </a:p>
          <a:p>
            <a:pPr>
              <a:lnSpc>
                <a:spcPct val="107000"/>
              </a:lnSpc>
              <a:spcAft>
                <a:spcPts val="800"/>
              </a:spcAft>
            </a:pPr>
            <a:r>
              <a:rPr lang="en-GB" sz="1600" dirty="0">
                <a:effectLst/>
                <a:latin typeface="Work Sans" pitchFamily="2" charset="0"/>
                <a:ea typeface="Calibri" panose="020F0502020204030204" pitchFamily="34" charset="0"/>
                <a:cs typeface="Times New Roman" panose="02020603050405020304" pitchFamily="18" charset="0"/>
              </a:rPr>
              <a:t>What do you notice as a teacher?</a:t>
            </a:r>
          </a:p>
          <a:p>
            <a:r>
              <a:rPr lang="en-GB" sz="1600" dirty="0">
                <a:effectLst/>
                <a:latin typeface="Work Sans" pitchFamily="2" charset="0"/>
                <a:ea typeface="Calibri" panose="020F0502020204030204" pitchFamily="34" charset="0"/>
                <a:cs typeface="Times New Roman" panose="02020603050405020304" pitchFamily="18" charset="0"/>
              </a:rPr>
              <a:t>What do pupils say?</a:t>
            </a:r>
            <a:endParaRPr lang="en-GB" sz="1600" dirty="0">
              <a:latin typeface="Work Sans" pitchFamily="2" charset="0"/>
            </a:endParaRPr>
          </a:p>
        </p:txBody>
      </p:sp>
      <p:sp>
        <p:nvSpPr>
          <p:cNvPr id="20" name="TextBox 19">
            <a:extLst>
              <a:ext uri="{FF2B5EF4-FFF2-40B4-BE49-F238E27FC236}">
                <a16:creationId xmlns:a16="http://schemas.microsoft.com/office/drawing/2014/main" id="{8A6E5542-9BD1-48A2-AD30-420D91538ACE}"/>
              </a:ext>
            </a:extLst>
          </p:cNvPr>
          <p:cNvSpPr txBox="1"/>
          <p:nvPr/>
        </p:nvSpPr>
        <p:spPr>
          <a:xfrm>
            <a:off x="3590910" y="5204626"/>
            <a:ext cx="8207191" cy="780727"/>
          </a:xfrm>
          <a:prstGeom prst="rect">
            <a:avLst/>
          </a:prstGeom>
          <a:noFill/>
        </p:spPr>
        <p:txBody>
          <a:bodyPr wrap="square">
            <a:spAutoFit/>
          </a:bodyPr>
          <a:lstStyle/>
          <a:p>
            <a:pPr>
              <a:lnSpc>
                <a:spcPct val="107000"/>
              </a:lnSpc>
              <a:spcAft>
                <a:spcPts val="800"/>
              </a:spcAft>
            </a:pPr>
            <a:r>
              <a:rPr lang="en-GB" sz="1000" dirty="0">
                <a:effectLst/>
                <a:latin typeface="Work Sans" pitchFamily="2" charset="0"/>
                <a:ea typeface="Calibri" panose="020F0502020204030204" pitchFamily="34" charset="0"/>
                <a:cs typeface="Times New Roman" panose="02020603050405020304" pitchFamily="18" charset="0"/>
              </a:rPr>
              <a:t>In this box, note down anything that you heard a pupil say that would provide evidence towards their progress in RE.</a:t>
            </a:r>
          </a:p>
          <a:p>
            <a:pPr>
              <a:lnSpc>
                <a:spcPct val="107000"/>
              </a:lnSpc>
              <a:spcAft>
                <a:spcPts val="800"/>
              </a:spcAft>
            </a:pPr>
            <a:r>
              <a:rPr lang="en-GB" sz="1000" dirty="0">
                <a:effectLst/>
                <a:latin typeface="Work Sans" pitchFamily="2" charset="0"/>
                <a:ea typeface="Calibri" panose="020F0502020204030204" pitchFamily="34" charset="0"/>
                <a:cs typeface="Times New Roman" panose="02020603050405020304" pitchFamily="18" charset="0"/>
              </a:rPr>
              <a:t>Note down anything significant an additional adult has noticed.</a:t>
            </a:r>
          </a:p>
          <a:p>
            <a:r>
              <a:rPr lang="en-GB" sz="1000" dirty="0">
                <a:effectLst/>
                <a:latin typeface="Work Sans" pitchFamily="2" charset="0"/>
                <a:ea typeface="Calibri" panose="020F0502020204030204" pitchFamily="34" charset="0"/>
                <a:cs typeface="Times New Roman" panose="02020603050405020304" pitchFamily="18" charset="0"/>
              </a:rPr>
              <a:t>Note down anything significant that happened in the lesson that will have an impact on the next lesson.</a:t>
            </a:r>
          </a:p>
        </p:txBody>
      </p:sp>
      <p:cxnSp>
        <p:nvCxnSpPr>
          <p:cNvPr id="9" name="Straight Connector 8">
            <a:extLst>
              <a:ext uri="{FF2B5EF4-FFF2-40B4-BE49-F238E27FC236}">
                <a16:creationId xmlns:a16="http://schemas.microsoft.com/office/drawing/2014/main" id="{8FE4AEC0-94B1-5CD8-0B4A-87A4FFB8252F}"/>
              </a:ext>
            </a:extLst>
          </p:cNvPr>
          <p:cNvCxnSpPr>
            <a:cxnSpLocks/>
          </p:cNvCxnSpPr>
          <p:nvPr/>
        </p:nvCxnSpPr>
        <p:spPr>
          <a:xfrm flipH="1">
            <a:off x="3788659" y="2977514"/>
            <a:ext cx="7732104" cy="0"/>
          </a:xfrm>
          <a:prstGeom prst="line">
            <a:avLst/>
          </a:prstGeom>
          <a:ln>
            <a:solidFill>
              <a:srgbClr val="55345A"/>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454FC53-2FC9-1532-F4C5-37D4C457D17C}"/>
              </a:ext>
            </a:extLst>
          </p:cNvPr>
          <p:cNvCxnSpPr>
            <a:cxnSpLocks/>
          </p:cNvCxnSpPr>
          <p:nvPr/>
        </p:nvCxnSpPr>
        <p:spPr>
          <a:xfrm flipH="1">
            <a:off x="3788659" y="4997783"/>
            <a:ext cx="7732104" cy="0"/>
          </a:xfrm>
          <a:prstGeom prst="line">
            <a:avLst/>
          </a:prstGeom>
          <a:ln>
            <a:solidFill>
              <a:srgbClr val="55345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5712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BC42E8D-2019-AA99-8681-F5F030F4C0F8}"/>
              </a:ext>
            </a:extLst>
          </p:cNvPr>
          <p:cNvSpPr/>
          <p:nvPr/>
        </p:nvSpPr>
        <p:spPr>
          <a:xfrm>
            <a:off x="0" y="1817310"/>
            <a:ext cx="3383279" cy="1820898"/>
          </a:xfrm>
          <a:prstGeom prst="rect">
            <a:avLst/>
          </a:prstGeom>
          <a:solidFill>
            <a:srgbClr val="2D80A5">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D3E6A476-5882-1EFA-16D4-21E3FCE57B7A}"/>
              </a:ext>
            </a:extLst>
          </p:cNvPr>
          <p:cNvSpPr/>
          <p:nvPr/>
        </p:nvSpPr>
        <p:spPr>
          <a:xfrm>
            <a:off x="0" y="3638208"/>
            <a:ext cx="3383279" cy="3219792"/>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9FA719A2-25D4-00D3-D5D9-DC60FCCBE510}"/>
              </a:ext>
            </a:extLst>
          </p:cNvPr>
          <p:cNvSpPr/>
          <p:nvPr/>
        </p:nvSpPr>
        <p:spPr>
          <a:xfrm>
            <a:off x="0" y="0"/>
            <a:ext cx="12199027" cy="1817310"/>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a:spLocks noGrp="1" noRot="1" noMove="1" noResize="1" noEditPoints="1" noAdjustHandles="1" noChangeArrowheads="1" noChangeShapeType="1"/>
          </p:cNvSpPr>
          <p:nvPr/>
        </p:nvSpPr>
        <p:spPr>
          <a:xfrm>
            <a:off x="2408601" y="408389"/>
            <a:ext cx="8039647" cy="830997"/>
          </a:xfrm>
          <a:prstGeom prst="rect">
            <a:avLst/>
          </a:prstGeom>
          <a:noFill/>
        </p:spPr>
        <p:txBody>
          <a:bodyPr wrap="square" rtlCol="0">
            <a:spAutoFit/>
          </a:bodyPr>
          <a:lstStyle/>
          <a:p>
            <a:r>
              <a:rPr lang="en-GB" sz="2400" b="1" dirty="0">
                <a:solidFill>
                  <a:schemeClr val="bg1"/>
                </a:solidFill>
                <a:effectLst/>
                <a:latin typeface="Work Sans Light" pitchFamily="2" charset="0"/>
                <a:ea typeface="Calibri" panose="020F0502020204030204" pitchFamily="34" charset="0"/>
                <a:cs typeface="Times New Roman" panose="02020603050405020304" pitchFamily="18" charset="0"/>
              </a:rPr>
              <a:t>Lesson 2: </a:t>
            </a:r>
            <a:r>
              <a:rPr lang="en-GB" sz="2400" dirty="0">
                <a:solidFill>
                  <a:schemeClr val="bg1"/>
                </a:solidFill>
                <a:effectLst/>
                <a:latin typeface="Work Sans Light" pitchFamily="2" charset="0"/>
                <a:ea typeface="Calibri" panose="020F0502020204030204" pitchFamily="34" charset="0"/>
              </a:rPr>
              <a:t>How did Abra(ha)m demonstrate faith in God?</a:t>
            </a:r>
            <a:endParaRPr lang="en-GB" sz="2400" dirty="0">
              <a:solidFill>
                <a:schemeClr val="bg1"/>
              </a:solidFill>
              <a:effectLst/>
              <a:latin typeface="Work Sans Light" pitchFamily="2"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5D460F70-1D54-ED4A-ADF6-21064E957007}"/>
              </a:ext>
            </a:extLst>
          </p:cNvPr>
          <p:cNvSpPr txBox="1">
            <a:spLocks noGrp="1" noRot="1" noMove="1" noResize="1" noEditPoints="1" noAdjustHandles="1" noChangeArrowheads="1" noChangeShapeType="1"/>
          </p:cNvSpPr>
          <p:nvPr/>
        </p:nvSpPr>
        <p:spPr>
          <a:xfrm>
            <a:off x="296800" y="267475"/>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FOUR</a:t>
            </a:r>
            <a:endParaRPr lang="en-US" sz="1400" b="1" dirty="0">
              <a:solidFill>
                <a:schemeClr val="bg1"/>
              </a:solidFill>
              <a:latin typeface="Work Sans SemiBold" pitchFamily="2" charset="77"/>
            </a:endParaRPr>
          </a:p>
        </p:txBody>
      </p:sp>
      <p:pic>
        <p:nvPicPr>
          <p:cNvPr id="8" name="Picture 7">
            <a:extLst>
              <a:ext uri="{FF2B5EF4-FFF2-40B4-BE49-F238E27FC236}">
                <a16:creationId xmlns:a16="http://schemas.microsoft.com/office/drawing/2014/main" id="{82834434-1D63-7997-A17F-A7115122D508}"/>
              </a:ext>
            </a:extLst>
          </p:cNvPr>
          <p:cNvPicPr>
            <a:picLocks noGrp="1" noRot="1" noChangeAspect="1" noMove="1" noResize="1" noEditPoints="1" noAdjustHandles="1" noChangeArrowheads="1" noChangeShapeType="1" noCrop="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a:spLocks noGrp="1" noRot="1" noMove="1" noResize="1" noEditPoints="1" noAdjustHandles="1" noChangeArrowheads="1" noChangeShapeType="1"/>
          </p:cNvSpPr>
          <p:nvPr/>
        </p:nvSpPr>
        <p:spPr>
          <a:xfrm>
            <a:off x="296800" y="949173"/>
            <a:ext cx="2514336" cy="738664"/>
          </a:xfrm>
          <a:prstGeom prst="rect">
            <a:avLst/>
          </a:prstGeom>
          <a:noFill/>
        </p:spPr>
        <p:txBody>
          <a:bodyPr wrap="square" rtlCol="0">
            <a:spAutoFit/>
          </a:bodyPr>
          <a:lstStyle/>
          <a:p>
            <a:r>
              <a:rPr lang="en-US" sz="1400" b="1">
                <a:solidFill>
                  <a:schemeClr val="bg1"/>
                </a:solidFill>
                <a:latin typeface="Work Sans SemiBold" pitchFamily="2" charset="77"/>
              </a:rPr>
              <a:t>CORE </a:t>
            </a:r>
            <a:r>
              <a:rPr lang="en-US" sz="1400" b="1">
                <a:solidFill>
                  <a:schemeClr val="bg1"/>
                </a:solidFill>
                <a:latin typeface="Work Sans" pitchFamily="2" charset="0"/>
              </a:rPr>
              <a:t>CONCEPT: </a:t>
            </a:r>
          </a:p>
          <a:p>
            <a:r>
              <a:rPr lang="en-GB" sz="1400" b="1">
                <a:solidFill>
                  <a:schemeClr val="bg1"/>
                </a:solidFill>
                <a:effectLst/>
                <a:latin typeface="Work Sans SemiBold" pitchFamily="2" charset="0"/>
                <a:ea typeface="Calibri" panose="020F0502020204030204" pitchFamily="34" charset="0"/>
                <a:cs typeface="Times New Roman" panose="02020603050405020304" pitchFamily="18" charset="0"/>
              </a:rPr>
              <a:t>PEOPLE OF GOD</a:t>
            </a:r>
          </a:p>
          <a:p>
            <a:endParaRPr lang="en-US" sz="1400" b="1" dirty="0">
              <a:solidFill>
                <a:schemeClr val="bg1"/>
              </a:solidFill>
              <a:latin typeface="Work Sans SemiBold" pitchFamily="2" charset="77"/>
            </a:endParaRPr>
          </a:p>
        </p:txBody>
      </p:sp>
      <p:sp>
        <p:nvSpPr>
          <p:cNvPr id="20" name="TextBox 19">
            <a:extLst>
              <a:ext uri="{FF2B5EF4-FFF2-40B4-BE49-F238E27FC236}">
                <a16:creationId xmlns:a16="http://schemas.microsoft.com/office/drawing/2014/main" id="{7F0F295F-1945-027E-E498-9204783374FC}"/>
              </a:ext>
            </a:extLst>
          </p:cNvPr>
          <p:cNvSpPr txBox="1">
            <a:spLocks noGrp="1" noRot="1" noMove="1" noResize="1" noEditPoints="1" noAdjustHandles="1" noChangeArrowheads="1" noChangeShapeType="1"/>
          </p:cNvSpPr>
          <p:nvPr/>
        </p:nvSpPr>
        <p:spPr>
          <a:xfrm>
            <a:off x="323765" y="3791148"/>
            <a:ext cx="2741040" cy="1689501"/>
          </a:xfrm>
          <a:prstGeom prst="rect">
            <a:avLst/>
          </a:prstGeom>
          <a:noFill/>
        </p:spPr>
        <p:txBody>
          <a:bodyPr wrap="square" rtlCol="0">
            <a:spAutoFit/>
          </a:bodyPr>
          <a:lstStyle/>
          <a:p>
            <a:pPr>
              <a:lnSpc>
                <a:spcPct val="107000"/>
              </a:lnSpc>
              <a:spcAft>
                <a:spcPts val="800"/>
              </a:spcAft>
            </a:pPr>
            <a:r>
              <a:rPr lang="en-GB" sz="1600" b="1" dirty="0">
                <a:effectLst/>
                <a:latin typeface="Work Sans" pitchFamily="2" charset="0"/>
                <a:ea typeface="Calibri" panose="020F0502020204030204" pitchFamily="34" charset="0"/>
                <a:cs typeface="Times New Roman" panose="02020603050405020304" pitchFamily="18" charset="0"/>
              </a:rPr>
              <a:t>Implementation:</a:t>
            </a:r>
            <a:r>
              <a:rPr lang="en-GB" sz="1600" dirty="0">
                <a:effectLst/>
                <a:latin typeface="Work Sans" pitchFamily="2" charset="0"/>
                <a:ea typeface="Calibri" panose="020F0502020204030204" pitchFamily="34" charset="0"/>
                <a:cs typeface="Times New Roman" panose="02020603050405020304" pitchFamily="18" charset="0"/>
              </a:rPr>
              <a:t>  </a:t>
            </a:r>
          </a:p>
          <a:p>
            <a:r>
              <a:rPr lang="en-GB" sz="1600" dirty="0">
                <a:effectLst/>
                <a:latin typeface="Work Sans" pitchFamily="2" charset="0"/>
                <a:ea typeface="Calibri" panose="020F0502020204030204" pitchFamily="34" charset="0"/>
                <a:cs typeface="Times New Roman" panose="02020603050405020304" pitchFamily="18" charset="0"/>
              </a:rPr>
              <a:t>Outlining how to introduce the religious content in the classroom and create learning opportunities from it.</a:t>
            </a:r>
            <a:endParaRPr lang="en-GB" sz="1600" dirty="0">
              <a:latin typeface="Work Sans" pitchFamily="2" charset="0"/>
            </a:endParaRPr>
          </a:p>
        </p:txBody>
      </p:sp>
      <p:sp>
        <p:nvSpPr>
          <p:cNvPr id="22" name="TextBox 21">
            <a:extLst>
              <a:ext uri="{FF2B5EF4-FFF2-40B4-BE49-F238E27FC236}">
                <a16:creationId xmlns:a16="http://schemas.microsoft.com/office/drawing/2014/main" id="{DCADF510-8CFF-BEDA-98C7-AAE125765A82}"/>
              </a:ext>
            </a:extLst>
          </p:cNvPr>
          <p:cNvSpPr txBox="1">
            <a:spLocks noGrp="1" noRot="1" noMove="1" noResize="1" noEditPoints="1" noAdjustHandles="1" noChangeArrowheads="1" noChangeShapeType="1"/>
          </p:cNvSpPr>
          <p:nvPr/>
        </p:nvSpPr>
        <p:spPr>
          <a:xfrm>
            <a:off x="3527922" y="2091131"/>
            <a:ext cx="8242126" cy="1001300"/>
          </a:xfrm>
          <a:prstGeom prst="rect">
            <a:avLst/>
          </a:prstGeom>
          <a:noFill/>
        </p:spPr>
        <p:txBody>
          <a:bodyPr wrap="square" rtlCol="0">
            <a:spAutoFit/>
          </a:bodyPr>
          <a:lstStyle/>
          <a:p>
            <a:pPr marL="171450" lvl="0" indent="-171450">
              <a:lnSpc>
                <a:spcPct val="106000"/>
              </a:lnSpc>
              <a:buFont typeface="Arial" panose="020B0604020202020204" pitchFamily="34" charset="0"/>
              <a:buChar char="•"/>
            </a:pPr>
            <a:r>
              <a:rPr lang="en-GB" sz="1000" dirty="0">
                <a:effectLst/>
                <a:latin typeface="Work Sans" pitchFamily="2" charset="0"/>
                <a:ea typeface="Calibri" panose="020F0502020204030204" pitchFamily="34" charset="0"/>
                <a:cs typeface="Calibri" panose="020F0502020204030204" pitchFamily="34" charset="0"/>
              </a:rPr>
              <a:t>Understand how Abraham demonstrated faith in God.</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lnSpc>
                <a:spcPct val="106000"/>
              </a:lnSpc>
              <a:buFont typeface="Arial" panose="020B0604020202020204" pitchFamily="34" charset="0"/>
              <a:buChar char="•"/>
            </a:pPr>
            <a:r>
              <a:rPr lang="en-GB" sz="1000" dirty="0">
                <a:effectLst/>
                <a:latin typeface="Work Sans" pitchFamily="2" charset="0"/>
                <a:ea typeface="Calibri" panose="020F0502020204030204" pitchFamily="34" charset="0"/>
                <a:cs typeface="Calibri" panose="020F0502020204030204" pitchFamily="34" charset="0"/>
              </a:rPr>
              <a:t>Understand what covenant God made between him and Abraham.</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lnSpc>
                <a:spcPct val="106000"/>
              </a:lnSpc>
              <a:buFont typeface="Arial" panose="020B0604020202020204" pitchFamily="34" charset="0"/>
              <a:buChar char="•"/>
            </a:pPr>
            <a:r>
              <a:rPr lang="en-GB" sz="1000" dirty="0">
                <a:effectLst/>
                <a:latin typeface="Work Sans" pitchFamily="2" charset="0"/>
                <a:ea typeface="Calibri" panose="020F0502020204030204" pitchFamily="34" charset="0"/>
                <a:cs typeface="Calibri" panose="020F0502020204030204" pitchFamily="34" charset="0"/>
              </a:rPr>
              <a:t>Make links between the text and what a believer can learn from the story about trusting and having faith in God.</a:t>
            </a:r>
            <a:endParaRPr lang="en-GB" sz="1000" dirty="0">
              <a:effectLst/>
              <a:latin typeface="Work Sans" pitchFamily="2" charset="0"/>
              <a:ea typeface="Calibri" panose="020F0502020204030204" pitchFamily="34" charset="0"/>
              <a:cs typeface="Times New Roman" panose="02020603050405020304" pitchFamily="18" charset="0"/>
            </a:endParaRPr>
          </a:p>
          <a:p>
            <a:pPr marL="228600">
              <a:lnSpc>
                <a:spcPct val="106000"/>
              </a:lnSpc>
              <a:spcAft>
                <a:spcPts val="800"/>
              </a:spcAft>
            </a:pPr>
            <a:r>
              <a:rPr lang="en-GB" sz="1000" dirty="0">
                <a:effectLst/>
                <a:latin typeface="Work Sans" pitchFamily="2" charset="0"/>
                <a:ea typeface="Calibri" panose="020F0502020204030204" pitchFamily="34" charset="0"/>
                <a:cs typeface="Calibri" panose="020F0502020204030204" pitchFamily="34"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rPr>
              <a:t>Key religious vocabulary:</a:t>
            </a:r>
            <a:r>
              <a:rPr lang="en-GB" sz="1000" dirty="0">
                <a:effectLst/>
                <a:latin typeface="Work Sans" pitchFamily="2" charset="0"/>
                <a:ea typeface="Calibri" panose="020F0502020204030204" pitchFamily="34" charset="0"/>
              </a:rPr>
              <a:t>   Bible, Old Testament, People of God, faith, covenant.</a:t>
            </a:r>
            <a:endParaRPr lang="en-GB" sz="1000" dirty="0">
              <a:latin typeface="Work Sans" pitchFamily="2" charset="0"/>
            </a:endParaRPr>
          </a:p>
        </p:txBody>
      </p:sp>
      <p:sp>
        <p:nvSpPr>
          <p:cNvPr id="23" name="TextBox 22">
            <a:extLst>
              <a:ext uri="{FF2B5EF4-FFF2-40B4-BE49-F238E27FC236}">
                <a16:creationId xmlns:a16="http://schemas.microsoft.com/office/drawing/2014/main" id="{5356ED5B-34B2-601E-8F6A-6C3A1612E59E}"/>
              </a:ext>
            </a:extLst>
          </p:cNvPr>
          <p:cNvSpPr txBox="1">
            <a:spLocks noGrp="1" noRot="1" noMove="1" noResize="1" noEditPoints="1" noAdjustHandles="1" noChangeArrowheads="1" noChangeShapeType="1"/>
          </p:cNvSpPr>
          <p:nvPr/>
        </p:nvSpPr>
        <p:spPr>
          <a:xfrm>
            <a:off x="3527922" y="3791148"/>
            <a:ext cx="8270177" cy="3016210"/>
          </a:xfrm>
          <a:prstGeom prst="rect">
            <a:avLst/>
          </a:prstGeom>
          <a:noFill/>
        </p:spPr>
        <p:txBody>
          <a:bodyPr wrap="square" lIns="91440" tIns="45720" rIns="91440" bIns="45720" rtlCol="0" anchor="t">
            <a:spAutoFit/>
          </a:bodyPr>
          <a:lstStyle/>
          <a:p>
            <a:pPr>
              <a:spcAft>
                <a:spcPts val="200"/>
              </a:spcAft>
            </a:pPr>
            <a:r>
              <a:rPr lang="en-GB" sz="1000" b="1" dirty="0">
                <a:effectLst/>
                <a:latin typeface="Work Sans" pitchFamily="2" charset="0"/>
                <a:ea typeface="Calibri" panose="020F0502020204030204" pitchFamily="34" charset="0"/>
                <a:cs typeface="Calibri" panose="020F0502020204030204" pitchFamily="34" charset="0"/>
              </a:rPr>
              <a:t>Introduction:</a:t>
            </a:r>
            <a:endParaRPr lang="en-GB" sz="1000" dirty="0">
              <a:effectLst/>
              <a:latin typeface="Work Sans" pitchFamily="2" charset="0"/>
              <a:ea typeface="Calibri" panose="020F0502020204030204" pitchFamily="34" charset="0"/>
              <a:cs typeface="Times New Roman" panose="02020603050405020304" pitchFamily="18" charset="0"/>
            </a:endParaRPr>
          </a:p>
          <a:p>
            <a:pPr>
              <a:spcAft>
                <a:spcPts val="200"/>
              </a:spcAft>
            </a:pPr>
            <a:r>
              <a:rPr lang="en-GB" sz="1000" b="1" dirty="0">
                <a:effectLst/>
                <a:latin typeface="Work Sans" pitchFamily="2" charset="0"/>
                <a:ea typeface="Calibri" panose="020F0502020204030204" pitchFamily="34" charset="0"/>
                <a:cs typeface="Calibri" panose="020F0502020204030204" pitchFamily="34" charset="0"/>
              </a:rPr>
              <a:t>Recap </a:t>
            </a:r>
            <a:r>
              <a:rPr lang="en-GB" sz="1000" dirty="0">
                <a:effectLst/>
                <a:latin typeface="Work Sans" pitchFamily="2" charset="0"/>
                <a:ea typeface="Calibri" panose="020F0502020204030204" pitchFamily="34" charset="0"/>
                <a:cs typeface="Calibri" panose="020F0502020204030204" pitchFamily="34" charset="0"/>
              </a:rPr>
              <a:t>on previous week’s learning:</a:t>
            </a:r>
            <a:endParaRPr lang="en-GB" sz="1000" dirty="0">
              <a:latin typeface="Work Sans" pitchFamily="2" charset="0"/>
              <a:ea typeface="Calibri" panose="020F0502020204030204" pitchFamily="34" charset="0"/>
              <a:cs typeface="Times New Roman" panose="02020603050405020304" pitchFamily="18" charset="0"/>
            </a:endParaRPr>
          </a:p>
          <a:p>
            <a:pPr>
              <a:spcAft>
                <a:spcPts val="200"/>
              </a:spcAft>
            </a:pPr>
            <a:endParaRPr lang="en-GB" sz="1000" dirty="0">
              <a:effectLst/>
              <a:latin typeface="Work Sans" pitchFamily="2" charset="0"/>
              <a:ea typeface="Calibri" panose="020F0502020204030204" pitchFamily="34" charset="0"/>
              <a:cs typeface="Times New Roman" panose="02020603050405020304" pitchFamily="18" charset="0"/>
            </a:endParaRPr>
          </a:p>
          <a:p>
            <a:pPr>
              <a:spcAft>
                <a:spcPts val="200"/>
              </a:spcAft>
            </a:pPr>
            <a:r>
              <a:rPr lang="en-GB" sz="1000" b="1" dirty="0">
                <a:effectLst/>
                <a:latin typeface="Work Sans" pitchFamily="2" charset="0"/>
                <a:ea typeface="Calibri" panose="020F0502020204030204" pitchFamily="34" charset="0"/>
                <a:cs typeface="Calibri" panose="020F0502020204030204" pitchFamily="34" charset="0"/>
              </a:rPr>
              <a:t>Key knowledge checking:</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spcAft>
                <a:spcPts val="200"/>
              </a:spcAft>
              <a:buFont typeface="Arial" panose="020B0604020202020204" pitchFamily="34" charset="0"/>
              <a:buChar char="•"/>
            </a:pPr>
            <a:r>
              <a:rPr lang="en-GB" sz="1000" dirty="0">
                <a:effectLst/>
                <a:latin typeface="Work Sans" pitchFamily="2" charset="0"/>
                <a:ea typeface="Calibri" panose="020F0502020204030204" pitchFamily="34" charset="0"/>
                <a:cs typeface="Calibri" panose="020F0502020204030204" pitchFamily="34" charset="0"/>
              </a:rPr>
              <a:t>Check for understanding of the story of Abram so far.</a:t>
            </a:r>
            <a:endParaRPr lang="en-GB" sz="1000" dirty="0">
              <a:effectLst/>
              <a:latin typeface="Work Sans" pitchFamily="2" charset="0"/>
              <a:ea typeface="Calibri" panose="020F0502020204030204" pitchFamily="34" charset="0"/>
              <a:cs typeface="Times New Roman" panose="02020603050405020304" pitchFamily="18" charset="0"/>
            </a:endParaRPr>
          </a:p>
          <a:p>
            <a:pPr>
              <a:spcAft>
                <a:spcPts val="200"/>
              </a:spcAft>
            </a:pPr>
            <a:r>
              <a:rPr lang="en-GB" sz="1000" b="1" dirty="0">
                <a:effectLst/>
                <a:latin typeface="Work Sans" pitchFamily="2" charset="0"/>
                <a:ea typeface="Calibri" panose="020F0502020204030204" pitchFamily="34" charset="0"/>
                <a:cs typeface="Calibri" panose="020F0502020204030204" pitchFamily="34"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pPr>
              <a:spcAft>
                <a:spcPts val="200"/>
              </a:spcAft>
            </a:pPr>
            <a:r>
              <a:rPr lang="en-GB" sz="1000" b="1" dirty="0">
                <a:effectLst/>
                <a:latin typeface="Work Sans" pitchFamily="2" charset="0"/>
                <a:ea typeface="Calibri" panose="020F0502020204030204" pitchFamily="34" charset="0"/>
                <a:cs typeface="Calibri" panose="020F0502020204030204" pitchFamily="34" charset="0"/>
              </a:rPr>
              <a:t>Main teaching input:  (Investigate and explore)</a:t>
            </a:r>
            <a:endParaRPr lang="en-GB" sz="1000" dirty="0">
              <a:effectLst/>
              <a:latin typeface="Work Sans" pitchFamily="2" charset="0"/>
              <a:ea typeface="Calibri" panose="020F0502020204030204" pitchFamily="34" charset="0"/>
              <a:cs typeface="Times New Roman" panose="02020603050405020304" pitchFamily="18" charset="0"/>
            </a:endParaRPr>
          </a:p>
          <a:p>
            <a:pPr>
              <a:spcAft>
                <a:spcPts val="200"/>
              </a:spcAft>
            </a:pPr>
            <a:r>
              <a:rPr lang="en-GB" sz="1000" b="1" kern="1200" dirty="0">
                <a:effectLst/>
                <a:latin typeface="Work Sans" pitchFamily="2" charset="0"/>
                <a:ea typeface="Times New Roman" panose="02020603050405020304" pitchFamily="18" charset="0"/>
                <a:cs typeface="Calibri" panose="020F0502020204030204" pitchFamily="34" charset="0"/>
              </a:rPr>
              <a:t>Introduce this week’s question:  </a:t>
            </a:r>
            <a:endParaRPr lang="en-GB" sz="1000" dirty="0">
              <a:effectLst/>
              <a:latin typeface="Work Sans" pitchFamily="2" charset="0"/>
              <a:ea typeface="Calibri" panose="020F0502020204030204" pitchFamily="34" charset="0"/>
              <a:cs typeface="Times New Roman" panose="02020603050405020304" pitchFamily="18" charset="0"/>
            </a:endParaRPr>
          </a:p>
          <a:p>
            <a:pPr>
              <a:spcAft>
                <a:spcPts val="200"/>
              </a:spcAft>
            </a:pPr>
            <a:r>
              <a:rPr lang="en-GB" sz="1000" b="1" dirty="0">
                <a:effectLst/>
                <a:latin typeface="Work Sans" pitchFamily="2" charset="0"/>
                <a:ea typeface="Calibri" panose="020F0502020204030204" pitchFamily="34" charset="0"/>
                <a:cs typeface="Calibri" panose="020F0502020204030204" pitchFamily="34" charset="0"/>
              </a:rPr>
              <a:t>Explore another part of the story of Abram:  (Refer to background knowledge for teachers.)</a:t>
            </a:r>
            <a:endParaRPr lang="en-GB" sz="1000" dirty="0">
              <a:effectLst/>
              <a:latin typeface="Work Sans" pitchFamily="2" charset="0"/>
              <a:ea typeface="Calibri" panose="020F0502020204030204" pitchFamily="34" charset="0"/>
              <a:cs typeface="Times New Roman" panose="02020603050405020304" pitchFamily="18" charset="0"/>
            </a:endParaRPr>
          </a:p>
          <a:p>
            <a:pPr>
              <a:spcAft>
                <a:spcPts val="200"/>
              </a:spcAft>
            </a:pPr>
            <a:r>
              <a:rPr lang="en-GB" sz="1000" b="1" dirty="0">
                <a:effectLst/>
                <a:latin typeface="Work Sans" pitchFamily="2" charset="0"/>
                <a:ea typeface="Calibri" panose="020F0502020204030204" pitchFamily="34" charset="0"/>
                <a:cs typeface="Calibri" panose="020F0502020204030204" pitchFamily="34"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pPr>
              <a:spcAft>
                <a:spcPts val="200"/>
              </a:spcAft>
            </a:pPr>
            <a:r>
              <a:rPr lang="en-GB" sz="1000" b="1" dirty="0">
                <a:effectLst/>
                <a:latin typeface="Work Sans" pitchFamily="2" charset="0"/>
                <a:ea typeface="Calibri" panose="020F0502020204030204" pitchFamily="34" charset="0"/>
                <a:cs typeface="Calibri" panose="020F0502020204030204" pitchFamily="34" charset="0"/>
              </a:rPr>
              <a:t>God’s covenant with Abram and the birth of Isaac based on </a:t>
            </a:r>
            <a:r>
              <a:rPr lang="en-GB" sz="1000" b="1" dirty="0">
                <a:solidFill>
                  <a:srgbClr val="55345A"/>
                </a:solidFill>
                <a:effectLst/>
                <a:latin typeface="Work Sans" pitchFamily="2" charset="0"/>
                <a:ea typeface="Calibri" panose="020F0502020204030204" pitchFamily="34" charset="0"/>
                <a:cs typeface="Calibri" panose="020F0502020204030204" pitchFamily="34" charset="0"/>
              </a:rPr>
              <a:t>Genesis chapter 17 – 21.</a:t>
            </a:r>
          </a:p>
          <a:p>
            <a:pPr>
              <a:spcAft>
                <a:spcPts val="200"/>
              </a:spcAft>
            </a:pPr>
            <a:endParaRPr lang="en-GB" sz="1000" b="1" dirty="0">
              <a:solidFill>
                <a:srgbClr val="55345A"/>
              </a:solidFill>
              <a:effectLst/>
              <a:latin typeface="Work Sans" pitchFamily="2" charset="0"/>
              <a:ea typeface="Calibri" panose="020F0502020204030204" pitchFamily="34" charset="0"/>
              <a:cs typeface="Calibri" panose="020F0502020204030204" pitchFamily="34" charset="0"/>
            </a:endParaRPr>
          </a:p>
          <a:p>
            <a:r>
              <a:rPr lang="en-GB" sz="1000" b="1" dirty="0">
                <a:effectLst/>
                <a:latin typeface="Work Sans" pitchFamily="2" charset="0"/>
                <a:ea typeface="Calibri" panose="020F0502020204030204" pitchFamily="34" charset="0"/>
                <a:cs typeface="Calibri" panose="020F0502020204030204" pitchFamily="34" charset="0"/>
              </a:rPr>
              <a:t>Two possible clips to watch:</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Calibri" panose="020F0502020204030204" pitchFamily="34"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u="sng" dirty="0">
                <a:solidFill>
                  <a:srgbClr val="0000FF"/>
                </a:solidFill>
                <a:effectLst/>
                <a:latin typeface="Work Sans" pitchFamily="2" charset="0"/>
                <a:ea typeface="Calibri" panose="020F0502020204030204" pitchFamily="34" charset="0"/>
                <a:cs typeface="Calibri" panose="020F0502020204030204" pitchFamily="34" charset="0"/>
                <a:hlinkClick r:id="rId3"/>
              </a:rPr>
              <a:t>https://www.youtube.com/watch?v=NNxuukP6mgU</a:t>
            </a:r>
            <a:r>
              <a:rPr lang="en-GB" sz="1000" b="1" dirty="0">
                <a:effectLst/>
                <a:latin typeface="Work Sans" pitchFamily="2" charset="0"/>
                <a:ea typeface="Calibri" panose="020F0502020204030204" pitchFamily="34" charset="0"/>
                <a:cs typeface="Calibri" panose="020F0502020204030204" pitchFamily="34" charset="0"/>
              </a:rPr>
              <a:t> – </a:t>
            </a:r>
            <a:r>
              <a:rPr lang="en-GB" sz="1000" dirty="0">
                <a:effectLst/>
                <a:latin typeface="Work Sans" pitchFamily="2" charset="0"/>
                <a:ea typeface="Calibri" panose="020F0502020204030204" pitchFamily="34" charset="0"/>
                <a:cs typeface="Calibri" panose="020F0502020204030204" pitchFamily="34" charset="0"/>
              </a:rPr>
              <a:t>this clip explains the covenant.</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u="sng" kern="1200" dirty="0">
                <a:solidFill>
                  <a:srgbClr val="0000FF"/>
                </a:solidFill>
                <a:effectLst/>
                <a:latin typeface="Work Sans" pitchFamily="2" charset="0"/>
                <a:ea typeface="Times New Roman" panose="02020603050405020304" pitchFamily="18" charset="0"/>
                <a:cs typeface="Calibri" panose="020F0502020204030204" pitchFamily="34" charset="0"/>
                <a:hlinkClick r:id="rId3"/>
              </a:rPr>
              <a:t>https://www.youtube.com/watch?v=-rrcqpgEoug</a:t>
            </a:r>
            <a:r>
              <a:rPr lang="en-GB" sz="1000" b="1" kern="1200" dirty="0">
                <a:solidFill>
                  <a:srgbClr val="7030A0"/>
                </a:solidFill>
                <a:effectLst/>
                <a:latin typeface="Work Sans" pitchFamily="2" charset="0"/>
                <a:ea typeface="Times New Roman" panose="02020603050405020304" pitchFamily="18" charset="0"/>
                <a:cs typeface="Calibri" panose="020F0502020204030204" pitchFamily="34" charset="0"/>
              </a:rPr>
              <a:t> </a:t>
            </a:r>
            <a:r>
              <a:rPr lang="en-GB" sz="1000" kern="1200" dirty="0">
                <a:effectLst/>
                <a:latin typeface="Work Sans" pitchFamily="2" charset="0"/>
                <a:ea typeface="Times New Roman" panose="02020603050405020304" pitchFamily="18" charset="0"/>
                <a:cs typeface="Calibri" panose="020F0502020204030204" pitchFamily="34" charset="0"/>
              </a:rPr>
              <a:t>– the birth of Isaac.</a:t>
            </a:r>
            <a:endParaRPr lang="en-GB" sz="1000" dirty="0">
              <a:effectLst/>
              <a:latin typeface="Work Sans" pitchFamily="2" charset="0"/>
              <a:ea typeface="Calibri" panose="020F0502020204030204" pitchFamily="34" charset="0"/>
              <a:cs typeface="Times New Roman" panose="02020603050405020304" pitchFamily="18" charset="0"/>
            </a:endParaRPr>
          </a:p>
          <a:p>
            <a:pPr>
              <a:spcAft>
                <a:spcPts val="200"/>
              </a:spcAft>
            </a:pPr>
            <a:endParaRPr lang="en-GB" sz="1000" dirty="0">
              <a:solidFill>
                <a:srgbClr val="55345A"/>
              </a:solidFill>
              <a:effectLst/>
              <a:latin typeface="Work Sans" pitchFamily="2" charset="0"/>
              <a:ea typeface="Calibri" panose="020F0502020204030204" pitchFamily="34" charset="0"/>
              <a:cs typeface="Times New Roman" panose="02020603050405020304" pitchFamily="18" charset="0"/>
            </a:endParaRPr>
          </a:p>
        </p:txBody>
      </p:sp>
      <p:sp>
        <p:nvSpPr>
          <p:cNvPr id="24" name="TextBox 23">
            <a:extLst>
              <a:ext uri="{FF2B5EF4-FFF2-40B4-BE49-F238E27FC236}">
                <a16:creationId xmlns:a16="http://schemas.microsoft.com/office/drawing/2014/main" id="{7171E2D9-75BE-823A-B6B6-8090DBC306CD}"/>
              </a:ext>
            </a:extLst>
          </p:cNvPr>
          <p:cNvSpPr txBox="1">
            <a:spLocks noGrp="1" noRot="1" noMove="1" noResize="1" noEditPoints="1" noAdjustHandles="1" noChangeArrowheads="1" noChangeShapeType="1"/>
          </p:cNvSpPr>
          <p:nvPr/>
        </p:nvSpPr>
        <p:spPr>
          <a:xfrm>
            <a:off x="386872" y="2027836"/>
            <a:ext cx="2417236" cy="1429943"/>
          </a:xfrm>
          <a:prstGeom prst="rect">
            <a:avLst/>
          </a:prstGeom>
          <a:noFill/>
        </p:spPr>
        <p:txBody>
          <a:bodyPr wrap="square" lIns="91440" tIns="45720" rIns="91440" bIns="45720" rtlCol="0" anchor="t">
            <a:spAutoFit/>
          </a:bodyPr>
          <a:lstStyle/>
          <a:p>
            <a:pPr>
              <a:lnSpc>
                <a:spcPct val="107000"/>
              </a:lnSpc>
              <a:spcAft>
                <a:spcPts val="800"/>
              </a:spcAft>
            </a:pPr>
            <a:r>
              <a:rPr lang="en-GB" sz="1600" b="1" dirty="0">
                <a:latin typeface="Work Sans"/>
                <a:ea typeface="Calibri" panose="020F0502020204030204" pitchFamily="34" charset="0"/>
                <a:cs typeface="Times New Roman"/>
              </a:rPr>
              <a:t>Intention</a:t>
            </a:r>
            <a:r>
              <a:rPr lang="en-GB" sz="1600" b="1" dirty="0">
                <a:effectLst/>
                <a:latin typeface="Work Sans"/>
                <a:ea typeface="Calibri" panose="020F0502020204030204" pitchFamily="34" charset="0"/>
                <a:cs typeface="Times New Roman"/>
              </a:rPr>
              <a:t>:</a:t>
            </a:r>
            <a:r>
              <a:rPr lang="en-GB" sz="1600" dirty="0">
                <a:latin typeface="Work Sans"/>
                <a:ea typeface="Calibri" panose="020F0502020204030204" pitchFamily="34" charset="0"/>
                <a:cs typeface="Times New Roman"/>
              </a:rPr>
              <a:t> </a:t>
            </a:r>
            <a:endParaRPr lang="en-GB" sz="1600" dirty="0">
              <a:effectLst/>
              <a:latin typeface="Work Sans" pitchFamily="2" charset="0"/>
              <a:ea typeface="Calibri" panose="020F0502020204030204" pitchFamily="34" charset="0"/>
              <a:cs typeface="Times New Roman" panose="02020603050405020304" pitchFamily="18" charset="0"/>
            </a:endParaRPr>
          </a:p>
          <a:p>
            <a:pPr>
              <a:lnSpc>
                <a:spcPct val="115000"/>
              </a:lnSpc>
              <a:spcAft>
                <a:spcPts val="1000"/>
              </a:spcAft>
            </a:pPr>
            <a:r>
              <a:rPr lang="en-GB" sz="1600" dirty="0">
                <a:effectLst/>
                <a:latin typeface="Work Sans" pitchFamily="2" charset="0"/>
                <a:ea typeface="Calibri" panose="020F0502020204030204" pitchFamily="34" charset="0"/>
                <a:cs typeface="Times New Roman" panose="02020603050405020304" pitchFamily="18" charset="0"/>
              </a:rPr>
              <a:t>To give pupils opportunities to:</a:t>
            </a:r>
          </a:p>
          <a:p>
            <a:endParaRPr lang="en-GB" dirty="0"/>
          </a:p>
        </p:txBody>
      </p:sp>
      <p:cxnSp>
        <p:nvCxnSpPr>
          <p:cNvPr id="9" name="Straight Connector 8">
            <a:extLst>
              <a:ext uri="{FF2B5EF4-FFF2-40B4-BE49-F238E27FC236}">
                <a16:creationId xmlns:a16="http://schemas.microsoft.com/office/drawing/2014/main" id="{6576263B-7EFD-2F92-FA2E-AF9E5CCC89E3}"/>
              </a:ext>
            </a:extLst>
          </p:cNvPr>
          <p:cNvCxnSpPr>
            <a:cxnSpLocks noGrp="1" noRot="1" noMove="1" noResize="1" noEditPoints="1" noAdjustHandles="1" noChangeArrowheads="1" noChangeShapeType="1"/>
          </p:cNvCxnSpPr>
          <p:nvPr/>
        </p:nvCxnSpPr>
        <p:spPr>
          <a:xfrm flipH="1">
            <a:off x="3788659" y="3613120"/>
            <a:ext cx="7732104" cy="0"/>
          </a:xfrm>
          <a:prstGeom prst="line">
            <a:avLst/>
          </a:prstGeom>
          <a:ln>
            <a:solidFill>
              <a:srgbClr val="55345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8217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7A16488-6069-06A0-43AA-456C6A756FD7}"/>
              </a:ext>
            </a:extLst>
          </p:cNvPr>
          <p:cNvSpPr/>
          <p:nvPr/>
        </p:nvSpPr>
        <p:spPr>
          <a:xfrm>
            <a:off x="0" y="1822664"/>
            <a:ext cx="3383279" cy="5035335"/>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159320A5-FD35-C4B5-6F8D-AAD16524761F}"/>
              </a:ext>
            </a:extLst>
          </p:cNvPr>
          <p:cNvSpPr/>
          <p:nvPr/>
        </p:nvSpPr>
        <p:spPr>
          <a:xfrm>
            <a:off x="0" y="0"/>
            <a:ext cx="12199027" cy="1817310"/>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a:spLocks noGrp="1" noRot="1" noMove="1" noResize="1" noEditPoints="1" noAdjustHandles="1" noChangeArrowheads="1" noChangeShapeType="1"/>
          </p:cNvSpPr>
          <p:nvPr/>
        </p:nvSpPr>
        <p:spPr>
          <a:xfrm>
            <a:off x="2408601" y="408389"/>
            <a:ext cx="8039647" cy="830997"/>
          </a:xfrm>
          <a:prstGeom prst="rect">
            <a:avLst/>
          </a:prstGeom>
          <a:noFill/>
        </p:spPr>
        <p:txBody>
          <a:bodyPr wrap="square" rtlCol="0">
            <a:spAutoFit/>
          </a:bodyPr>
          <a:lstStyle/>
          <a:p>
            <a:r>
              <a:rPr lang="en-GB" sz="2400" b="1" dirty="0">
                <a:solidFill>
                  <a:schemeClr val="bg1"/>
                </a:solidFill>
                <a:effectLst/>
                <a:latin typeface="Work Sans Light" pitchFamily="2" charset="0"/>
                <a:ea typeface="Calibri" panose="020F0502020204030204" pitchFamily="34" charset="0"/>
                <a:cs typeface="Times New Roman" panose="02020603050405020304" pitchFamily="18" charset="0"/>
              </a:rPr>
              <a:t>Lesson 2: </a:t>
            </a:r>
            <a:r>
              <a:rPr lang="en-GB" sz="2400" dirty="0">
                <a:solidFill>
                  <a:schemeClr val="bg1"/>
                </a:solidFill>
                <a:effectLst/>
                <a:latin typeface="Work Sans Light" pitchFamily="2" charset="0"/>
                <a:ea typeface="Calibri" panose="020F0502020204030204" pitchFamily="34" charset="0"/>
                <a:cs typeface="Times New Roman" panose="02020603050405020304" pitchFamily="18" charset="0"/>
              </a:rPr>
              <a:t>How did Abra(ha)m demonstrate faith in God?</a:t>
            </a:r>
            <a:endParaRPr lang="en-GB" sz="1800" dirty="0">
              <a:solidFill>
                <a:schemeClr val="bg1"/>
              </a:solidFill>
              <a:effectLst/>
              <a:latin typeface="Work Sans Light" pitchFamily="2"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5D460F70-1D54-ED4A-ADF6-21064E957007}"/>
              </a:ext>
            </a:extLst>
          </p:cNvPr>
          <p:cNvSpPr txBox="1">
            <a:spLocks noGrp="1" noRot="1" noMove="1" noResize="1" noEditPoints="1" noAdjustHandles="1" noChangeArrowheads="1" noChangeShapeType="1"/>
          </p:cNvSpPr>
          <p:nvPr/>
        </p:nvSpPr>
        <p:spPr>
          <a:xfrm>
            <a:off x="296800" y="267475"/>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FOUR</a:t>
            </a:r>
            <a:endParaRPr lang="en-US" sz="1400" b="1" dirty="0">
              <a:solidFill>
                <a:schemeClr val="bg1"/>
              </a:solidFill>
              <a:latin typeface="Work Sans SemiBold" pitchFamily="2" charset="77"/>
            </a:endParaRPr>
          </a:p>
        </p:txBody>
      </p:sp>
      <p:pic>
        <p:nvPicPr>
          <p:cNvPr id="6" name="Picture 5">
            <a:extLst>
              <a:ext uri="{FF2B5EF4-FFF2-40B4-BE49-F238E27FC236}">
                <a16:creationId xmlns:a16="http://schemas.microsoft.com/office/drawing/2014/main" id="{E1E5E4F1-2553-A7F3-3194-8EFF08438838}"/>
              </a:ext>
            </a:extLst>
          </p:cNvPr>
          <p:cNvPicPr>
            <a:picLocks noGrp="1" noRot="1" noChangeAspect="1" noMove="1" noResize="1" noEditPoints="1" noAdjustHandles="1" noChangeArrowheads="1" noChangeShapeType="1" noCrop="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Grp="1" noRot="1" noChangeAspect="1" noMove="1" noResize="1" noEditPoints="1" noAdjustHandles="1" noChangeArrowheads="1" noChangeShapeType="1" noCrop="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a:spLocks noGrp="1" noRot="1" noMove="1" noResize="1" noEditPoints="1" noAdjustHandles="1" noChangeArrowheads="1" noChangeShapeType="1"/>
          </p:cNvSpPr>
          <p:nvPr/>
        </p:nvSpPr>
        <p:spPr>
          <a:xfrm>
            <a:off x="296800" y="949173"/>
            <a:ext cx="2514336" cy="738664"/>
          </a:xfrm>
          <a:prstGeom prst="rect">
            <a:avLst/>
          </a:prstGeom>
          <a:noFill/>
        </p:spPr>
        <p:txBody>
          <a:bodyPr wrap="square" rtlCol="0">
            <a:spAutoFit/>
          </a:bodyPr>
          <a:lstStyle/>
          <a:p>
            <a:r>
              <a:rPr lang="en-US" sz="1400" b="1">
                <a:solidFill>
                  <a:schemeClr val="bg1"/>
                </a:solidFill>
                <a:latin typeface="Work Sans SemiBold" pitchFamily="2" charset="77"/>
              </a:rPr>
              <a:t>CORE </a:t>
            </a:r>
            <a:r>
              <a:rPr lang="en-US" sz="1400" b="1">
                <a:solidFill>
                  <a:schemeClr val="bg1"/>
                </a:solidFill>
                <a:latin typeface="Work Sans" pitchFamily="2" charset="0"/>
              </a:rPr>
              <a:t>CONCEPT: </a:t>
            </a:r>
          </a:p>
          <a:p>
            <a:r>
              <a:rPr lang="en-GB" sz="1400" b="1">
                <a:solidFill>
                  <a:schemeClr val="bg1"/>
                </a:solidFill>
                <a:effectLst/>
                <a:latin typeface="Work Sans SemiBold" pitchFamily="2" charset="0"/>
                <a:ea typeface="Calibri" panose="020F0502020204030204" pitchFamily="34" charset="0"/>
                <a:cs typeface="Times New Roman" panose="02020603050405020304" pitchFamily="18" charset="0"/>
              </a:rPr>
              <a:t>PEOPLE OF GOD</a:t>
            </a:r>
          </a:p>
          <a:p>
            <a:endParaRPr lang="en-US" sz="1400" b="1" dirty="0">
              <a:solidFill>
                <a:schemeClr val="bg1"/>
              </a:solidFill>
              <a:latin typeface="Work Sans SemiBold" pitchFamily="2" charset="77"/>
            </a:endParaRPr>
          </a:p>
        </p:txBody>
      </p:sp>
      <p:sp>
        <p:nvSpPr>
          <p:cNvPr id="5" name="TextBox 4">
            <a:extLst>
              <a:ext uri="{FF2B5EF4-FFF2-40B4-BE49-F238E27FC236}">
                <a16:creationId xmlns:a16="http://schemas.microsoft.com/office/drawing/2014/main" id="{FA96F9E5-8D36-A8A5-C360-ABB1898E278E}"/>
              </a:ext>
            </a:extLst>
          </p:cNvPr>
          <p:cNvSpPr txBox="1">
            <a:spLocks noGrp="1" noRot="1" noMove="1" noResize="1" noEditPoints="1" noAdjustHandles="1" noChangeArrowheads="1" noChangeShapeType="1"/>
          </p:cNvSpPr>
          <p:nvPr/>
        </p:nvSpPr>
        <p:spPr>
          <a:xfrm>
            <a:off x="3680079" y="2110200"/>
            <a:ext cx="8159065" cy="4401205"/>
          </a:xfrm>
          <a:prstGeom prst="rect">
            <a:avLst/>
          </a:prstGeom>
          <a:noFill/>
        </p:spPr>
        <p:txBody>
          <a:bodyPr wrap="square">
            <a:spAutoFit/>
          </a:bodyPr>
          <a:lstStyle/>
          <a:p>
            <a:r>
              <a:rPr lang="en-GB" sz="1000" b="1" kern="1200" dirty="0">
                <a:solidFill>
                  <a:srgbClr val="7030A0"/>
                </a:solidFill>
                <a:effectLst/>
                <a:latin typeface="Work Sans" pitchFamily="2" charset="0"/>
                <a:ea typeface="Times New Roman" panose="02020603050405020304" pitchFamily="18" charset="0"/>
                <a:cs typeface="Calibri" panose="020F0502020204030204" pitchFamily="34" charset="0"/>
              </a:rPr>
              <a:t> </a:t>
            </a:r>
            <a:r>
              <a:rPr lang="en-GB" sz="1000" b="1" kern="1200" dirty="0">
                <a:effectLst/>
                <a:latin typeface="Work Sans" pitchFamily="2" charset="0"/>
                <a:ea typeface="Times New Roman" panose="02020603050405020304" pitchFamily="18" charset="0"/>
                <a:cs typeface="Calibri" panose="020F0502020204030204" pitchFamily="34" charset="0"/>
              </a:rPr>
              <a:t>Key points to pull out:</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kern="1200" dirty="0">
                <a:effectLst/>
                <a:latin typeface="Work Sans" pitchFamily="2" charset="0"/>
                <a:ea typeface="Times New Roman" panose="02020603050405020304" pitchFamily="18" charset="0"/>
                <a:cs typeface="Calibri" panose="020F0502020204030204" pitchFamily="34" charset="0"/>
              </a:rPr>
              <a:t>The meaning of the word covenant.</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kern="1200" dirty="0">
                <a:effectLst/>
                <a:latin typeface="Work Sans" pitchFamily="2" charset="0"/>
                <a:ea typeface="Times New Roman" panose="02020603050405020304" pitchFamily="18" charset="0"/>
                <a:cs typeface="Calibri" panose="020F0502020204030204" pitchFamily="34" charset="0"/>
              </a:rPr>
              <a:t>God promised three things for Abram – millions of descendants, a place to call home and God’s special blessing for him to share.</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kern="1200" dirty="0">
                <a:effectLst/>
                <a:latin typeface="Work Sans" pitchFamily="2" charset="0"/>
                <a:ea typeface="Times New Roman" panose="02020603050405020304" pitchFamily="18" charset="0"/>
                <a:cs typeface="Calibri" panose="020F0502020204030204" pitchFamily="34" charset="0"/>
              </a:rPr>
              <a:t>The significance of the changing of names.</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kern="1200" dirty="0">
                <a:effectLst/>
                <a:latin typeface="Work Sans" pitchFamily="2" charset="0"/>
                <a:ea typeface="Times New Roman" panose="02020603050405020304" pitchFamily="18" charset="0"/>
                <a:cs typeface="Calibri" panose="020F0502020204030204" pitchFamily="34" charset="0"/>
              </a:rPr>
              <a:t>The importance of patience and trust.</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kern="1200" dirty="0">
                <a:effectLst/>
                <a:latin typeface="Work Sans" pitchFamily="2" charset="0"/>
                <a:ea typeface="Times New Roman" panose="02020603050405020304" pitchFamily="18" charset="0"/>
                <a:cs typeface="Calibri" panose="020F0502020204030204" pitchFamily="34" charset="0"/>
              </a:rPr>
              <a:t>God always keeps his promise.</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Calibri" panose="020F0502020204030204" pitchFamily="34" charset="0"/>
              </a:rPr>
              <a:t> </a:t>
            </a:r>
          </a:p>
          <a:p>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Calibri" panose="020F0502020204030204" pitchFamily="34" charset="0"/>
              </a:rPr>
              <a:t>Main activity:  (Evaluate and communicate)</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Calibri" panose="020F0502020204030204" pitchFamily="34"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pitchFamily="2" charset="0"/>
                <a:ea typeface="Calibri" panose="020F0502020204030204" pitchFamily="34" charset="0"/>
                <a:cs typeface="Calibri" panose="020F0502020204030204" pitchFamily="34" charset="0"/>
              </a:rPr>
              <a:t>Each pupil is given three thought bubbles and one question bubble.  Pupils to provide a written response to the following questions:</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Calibri" panose="020F0502020204030204" pitchFamily="34" charset="0"/>
              </a:rPr>
              <a:t>What surprises you most about this part of the story?</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Calibri" panose="020F0502020204030204" pitchFamily="34" charset="0"/>
              </a:rPr>
              <a:t>What can a believer learn from both Abraham and Sarah?</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Calibri" panose="020F0502020204030204" pitchFamily="34" charset="0"/>
              </a:rPr>
              <a:t>What have you learnt from listening to this this story?</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Calibri" panose="020F0502020204030204" pitchFamily="34" charset="0"/>
              </a:rPr>
              <a:t>What question/s do you still have about this story?</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Calibri" panose="020F0502020204030204" pitchFamily="34" charset="0"/>
              </a:rPr>
              <a:t>Plenary:  (Reflect and express)</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Calibri" panose="020F0502020204030204" pitchFamily="34"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Calibri" panose="020F0502020204030204" pitchFamily="34" charset="0"/>
              </a:rPr>
              <a:t>Return to the lesson’s question:     </a:t>
            </a:r>
            <a:r>
              <a:rPr lang="en-GB" sz="1000" b="1" dirty="0">
                <a:solidFill>
                  <a:srgbClr val="55345A"/>
                </a:solidFill>
                <a:effectLst/>
                <a:latin typeface="Work Sans" pitchFamily="2" charset="0"/>
                <a:ea typeface="Calibri" panose="020F0502020204030204" pitchFamily="34" charset="0"/>
                <a:cs typeface="Calibri" panose="020F0502020204030204" pitchFamily="34" charset="0"/>
              </a:rPr>
              <a:t>How did Abra(ha)m demonstrate faith in God?</a:t>
            </a:r>
            <a:endParaRPr lang="en-GB" sz="1000" dirty="0">
              <a:solidFill>
                <a:srgbClr val="55345A"/>
              </a:solidFill>
              <a:effectLst/>
              <a:latin typeface="Work Sans" pitchFamily="2" charset="0"/>
              <a:ea typeface="Calibri" panose="020F0502020204030204" pitchFamily="34" charset="0"/>
              <a:cs typeface="Times New Roman" panose="02020603050405020304" pitchFamily="18" charset="0"/>
            </a:endParaRPr>
          </a:p>
          <a:p>
            <a:r>
              <a:rPr lang="en-GB" sz="1000" b="1" dirty="0">
                <a:solidFill>
                  <a:srgbClr val="7030A0"/>
                </a:solidFill>
                <a:effectLst/>
                <a:latin typeface="Work Sans" pitchFamily="2" charset="0"/>
                <a:ea typeface="Calibri" panose="020F0502020204030204" pitchFamily="34" charset="0"/>
                <a:cs typeface="Calibri" panose="020F0502020204030204" pitchFamily="34"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Calibri" panose="020F0502020204030204" pitchFamily="34" charset="0"/>
              </a:rPr>
              <a:t>Provide the pupils with the following words: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pitchFamily="2" charset="0"/>
                <a:ea typeface="Calibri" panose="020F0502020204030204" pitchFamily="34" charset="0"/>
                <a:cs typeface="Calibri" panose="020F0502020204030204" pitchFamily="34"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pitchFamily="2" charset="0"/>
                <a:ea typeface="Calibri" panose="020F0502020204030204" pitchFamily="34" charset="0"/>
                <a:cs typeface="Calibri" panose="020F0502020204030204" pitchFamily="34" charset="0"/>
              </a:rPr>
              <a:t>Trusted/obeyed/waited patiently/didn’t give up/listened/responded to what God asked him to do.</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Calibri" panose="020F0502020204030204" pitchFamily="34"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Calibri" panose="020F0502020204030204" pitchFamily="34" charset="0"/>
              </a:rPr>
              <a:t>Key question:</a:t>
            </a:r>
            <a:endParaRPr lang="en-GB" sz="1000" dirty="0">
              <a:effectLst/>
              <a:latin typeface="Work Sans" pitchFamily="2"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000" dirty="0">
                <a:effectLst/>
                <a:latin typeface="Work Sans" pitchFamily="2" charset="0"/>
                <a:ea typeface="Calibri" panose="020F0502020204030204" pitchFamily="34" charset="0"/>
                <a:cs typeface="Calibri" panose="020F0502020204030204" pitchFamily="34" charset="0"/>
              </a:rPr>
              <a:t>Which word do you think best answers the question?  Give a reason for your answer.</a:t>
            </a:r>
            <a:endParaRPr lang="en-GB" sz="1000" dirty="0">
              <a:effectLst/>
              <a:latin typeface="Work Sans" pitchFamily="2"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738B86C7-2ECA-BDD2-4F9F-1C81BC797534}"/>
              </a:ext>
            </a:extLst>
          </p:cNvPr>
          <p:cNvSpPr txBox="1">
            <a:spLocks noGrp="1" noRot="1" noMove="1" noResize="1" noEditPoints="1" noAdjustHandles="1" noChangeArrowheads="1" noChangeShapeType="1"/>
          </p:cNvSpPr>
          <p:nvPr/>
        </p:nvSpPr>
        <p:spPr>
          <a:xfrm>
            <a:off x="296800" y="2110200"/>
            <a:ext cx="2741040" cy="1689501"/>
          </a:xfrm>
          <a:prstGeom prst="rect">
            <a:avLst/>
          </a:prstGeom>
          <a:noFill/>
        </p:spPr>
        <p:txBody>
          <a:bodyPr wrap="square" rtlCol="0">
            <a:spAutoFit/>
          </a:bodyPr>
          <a:lstStyle/>
          <a:p>
            <a:pPr>
              <a:lnSpc>
                <a:spcPct val="107000"/>
              </a:lnSpc>
              <a:spcAft>
                <a:spcPts val="800"/>
              </a:spcAft>
            </a:pPr>
            <a:r>
              <a:rPr lang="en-GB" sz="1600" b="1" dirty="0">
                <a:effectLst/>
                <a:latin typeface="Work Sans" pitchFamily="2" charset="0"/>
                <a:ea typeface="Calibri" panose="020F0502020204030204" pitchFamily="34" charset="0"/>
                <a:cs typeface="Times New Roman" panose="02020603050405020304" pitchFamily="18" charset="0"/>
              </a:rPr>
              <a:t>Implementation:</a:t>
            </a:r>
            <a:r>
              <a:rPr lang="en-GB" sz="1600" dirty="0">
                <a:effectLst/>
                <a:latin typeface="Work Sans" pitchFamily="2" charset="0"/>
                <a:ea typeface="Calibri" panose="020F0502020204030204" pitchFamily="34" charset="0"/>
                <a:cs typeface="Times New Roman" panose="02020603050405020304" pitchFamily="18" charset="0"/>
              </a:rPr>
              <a:t>  </a:t>
            </a:r>
          </a:p>
          <a:p>
            <a:r>
              <a:rPr lang="en-GB" sz="1600" dirty="0">
                <a:effectLst/>
                <a:latin typeface="Work Sans" pitchFamily="2" charset="0"/>
                <a:ea typeface="Calibri" panose="020F0502020204030204" pitchFamily="34" charset="0"/>
                <a:cs typeface="Times New Roman" panose="02020603050405020304" pitchFamily="18" charset="0"/>
              </a:rPr>
              <a:t>Outlining how to introduce the religious content in the classroom and create learning opportunities from it.</a:t>
            </a:r>
            <a:endParaRPr lang="en-GB" sz="1600" dirty="0">
              <a:latin typeface="Work Sans" pitchFamily="2" charset="0"/>
            </a:endParaRPr>
          </a:p>
        </p:txBody>
      </p:sp>
    </p:spTree>
    <p:extLst>
      <p:ext uri="{BB962C8B-B14F-4D97-AF65-F5344CB8AC3E}">
        <p14:creationId xmlns:p14="http://schemas.microsoft.com/office/powerpoint/2010/main" val="21643170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 Syllabus KS1 Units of Learning Template" id="{98CEE82A-5173-4FD9-BBA4-6436A5BC2C87}" vid="{B0F57CC1-CDB5-4740-91E4-089262F02F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7785FF21E3A1444BE0DFE2E5C59DFFC" ma:contentTypeVersion="14" ma:contentTypeDescription="Create a new document." ma:contentTypeScope="" ma:versionID="7044c6264d3a0ebe1f1cc9df10260561">
  <xsd:schema xmlns:xsd="http://www.w3.org/2001/XMLSchema" xmlns:xs="http://www.w3.org/2001/XMLSchema" xmlns:p="http://schemas.microsoft.com/office/2006/metadata/properties" xmlns:ns2="37c5c6fe-bc8e-4494-977e-45e76d6ce1fa" xmlns:ns3="62940bfc-e56c-4552-8076-1b7135828164" targetNamespace="http://schemas.microsoft.com/office/2006/metadata/properties" ma:root="true" ma:fieldsID="04e286e50f2a216d36399f8f5698cf81" ns2:_="" ns3:_="">
    <xsd:import namespace="37c5c6fe-bc8e-4494-977e-45e76d6ce1fa"/>
    <xsd:import namespace="62940bfc-e56c-4552-8076-1b713582816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c5c6fe-bc8e-4494-977e-45e76d6ce1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b56acc64-6845-4a0f-a249-d12a5ba8c678"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2940bfc-e56c-4552-8076-1b713582816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755e0fd7-9706-4511-9413-6a00656adbfd}" ma:internalName="TaxCatchAll" ma:showField="CatchAllData" ma:web="62940bfc-e56c-4552-8076-1b713582816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62940bfc-e56c-4552-8076-1b7135828164" xsi:nil="true"/>
    <lcf76f155ced4ddcb4097134ff3c332f xmlns="37c5c6fe-bc8e-4494-977e-45e76d6ce1fa">
      <Terms xmlns="http://schemas.microsoft.com/office/infopath/2007/PartnerControls"/>
    </lcf76f155ced4ddcb4097134ff3c332f>
    <SharedWithUsers xmlns="62940bfc-e56c-4552-8076-1b7135828164">
      <UserInfo>
        <DisplayName>Abigail Chand</DisplayName>
        <AccountId>13</AccountId>
        <AccountType/>
      </UserInfo>
    </SharedWithUsers>
  </documentManagement>
</p:properties>
</file>

<file path=customXml/itemProps1.xml><?xml version="1.0" encoding="utf-8"?>
<ds:datastoreItem xmlns:ds="http://schemas.openxmlformats.org/officeDocument/2006/customXml" ds:itemID="{B484BF41-414C-4021-899B-CA21E7A82C4A}">
  <ds:schemaRefs>
    <ds:schemaRef ds:uri="http://schemas.microsoft.com/sharepoint/v3/contenttype/forms"/>
  </ds:schemaRefs>
</ds:datastoreItem>
</file>

<file path=customXml/itemProps2.xml><?xml version="1.0" encoding="utf-8"?>
<ds:datastoreItem xmlns:ds="http://schemas.openxmlformats.org/officeDocument/2006/customXml" ds:itemID="{58A2CE46-EFBE-4593-A777-2376734B31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7c5c6fe-bc8e-4494-977e-45e76d6ce1fa"/>
    <ds:schemaRef ds:uri="62940bfc-e56c-4552-8076-1b71358281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5CC1A56-4A1A-4AF3-92D2-B5B060A84EBE}">
  <ds:schemaRefs>
    <ds:schemaRef ds:uri="62940bfc-e56c-4552-8076-1b7135828164"/>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documentManagement/types"/>
    <ds:schemaRef ds:uri="37c5c6fe-bc8e-4494-977e-45e76d6ce1fa"/>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1110</TotalTime>
  <Words>6418</Words>
  <Application>Microsoft Office PowerPoint</Application>
  <PresentationFormat>Widescreen</PresentationFormat>
  <Paragraphs>684</Paragraphs>
  <Slides>27</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27</vt:i4>
      </vt:variant>
    </vt:vector>
  </HeadingPairs>
  <TitlesOfParts>
    <vt:vector size="36" baseType="lpstr">
      <vt:lpstr>Arial</vt:lpstr>
      <vt:lpstr>Calibri</vt:lpstr>
      <vt:lpstr>Calibri Light</vt:lpstr>
      <vt:lpstr>Symbol</vt:lpstr>
      <vt:lpstr>Work Sans</vt:lpstr>
      <vt:lpstr>Work Sans Light</vt:lpstr>
      <vt:lpstr>Work Sans SemiBold</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Leila Ingram-Smith</dc:creator>
  <cp:lastModifiedBy>Mary Thorne</cp:lastModifiedBy>
  <cp:revision>23</cp:revision>
  <dcterms:created xsi:type="dcterms:W3CDTF">2023-08-03T13:45:00Z</dcterms:created>
  <dcterms:modified xsi:type="dcterms:W3CDTF">2024-02-04T22:37:16Z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0x01010017785FF21E3A1444BE0DFE2E5C59DFFC</vt:lpwstr>
  </property>
  <property fmtid="{D5CDD505-2E9C-101B-9397-08002B2CF9AE}" pid="3" name="MediaServiceImageTags">
    <vt:lpwstr/>
  </property>
</Properties>
</file>