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 id="2147483664" r:id="rId6"/>
  </p:sldMasterIdLst>
  <p:notesMasterIdLst>
    <p:notesMasterId r:id="rId40"/>
  </p:notesMasterIdLst>
  <p:sldIdLst>
    <p:sldId id="257" r:id="rId7"/>
    <p:sldId id="258" r:id="rId8"/>
    <p:sldId id="259" r:id="rId9"/>
    <p:sldId id="260" r:id="rId10"/>
    <p:sldId id="263" r:id="rId11"/>
    <p:sldId id="261" r:id="rId12"/>
    <p:sldId id="264" r:id="rId13"/>
    <p:sldId id="265" r:id="rId14"/>
    <p:sldId id="266" r:id="rId15"/>
    <p:sldId id="267" r:id="rId16"/>
    <p:sldId id="268" r:id="rId17"/>
    <p:sldId id="269" r:id="rId18"/>
    <p:sldId id="271" r:id="rId19"/>
    <p:sldId id="272" r:id="rId20"/>
    <p:sldId id="273" r:id="rId21"/>
    <p:sldId id="275" r:id="rId22"/>
    <p:sldId id="274" r:id="rId23"/>
    <p:sldId id="276" r:id="rId24"/>
    <p:sldId id="277" r:id="rId25"/>
    <p:sldId id="278" r:id="rId26"/>
    <p:sldId id="279" r:id="rId27"/>
    <p:sldId id="280" r:id="rId28"/>
    <p:sldId id="281" r:id="rId29"/>
    <p:sldId id="282" r:id="rId30"/>
    <p:sldId id="284" r:id="rId31"/>
    <p:sldId id="283" r:id="rId32"/>
    <p:sldId id="285" r:id="rId33"/>
    <p:sldId id="286"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2B321-442B-4F14-B958-AFF4D48DBE19}" v="97" dt="2023-09-19T10:23:43.2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25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5740B-FEEF-4F34-80DE-762B615D9118}" type="datetimeFigureOut">
              <a:rPr lang="en-GB" smtClean="0"/>
              <a:t>04/02/2024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A1BF37-A724-44B5-85A8-3E5F572F6922}" type="slidenum">
              <a:rPr lang="en-GB" smtClean="0"/>
              <a:t>‹#›</a:t>
            </a:fld>
            <a:endParaRPr lang="en-GB"/>
          </a:p>
        </p:txBody>
      </p:sp>
    </p:spTree>
    <p:extLst>
      <p:ext uri="{BB962C8B-B14F-4D97-AF65-F5344CB8AC3E}">
        <p14:creationId xmlns:p14="http://schemas.microsoft.com/office/powerpoint/2010/main" val="179221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33</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2/4/2024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2/4/2024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2/4/2024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2/4/2024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2/4/2024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2/4/2024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hyperlink" Target="https://www.youtube.com/watch?v=Kg2lkCxjMg8" TargetMode="External"/><Relationship Id="rId5" Type="http://schemas.openxmlformats.org/officeDocument/2006/relationships/hyperlink" Target="https://www.youtube.com/watch?v=l7TDvJrjjz0" TargetMode="External"/><Relationship Id="rId4" Type="http://schemas.openxmlformats.org/officeDocument/2006/relationships/hyperlink" Target="https://www.youtube.com/watch?v=w5T_bzDWMx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s://www.youtube.com/watch?v=R0p0W_Zbt1s"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s://www.youtube.com/watch?v=R0p0W_Zbt1s"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dSs3wpycpl4&amp;feature=youtu.b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w5T_bzDWMxc" TargetMode="External"/><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hyperlink" Target="https://www.youtube.com/watch?v=Kg2lkCxjMg8" TargetMode="External"/><Relationship Id="rId4" Type="http://schemas.openxmlformats.org/officeDocument/2006/relationships/hyperlink" Target="https://www.youtube.com/watch?v=l7TDvJrjjz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829405-12C7-415A-C615-8A6AFFDF9E30}"/>
              </a:ext>
            </a:extLst>
          </p:cNvPr>
          <p:cNvSpPr/>
          <p:nvPr/>
        </p:nvSpPr>
        <p:spPr>
          <a:xfrm>
            <a:off x="6093648" y="2754216"/>
            <a:ext cx="6095239" cy="267874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6C3A875-B4B3-4404-37FA-E3621B0C4F6C}"/>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63177" y="269815"/>
            <a:ext cx="8039647" cy="461665"/>
          </a:xfrm>
          <a:prstGeom prst="rect">
            <a:avLst/>
          </a:prstGeom>
          <a:noFill/>
        </p:spPr>
        <p:txBody>
          <a:bodyPr wrap="square" rtlCol="0">
            <a:spAutoFit/>
          </a:bodyPr>
          <a:lstStyle/>
          <a:p>
            <a:r>
              <a:rPr lang="en-US" sz="2400">
                <a:solidFill>
                  <a:schemeClr val="bg1"/>
                </a:solidFill>
                <a:latin typeface="Work Sans Light" pitchFamily="2" charset="0"/>
              </a:rPr>
              <a:t>Big Question: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Bible’s Big story?</a:t>
            </a:r>
            <a:r>
              <a:rPr lang="en-US" sz="2400">
                <a:solidFill>
                  <a:schemeClr val="bg1"/>
                </a:solidFill>
                <a:latin typeface="Work Sans Light" pitchFamily="2" charset="0"/>
              </a:rPr>
              <a:t> </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799" y="37990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799" y="1547088"/>
            <a:ext cx="2166378"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19" name="TextBox 18">
            <a:extLst>
              <a:ext uri="{FF2B5EF4-FFF2-40B4-BE49-F238E27FC236}">
                <a16:creationId xmlns:a16="http://schemas.microsoft.com/office/drawing/2014/main" id="{9DE66AFA-E74B-2A5B-54A9-042DB2229AA7}"/>
              </a:ext>
            </a:extLst>
          </p:cNvPr>
          <p:cNvSpPr txBox="1">
            <a:spLocks noGrp="1" noRot="1" noMove="1" noResize="1" noEditPoints="1" noAdjustHandles="1" noChangeArrowheads="1" noChangeShapeType="1"/>
          </p:cNvSpPr>
          <p:nvPr/>
        </p:nvSpPr>
        <p:spPr>
          <a:xfrm>
            <a:off x="6332401" y="5573195"/>
            <a:ext cx="4981012" cy="246221"/>
          </a:xfrm>
          <a:prstGeom prst="rect">
            <a:avLst/>
          </a:prstGeom>
          <a:noFill/>
          <a:ln>
            <a:noFill/>
          </a:ln>
        </p:spPr>
        <p:txBody>
          <a:bodyPr wrap="square" rtlCol="0">
            <a:spAutoFit/>
          </a:bodyPr>
          <a:lstStyle/>
          <a:p>
            <a:r>
              <a:rPr lang="en-GB" sz="1000" b="1">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noGrp="1" noRot="1" noMove="1" noResize="1" noEditPoints="1" noAdjustHandles="1" noChangeArrowheads="1" noChangeShapeType="1"/>
          </p:cNvSpPr>
          <p:nvPr/>
        </p:nvSpPr>
        <p:spPr>
          <a:xfrm>
            <a:off x="6332401" y="2894213"/>
            <a:ext cx="2761778" cy="246221"/>
          </a:xfrm>
          <a:prstGeom prst="rect">
            <a:avLst/>
          </a:prstGeom>
          <a:noFill/>
        </p:spPr>
        <p:txBody>
          <a:bodyPr wrap="square" rtlCol="0">
            <a:spAutoFit/>
          </a:bodyPr>
          <a:lstStyle/>
          <a:p>
            <a:r>
              <a:rPr lang="en-GB" sz="1000" b="1">
                <a:solidFill>
                  <a:srgbClr val="2D80A5"/>
                </a:solidFill>
                <a:effectLst/>
                <a:latin typeface="Work Sans"/>
                <a:ea typeface="Calibri" panose="020F0502020204030204" pitchFamily="34" charset="0"/>
                <a:cs typeface="Times New Roman"/>
              </a:rPr>
              <a:t>Religious vocabulary: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noGrp="1" noRot="1" noMove="1" noResize="1" noEditPoints="1" noAdjustHandles="1" noChangeArrowheads="1" noChangeShapeType="1"/>
          </p:cNvSpPr>
          <p:nvPr/>
        </p:nvSpPr>
        <p:spPr>
          <a:xfrm>
            <a:off x="208891" y="2894213"/>
            <a:ext cx="2618869" cy="430887"/>
          </a:xfrm>
          <a:prstGeom prst="rect">
            <a:avLst/>
          </a:prstGeom>
          <a:noFill/>
          <a:ln>
            <a:noFill/>
          </a:ln>
        </p:spPr>
        <p:txBody>
          <a:bodyPr wrap="square" rtlCol="0">
            <a:spAutoFit/>
          </a:bodyPr>
          <a:lstStyle/>
          <a:p>
            <a:r>
              <a:rPr lang="en-GB" sz="1100" b="1">
                <a:solidFill>
                  <a:srgbClr val="2D80A5"/>
                </a:solidFill>
                <a:effectLst/>
                <a:latin typeface="Work Sans"/>
                <a:ea typeface="Calibri" panose="020F0502020204030204" pitchFamily="34" charset="0"/>
                <a:cs typeface="Calibri Light"/>
              </a:rPr>
              <a:t>What a child needs to know and remember by the end of the unit</a:t>
            </a:r>
            <a:r>
              <a:rPr lang="en-GB" sz="1000" b="1">
                <a:solidFill>
                  <a:srgbClr val="2D80A5"/>
                </a:solidFill>
                <a:effectLst/>
                <a:latin typeface="Work Sans"/>
                <a:ea typeface="Calibri" panose="020F0502020204030204" pitchFamily="34" charset="0"/>
                <a:cs typeface="Calibri Light"/>
              </a:rPr>
              <a: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noGrp="1" noRot="1" noMove="1" noResize="1" noEditPoints="1" noAdjustHandles="1" noChangeArrowheads="1" noChangeShapeType="1"/>
          </p:cNvSpPr>
          <p:nvPr/>
        </p:nvSpPr>
        <p:spPr>
          <a:xfrm>
            <a:off x="3158444" y="2885510"/>
            <a:ext cx="2800779" cy="430887"/>
          </a:xfrm>
          <a:prstGeom prst="rect">
            <a:avLst/>
          </a:prstGeom>
          <a:noFill/>
          <a:ln>
            <a:noFill/>
          </a:ln>
        </p:spPr>
        <p:txBody>
          <a:bodyPr wrap="square" rtlCol="0">
            <a:spAutoFit/>
          </a:bodyPr>
          <a:lstStyle/>
          <a:p>
            <a:r>
              <a:rPr lang="en-GB" sz="1100" b="1">
                <a:solidFill>
                  <a:srgbClr val="2D80A5"/>
                </a:solidFill>
                <a:effectLst/>
                <a:latin typeface="Work Sans"/>
                <a:ea typeface="Calibri" panose="020F0502020204030204" pitchFamily="34" charset="0"/>
                <a:cs typeface="Calibri Light"/>
              </a:rPr>
              <a:t>What a child should be able to do</a:t>
            </a:r>
            <a:r>
              <a:rPr lang="en-GB" sz="1100" b="1">
                <a:solidFill>
                  <a:srgbClr val="2D80A5"/>
                </a:solidFill>
                <a:latin typeface="Work Sans"/>
                <a:ea typeface="Calibri" panose="020F0502020204030204" pitchFamily="34" charset="0"/>
                <a:cs typeface="Calibri Light"/>
              </a:rPr>
              <a:t> </a:t>
            </a:r>
            <a:r>
              <a:rPr lang="en-GB" sz="1100" b="1">
                <a:solidFill>
                  <a:srgbClr val="2D80A5"/>
                </a:solidFill>
                <a:ea typeface="+mn-lt"/>
                <a:cs typeface="+mn-lt"/>
              </a:rPr>
              <a:t>(Assessment)</a:t>
            </a:r>
            <a:r>
              <a:rPr lang="en-GB" sz="1100" b="1">
                <a:solidFill>
                  <a:srgbClr val="2D80A5"/>
                </a:solidFill>
                <a:latin typeface="Work Sans"/>
                <a:ea typeface="Calibri" panose="020F0502020204030204" pitchFamily="34" charset="0"/>
                <a:cs typeface="Calibri Light"/>
              </a:rPr>
              <a:t>: </a:t>
            </a:r>
            <a:endParaRPr lang="en-GB" sz="95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noGrp="1" noRot="1" noMove="1" noResize="1" noEditPoints="1" noAdjustHandles="1" noChangeArrowheads="1" noChangeShapeType="1"/>
          </p:cNvSpPr>
          <p:nvPr/>
        </p:nvSpPr>
        <p:spPr>
          <a:xfrm>
            <a:off x="8973149" y="3584587"/>
            <a:ext cx="3059349" cy="656590"/>
          </a:xfrm>
          <a:prstGeom prst="rect">
            <a:avLst/>
          </a:prstGeom>
          <a:noFill/>
          <a:ln>
            <a:noFill/>
          </a:ln>
        </p:spPr>
        <p:txBody>
          <a:bodyPr wrap="square" rtlCol="0">
            <a:spAutoFit/>
          </a:bodyPr>
          <a:lstStyle/>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Gospel</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Salvation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Kingdom of God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63177" y="1064581"/>
            <a:ext cx="7988992" cy="1631216"/>
          </a:xfrm>
          <a:prstGeom prst="rect">
            <a:avLst/>
          </a:prstGeom>
          <a:noFill/>
        </p:spPr>
        <p:txBody>
          <a:bodyPr wrap="square" rtlCol="0">
            <a:spAutoFit/>
          </a:bodyPr>
          <a:lstStyle/>
          <a:p>
            <a:r>
              <a:rPr lang="en-GB" sz="1000" b="1">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What is the Bible? </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2:</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  What do the concepts Creation and Fall mean and how do they fit into the big story?</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3:</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  What does the concept People of God mean and how does it fit into the big story?</a:t>
            </a:r>
            <a:b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4:</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  What does the concept Incarnation mean and why is it so significant to the big story?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5:</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  What does the concept Gospel mean and how does it fit into the big story?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6:</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  What do the concepts Salvation and Kingdom of God mean and how do they fit into the big story?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Additional lessons: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7:  </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How does the Bible influence the lives of Christians today?</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Week 8:</a:t>
            </a:r>
            <a:r>
              <a:rPr lang="en-GB" sz="1000" kern="1200">
                <a:solidFill>
                  <a:schemeClr val="bg1"/>
                </a:solidFill>
                <a:effectLst/>
                <a:latin typeface="Work Sans" pitchFamily="2" charset="0"/>
                <a:ea typeface="Times New Roman" panose="02020603050405020304" pitchFamily="18" charset="0"/>
                <a:cs typeface="Times New Roman" panose="02020603050405020304" pitchFamily="18" charset="0"/>
              </a:rPr>
              <a:t>  What is the big story?  (Assessment)</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5E1B86E6-EAA0-88CD-5DE6-D2F25A2BC65F}"/>
              </a:ext>
            </a:extLst>
          </p:cNvPr>
          <p:cNvSpPr txBox="1">
            <a:spLocks noGrp="1" noRot="1" noMove="1" noResize="1" noEditPoints="1" noAdjustHandles="1" noChangeArrowheads="1" noChangeShapeType="1"/>
          </p:cNvSpPr>
          <p:nvPr/>
        </p:nvSpPr>
        <p:spPr>
          <a:xfrm>
            <a:off x="6342770" y="3113425"/>
            <a:ext cx="2761778" cy="2195473"/>
          </a:xfrm>
          <a:prstGeom prst="rect">
            <a:avLst/>
          </a:prstGeom>
          <a:noFill/>
          <a:ln>
            <a:noFill/>
          </a:ln>
        </p:spPr>
        <p:txBody>
          <a:bodyPr wrap="square" rtlCol="0">
            <a:spAutoFit/>
          </a:bodyPr>
          <a:lstStyle/>
          <a:p>
            <a:pPr>
              <a:spcAft>
                <a:spcPts val="400"/>
              </a:spcAft>
            </a:pPr>
            <a:r>
              <a:rPr lang="en-GB" sz="1000" i="1">
                <a:effectLst/>
                <a:latin typeface="Work Sans" pitchFamily="2" charset="0"/>
                <a:ea typeface="Calibri" panose="020F0502020204030204" pitchFamily="34" charset="0"/>
                <a:cs typeface="Times New Roman" panose="02020603050405020304" pitchFamily="18" charset="0"/>
              </a:rPr>
              <a:t>Definitions to be found in the section entitled –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Bible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Old Testament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New Testament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God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Creation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Fall</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People of God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b="1">
                <a:effectLst/>
                <a:latin typeface="Work Sans" pitchFamily="2" charset="0"/>
                <a:ea typeface="Calibri" panose="020F0502020204030204" pitchFamily="34" charset="0"/>
                <a:cs typeface="Times New Roman" panose="02020603050405020304" pitchFamily="18" charset="0"/>
              </a:rPr>
              <a:t>Incarnation</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6FD7FC7D-50E6-65D0-7BFD-0BE38D4C8303}"/>
              </a:ext>
            </a:extLst>
          </p:cNvPr>
          <p:cNvSpPr txBox="1">
            <a:spLocks noGrp="1" noRot="1" noMove="1" noResize="1" noEditPoints="1" noAdjustHandles="1" noChangeArrowheads="1" noChangeShapeType="1"/>
          </p:cNvSpPr>
          <p:nvPr/>
        </p:nvSpPr>
        <p:spPr>
          <a:xfrm>
            <a:off x="3158444" y="3316397"/>
            <a:ext cx="2873594" cy="3293209"/>
          </a:xfrm>
          <a:prstGeom prst="rect">
            <a:avLst/>
          </a:prstGeom>
          <a:noFill/>
          <a:ln>
            <a:noFill/>
          </a:ln>
        </p:spPr>
        <p:txBody>
          <a:bodyPr wrap="square" rtlCol="0">
            <a:spAutoFit/>
          </a:bodyPr>
          <a:lstStyle/>
          <a:p>
            <a:pPr>
              <a:tabLst>
                <a:tab pos="54610" algn="l"/>
              </a:tabLst>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tabLst>
                <a:tab pos="54610" algn="l"/>
              </a:tabLst>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retell the big story of the Bible through the concepts.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54610" algn="l"/>
              </a:tabLst>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describe what a Christian might learn from a sacred text in the Bible.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54610" algn="l"/>
              </a:tabLst>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make links between the teachings of the Bible and begin to show how they connect</a:t>
            </a:r>
            <a:r>
              <a:rPr lang="en-GB" sz="1000">
                <a:latin typeface="Work Sans" pitchFamily="2" charset="0"/>
                <a:ea typeface="Times New Roman" panose="02020603050405020304" pitchFamily="18" charset="0"/>
                <a:cs typeface="Times New Roman" panose="02020603050405020304" pitchFamily="18" charset="0"/>
              </a:rPr>
              <a:t> </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to a believer’s life.  (GD)</a:t>
            </a:r>
          </a:p>
          <a:p>
            <a:pPr marL="342900" lvl="0" indent="-342900">
              <a:buFont typeface="Arial" panose="020B0604020202020204" pitchFamily="34" charset="0"/>
              <a:buChar char="•"/>
              <a:tabLst>
                <a:tab pos="54610" algn="l"/>
              </a:tabLst>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meanings purpose and truth:</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54610" algn="l"/>
              </a:tabLst>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ask questions about some of the concepts of the Bible and can discuss</a:t>
            </a:r>
            <a:r>
              <a:rPr lang="en-GB" sz="1000">
                <a:latin typeface="Work Sans" pitchFamily="2" charset="0"/>
                <a:ea typeface="Times New Roman" panose="02020603050405020304" pitchFamily="18" charset="0"/>
                <a:cs typeface="Times New Roman" panose="02020603050405020304" pitchFamily="18" charset="0"/>
              </a:rPr>
              <a:t> </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the biblical texts.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54610" algn="l"/>
              </a:tabLst>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ask important questions about the Bible and can compare my ideas with those of</a:t>
            </a:r>
            <a:r>
              <a:rPr lang="en-GB" sz="1000">
                <a:latin typeface="Work Sans" pitchFamily="2" charset="0"/>
                <a:ea typeface="Times New Roman" panose="02020603050405020304" pitchFamily="18" charset="0"/>
                <a:cs typeface="Times New Roman" panose="02020603050405020304" pitchFamily="18" charset="0"/>
              </a:rPr>
              <a:t> </a:t>
            </a: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other people.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54610" algn="l"/>
              </a:tabLst>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I can represent my own views on challenging questions and respond thoughtfully.  (GD)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56E7E99-1FD3-56A4-D465-4DD000894FCE}"/>
              </a:ext>
            </a:extLst>
          </p:cNvPr>
          <p:cNvSpPr txBox="1">
            <a:spLocks noGrp="1" noRot="1" noMove="1" noResize="1" noEditPoints="1" noAdjustHandles="1" noChangeArrowheads="1" noChangeShapeType="1"/>
          </p:cNvSpPr>
          <p:nvPr/>
        </p:nvSpPr>
        <p:spPr>
          <a:xfrm>
            <a:off x="208891" y="3316397"/>
            <a:ext cx="2618869" cy="1478803"/>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To know and remember what the Bible is.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To know and remember the big story of the Bible.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To know and remember the core concepts of the Bible.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To know how the Bible influences the lives of Christians today.</a:t>
            </a:r>
            <a:endParaRPr lang="en-GB" sz="1000">
              <a:effectLst/>
              <a:latin typeface="Work Sans" pitchFamily="2" charset="0"/>
              <a:ea typeface="Calibri" panose="020F0502020204030204" pitchFamily="34" charset="0"/>
              <a:cs typeface="Times New Roman" panose="02020603050405020304" pitchFamily="18" charset="0"/>
            </a:endParaRPr>
          </a:p>
          <a:p>
            <a:pPr marL="457200">
              <a:lnSpc>
                <a:spcPct val="107000"/>
              </a:lnSpc>
              <a:spcAft>
                <a:spcPts val="800"/>
              </a:spcAft>
            </a:pP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8548D5A-0E92-1ECC-91D8-F54E33D25745}"/>
              </a:ext>
            </a:extLst>
          </p:cNvPr>
          <p:cNvSpPr txBox="1">
            <a:spLocks noGrp="1" noRot="1" noMove="1" noResize="1" noEditPoints="1" noAdjustHandles="1" noChangeArrowheads="1" noChangeShapeType="1"/>
          </p:cNvSpPr>
          <p:nvPr/>
        </p:nvSpPr>
        <p:spPr>
          <a:xfrm>
            <a:off x="6342770" y="5884177"/>
            <a:ext cx="4981012" cy="861774"/>
          </a:xfrm>
          <a:prstGeom prst="rect">
            <a:avLst/>
          </a:prstGeom>
          <a:noFill/>
          <a:ln>
            <a:noFill/>
          </a:ln>
        </p:spPr>
        <p:txBody>
          <a:bodyPr wrap="square" rtlCol="0">
            <a:spAutoFit/>
          </a:bodyPr>
          <a:lstStyle/>
          <a:p>
            <a:r>
              <a:rPr lang="en-GB" sz="1000">
                <a:effectLst/>
                <a:latin typeface="Work Sans" pitchFamily="2" charset="0"/>
                <a:ea typeface="Calibri" panose="020F0502020204030204" pitchFamily="34" charset="0"/>
                <a:cs typeface="Times New Roman" panose="02020603050405020304" pitchFamily="18" charset="0"/>
              </a:rPr>
              <a:t>Be mindful that some pupils will have their own understanding and interpretation of the Bible.</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Be mindful of pupils for whom another sacred text is of importance to them.</a:t>
            </a: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D68B1-72E8-4D18-E188-0AACE3359971}"/>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 the concepts Creation and Fall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0" y="1915706"/>
            <a:ext cx="7929852" cy="1631216"/>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Big Story</a:t>
            </a:r>
            <a:r>
              <a:rPr lang="en-GB" sz="1000">
                <a:latin typeface="Work Sans" pitchFamily="2" charset="0"/>
                <a:ea typeface="Calibri" panose="020F0502020204030204" pitchFamily="34" charset="0"/>
                <a:cs typeface="Times New Roman" panose="02020603050405020304" pitchFamily="18" charset="0"/>
              </a:rPr>
              <a:t>-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Adam and Eve – Saddleback Kids</a:t>
            </a:r>
            <a:r>
              <a:rPr lang="en-GB" sz="1000">
                <a:latin typeface="Work Sans" pitchFamily="2" charset="0"/>
                <a:ea typeface="Calibri" panose="020F0502020204030204" pitchFamily="34" charset="0"/>
                <a:cs typeface="Times New Roman" panose="02020603050405020304" pitchFamily="18" charset="0"/>
              </a:rPr>
              <a:t>- </a:t>
            </a:r>
            <a:r>
              <a:rPr lang="en-GB" sz="1000" u="sng">
                <a:solidFill>
                  <a:srgbClr val="0070C0"/>
                </a:solidFill>
                <a:effectLst/>
                <a:latin typeface="Work Sans" pitchFamily="2" charset="0"/>
                <a:ea typeface="Times New Roman" panose="02020603050405020304" pitchFamily="18" charset="0"/>
                <a:cs typeface="Segoe UI" panose="020B0502040204020203" pitchFamily="34" charset="0"/>
                <a:hlinkClick r:id="rId4" tooltip="View original video: Adam and Eve"/>
              </a:rPr>
              <a:t>Adam and Eve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Adam and Eve sin – Saddleback Kids</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https://www.youtube.com/watch?v=l7TDvJrjjz0</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Fall – Christian perspective</a:t>
            </a:r>
            <a:r>
              <a:rPr lang="en-GB" sz="1000">
                <a:latin typeface="Work Sans" pitchFamily="2" charset="0"/>
                <a:ea typeface="Calibri" panose="020F0502020204030204" pitchFamily="34" charset="0"/>
                <a:cs typeface="Times New Roman" panose="02020603050405020304" pitchFamily="18" charset="0"/>
              </a:rPr>
              <a:t>-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6"/>
              </a:rPr>
              <a:t>https://www.youtube.com/watch?v=Kg2lkCxjMg8</a:t>
            </a:r>
            <a:endParaRPr lang="en-GB" sz="1000" u="sng">
              <a:solidFill>
                <a:srgbClr val="0000FF"/>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To note:  Watch the videos first related to Adam and Eve and the Fall and use the ones that best suit your class.</a:t>
            </a:r>
          </a:p>
          <a:p>
            <a:endParaRPr lang="en-GB" sz="1000" b="1">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Set of Bibles</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Appendix lesson 2</a:t>
            </a:r>
          </a:p>
        </p:txBody>
      </p:sp>
      <p:sp>
        <p:nvSpPr>
          <p:cNvPr id="13" name="TextBox 12">
            <a:extLst>
              <a:ext uri="{FF2B5EF4-FFF2-40B4-BE49-F238E27FC236}">
                <a16:creationId xmlns:a16="http://schemas.microsoft.com/office/drawing/2014/main" id="{FC997EE1-BE28-40E0-49EA-2F57C04A291B}"/>
              </a:ext>
            </a:extLst>
          </p:cNvPr>
          <p:cNvSpPr txBox="1">
            <a:spLocks/>
          </p:cNvSpPr>
          <p:nvPr/>
        </p:nvSpPr>
        <p:spPr>
          <a:xfrm>
            <a:off x="296800" y="3837912"/>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837912"/>
            <a:ext cx="7342133"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that the Biblical text refers to Adam and Eve recognising they are naked.</a:t>
            </a:r>
          </a:p>
        </p:txBody>
      </p:sp>
      <p:sp>
        <p:nvSpPr>
          <p:cNvPr id="16" name="Rectangle 15">
            <a:extLst>
              <a:ext uri="{FF2B5EF4-FFF2-40B4-BE49-F238E27FC236}">
                <a16:creationId xmlns:a16="http://schemas.microsoft.com/office/drawing/2014/main" id="{48226D65-1F0D-D9C4-72A5-B2480A182EED}"/>
              </a:ext>
            </a:extLst>
          </p:cNvPr>
          <p:cNvSpPr>
            <a:spLocks/>
          </p:cNvSpPr>
          <p:nvPr/>
        </p:nvSpPr>
        <p:spPr>
          <a:xfrm>
            <a:off x="0" y="1817310"/>
            <a:ext cx="3383279" cy="18594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p:cNvSpPr>
          <p:nvPr/>
        </p:nvSpPr>
        <p:spPr>
          <a:xfrm>
            <a:off x="0" y="4997782"/>
            <a:ext cx="3383279" cy="1860217"/>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8" y="3676801"/>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30724603-3100-8310-BD3A-FBC1410B7F52}"/>
              </a:ext>
            </a:extLst>
          </p:cNvPr>
          <p:cNvSpPr/>
          <p:nvPr/>
        </p:nvSpPr>
        <p:spPr>
          <a:xfrm>
            <a:off x="0" y="3676799"/>
            <a:ext cx="3383279" cy="132574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647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3DB33A-3EB8-321A-487B-4B14DCC1253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FC5645A-E052-2A54-E67E-252BC5045CA1}"/>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B477651-01E9-0A96-3030-21CA479D13E7}"/>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concept People of God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the concept People of God means.</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how the concept fits into the Big Story.</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Develop an opinion and give a reason for it. </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People of God.</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322"/>
          </a:xfrm>
          <a:prstGeom prst="rect">
            <a:avLst/>
          </a:prstGeom>
          <a:noFill/>
        </p:spPr>
        <p:txBody>
          <a:bodyPr wrap="square" lIns="91440" tIns="45720" rIns="91440" bIns="45720" rtlCol="0" anchor="t">
            <a:spAutoFit/>
          </a:bodyPr>
          <a:lstStyle/>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Recap on prior week’s learning:</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Recall the Big Story.</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Recall the meaning of Creation and Fall.</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does the concept People of God mean and how does it fit into the Big Story?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the Big Story so far using either the video from the previous lesson or the story telling script – pausing just after the history books are explained.</a:t>
            </a:r>
          </a:p>
          <a:p>
            <a:pPr>
              <a:spcAft>
                <a:spcPts val="400"/>
              </a:spcAft>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95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2B93D2-FE5E-961F-89BA-86C45698BD11}"/>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D239F30-67EC-32D6-C36E-4B931881D72A}"/>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concept People of God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44025" y="1958224"/>
            <a:ext cx="8159065" cy="5016758"/>
          </a:xfrm>
          <a:prstGeom prst="rect">
            <a:avLst/>
          </a:prstGeom>
          <a:noFill/>
        </p:spPr>
        <p:txBody>
          <a:bodyPr wrap="square" lIns="91440" tIns="45720" rIns="91440" bIns="4572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Key things to pull out for the pupils:</a:t>
            </a:r>
          </a:p>
          <a:p>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‘Special family’ often referred to as the chosen people.</a:t>
            </a:r>
            <a:r>
              <a:rPr lang="en-GB" sz="1000">
                <a:latin typeface="Work Sans"/>
                <a:ea typeface="Calibri" panose="020F0502020204030204" pitchFamily="34" charset="0"/>
                <a:cs typeface="Times New Roman"/>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a:ea typeface="Calibri" panose="020F0502020204030204" pitchFamily="34" charset="0"/>
                <a:cs typeface="Times New Roman"/>
              </a:rPr>
              <a:t>God would often give the chosen people a preview of what was to come.</a:t>
            </a:r>
          </a:p>
          <a:p>
            <a:pPr marL="171450" lvl="0" indent="-171450">
              <a:buFont typeface="Arial" panose="020B0604020202020204" pitchFamily="34" charset="0"/>
              <a:buChar char="•"/>
            </a:pPr>
            <a:r>
              <a:rPr lang="en-GB" sz="1000">
                <a:effectLst/>
                <a:latin typeface="Work Sans"/>
                <a:ea typeface="Calibri" panose="020F0502020204030204" pitchFamily="34" charset="0"/>
                <a:cs typeface="Times New Roman"/>
              </a:rPr>
              <a:t>Abraham was tested – was he prepared to sacrifice his son Isaac – Abraham passed the test and a ram was given in his place.</a:t>
            </a: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God asked Moses to ask the Pharaoh to free the Jewish people from slavery but Pharaoh said no. God sent 10 plagues each one worse than the one before, but he told the Jewish people to put the blood of the Passover lamb over their front door so that the angel of death would pass over their houses.</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Pharaoh changed his mind and freed the Jewish people.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(Pupils may have knowledge of the Jewish festival Pesach.)</a:t>
            </a:r>
          </a:p>
          <a:p>
            <a:pPr marL="171450" lvl="0" indent="-171450">
              <a:buFont typeface="Arial" panose="020B0604020202020204" pitchFamily="34" charset="0"/>
              <a:buChar char="•"/>
            </a:pPr>
            <a:r>
              <a:rPr lang="en-GB" sz="1000">
                <a:effectLst/>
                <a:latin typeface="Work Sans"/>
                <a:ea typeface="Calibri" panose="020F0502020204030204" pitchFamily="34" charset="0"/>
                <a:cs typeface="Times New Roman"/>
              </a:rPr>
              <a:t>Within the History books there are stories of how God looked after the Jewish people – Battles – when Joshua who made the walls of Jericho come down, leaders like David who fought the giant Goliath.</a:t>
            </a: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Within the history there were many times when people forgot about God and drifted away from him.</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The people would find themselves in exile.</a:t>
            </a:r>
          </a:p>
          <a:p>
            <a:pPr marL="171450" lvl="0" indent="-171450">
              <a:buFont typeface="Arial" panose="020B0604020202020204" pitchFamily="34" charset="0"/>
              <a:buChar char="•"/>
            </a:pPr>
            <a:r>
              <a:rPr lang="en-GB" sz="1000">
                <a:effectLst/>
                <a:latin typeface="Work Sans"/>
                <a:ea typeface="Calibri" panose="020F0502020204030204" pitchFamily="34" charset="0"/>
                <a:cs typeface="Times New Roman"/>
              </a:rPr>
              <a:t>The prophets talked to the people many times about getting their hearts right and into a proper relationship with God.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chosen people were waiting for the Messiah – the anointed one to come.  The Book of Isaiah whispered about the time when the ‘rescuer’ would come.</a:t>
            </a:r>
          </a:p>
          <a:p>
            <a:r>
              <a:rPr lang="en-GB" sz="1000">
                <a:latin typeface="Work Sans"/>
                <a:ea typeface="Calibri" panose="020F0502020204030204" pitchFamily="34" charset="0"/>
                <a:cs typeface="Times New Roman"/>
              </a:rPr>
              <a:t>(Text taken from the </a:t>
            </a:r>
            <a:r>
              <a:rPr lang="en-GB" sz="1000" u="sng">
                <a:solidFill>
                  <a:srgbClr val="0000FF"/>
                </a:solidFill>
                <a:latin typeface="Work Sans"/>
                <a:ea typeface="Calibri" panose="020F0502020204030204" pitchFamily="34" charset="0"/>
                <a:cs typeface="Times New Roman"/>
                <a:hlinkClick r:id="rId3"/>
              </a:rPr>
              <a:t>https://www.youtube.com/watch?v=dSs3wpycpl4&amp;feature=youtu.be</a:t>
            </a:r>
            <a:r>
              <a:rPr lang="en-GB" sz="1000" u="sng">
                <a:latin typeface="Work Sans"/>
                <a:ea typeface="Calibri" panose="020F0502020204030204" pitchFamily="34" charset="0"/>
                <a:cs typeface="Times New Roman"/>
              </a:rPr>
              <a:t>)</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Inform </a:t>
            </a:r>
            <a:r>
              <a:rPr lang="en-GB" sz="1000">
                <a:effectLst/>
                <a:latin typeface="Work Sans" pitchFamily="2" charset="0"/>
                <a:ea typeface="Calibri" panose="020F0502020204030204" pitchFamily="34" charset="0"/>
                <a:cs typeface="Times New Roman" panose="02020603050405020304" pitchFamily="18" charset="0"/>
              </a:rPr>
              <a:t>the pupils that the </a:t>
            </a:r>
            <a:r>
              <a:rPr lang="en-GB" sz="1000" b="1">
                <a:effectLst/>
                <a:latin typeface="Work Sans" pitchFamily="2" charset="0"/>
                <a:ea typeface="Calibri" panose="020F0502020204030204" pitchFamily="34" charset="0"/>
                <a:cs typeface="Times New Roman" panose="02020603050405020304" pitchFamily="18" charset="0"/>
              </a:rPr>
              <a:t>People of God </a:t>
            </a:r>
            <a:r>
              <a:rPr lang="en-GB" sz="1000">
                <a:effectLst/>
                <a:latin typeface="Work Sans" pitchFamily="2" charset="0"/>
                <a:ea typeface="Calibri" panose="020F0502020204030204" pitchFamily="34" charset="0"/>
                <a:cs typeface="Times New Roman" panose="02020603050405020304" pitchFamily="18" charset="0"/>
              </a:rPr>
              <a:t>is the </a:t>
            </a:r>
            <a:r>
              <a:rPr lang="en-GB" sz="1000" b="1">
                <a:effectLst/>
                <a:latin typeface="Work Sans" pitchFamily="2" charset="0"/>
                <a:ea typeface="Calibri" panose="020F0502020204030204" pitchFamily="34" charset="0"/>
                <a:cs typeface="Times New Roman" panose="02020603050405020304" pitchFamily="18" charset="0"/>
              </a:rPr>
              <a:t>fourth concept.</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In groups of three:</a:t>
            </a:r>
            <a:r>
              <a:rPr lang="en-GB" sz="1000">
                <a:latin typeface="Work Sans" pitchFamily="2" charset="0"/>
                <a:ea typeface="Times New Roman" panose="02020603050405020304" pitchFamily="18" charset="0"/>
                <a:cs typeface="Times New Roman" panose="02020603050405020304" pitchFamily="18" charset="0"/>
              </a:rPr>
              <a:t> </a:t>
            </a:r>
            <a:r>
              <a:rPr lang="en-GB" sz="1000" b="1">
                <a:effectLst/>
                <a:latin typeface="Work Sans" pitchFamily="2" charset="0"/>
                <a:ea typeface="Times New Roman" panose="02020603050405020304" pitchFamily="18" charset="0"/>
                <a:cs typeface="Times New Roman" panose="02020603050405020304" pitchFamily="18" charset="0"/>
              </a:rPr>
              <a:t>Choose five words only:</a:t>
            </a:r>
            <a:r>
              <a:rPr lang="en-GB" sz="1000">
                <a:effectLst/>
                <a:latin typeface="Work Sans" pitchFamily="2" charset="0"/>
                <a:ea typeface="Times New Roman" panose="02020603050405020304" pitchFamily="18" charset="0"/>
                <a:cs typeface="Times New Roman" panose="02020603050405020304" pitchFamily="18" charset="0"/>
              </a:rPr>
              <a:t>  What words/phrases do you think best describe the concept – people of God?  </a:t>
            </a:r>
            <a:r>
              <a:rPr lang="en-GB" sz="1000" b="1">
                <a:effectLst/>
                <a:latin typeface="Work Sans" pitchFamily="2" charset="0"/>
                <a:ea typeface="Times New Roman" panose="02020603050405020304" pitchFamily="18" charset="0"/>
                <a:cs typeface="Times New Roman" panose="02020603050405020304" pitchFamily="18" charset="0"/>
              </a:rPr>
              <a:t>(See appendix lesson 3)</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Snowball with one other group.</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Compare order – </a:t>
            </a:r>
            <a:r>
              <a:rPr lang="en-GB" sz="1000">
                <a:effectLst/>
                <a:latin typeface="Work Sans"/>
                <a:ea typeface="Times New Roman" panose="02020603050405020304" pitchFamily="18" charset="0"/>
                <a:cs typeface="Times New Roman"/>
              </a:rPr>
              <a:t>groups have to justify reasons for their choices.</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Recap the Big Story so far.</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Add the new concept taught, to the timeline.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973241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FD316F5-4CE1-57F6-1026-ECDD7B4A19F0}"/>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does the concept People of God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069924" cy="707886"/>
          </a:xfrm>
          <a:prstGeom prst="rect">
            <a:avLst/>
          </a:prstGeom>
          <a:noFill/>
        </p:spPr>
        <p:txBody>
          <a:bodyPr wrap="square">
            <a:spAutoFit/>
          </a:bodyPr>
          <a:lstStyle/>
          <a:p>
            <a:pPr>
              <a:spcAft>
                <a:spcPts val="600"/>
              </a:spcAft>
            </a:pPr>
            <a:r>
              <a:rPr lang="en-GB" sz="1000" b="1">
                <a:effectLst/>
                <a:latin typeface="Work Sans" pitchFamily="2" charset="0"/>
                <a:ea typeface="Calibri" panose="020F0502020204030204" pitchFamily="34" charset="0"/>
                <a:cs typeface="Times New Roman" panose="02020603050405020304" pitchFamily="18" charset="0"/>
              </a:rPr>
              <a:t>The Big Story</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3.</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E20F8E2-1BF7-8957-DB9E-4CA2AA2C0CC6}"/>
              </a:ext>
            </a:extLst>
          </p:cNvPr>
          <p:cNvSpPr txBox="1"/>
          <p:nvPr/>
        </p:nvSpPr>
        <p:spPr>
          <a:xfrm>
            <a:off x="3680079" y="3184357"/>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sensitivities…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A22B5CFD-CD29-4405-F3C1-0FE18607014C}"/>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517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8EB69A-68B0-1C90-DAD7-3B9C06B8F4F6}"/>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5936A9C-4BD4-DD12-C035-5219ED1F214F}"/>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7856635-C890-0468-2FAB-12FB34F2F97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Incarnation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the concept Incarnation means and its significance and centrality to the Christian Faith.</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how the concept fits into the Big Story.</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how the miracles of Jesus point towards both His divinity and humanity.</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Incarnation.</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on prior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Recall the Big Story.</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Recall the meaning of Creation, Fall, People of God.</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Are pupils able to recall the following stories:  Creation and Adam and Eve?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Are pupils able to explain the concept People of God and give an example of a story from the Old Testament?</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does the concept Incarnation mean and how does it fit into the Big Story?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the Big Story so far.</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Return to the video below picking it up at 5.38 and finishing it at 6.51.</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321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052C9E1-6F27-4E86-09BB-9A588B377F29}"/>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2A3E936-2F89-067E-5CEE-75CBB963363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Incarnation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4555093"/>
          </a:xfrm>
          <a:prstGeom prst="rect">
            <a:avLst/>
          </a:prstGeom>
          <a:noFill/>
        </p:spPr>
        <p:txBody>
          <a:bodyPr wrap="square" lIns="91440" tIns="45720" rIns="91440" bIns="4572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Key things to pull out for the pupils:</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When the time was right, the </a:t>
            </a:r>
            <a:r>
              <a:rPr lang="en-GB" sz="1000" b="1">
                <a:effectLst/>
                <a:latin typeface="Work Sans" pitchFamily="2" charset="0"/>
                <a:ea typeface="Calibri" panose="020F0502020204030204" pitchFamily="34" charset="0"/>
                <a:cs typeface="Times New Roman" panose="02020603050405020304" pitchFamily="18" charset="0"/>
              </a:rPr>
              <a:t>’greater rescuer’</a:t>
            </a:r>
            <a:r>
              <a:rPr lang="en-GB" sz="1000">
                <a:effectLst/>
                <a:latin typeface="Work Sans" pitchFamily="2" charset="0"/>
                <a:ea typeface="Calibri" panose="020F0502020204030204" pitchFamily="34" charset="0"/>
                <a:cs typeface="Times New Roman" panose="02020603050405020304" pitchFamily="18" charset="0"/>
              </a:rPr>
              <a:t> (Jesus) came in the form of a baby in a stable – Emmanuel – God with us.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It was good news – the </a:t>
            </a:r>
            <a:r>
              <a:rPr lang="en-GB" sz="1000" b="1">
                <a:effectLst/>
                <a:latin typeface="Work Sans" pitchFamily="2" charset="0"/>
                <a:ea typeface="Calibri" panose="020F0502020204030204" pitchFamily="34" charset="0"/>
                <a:cs typeface="Times New Roman" panose="02020603050405020304" pitchFamily="18" charset="0"/>
              </a:rPr>
              <a:t>‘greater rescuer’</a:t>
            </a:r>
            <a:r>
              <a:rPr lang="en-GB" sz="1000">
                <a:effectLst/>
                <a:latin typeface="Work Sans" pitchFamily="2" charset="0"/>
                <a:ea typeface="Calibri" panose="020F0502020204030204" pitchFamily="34" charset="0"/>
                <a:cs typeface="Times New Roman" panose="02020603050405020304" pitchFamily="18" charset="0"/>
              </a:rPr>
              <a:t> had not come just for the ‘special family’ (chosen people) but for the whole world.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books that contain the stories of the </a:t>
            </a:r>
            <a:r>
              <a:rPr lang="en-GB" sz="1000" b="1">
                <a:effectLst/>
                <a:latin typeface="Work Sans" pitchFamily="2" charset="0"/>
                <a:ea typeface="Calibri" panose="020F0502020204030204" pitchFamily="34" charset="0"/>
                <a:cs typeface="Times New Roman" panose="02020603050405020304" pitchFamily="18" charset="0"/>
              </a:rPr>
              <a:t>‘great rescuer’</a:t>
            </a:r>
            <a:r>
              <a:rPr lang="en-GB" sz="1000">
                <a:effectLst/>
                <a:latin typeface="Work Sans" pitchFamily="2" charset="0"/>
                <a:ea typeface="Calibri" panose="020F0502020204030204" pitchFamily="34" charset="0"/>
                <a:cs typeface="Times New Roman" panose="02020603050405020304" pitchFamily="18" charset="0"/>
              </a:rPr>
              <a:t> are called Gospels – the word Gospel means good news.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There are four Gospels:  Matthew, Mark, Luke and John.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Gospels tell us about Jesus’ ministry here on earth.  They speak about the importance of loving, serving and sacrifice.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Inside the Gospels is where you will find the parables and miracles and all the encounters Jesus has with various people.</a:t>
            </a:r>
          </a:p>
          <a:p>
            <a:pPr marL="171450" lvl="0" indent="-171450">
              <a:buFont typeface="Arial" panose="020B0604020202020204" pitchFamily="34" charset="0"/>
              <a:buChar char="•"/>
            </a:pPr>
            <a:r>
              <a:rPr lang="en-GB" sz="1000">
                <a:effectLst/>
                <a:latin typeface="Work Sans"/>
                <a:ea typeface="Calibri" panose="020F0502020204030204" pitchFamily="34" charset="0"/>
                <a:cs typeface="Times New Roman"/>
              </a:rPr>
              <a:t>The incarnation is what sets Christianity a part from all other Faiths.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Christians believe that is it because of the incarnation, (God becoming fully human) humanity can be restored again.  All who accept the incarnation, become followers of Jesus – members of the Kingdom of God and receive eternal life.</a:t>
            </a:r>
          </a:p>
          <a:p>
            <a:r>
              <a:rPr lang="en-GB" sz="1000">
                <a:solidFill>
                  <a:srgbClr val="000000"/>
                </a:solidFill>
                <a:latin typeface="Work Sans"/>
                <a:cs typeface="Times New Roman"/>
              </a:rPr>
              <a:t>(Text taken from the </a:t>
            </a:r>
            <a:r>
              <a:rPr lang="en-GB" sz="1000" u="sng">
                <a:solidFill>
                  <a:srgbClr val="0000FF"/>
                </a:solidFill>
                <a:latin typeface="Work Sans"/>
                <a:cs typeface="Times New Roman"/>
                <a:hlinkClick r:id="rId3"/>
              </a:rPr>
              <a:t>https://www.youtube.com/watch?v=dSs3wpycpl4&amp;feature=youtu.be</a:t>
            </a:r>
            <a:r>
              <a:rPr lang="en-GB" sz="1000" u="sng">
                <a:solidFill>
                  <a:srgbClr val="000000"/>
                </a:solidFill>
                <a:latin typeface="Work Sans"/>
                <a:cs typeface="Times New Roman"/>
              </a:rPr>
              <a:t>)</a:t>
            </a:r>
            <a:endParaRPr lang="en-GB"/>
          </a:p>
          <a:p>
            <a:pPr marL="228600"/>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a:ea typeface="Times New Roman" panose="02020603050405020304" pitchFamily="18" charset="0"/>
                <a:cs typeface="Times New Roman"/>
              </a:rPr>
              <a:t>Main activity:</a:t>
            </a:r>
            <a:r>
              <a:rPr lang="en-GB" sz="1000" b="1">
                <a:latin typeface="Work Sans"/>
                <a:ea typeface="Times New Roman" panose="02020603050405020304" pitchFamily="18" charset="0"/>
                <a:cs typeface="Times New Roman"/>
              </a:rPr>
              <a:t> </a:t>
            </a:r>
            <a:r>
              <a:rPr lang="en-GB" sz="1000" b="1">
                <a:effectLst/>
                <a:latin typeface="Work Sans"/>
                <a:ea typeface="Times New Roman" panose="02020603050405020304" pitchFamily="18" charset="0"/>
                <a:cs typeface="Times New Roman"/>
              </a:rPr>
              <a:t> (Evaluate and communicate)</a:t>
            </a:r>
            <a:endParaRPr lang="en-GB" sz="1000" b="1">
              <a:effectLst/>
              <a:latin typeface="Work Sans" pitchFamily="2" charset="0"/>
              <a:ea typeface="Calibri" panose="020F0502020204030204" pitchFamily="34" charset="0"/>
              <a:cs typeface="Times New Roman"/>
            </a:endParaRPr>
          </a:p>
          <a:p>
            <a:endParaRPr lang="en-GB" sz="1000" b="1">
              <a:latin typeface="Work Sans"/>
              <a:ea typeface="Calibri" panose="020F0502020204030204" pitchFamily="34" charset="0"/>
              <a:cs typeface="Times New Roman"/>
            </a:endParaRPr>
          </a:p>
          <a:p>
            <a:r>
              <a:rPr lang="en-GB" sz="1000">
                <a:effectLst/>
                <a:latin typeface="Work Sans" pitchFamily="2" charset="0"/>
                <a:ea typeface="Calibri" panose="020F0502020204030204" pitchFamily="34" charset="0"/>
                <a:cs typeface="Times New Roman" panose="02020603050405020304" pitchFamily="18" charset="0"/>
              </a:rPr>
              <a:t>Begin by reading to the whole class:  </a:t>
            </a:r>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John 1:  1 – 4 and 14</a:t>
            </a:r>
            <a:r>
              <a:rPr lang="en-GB" sz="1000">
                <a:solidFill>
                  <a:srgbClr val="7030A0"/>
                </a:solidFill>
                <a:effectLst/>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a:t>
            </a:r>
            <a:r>
              <a:rPr lang="en-GB" sz="1000" b="1">
                <a:effectLst/>
                <a:latin typeface="Work Sans" pitchFamily="2" charset="0"/>
                <a:ea typeface="Calibri" panose="020F0502020204030204" pitchFamily="34" charset="0"/>
                <a:cs typeface="Times New Roman" panose="02020603050405020304" pitchFamily="18" charset="0"/>
              </a:rPr>
              <a:t>See appendix lesson 4)</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things to pull out for the pupils:</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The passage begins with:</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In the beginning…….</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a:t>
            </a:r>
            <a:r>
              <a:rPr lang="en-GB" sz="1000" b="1">
                <a:effectLst/>
                <a:latin typeface="Work Sans"/>
                <a:ea typeface="Calibri" panose="020F0502020204030204" pitchFamily="34" charset="0"/>
                <a:cs typeface="Times New Roman"/>
              </a:rPr>
              <a:t>KQ for pupils:</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Where else have we heard this phrase?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(Beginning of Genesis.)</a:t>
            </a: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Verse 1 and 2 says:</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In the beginning was the Word, and the Word was with God, and the word was God.</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He was with God in the beginning.</a:t>
            </a: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The </a:t>
            </a:r>
            <a:r>
              <a:rPr lang="en-GB" sz="1000" b="1">
                <a:effectLst/>
                <a:latin typeface="Work Sans"/>
                <a:ea typeface="Calibri" panose="020F0502020204030204" pitchFamily="34" charset="0"/>
                <a:cs typeface="Times New Roman"/>
              </a:rPr>
              <a:t>Word</a:t>
            </a:r>
            <a:r>
              <a:rPr lang="en-GB" sz="1000">
                <a:effectLst/>
                <a:latin typeface="Work Sans"/>
                <a:ea typeface="Calibri" panose="020F0502020204030204" pitchFamily="34" charset="0"/>
                <a:cs typeface="Times New Roman"/>
              </a:rPr>
              <a:t> is Jesus.</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God was there from the beginning and with God was the </a:t>
            </a:r>
            <a:r>
              <a:rPr lang="en-GB" sz="1000" b="1">
                <a:effectLst/>
                <a:latin typeface="Work Sans"/>
                <a:ea typeface="Calibri" panose="020F0502020204030204" pitchFamily="34" charset="0"/>
                <a:cs typeface="Times New Roman"/>
              </a:rPr>
              <a:t>Word</a:t>
            </a:r>
            <a:r>
              <a:rPr lang="en-GB" sz="1000">
                <a:effectLst/>
                <a:latin typeface="Work Sans"/>
                <a:ea typeface="Calibri" panose="020F0502020204030204" pitchFamily="34" charset="0"/>
                <a:cs typeface="Times New Roman"/>
              </a:rPr>
              <a:t>.</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Jesus was there from the very beginning because Jesus is God.</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The concept of the Trinity, therefore, is present from the very beginning.</a:t>
            </a:r>
          </a:p>
          <a:p>
            <a:pPr marL="171450" indent="-171450">
              <a:buFont typeface="Arial" panose="020B0604020202020204" pitchFamily="34" charset="0"/>
              <a:buChar char="•"/>
            </a:pPr>
            <a:r>
              <a:rPr lang="en-GB" sz="1000" b="1">
                <a:effectLst/>
                <a:latin typeface="Work Sans"/>
                <a:ea typeface="Calibri" panose="020F0502020204030204" pitchFamily="34" charset="0"/>
                <a:cs typeface="Times New Roman"/>
              </a:rPr>
              <a:t>Verse 14:</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a:t>
            </a:r>
            <a:r>
              <a:rPr lang="en-GB" sz="1000" b="1">
                <a:solidFill>
                  <a:srgbClr val="55345A"/>
                </a:solidFill>
                <a:effectLst/>
                <a:latin typeface="Work Sans"/>
                <a:ea typeface="Calibri" panose="020F0502020204030204" pitchFamily="34" charset="0"/>
                <a:cs typeface="Times New Roman"/>
              </a:rPr>
              <a:t>The Word became flesh</a:t>
            </a:r>
            <a:r>
              <a:rPr lang="en-GB" sz="1000">
                <a:solidFill>
                  <a:srgbClr val="55345A"/>
                </a:solidFill>
                <a:effectLst/>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(God becomes human – incarnation) </a:t>
            </a:r>
            <a:r>
              <a:rPr lang="en-GB" sz="1000" b="1">
                <a:solidFill>
                  <a:srgbClr val="55345A"/>
                </a:solidFill>
                <a:effectLst/>
                <a:latin typeface="Work Sans"/>
                <a:ea typeface="Calibri" panose="020F0502020204030204" pitchFamily="34" charset="0"/>
                <a:cs typeface="Times New Roman"/>
              </a:rPr>
              <a:t>and made his dwelling among us.</a:t>
            </a:r>
            <a:r>
              <a:rPr lang="en-GB" sz="1000">
                <a:solidFill>
                  <a:srgbClr val="55345A"/>
                </a:solidFill>
                <a:latin typeface="Work Sans"/>
                <a:ea typeface="Calibri" panose="020F0502020204030204" pitchFamily="34" charset="0"/>
                <a:cs typeface="Times New Roman"/>
              </a:rPr>
              <a:t> </a:t>
            </a:r>
            <a:r>
              <a:rPr lang="en-GB" sz="1000">
                <a:solidFill>
                  <a:srgbClr val="55345A"/>
                </a:solidFill>
                <a:effectLst/>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God comes to live amongst his people.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He is born of Mary and yet divine.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He is human and yet perfect.</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He has come to rescue his people.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He has come to restore humanity.  </a:t>
            </a:r>
            <a:r>
              <a:rPr lang="en-GB" sz="1000" b="1">
                <a:solidFill>
                  <a:srgbClr val="55345A"/>
                </a:solidFill>
                <a:effectLst/>
                <a:latin typeface="Work Sans"/>
                <a:ea typeface="Calibri" panose="020F0502020204030204" pitchFamily="34" charset="0"/>
                <a:cs typeface="Times New Roman"/>
              </a:rPr>
              <a:t>We have seen His glory, the glory of the One and Only, who came from the Father, full of grace and truth.</a:t>
            </a:r>
            <a:r>
              <a:rPr lang="en-GB" sz="1000" b="1">
                <a:solidFill>
                  <a:srgbClr val="55345A"/>
                </a:solidFill>
                <a:latin typeface="Work Sans"/>
                <a:ea typeface="Calibri" panose="020F0502020204030204" pitchFamily="34" charset="0"/>
                <a:cs typeface="Times New Roman"/>
              </a:rPr>
              <a:t> </a:t>
            </a:r>
            <a:r>
              <a:rPr lang="en-GB" sz="1000" b="1">
                <a:solidFill>
                  <a:srgbClr val="7030A0"/>
                </a:solidFill>
                <a:effectLst/>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Jesus is the glory of God himself.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818423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7537BD-FB4D-DBE7-7E86-DB304043ADC1}"/>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C4B9E8-862C-247D-A6C4-DC1E54EEAEF7}"/>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Incarnation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4119076"/>
          </a:xfrm>
          <a:prstGeom prst="rect">
            <a:avLst/>
          </a:prstGeom>
          <a:noFill/>
        </p:spPr>
        <p:txBody>
          <a:bodyPr wrap="square">
            <a:spAutoFit/>
          </a:bodyPr>
          <a:lstStyle/>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Fully God, Fully human.  (See appendix lesson 4a)</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Task:  Identify key phrases that show Jesus is human.  Identify key phrases that show Jesus is God.</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This activity can be carried out in the following ways: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Choose one miracle only and pupils work individually but with the teacher leading from the front.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Pupils work in pairs and are given a miracle to look at.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0"/>
              </a:spcAft>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Worksheet found in appendix 4a can be used or pupils could write directly into their books or could be given the text and highlight phrases in two different colours.  One colour = fully human.  One colour = fully God.</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What have you noticed about who Jesus is from reading the miracle?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What does the word Incarnation mean?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1000"/>
              </a:spcAft>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Do you think the Incarnation helps people better understand who God is?  If yes how?</a:t>
            </a:r>
            <a:endParaRPr lang="en-GB" sz="1000">
              <a:latin typeface="Work Sans" pitchFamily="2" charset="0"/>
              <a:ea typeface="Times New Roman" panose="02020603050405020304" pitchFamily="18" charset="0"/>
              <a:cs typeface="Times New Roman" panose="02020603050405020304" pitchFamily="18" charset="0"/>
            </a:endParaRPr>
          </a:p>
          <a:p>
            <a:pPr marL="342900" lvl="0" indent="-342900">
              <a:spcAft>
                <a:spcPts val="1000"/>
              </a:spcAft>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1000"/>
              </a:spcAft>
            </a:pPr>
            <a:r>
              <a:rPr lang="en-GB" sz="1000">
                <a:effectLst/>
                <a:latin typeface="Work Sans" pitchFamily="2" charset="0"/>
                <a:ea typeface="Times New Roman" panose="02020603050405020304" pitchFamily="18" charset="0"/>
                <a:cs typeface="Times New Roman" panose="02020603050405020304" pitchFamily="18" charset="0"/>
              </a:rPr>
              <a:t>Add the new concept to the timeline.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729091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87D73A2-D509-E12E-5288-8117FDFB213A}"/>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Incarnation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069924" cy="843116"/>
          </a:xfrm>
          <a:prstGeom prst="rect">
            <a:avLst/>
          </a:prstGeom>
          <a:noFill/>
        </p:spPr>
        <p:txBody>
          <a:bodyPr wrap="square">
            <a:spAutoFit/>
          </a:bodyPr>
          <a:lstStyle/>
          <a:p>
            <a:pPr lvl="0">
              <a:lnSpc>
                <a:spcPct val="106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The Big Story</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a:p>
            <a:pPr lvl="0">
              <a:lnSpc>
                <a:spcPct val="106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Appendix lesson 4 and 4a</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E20F8E2-1BF7-8957-DB9E-4CA2AA2C0CC6}"/>
              </a:ext>
            </a:extLst>
          </p:cNvPr>
          <p:cNvSpPr txBox="1"/>
          <p:nvPr/>
        </p:nvSpPr>
        <p:spPr>
          <a:xfrm>
            <a:off x="3680079" y="3184357"/>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sensitivities…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EEC26894-EF6E-ADFC-217F-85352E76A9D5}"/>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0473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53F1CA-81DC-0684-B994-E2845C502B2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4833B3F-158A-7C3A-0B75-FAC6DFCA358E}"/>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0900224-F9D0-A84D-08E0-B192FB0F517C}"/>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Gospel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315232"/>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the concept Gospel means.</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how the concept fits into the Big Story.</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Understand the role the parables played and play in sharing the Good News.</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Apply their understanding of how a parable can portray the message of Good News by writing a parable for today’s world.</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Gospel, parable.</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Recap on prior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Recall the Big Story</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Recall the meaning of Creation, Fall, People of God, Incarnation.</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does the concept Gospel mean and how does it fit into the Big Story?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the Big Story so far.</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Return to the video below picking it up at 6.05 and finishing it at 6.53.</a:t>
            </a:r>
          </a:p>
          <a:p>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does Gospel mean?</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Explain the meaning of Gospel to the pupils.</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592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9069FF-3441-D282-D4CD-E7893DBF77A4}"/>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DBD7514-9926-1109-35B4-D0EC13B160BC}"/>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Gospel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4708981"/>
          </a:xfrm>
          <a:prstGeom prst="rect">
            <a:avLst/>
          </a:prstGeom>
          <a:noFill/>
        </p:spPr>
        <p:txBody>
          <a:bodyPr wrap="square" lIns="91440" tIns="45720" rIns="91440" bIns="4572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Recap on key things pulled out in the last lesson:</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When the time was right, the </a:t>
            </a:r>
            <a:r>
              <a:rPr lang="en-GB" sz="1000" b="1">
                <a:effectLst/>
                <a:latin typeface="Work Sans" pitchFamily="2" charset="0"/>
                <a:ea typeface="Calibri" panose="020F0502020204030204" pitchFamily="34" charset="0"/>
                <a:cs typeface="Times New Roman" panose="02020603050405020304" pitchFamily="18" charset="0"/>
              </a:rPr>
              <a:t>’greater rescuer’</a:t>
            </a:r>
            <a:r>
              <a:rPr lang="en-GB" sz="1000">
                <a:effectLst/>
                <a:latin typeface="Work Sans" pitchFamily="2" charset="0"/>
                <a:ea typeface="Calibri" panose="020F0502020204030204" pitchFamily="34" charset="0"/>
                <a:cs typeface="Times New Roman" panose="02020603050405020304" pitchFamily="18" charset="0"/>
              </a:rPr>
              <a:t> (Jesus) came in the form of a baby in a stable – Emmanuel – God with us.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It was good news – the </a:t>
            </a:r>
            <a:r>
              <a:rPr lang="en-GB" sz="1000" b="1">
                <a:effectLst/>
                <a:latin typeface="Work Sans" pitchFamily="2" charset="0"/>
                <a:ea typeface="Calibri" panose="020F0502020204030204" pitchFamily="34" charset="0"/>
                <a:cs typeface="Times New Roman" panose="02020603050405020304" pitchFamily="18" charset="0"/>
              </a:rPr>
              <a:t>‘greater rescuer’</a:t>
            </a:r>
            <a:r>
              <a:rPr lang="en-GB" sz="1000">
                <a:effectLst/>
                <a:latin typeface="Work Sans" pitchFamily="2" charset="0"/>
                <a:ea typeface="Calibri" panose="020F0502020204030204" pitchFamily="34" charset="0"/>
                <a:cs typeface="Times New Roman" panose="02020603050405020304" pitchFamily="18" charset="0"/>
              </a:rPr>
              <a:t> had not come just for the ‘special family’ (chosen people) but for the whole world.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books that contain the stories of the </a:t>
            </a:r>
            <a:r>
              <a:rPr lang="en-GB" sz="1000" b="1">
                <a:effectLst/>
                <a:latin typeface="Work Sans" pitchFamily="2" charset="0"/>
                <a:ea typeface="Calibri" panose="020F0502020204030204" pitchFamily="34" charset="0"/>
                <a:cs typeface="Times New Roman" panose="02020603050405020304" pitchFamily="18" charset="0"/>
              </a:rPr>
              <a:t>‘great rescuer’</a:t>
            </a:r>
            <a:r>
              <a:rPr lang="en-GB" sz="1000">
                <a:effectLst/>
                <a:latin typeface="Work Sans" pitchFamily="2" charset="0"/>
                <a:ea typeface="Calibri" panose="020F0502020204030204" pitchFamily="34" charset="0"/>
                <a:cs typeface="Times New Roman" panose="02020603050405020304" pitchFamily="18" charset="0"/>
              </a:rPr>
              <a:t> are called Gospels – the word Gospel means good news.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There are four Gospels:  Matthew, Mark, Luke and John.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Gospels tell us about Jesus’ ministry here on earth.  They speak about the importance of loving, serving and sacrifice.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Inside the Gospels is where you will find the parables and miracles and all the encounters Jesus has with various people.</a:t>
            </a:r>
          </a:p>
          <a:p>
            <a:r>
              <a:rPr lang="en-GB" sz="1000">
                <a:latin typeface="Work Sans"/>
                <a:cs typeface="Times New Roman"/>
              </a:rPr>
              <a:t>(Text taken from the </a:t>
            </a:r>
            <a:r>
              <a:rPr lang="en-GB" sz="1000" u="sng">
                <a:solidFill>
                  <a:srgbClr val="0000FF"/>
                </a:solidFill>
                <a:latin typeface="Work Sans"/>
                <a:cs typeface="Times New Roman"/>
                <a:hlinkClick r:id="rId3"/>
              </a:rPr>
              <a:t>https://www.youtube.com/watch?v=dSs3wpycpl4&amp;feature=youtu.be</a:t>
            </a:r>
            <a:r>
              <a:rPr lang="en-GB" sz="1000" u="sng">
                <a:latin typeface="Work Sans"/>
                <a:cs typeface="Times New Roman"/>
              </a:rPr>
              <a:t>)</a:t>
            </a:r>
            <a:endParaRPr lang="en-GB">
              <a:latin typeface="Work Sans"/>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Brainstorm:</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Names of parable the pupils already know.</a:t>
            </a:r>
          </a:p>
          <a:p>
            <a:r>
              <a:rPr lang="en-GB" sz="1000">
                <a:effectLst/>
                <a:latin typeface="Work Sans" pitchFamily="2" charset="0"/>
                <a:ea typeface="Calibri" panose="020F0502020204030204" pitchFamily="34" charset="0"/>
                <a:cs typeface="Times New Roman" panose="02020603050405020304" pitchFamily="18" charset="0"/>
              </a:rPr>
              <a:t>Ensure all pupils know the meaning of the word parable:  Story with a moral/religious/spiritual meaning.</a:t>
            </a:r>
          </a:p>
          <a:p>
            <a:r>
              <a:rPr lang="en-GB" sz="1000">
                <a:effectLst/>
                <a:latin typeface="Work Sans" pitchFamily="2" charset="0"/>
                <a:ea typeface="Calibri" panose="020F0502020204030204" pitchFamily="34" charset="0"/>
                <a:cs typeface="Times New Roman" panose="02020603050405020304" pitchFamily="18" charset="0"/>
              </a:rPr>
              <a:t>Share a video clip of a parable of your choice.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things to identify for the pupils after watching the clip:</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do you think Jesus told the parable?  What was going on at the time?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do you think Jesus was trying to tell those who heard the parable?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is the message behind the parable?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Do you think parables influence the lives of believers today?  If yes, in what ways?</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  Additional time could be allocated to this lesson by combining an English and RE lesson together.  </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a:ea typeface="Calibri" panose="020F0502020204030204" pitchFamily="34" charset="0"/>
                <a:cs typeface="Times New Roman"/>
              </a:rPr>
              <a:t>If Jesus was to tell a parable today for the people of London what would it be and where would it be set?</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6790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70D2EB-4468-33F4-343C-22044F3043B3}"/>
              </a:ext>
            </a:extLst>
          </p:cNvPr>
          <p:cNvSpPr/>
          <p:nvPr/>
        </p:nvSpPr>
        <p:spPr>
          <a:xfrm>
            <a:off x="-1" y="1"/>
            <a:ext cx="12192001" cy="2286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10889" y="373310"/>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46097" y="1218541"/>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6" y="2286000"/>
            <a:ext cx="3022600" cy="457199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noGrp="1" noRot="1" noMove="1" noResize="1" noEditPoints="1" noAdjustHandles="1" noChangeArrowheads="1" noChangeShapeType="1"/>
          </p:cNvSpPr>
          <p:nvPr/>
        </p:nvSpPr>
        <p:spPr>
          <a:xfrm>
            <a:off x="2479626" y="1399322"/>
            <a:ext cx="6627904" cy="746358"/>
          </a:xfrm>
          <a:prstGeom prst="rect">
            <a:avLst/>
          </a:prstGeom>
          <a:noFill/>
        </p:spPr>
        <p:txBody>
          <a:bodyPr wrap="square">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Calibri Light" panose="020F0302020204030204" pitchFamily="34" charset="0"/>
              </a:rPr>
              <a:t>What is the Bible?</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a:solidFill>
                  <a:schemeClr val="bg1"/>
                </a:solidFill>
                <a:effectLst/>
                <a:latin typeface="Work Sans" pitchFamily="2" charset="0"/>
                <a:ea typeface="Calibri" panose="020F0502020204030204" pitchFamily="34" charset="0"/>
                <a:cs typeface="Calibri Light" panose="020F0302020204030204" pitchFamily="34" charset="0"/>
              </a:rPr>
              <a:t>The word Bible comes from the Greek word, </a:t>
            </a:r>
            <a:r>
              <a:rPr lang="en-GB" sz="1000" i="1">
                <a:solidFill>
                  <a:schemeClr val="bg1"/>
                </a:solidFill>
                <a:effectLst/>
                <a:latin typeface="Work Sans" pitchFamily="2" charset="0"/>
                <a:ea typeface="Calibri" panose="020F0502020204030204" pitchFamily="34" charset="0"/>
                <a:cs typeface="Calibri Light" panose="020F0302020204030204" pitchFamily="34" charset="0"/>
              </a:rPr>
              <a:t>ton biblion, </a:t>
            </a:r>
            <a:r>
              <a:rPr lang="en-GB" sz="1000">
                <a:solidFill>
                  <a:schemeClr val="bg1"/>
                </a:solidFill>
                <a:effectLst/>
                <a:latin typeface="Work Sans" pitchFamily="2" charset="0"/>
                <a:ea typeface="Calibri" panose="020F0502020204030204" pitchFamily="34" charset="0"/>
                <a:cs typeface="Calibri Light" panose="020F0302020204030204" pitchFamily="34" charset="0"/>
              </a:rPr>
              <a:t>which means ‘the scroll’ or ‘the book.’</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a:solidFill>
                  <a:schemeClr val="bg1"/>
                </a:solidFill>
                <a:effectLst/>
                <a:latin typeface="Work Sans" pitchFamily="2" charset="0"/>
                <a:ea typeface="Calibri" panose="020F0502020204030204" pitchFamily="34" charset="0"/>
                <a:cs typeface="Calibri Light" panose="020F0302020204030204" pitchFamily="34" charset="0"/>
              </a:rPr>
              <a:t>It is a made up of a collection of books written by a variety of authors over a period of 1,500 years.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a:solidFill>
                  <a:schemeClr val="bg1"/>
                </a:solidFill>
                <a:effectLst/>
                <a:latin typeface="Work Sans" pitchFamily="2" charset="0"/>
                <a:ea typeface="Calibri" panose="020F0502020204030204" pitchFamily="34" charset="0"/>
                <a:cs typeface="Calibri Light" panose="020F0302020204030204" pitchFamily="34" charset="0"/>
              </a:rPr>
              <a:t>The Bible includes, history, narrative, accounts, biography, poetry, letters, prophecies.</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B3E40EA-9D19-E051-5153-B02E17681228}"/>
              </a:ext>
            </a:extLst>
          </p:cNvPr>
          <p:cNvSpPr txBox="1">
            <a:spLocks noGrp="1" noRot="1" noMove="1" noResize="1" noEditPoints="1" noAdjustHandles="1" noChangeArrowheads="1" noChangeShapeType="1"/>
          </p:cNvSpPr>
          <p:nvPr/>
        </p:nvSpPr>
        <p:spPr>
          <a:xfrm>
            <a:off x="183923" y="2397700"/>
            <a:ext cx="2390661" cy="261610"/>
          </a:xfrm>
          <a:prstGeom prst="rect">
            <a:avLst/>
          </a:prstGeom>
          <a:noFill/>
        </p:spPr>
        <p:txBody>
          <a:bodyPr wrap="square" rtlCol="0">
            <a:spAutoFit/>
          </a:bodyPr>
          <a:lstStyle/>
          <a:p>
            <a:r>
              <a:rPr lang="en-GB" sz="1100" b="1">
                <a:solidFill>
                  <a:srgbClr val="55345A"/>
                </a:solidFill>
                <a:effectLst/>
                <a:latin typeface="Work Sans" pitchFamily="2" charset="0"/>
                <a:ea typeface="Calibri" panose="020F0502020204030204" pitchFamily="34" charset="0"/>
                <a:cs typeface="Times New Roman" panose="02020603050405020304" pitchFamily="18" charset="0"/>
              </a:rPr>
              <a:t>Key things to note:</a:t>
            </a:r>
            <a:endParaRPr lang="en-GB" sz="11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noGrp="1" noRot="1" noMove="1" noResize="1" noEditPoints="1" noAdjustHandles="1" noChangeArrowheads="1" noChangeShapeType="1"/>
          </p:cNvSpPr>
          <p:nvPr/>
        </p:nvSpPr>
        <p:spPr>
          <a:xfrm>
            <a:off x="183923" y="2771010"/>
            <a:ext cx="2627212" cy="4042132"/>
          </a:xfrm>
          <a:prstGeom prst="rect">
            <a:avLst/>
          </a:prstGeom>
          <a:noFill/>
        </p:spPr>
        <p:txBody>
          <a:bodyPr wrap="square" rtlCol="0">
            <a:spAutoFit/>
          </a:bodyPr>
          <a:lstStyle/>
          <a:p>
            <a:pPr>
              <a:spcAft>
                <a:spcPts val="400"/>
              </a:spcAft>
            </a:pPr>
            <a:r>
              <a:rPr lang="en-GB" sz="1000" b="1">
                <a:effectLst/>
                <a:latin typeface="Work Sans" pitchFamily="2" charset="0"/>
                <a:ea typeface="Calibri" panose="020F0502020204030204" pitchFamily="34" charset="0"/>
                <a:cs typeface="Calibri Light" panose="020F0302020204030204" pitchFamily="34" charset="0"/>
              </a:rPr>
              <a:t>The Hebrew Bible (Old Testament)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The books making up the Jewish Scripture are often called the Hebrew Bible because most of the material was originally written in Hebrew.</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39 books make up the Old Testament.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Whilst both the Jewish and Christian community share these holy scriptures, their interpretation of them differ.</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The Old Testament tells the story of the people of Israel.  It begins with creation and humankind’s early history and moves onto the emergence of ancient Israel’s ancestors and their formation as a nation under Moses.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In the Old Testament you will find the following:  The law, history, poetry and wisdom and stories about the major and minor prophets.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noGrp="1" noRot="1" noMove="1" noResize="1" noEditPoints="1" noAdjustHandles="1" noChangeArrowheads="1" noChangeShapeType="1"/>
          </p:cNvSpPr>
          <p:nvPr/>
        </p:nvSpPr>
        <p:spPr>
          <a:xfrm>
            <a:off x="3206192" y="2397700"/>
            <a:ext cx="2713240" cy="4144724"/>
          </a:xfrm>
          <a:prstGeom prst="rect">
            <a:avLst/>
          </a:prstGeom>
          <a:noFill/>
        </p:spPr>
        <p:txBody>
          <a:bodyPr wrap="square" rtlCol="0">
            <a:spAutoFit/>
          </a:bodyPr>
          <a:lstStyle/>
          <a:p>
            <a:pPr>
              <a:spcAft>
                <a:spcPts val="400"/>
              </a:spcAft>
            </a:pPr>
            <a:r>
              <a:rPr lang="en-GB" sz="1000" b="1">
                <a:effectLst/>
                <a:latin typeface="Work Sans" pitchFamily="2" charset="0"/>
                <a:ea typeface="Calibri" panose="020F0502020204030204" pitchFamily="34" charset="0"/>
                <a:cs typeface="Calibri Light" panose="020F0302020204030204" pitchFamily="34" charset="0"/>
              </a:rPr>
              <a:t>The New Testament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The New Testament was originally written in Greek.</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27 books make up the New Testament.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The New Testament consists of histories of the life of Jesus found in the Gospels, a history of the early church found in the Acts of the Apostles and letters written by leaders of the early church – the apostle Paul being the main writer.  The final book of the New Testament falls into a category of its own.  It is apocalyptic literature and refers to end time prophecies.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Light" panose="020F0302020204030204" pitchFamily="34" charset="0"/>
              </a:rPr>
              <a:t>What writings were considered authentic was the decision of the church – a process known as canonization.  It wasn’t until the fourth century that St </a:t>
            </a:r>
            <a:r>
              <a:rPr lang="en-GB" sz="1000" err="1">
                <a:effectLst/>
                <a:latin typeface="Work Sans" pitchFamily="2" charset="0"/>
                <a:ea typeface="Calibri" panose="020F0502020204030204" pitchFamily="34" charset="0"/>
                <a:cs typeface="Calibri Light" panose="020F0302020204030204" pitchFamily="34" charset="0"/>
              </a:rPr>
              <a:t>Athansius</a:t>
            </a:r>
            <a:r>
              <a:rPr lang="en-GB" sz="1000">
                <a:effectLst/>
                <a:latin typeface="Work Sans" pitchFamily="2" charset="0"/>
                <a:ea typeface="Calibri" panose="020F0502020204030204" pitchFamily="34" charset="0"/>
                <a:cs typeface="Calibri Light" panose="020F0302020204030204" pitchFamily="34" charset="0"/>
              </a:rPr>
              <a:t>, Bishop of Alexandra, Egypt, made an authoritative pronouncement of the 27 books that now make up the New Testament.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a:spLocks noGrp="1" noRot="1" noMove="1" noResize="1" noEditPoints="1" noAdjustHandles="1" noChangeArrowheads="1" noChangeShapeType="1"/>
          </p:cNvSpPr>
          <p:nvPr/>
        </p:nvSpPr>
        <p:spPr>
          <a:xfrm>
            <a:off x="6186259" y="2397700"/>
            <a:ext cx="2842079" cy="4401205"/>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Core concepts definitions: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God:</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Christian understanding of God as Father, Son and Holy Spirit.</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Creation:</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The natural world and human life are all part of God’s creation.  Humanity is made in the image of God.</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Fall:</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The fall as described in the book of Genesis 3 is an account of the separation between God and humanity and His creation because sin has entered the world.  Humans have decided to go their own way.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People of God:</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The Old Testament is the story of God’s plan to save humanity and to restore the relationship between God and His people.  There are many accounts in the Old Testament that demonstrate the </a:t>
            </a:r>
            <a:r>
              <a:rPr lang="en-GB" sz="1000" err="1">
                <a:effectLst/>
                <a:latin typeface="Work Sans" pitchFamily="2" charset="0"/>
                <a:ea typeface="Calibri" panose="020F0502020204030204" pitchFamily="34" charset="0"/>
                <a:cs typeface="Times New Roman" panose="02020603050405020304" pitchFamily="18" charset="0"/>
              </a:rPr>
              <a:t>ebs</a:t>
            </a:r>
            <a:r>
              <a:rPr lang="en-GB" sz="1000">
                <a:effectLst/>
                <a:latin typeface="Work Sans" pitchFamily="2" charset="0"/>
                <a:ea typeface="Calibri" panose="020F0502020204030204" pitchFamily="34" charset="0"/>
                <a:cs typeface="Times New Roman" panose="02020603050405020304" pitchFamily="18" charset="0"/>
              </a:rPr>
              <a:t> and flows of the plan.  The message of many of the prophets was to try and encourage people to remain with God’s plan.  However, this plan ends with the people of God exiled and then returning and waiting the coming of the Messiah – the anointed one.</a:t>
            </a:r>
          </a:p>
        </p:txBody>
      </p:sp>
      <p:sp>
        <p:nvSpPr>
          <p:cNvPr id="18" name="TextBox 17">
            <a:extLst>
              <a:ext uri="{FF2B5EF4-FFF2-40B4-BE49-F238E27FC236}">
                <a16:creationId xmlns:a16="http://schemas.microsoft.com/office/drawing/2014/main" id="{0A809312-3312-B251-1FDE-16D0AD1F8CC8}"/>
              </a:ext>
            </a:extLst>
          </p:cNvPr>
          <p:cNvSpPr txBox="1">
            <a:spLocks noGrp="1" noRot="1" noMove="1" noResize="1" noEditPoints="1" noAdjustHandles="1" noChangeArrowheads="1" noChangeShapeType="1"/>
          </p:cNvSpPr>
          <p:nvPr/>
        </p:nvSpPr>
        <p:spPr>
          <a:xfrm>
            <a:off x="9204296" y="2397700"/>
            <a:ext cx="2896022" cy="4247317"/>
          </a:xfrm>
          <a:prstGeom prst="rect">
            <a:avLst/>
          </a:prstGeom>
          <a:noFill/>
        </p:spPr>
        <p:txBody>
          <a:bodyPr wrap="square" rtlCol="0">
            <a:spAutoFit/>
          </a:bodyPr>
          <a:lstStyle/>
          <a:p>
            <a:r>
              <a:rPr lang="en-GB" sz="1000" b="1">
                <a:effectLst/>
                <a:latin typeface="Work Sans" pitchFamily="2" charset="0"/>
                <a:ea typeface="Calibri" panose="020F0502020204030204" pitchFamily="34" charset="0"/>
                <a:cs typeface="Times New Roman" panose="02020603050405020304" pitchFamily="18" charset="0"/>
              </a:rPr>
              <a:t>Incarnation:</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God comes to live amongst His creation in the form of Jesus. </a:t>
            </a:r>
            <a:r>
              <a:rPr lang="en-GB" sz="1000">
                <a:latin typeface="Work Sans" pitchFamily="2" charset="0"/>
                <a:ea typeface="Calibri" panose="020F0502020204030204" pitchFamily="34" charset="0"/>
                <a:cs typeface="Times New Roman" panose="02020603050405020304" pitchFamily="18" charset="0"/>
              </a:rPr>
              <a:t>Jesus </a:t>
            </a:r>
            <a:r>
              <a:rPr lang="en-GB" sz="1000">
                <a:effectLst/>
                <a:latin typeface="Work Sans" pitchFamily="2" charset="0"/>
                <a:ea typeface="Calibri" panose="020F0502020204030204" pitchFamily="34" charset="0"/>
                <a:cs typeface="Times New Roman" panose="02020603050405020304" pitchFamily="18" charset="0"/>
              </a:rPr>
              <a:t>is both human and divine.  Incarnation means that Jesus is God in the flesh</a:t>
            </a:r>
            <a:r>
              <a:rPr lang="en-GB" sz="1000" i="1">
                <a:effectLst/>
                <a:latin typeface="Work Sans" pitchFamily="2" charset="0"/>
                <a:ea typeface="Calibri" panose="020F0502020204030204" pitchFamily="34" charset="0"/>
                <a:cs typeface="Times New Roman" panose="02020603050405020304" pitchFamily="18" charset="0"/>
              </a:rPr>
              <a:t>. </a:t>
            </a:r>
          </a:p>
          <a:p>
            <a:r>
              <a:rPr lang="en-GB" sz="1000" i="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Gospel:</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Salvation:</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It is through the death and resurrection of Jesus that the relationship between God and humanity is restored.  In the death of Christ, forgiveness is offered for the sins of all people.</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Kingdom of God:</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Kingdom of God is understood to be that ideal where all are living as God intended them to live.   Jesus provides a clear example of what it means to live in the Kingdom of God.  Christians long for the time when all is restored.  They look to Jesus as the example of how to live a life that is pleasing to God.</a:t>
            </a:r>
          </a:p>
        </p:txBody>
      </p:sp>
      <p:sp>
        <p:nvSpPr>
          <p:cNvPr id="9" name="TextBox 8">
            <a:extLst>
              <a:ext uri="{FF2B5EF4-FFF2-40B4-BE49-F238E27FC236}">
                <a16:creationId xmlns:a16="http://schemas.microsoft.com/office/drawing/2014/main" id="{562D6125-2F81-6EA3-CDA9-1B0FF6D32772}"/>
              </a:ext>
            </a:extLst>
          </p:cNvPr>
          <p:cNvSpPr txBox="1">
            <a:spLocks noGrp="1" noRot="1" noMove="1" noResize="1" noEditPoints="1" noAdjustHandles="1" noChangeArrowheads="1" noChangeShapeType="1"/>
          </p:cNvSpPr>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sp>
        <p:nvSpPr>
          <p:cNvPr id="19" name="TextBox 18">
            <a:extLst>
              <a:ext uri="{FF2B5EF4-FFF2-40B4-BE49-F238E27FC236}">
                <a16:creationId xmlns:a16="http://schemas.microsoft.com/office/drawing/2014/main" id="{29A8C059-24FF-971D-2A15-027A6C0B2233}"/>
              </a:ext>
            </a:extLst>
          </p:cNvPr>
          <p:cNvSpPr txBox="1">
            <a:spLocks noGrp="1" noRot="1" noMove="1" noResize="1" noEditPoints="1" noAdjustHandles="1" noChangeArrowheads="1" noChangeShapeType="1"/>
          </p:cNvSpPr>
          <p:nvPr/>
        </p:nvSpPr>
        <p:spPr>
          <a:xfrm>
            <a:off x="296799" y="1425379"/>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10" name="Rectangle 9">
            <a:extLst>
              <a:ext uri="{FF2B5EF4-FFF2-40B4-BE49-F238E27FC236}">
                <a16:creationId xmlns:a16="http://schemas.microsoft.com/office/drawing/2014/main" id="{E18EBF68-1B53-2371-1C51-EC8CAF66BE01}"/>
              </a:ext>
            </a:extLst>
          </p:cNvPr>
          <p:cNvSpPr/>
          <p:nvPr/>
        </p:nvSpPr>
        <p:spPr>
          <a:xfrm>
            <a:off x="6095999" y="2286000"/>
            <a:ext cx="3015572" cy="457200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437AA96-9A9C-2575-DF0E-CE23B9181C52}"/>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E4A77A2-4D3B-48DF-6E31-FA3AADDB5277}"/>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Gospel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4247317"/>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For all options pupils need to consider: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Context of today’s world.  What is going on in today’s world?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Place.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groups of people who would be listening (taking note that always when Jesus told a parable it was for all people regardless of race, culture or religion.)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is the message behind the parable remembering that in all Jesus’ parables the message is for all people and speaks about the Kingdom of God as it ought to be not as He found it?</a:t>
            </a:r>
          </a:p>
          <a:p>
            <a:r>
              <a:rPr lang="en-GB" sz="1000">
                <a:effectLst/>
                <a:latin typeface="Work Sans" pitchFamily="2" charset="0"/>
                <a:ea typeface="Calibri" panose="020F0502020204030204" pitchFamily="34" charset="0"/>
                <a:cs typeface="Times New Roman" panose="02020603050405020304" pitchFamily="18" charset="0"/>
              </a:rPr>
              <a:t>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Options:</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Option 1:</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Pupils to work in groups of four – prepare a short drama piece that tells a parable for today’s world.</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Option 2:</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Pupils work independently and write their own parable.  Differentiation – story board the parable with key captions.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Option 3:</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Pupils work in groups of four and make a short film of their parable.</a:t>
            </a:r>
          </a:p>
          <a:p>
            <a:endParaRPr lang="en-GB" sz="1000" b="1">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Recap the meaning of Gospel.</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Pupils share with others the message of their parable and why they believe it to be an essential message for the people of London.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Add the new concept to the timeline.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460805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EE5E7C5-9552-5A50-E2B5-E7FE5125187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the concept Gospel mean and how does it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590911" y="2003542"/>
            <a:ext cx="6069924" cy="548292"/>
          </a:xfrm>
          <a:prstGeom prst="rect">
            <a:avLst/>
          </a:prstGeom>
          <a:noFill/>
        </p:spPr>
        <p:txBody>
          <a:bodyPr wrap="square">
            <a:spAutoFit/>
          </a:bodyPr>
          <a:lstStyle/>
          <a:p>
            <a:pPr marL="171450" lvl="0" indent="-171450">
              <a:lnSpc>
                <a:spcPct val="106000"/>
              </a:lnSpc>
              <a:spcAft>
                <a:spcPts val="1000"/>
              </a:spcAft>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The Big story</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E20F8E2-1BF7-8957-DB9E-4CA2AA2C0CC6}"/>
              </a:ext>
            </a:extLst>
          </p:cNvPr>
          <p:cNvSpPr txBox="1"/>
          <p:nvPr/>
        </p:nvSpPr>
        <p:spPr>
          <a:xfrm>
            <a:off x="3680079" y="3184357"/>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sensitivities…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ACD3AD19-8C44-FA48-6689-B5C44F463366}"/>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9024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9E85D-656A-08CA-74B6-B9B8FC06A79E}"/>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A1379CD-3E08-2D45-67D7-7446A065C0A8}"/>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1D5F44D-CDE9-4EFA-8A72-E8B710757553}"/>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concepts Salvation and Kingdom of God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2" y="1995337"/>
            <a:ext cx="8242126" cy="1502976"/>
          </a:xfrm>
          <a:prstGeom prst="rect">
            <a:avLst/>
          </a:prstGeom>
          <a:noFill/>
        </p:spPr>
        <p:txBody>
          <a:bodyPr wrap="square" rtlCol="0">
            <a:spAutoFit/>
          </a:bodyPr>
          <a:lstStyle/>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the concepts Salvation and Kingdom of God mean.</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how the concepts fit into the Big Story.</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who Paul was.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Ask questions.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Discuss their own views and opinions.</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Represent their own views on challenging questions.</a:t>
            </a:r>
          </a:p>
          <a:p>
            <a:pPr marL="171450" lvl="0" indent="-171450">
              <a:spcAft>
                <a:spcPts val="200"/>
              </a:spcAft>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Salvation, Kingdom of God.</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322"/>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on prior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Recall the Big Story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Recall the meaning of Creation, Fall, People of God, Incarnation, Gospel.</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do the concepts Salvation and Kingdom of God mean and how do they fit into the Big Story?</a:t>
            </a:r>
          </a:p>
          <a:p>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the Big Story so far.</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Return to the video below picking it up at 6.03 and watching it to the end.</a:t>
            </a:r>
          </a:p>
          <a:p>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078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7B72A6-6A2E-2C82-E5F2-9A1B35FFF42B}"/>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627E3CA-2347-31D8-36D6-A47BB58374B0}"/>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concepts Salvation and Kingdom of God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4401205"/>
          </a:xfrm>
          <a:prstGeom prst="rect">
            <a:avLst/>
          </a:prstGeom>
          <a:noFill/>
        </p:spPr>
        <p:txBody>
          <a:bodyPr wrap="square" lIns="91440" tIns="45720" rIns="91440" bIns="4572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Key things to pull out for the pupils:</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Meaning of Salvation.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being the once and for all Passover lamb – link to Judaism and the flight from Egypt.</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Jesus defeated death and was resurrected.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In the light of the resurrection, people began to live in God’s Kingdom here on earth.  To help them do this, Jesus sent them the Holy Spirit to comfort and guide them on their continued journey here on earth.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rest of the New Testament tells of the great adventures that went on.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Paul – the great evangelist began spreading the word.  Many of his adventures are recorded in letters.  21 have been written either to communities where the early church was developing or to individuals.  These letters included greetings, words of encouragement and good advice.</a:t>
            </a:r>
          </a:p>
          <a:p>
            <a:pPr marL="171450" indent="-171450">
              <a:buFont typeface="Arial" panose="020B0604020202020204" pitchFamily="34" charset="0"/>
              <a:buChar char="•"/>
            </a:pPr>
            <a:r>
              <a:rPr lang="en-GB" sz="1000">
                <a:effectLst/>
                <a:latin typeface="Work Sans"/>
                <a:ea typeface="Calibri" panose="020F0502020204030204" pitchFamily="34" charset="0"/>
                <a:cs typeface="Times New Roman"/>
              </a:rPr>
              <a:t>The Christian community today is global.</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It is not limited by time, place, race, sexuality, gender, creed, colour or culture.</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It is the Christian community today that keeps the Faith alive, and is responsible for sharing the Good News with those they meet.</a:t>
            </a:r>
            <a:r>
              <a:rPr lang="en-GB" sz="1000">
                <a:latin typeface="Work Sans"/>
                <a:ea typeface="Calibri" panose="020F0502020204030204" pitchFamily="34" charset="0"/>
                <a:cs typeface="Times New Roman"/>
              </a:rPr>
              <a:t> </a:t>
            </a:r>
            <a:r>
              <a:rPr lang="en-GB" sz="1000">
                <a:effectLst/>
                <a:latin typeface="Work Sans"/>
                <a:ea typeface="Calibri" panose="020F0502020204030204" pitchFamily="34" charset="0"/>
                <a:cs typeface="Times New Roman"/>
              </a:rPr>
              <a:t> Christians seek to live this attractive life as in God’s Kingdom, following Jesus’ example, inspired and empowered by God’s Spirit.</a:t>
            </a:r>
            <a:endParaRPr lang="en-GB" sz="1000">
              <a:latin typeface="Work Sans"/>
              <a:ea typeface="Calibri" panose="020F0502020204030204" pitchFamily="34" charset="0"/>
              <a:cs typeface="Times New Roman"/>
            </a:endParaRPr>
          </a:p>
          <a:p>
            <a:r>
              <a:rPr lang="en-GB" sz="1000">
                <a:latin typeface="Work Sans"/>
                <a:cs typeface="Times New Roman"/>
              </a:rPr>
              <a:t>(Text taken from the </a:t>
            </a:r>
            <a:r>
              <a:rPr lang="en-GB" sz="1000" u="sng">
                <a:solidFill>
                  <a:srgbClr val="0000FF"/>
                </a:solidFill>
                <a:latin typeface="Work Sans"/>
                <a:cs typeface="Times New Roman"/>
                <a:hlinkClick r:id="rId3"/>
              </a:rPr>
              <a:t>https://www.youtube.com/watch?v=dSs3wpycpl4&amp;feature=youtu.be</a:t>
            </a:r>
            <a:r>
              <a:rPr lang="en-GB" sz="1000" u="sng">
                <a:latin typeface="Work Sans"/>
                <a:cs typeface="Times New Roman"/>
              </a:rPr>
              <a:t>)</a:t>
            </a:r>
            <a:endParaRPr lang="en-GB">
              <a:latin typeface="Work Sans"/>
              <a:cs typeface="Times New Roman"/>
            </a:endParaRPr>
          </a:p>
          <a:p>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Who was Paul? (Originally known as Saul)</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Watch the video</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https://www.youtube.com/watch?v=R0p0W_Zbt1s</a:t>
            </a:r>
            <a:endParaRPr lang="en-GB" sz="1000">
              <a:effectLst/>
              <a:latin typeface="Work Sans" pitchFamily="2" charset="0"/>
              <a:ea typeface="Calibri" panose="020F0502020204030204" pitchFamily="34" charset="0"/>
              <a:cs typeface="Times New Roman" panose="02020603050405020304" pitchFamily="18" charset="0"/>
            </a:endParaRPr>
          </a:p>
          <a:p>
            <a:pPr marL="228600"/>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Explain</a:t>
            </a:r>
            <a:r>
              <a:rPr lang="en-GB" sz="1000">
                <a:effectLst/>
                <a:latin typeface="Work Sans" pitchFamily="2" charset="0"/>
                <a:ea typeface="Calibri" panose="020F0502020204030204" pitchFamily="34" charset="0"/>
                <a:cs typeface="Times New Roman" panose="02020603050405020304" pitchFamily="18" charset="0"/>
              </a:rPr>
              <a:t> that Paul would write to communities telling them about Jesus and how to live their lives.  He would also encourage them to keep going even if it was tough and difficult.</a:t>
            </a:r>
          </a:p>
          <a:p>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364433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16A9CD-AFC3-4F25-CCF7-9649755CF7B9}"/>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C53D001-B0BB-7454-34B8-7C4F03F23A74}"/>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concepts Salvation and Kingdom of God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3939540"/>
          </a:xfrm>
          <a:prstGeom prst="rect">
            <a:avLst/>
          </a:prstGeom>
          <a:noFill/>
        </p:spPr>
        <p:txBody>
          <a:bodyPr wrap="square">
            <a:spAutoFit/>
          </a:bodyPr>
          <a:lstStyle/>
          <a:p>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    Additional time could be allocated to this lesson by combining the RE lesson with an English or Art lesson.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Option 1:</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Key question:</a:t>
            </a: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Imagine that you had just become a follower of Jesus and were now writing a letter to a community of people who knew nothing about Jesus and are spending much of their time arguing and disagreeing with each other.  What would you want to tell them about Jesus and why following him might make a difference to how they live as individuals and as a community of people.?</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Things to include in your letter:</a:t>
            </a: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you are writing to them?</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Who Jesus is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he came to earth</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was his message for the world?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he did during his time on earth and the difference he made to the lives of many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difference following Jesus would make to their lives today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importance of the Holy Spirit who Jesus has made available to all people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Warnings about being a follower of Jesus </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To note:</a:t>
            </a:r>
            <a:r>
              <a:rPr lang="en-GB" sz="1000">
                <a:effectLst/>
                <a:latin typeface="Work Sans" pitchFamily="2" charset="0"/>
                <a:ea typeface="Calibri" panose="020F0502020204030204" pitchFamily="34" charset="0"/>
                <a:cs typeface="Times New Roman" panose="02020603050405020304" pitchFamily="18" charset="0"/>
              </a:rPr>
              <a:t>  It is essential that the teacher models how to write the letter, setting high expectations.</a:t>
            </a:r>
          </a:p>
          <a:p>
            <a:r>
              <a:rPr lang="en-GB" sz="1000">
                <a:effectLst/>
                <a:latin typeface="Work Sans" pitchFamily="2"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029795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64262A-FB25-BC4D-466F-0CC53A96A805}"/>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1B1A28E-5B24-C045-9D7D-62AE734F125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concepts Salvation and Kingdom of God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4247317"/>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Differentiation:</a:t>
            </a:r>
            <a:r>
              <a:rPr lang="en-GB" sz="1000">
                <a:effectLst/>
                <a:latin typeface="Work Sans" pitchFamily="2" charset="0"/>
                <a:ea typeface="Calibri" panose="020F0502020204030204" pitchFamily="34" charset="0"/>
                <a:cs typeface="Times New Roman" panose="02020603050405020304" pitchFamily="18" charset="0"/>
              </a:rPr>
              <a:t>  Provide a scaffold.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To note:</a:t>
            </a:r>
            <a:r>
              <a:rPr lang="en-GB" sz="1000">
                <a:effectLst/>
                <a:latin typeface="Work Sans" pitchFamily="2" charset="0"/>
                <a:ea typeface="Calibri" panose="020F0502020204030204" pitchFamily="34" charset="0"/>
                <a:cs typeface="Times New Roman" panose="02020603050405020304" pitchFamily="18" charset="0"/>
              </a:rPr>
              <a:t>  This provides a good opportunity to assess the pupils’ understanding of the whole unit.</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Option 2:</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  </a:t>
            </a:r>
          </a:p>
          <a:p>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do you think is the key message, from a Christian perspective and based on the teaching of Jesus, the world needs to hear today?</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From your perspective, what do you think is the key message the world needs to hear today?</a:t>
            </a:r>
          </a:p>
          <a:p>
            <a:pPr marL="171450" lvl="0" indent="-171450">
              <a:buFont typeface="Arial" panose="020B0604020202020204" pitchFamily="34" charset="0"/>
              <a:buChar char="•"/>
            </a:pPr>
            <a:endParaRPr lang="en-GB" sz="1000" b="1">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Pupils are given the option as to how they wish to portray both these messages which may well be the same message.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Possible mediums:</a:t>
            </a:r>
            <a:r>
              <a:rPr lang="en-GB" sz="1000" b="1">
                <a:latin typeface="Work Sans" pitchFamily="2" charset="0"/>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Art</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Drama</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Poetry</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Music</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Letter to the world</a:t>
            </a:r>
          </a:p>
          <a:p>
            <a:r>
              <a:rPr lang="en-GB" sz="1000">
                <a:effectLst/>
                <a:latin typeface="Work Sans" pitchFamily="2" charset="0"/>
                <a:ea typeface="Calibri" panose="020F0502020204030204" pitchFamily="34" charset="0"/>
                <a:cs typeface="Times New Roman" panose="02020603050405020304" pitchFamily="18" charset="0"/>
              </a:rPr>
              <a:t> </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Revisit the meaning of Salvation and Kingdom of God.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Add the new concepts to the timeline.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678212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FF57EA-5170-903D-52CE-A4D390249155}"/>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the concepts Salvation and Kingdom of God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639514" y="2044688"/>
            <a:ext cx="6069924" cy="477054"/>
          </a:xfrm>
          <a:prstGeom prst="rect">
            <a:avLst/>
          </a:prstGeom>
          <a:noFill/>
        </p:spPr>
        <p:txBody>
          <a:bodyPr wrap="square">
            <a:spAutoFit/>
          </a:bodyPr>
          <a:lstStyle/>
          <a:p>
            <a:pPr marL="171450" lvl="0" indent="-171450">
              <a:spcAft>
                <a:spcPts val="600"/>
              </a:spcAft>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The Big Story</a:t>
            </a:r>
            <a:r>
              <a:rPr lang="en-GB" sz="1000" b="1">
                <a:latin typeface="Work Sans" pitchFamily="2" charset="0"/>
                <a:ea typeface="Calibri" panose="020F0502020204030204" pitchFamily="34" charset="0"/>
                <a:cs typeface="Times New Roman" panose="02020603050405020304" pitchFamily="18" charset="0"/>
              </a:rPr>
              <a:t>-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The story of St Paul</a:t>
            </a:r>
            <a:r>
              <a:rPr lang="en-GB" sz="1000" b="1">
                <a:latin typeface="Work Sans" pitchFamily="2" charset="0"/>
                <a:ea typeface="Calibri" panose="020F0502020204030204" pitchFamily="34" charset="0"/>
                <a:cs typeface="Times New Roman" panose="02020603050405020304" pitchFamily="18" charset="0"/>
              </a:rPr>
              <a:t>-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https://www.youtube.com/watch?v=R0p0W_Zbt1s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E20F8E2-1BF7-8957-DB9E-4CA2AA2C0CC6}"/>
              </a:ext>
            </a:extLst>
          </p:cNvPr>
          <p:cNvSpPr txBox="1"/>
          <p:nvPr/>
        </p:nvSpPr>
        <p:spPr>
          <a:xfrm>
            <a:off x="3680079" y="3184357"/>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sensitivities…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8DAA81A4-764E-45EC-DDA9-3C5316CE8329}"/>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0884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C42524-F206-6AE2-9A6A-18513DCDB17A}"/>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7E82D27-40B4-343C-5A54-57FBB4CF866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4D2D0A5-9B90-7769-A705-02566C07E64B}"/>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7: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Bible influence the lives of Christians today? (Optional)</a:t>
            </a:r>
            <a:endParaRPr lang="en-GB" sz="240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2" y="1995337"/>
            <a:ext cx="8242126" cy="780727"/>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important questions.</a:t>
            </a:r>
          </a:p>
          <a:p>
            <a:pPr marL="342900" lvl="0" indent="-342900">
              <a:lnSpc>
                <a:spcPct val="107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links between the teachings of the Bible and how they connect to a believer’s life.</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N/A</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708434"/>
          </a:xfrm>
          <a:prstGeom prst="rect">
            <a:avLst/>
          </a:prstGeom>
          <a:noFill/>
        </p:spPr>
        <p:txBody>
          <a:bodyPr wrap="square" lIns="91440" tIns="45720" rIns="91440" bIns="45720" rtlCol="0" anchor="t">
            <a:spAutoFit/>
          </a:bodyPr>
          <a:lstStyle/>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Prior to the lesson:  </a:t>
            </a:r>
            <a:r>
              <a:rPr lang="en-GB" sz="1000">
                <a:effectLst/>
                <a:latin typeface="Work Sans" pitchFamily="2" charset="0"/>
                <a:ea typeface="Calibri" panose="020F0502020204030204" pitchFamily="34" charset="0"/>
                <a:cs typeface="Times New Roman" panose="02020603050405020304" pitchFamily="18" charset="0"/>
              </a:rPr>
              <a:t>Pupils work in small groups to write a number of questions they wish to ask a panel of believers on how the Bible influences their lives today.  Ensure there is a range of questions to ensure a variety of responses.  As a class decide on 5 questions to ask a panel of believers.</a:t>
            </a:r>
          </a:p>
          <a:p>
            <a:pPr>
              <a:spcAft>
                <a:spcPts val="2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a:effectLst/>
                <a:latin typeface="Work Sans" pitchFamily="2" charset="0"/>
                <a:ea typeface="Calibri" panose="020F0502020204030204" pitchFamily="34" charset="0"/>
                <a:cs typeface="Times New Roman" panose="02020603050405020304" pitchFamily="18" charset="0"/>
              </a:rPr>
              <a:t>Possible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When did you first become aware of the Bible?</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Do you read the Bible and if so why?</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Are there any parts of the Bible you prefer to read than other parts?  If yes, why?</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Are there parts of the Bible you find difficult to follow or you disagree with?</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How do the teachings of the Bible influence how you live your life?</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Do you think reading the Bible makes a difference in the decisions you make and how you live your life?</a:t>
            </a:r>
          </a:p>
          <a:p>
            <a:pPr marL="171450" lvl="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Are there times in your life when you have read the Bible more often or less often?  </a:t>
            </a:r>
          </a:p>
          <a:p>
            <a:pPr marL="171450" indent="-171450">
              <a:spcAft>
                <a:spcPts val="2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would you say the main message of the Bible is for you?</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998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4F4D7D-8054-E9DF-7271-BF4B50369CA8}"/>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677C67D-0BAD-1290-C514-03ACF4444B0A}"/>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7: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Bible influence the lives of Christians today?</a:t>
            </a:r>
            <a:endParaRPr lang="en-GB" sz="240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3657411"/>
          </a:xfrm>
          <a:prstGeom prst="rect">
            <a:avLst/>
          </a:prstGeom>
          <a:noFill/>
        </p:spPr>
        <p:txBody>
          <a:bodyPr wrap="square">
            <a:spAutoFit/>
          </a:bodyPr>
          <a:lstStyle/>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Invite a panel of believers to come and share their thoughts and opinions.</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The more diverse the panel is, the more varied the responses will be.</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This is a good opportunity to make links with the parish church.  Speak with the vicar to see who they feel might be able to participate in a panel discussion.  Governors are another possible source as well as the parent, staff and pupil community.  A child in year 6 may be more than happy to come and share their faith with the class.</a:t>
            </a: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To note:  </a:t>
            </a:r>
            <a:r>
              <a:rPr lang="en-GB" sz="1000">
                <a:effectLst/>
                <a:latin typeface="Work Sans" pitchFamily="2" charset="0"/>
                <a:ea typeface="Calibri" panose="020F0502020204030204" pitchFamily="34" charset="0"/>
                <a:cs typeface="Times New Roman" panose="02020603050405020304" pitchFamily="18" charset="0"/>
              </a:rPr>
              <a:t>Brief the panel members first on the questions and on what the pupils have been learning about.</a:t>
            </a:r>
          </a:p>
          <a:p>
            <a:r>
              <a:rPr lang="en-GB" sz="100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have you learnt most from the panel?</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Is there anything that surprised you or left you with further questions?</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422215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09BF30D-E0AF-9286-1C66-3004F79ABCA5}"/>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7: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Bible influence the lives of Christians today?</a:t>
            </a:r>
            <a:endParaRPr lang="en-GB" sz="240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639514" y="2044688"/>
            <a:ext cx="6069924" cy="537583"/>
          </a:xfrm>
          <a:prstGeom prst="rect">
            <a:avLst/>
          </a:prstGeom>
          <a:noFill/>
        </p:spPr>
        <p:txBody>
          <a:bodyPr wrap="square">
            <a:spAutoFit/>
          </a:bodyPr>
          <a:lstStyle/>
          <a:p>
            <a:pPr marL="285750" lvl="0" indent="-2857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 panel of believers</a:t>
            </a: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Questions for the panel to answer</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E20F8E2-1BF7-8957-DB9E-4CA2AA2C0CC6}"/>
              </a:ext>
            </a:extLst>
          </p:cNvPr>
          <p:cNvSpPr txBox="1"/>
          <p:nvPr/>
        </p:nvSpPr>
        <p:spPr>
          <a:xfrm>
            <a:off x="3680079" y="3184357"/>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sensitivities…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7DFECB9D-FBD6-37B9-FB6C-6337729D3C3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130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CD5E5C-EB70-5BA0-09B1-C2AE1A9BD9C6}"/>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74FC7B9-12AA-5E24-0B99-13E53706490A}"/>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C7D1FD5-9B52-2417-5B9B-9AB2612C7A4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Bible?</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272143"/>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Bible is the Holy Book for Christians.</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Bible is written by many authors and consists of many books written in different genres.</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Bible was written over a period of 1,500 years.</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Old Testament is shared with the Jewish Faith.</a:t>
            </a: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Consider what the big Story of the Bible might be.</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 Bible, Old Testament, New Testament.</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(Gaining prior knowledge)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can you tell me about the Bible?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do you think the Bible is?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Who do you think wrote the Bible?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do you think people might read the Bible?</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If there was one message people should take from the Bible, what do you think it is?</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is the Bible’s Big Story?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is the Bible?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Time to investigate:  (See appendix lesson 1)</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Give pupils a range of Biblical stories/accounts that they will be familiar with.</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055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25AC35-7D76-9357-F9BC-F0B1A5644FFF}"/>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2F0E882-6F34-2288-C5BC-9613469CBBD9}"/>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629D6EB-1C8C-4E5F-8311-F0859F93E816}"/>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8: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Big Story of the Bible? (Optional)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2" y="1995337"/>
            <a:ext cx="8242126"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Big story of the Bible.</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meaning of the core concepts of the Bible.</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how the concepts, connect with each other.</a:t>
            </a: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God, Creation, Fall, People of God, Incarnation, Gospel, Salvation, Kingdom of God.</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1477777"/>
          </a:xfrm>
          <a:prstGeom prst="rect">
            <a:avLst/>
          </a:prstGeom>
          <a:noFill/>
        </p:spPr>
        <p:txBody>
          <a:bodyPr wrap="square" lIns="91440" tIns="45720" rIns="91440" bIns="45720" rtlCol="0" anchor="t">
            <a:spAutoFit/>
          </a:bodyPr>
          <a:lstStyle/>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Assessment piece:</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a:solidFill>
                  <a:srgbClr val="55345A"/>
                </a:solidFill>
                <a:effectLst/>
                <a:latin typeface="Work Sans" pitchFamily="2" charset="0"/>
                <a:ea typeface="Times New Roman" panose="02020603050405020304" pitchFamily="18" charset="0"/>
                <a:cs typeface="Times New Roman" panose="02020603050405020304" pitchFamily="18" charset="0"/>
              </a:rPr>
              <a:t>What is the Big Story of the Bible?</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349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BEAEDB-DC3A-F18B-3F69-7755FB7E2381}"/>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2DE5A9-BE98-CFC0-648D-DBB52F3CCD42}"/>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8: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Big Story of the Bible? </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80079" y="2018074"/>
            <a:ext cx="8159065" cy="2865400"/>
          </a:xfrm>
          <a:prstGeom prst="rect">
            <a:avLst/>
          </a:prstGeom>
          <a:noFill/>
        </p:spPr>
        <p:txBody>
          <a:bodyPr wrap="square">
            <a:spAutoFit/>
          </a:bodyPr>
          <a:lstStyle/>
          <a:p>
            <a:pPr>
              <a:lnSpc>
                <a:spcPct val="115000"/>
              </a:lnSpc>
              <a:spcAft>
                <a:spcPts val="1000"/>
              </a:spcAft>
            </a:pPr>
            <a:r>
              <a:rPr lang="en-GB" sz="1000" b="1" kern="1200">
                <a:effectLst/>
                <a:latin typeface="Work Sans" pitchFamily="2" charset="0"/>
                <a:ea typeface="Times New Roman" panose="02020603050405020304" pitchFamily="18" charset="0"/>
                <a:cs typeface="Times New Roman" panose="02020603050405020304" pitchFamily="18" charset="0"/>
              </a:rPr>
              <a:t>In groups of 5:</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a:effectLst/>
                <a:latin typeface="Work Sans" pitchFamily="2" charset="0"/>
                <a:ea typeface="Times New Roman" panose="02020603050405020304" pitchFamily="18" charset="0"/>
                <a:cs typeface="Times New Roman" panose="02020603050405020304" pitchFamily="18" charset="0"/>
              </a:rPr>
              <a:t>Taking all 8 concepts, pupils retell the Big story of the Bible.  Within this they must be able to do the following: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kern="1200">
                <a:effectLst/>
                <a:latin typeface="Work Sans" pitchFamily="2" charset="0"/>
                <a:ea typeface="Times New Roman" panose="02020603050405020304" pitchFamily="18" charset="0"/>
                <a:cs typeface="Times New Roman" panose="02020603050405020304" pitchFamily="18" charset="0"/>
              </a:rPr>
              <a:t>Put the concepts in order.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kern="1200">
                <a:effectLst/>
                <a:latin typeface="Work Sans" pitchFamily="2" charset="0"/>
                <a:ea typeface="Times New Roman" panose="02020603050405020304" pitchFamily="18" charset="0"/>
                <a:cs typeface="Times New Roman" panose="02020603050405020304" pitchFamily="18" charset="0"/>
              </a:rPr>
              <a:t>Describe the meaning of each concept.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1000"/>
              </a:spcAft>
              <a:buFont typeface="Symbol" panose="05050102010706020507" pitchFamily="18" charset="2"/>
              <a:buChar char=""/>
            </a:pPr>
            <a:r>
              <a:rPr lang="en-GB" sz="1000" kern="1200">
                <a:effectLst/>
                <a:latin typeface="Work Sans" pitchFamily="2" charset="0"/>
                <a:ea typeface="Times New Roman" panose="02020603050405020304" pitchFamily="18" charset="0"/>
                <a:cs typeface="Times New Roman" panose="02020603050405020304" pitchFamily="18" charset="0"/>
              </a:rPr>
              <a:t>Make the connections and links between the concepts.</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kern="1200">
                <a:effectLst/>
                <a:latin typeface="Work Sans" pitchFamily="2" charset="0"/>
                <a:ea typeface="Times New Roman" panose="02020603050405020304" pitchFamily="18" charset="0"/>
                <a:cs typeface="Times New Roman" panose="02020603050405020304" pitchFamily="18" charset="0"/>
              </a:rPr>
              <a:t>Pupils can decide as a group how they are going to do this.  Teachers may choose to model some examples</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a:effectLst/>
                <a:latin typeface="Work Sans" pitchFamily="2" charset="0"/>
                <a:ea typeface="Times New Roman" panose="02020603050405020304" pitchFamily="18" charset="0"/>
                <a:cs typeface="Times New Roman" panose="02020603050405020304" pitchFamily="18" charset="0"/>
              </a:rPr>
              <a:t>Eg: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kern="1200">
                <a:effectLst/>
                <a:latin typeface="Work Sans" pitchFamily="2" charset="0"/>
                <a:ea typeface="Times New Roman" panose="02020603050405020304" pitchFamily="18" charset="0"/>
                <a:cs typeface="Times New Roman" panose="02020603050405020304" pitchFamily="18" charset="0"/>
              </a:rPr>
              <a:t>Drama form – freeze frame for each concept with a commentary.</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kern="1200">
                <a:effectLst/>
                <a:latin typeface="Work Sans" pitchFamily="2" charset="0"/>
                <a:ea typeface="Times New Roman" panose="02020603050405020304" pitchFamily="18" charset="0"/>
                <a:cs typeface="Times New Roman" panose="02020603050405020304" pitchFamily="18" charset="0"/>
              </a:rPr>
              <a:t>PPT.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kern="1200">
                <a:solidFill>
                  <a:srgbClr val="000000"/>
                </a:solidFill>
                <a:effectLst/>
                <a:latin typeface="Work Sans" pitchFamily="2" charset="0"/>
                <a:ea typeface="Times New Roman" panose="02020603050405020304" pitchFamily="18" charset="0"/>
                <a:cs typeface="Times New Roman" panose="02020603050405020304" pitchFamily="18" charset="0"/>
              </a:rPr>
              <a:t>Story </a:t>
            </a:r>
            <a:r>
              <a:rPr lang="en-GB" sz="1000" kern="1200">
                <a:effectLst/>
                <a:latin typeface="Work Sans" pitchFamily="2" charset="0"/>
                <a:ea typeface="Times New Roman" panose="02020603050405020304" pitchFamily="18" charset="0"/>
                <a:cs typeface="Times New Roman" panose="02020603050405020304" pitchFamily="18" charset="0"/>
              </a:rPr>
              <a:t>board using symbols and sketches to describe each concept.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1000"/>
              </a:spcAft>
              <a:buFont typeface="Symbol" panose="05050102010706020507" pitchFamily="18" charset="2"/>
              <a:buChar char=""/>
            </a:pPr>
            <a:r>
              <a:rPr lang="en-GB" sz="1000" kern="1200">
                <a:effectLst/>
                <a:latin typeface="Work Sans" pitchFamily="2" charset="0"/>
                <a:ea typeface="Times New Roman" panose="02020603050405020304" pitchFamily="18" charset="0"/>
                <a:cs typeface="Times New Roman" panose="02020603050405020304" pitchFamily="18" charset="0"/>
              </a:rPr>
              <a:t>Poetry – verse for each concept.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kern="1200">
                <a:effectLst/>
                <a:latin typeface="Work Sans" pitchFamily="2" charset="0"/>
                <a:ea typeface="Times New Roman" panose="02020603050405020304" pitchFamily="18" charset="0"/>
                <a:cs typeface="Times New Roman" panose="02020603050405020304" pitchFamily="18" charset="0"/>
              </a:rPr>
              <a:t>Design a symbol for each concept and tell the narrative.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244162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A57A501-2286-AD52-FF5D-C56F99F8E350}"/>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8: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Big Story of the Bible? </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E20F8E2-1BF7-8957-DB9E-4CA2AA2C0CC6}"/>
              </a:ext>
            </a:extLst>
          </p:cNvPr>
          <p:cNvSpPr txBox="1"/>
          <p:nvPr/>
        </p:nvSpPr>
        <p:spPr>
          <a:xfrm>
            <a:off x="3680079" y="3184357"/>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sensitivities…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9D96523-6374-E3C1-F21B-E6E82F6F83FB}"/>
              </a:ext>
            </a:extLst>
          </p:cNvPr>
          <p:cNvSpPr txBox="1"/>
          <p:nvPr/>
        </p:nvSpPr>
        <p:spPr>
          <a:xfrm>
            <a:off x="3680078" y="2024152"/>
            <a:ext cx="4167051" cy="256930"/>
          </a:xfrm>
          <a:prstGeom prst="rect">
            <a:avLst/>
          </a:prstGeom>
          <a:noFill/>
        </p:spPr>
        <p:txBody>
          <a:bodyPr wrap="square">
            <a:spAutoFit/>
          </a:bodyPr>
          <a:lstStyle/>
          <a:p>
            <a:pPr>
              <a:lnSpc>
                <a:spcPct val="115000"/>
              </a:lnSpc>
              <a:spcAft>
                <a:spcPts val="1000"/>
              </a:spcAft>
            </a:pPr>
            <a:r>
              <a:rPr lang="en-GB" sz="1000" b="0" i="0">
                <a:solidFill>
                  <a:srgbClr val="000000"/>
                </a:solidFill>
                <a:effectLst/>
                <a:latin typeface="Work Sans" pitchFamily="2" charset="0"/>
              </a:rPr>
              <a:t>Type resources… </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A13A93BB-B5F9-E28F-DA93-D5A68ADB0AF3}"/>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633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a:solidFill>
                  <a:schemeClr val="bg1"/>
                </a:solidFill>
                <a:effectLst/>
                <a:latin typeface="Work Sans SemiBold" pitchFamily="2" charset="77"/>
              </a:rPr>
              <a:t>London Diocesan Board for Schools </a:t>
            </a:r>
          </a:p>
          <a:p>
            <a:pPr algn="ctr"/>
            <a:r>
              <a:rPr lang="en-GB" sz="1400" b="1" u="sng">
                <a:solidFill>
                  <a:schemeClr val="bg1"/>
                </a:solidFill>
                <a:latin typeface="Work Sans SemiBold" pitchFamily="2" charset="77"/>
              </a:rPr>
              <a:t>www.ldbs.co.uk</a:t>
            </a:r>
            <a:r>
              <a:rPr lang="en-GB" sz="1400" b="1" strike="noStrike">
                <a:solidFill>
                  <a:schemeClr val="bg1"/>
                </a:solidFill>
                <a:effectLst/>
                <a:latin typeface="Work Sans SemiBold" pitchFamily="2" charset="77"/>
              </a:rPr>
              <a:t>   </a:t>
            </a:r>
            <a:r>
              <a:rPr lang="en-GB" sz="1400" b="1" u="none" strike="noStrike">
                <a:solidFill>
                  <a:schemeClr val="bg1"/>
                </a:solidFill>
                <a:effectLst/>
                <a:latin typeface="Work Sans SemiBold" pitchFamily="2" charset="77"/>
              </a:rPr>
              <a:t>020 7932 1100</a:t>
            </a:r>
          </a:p>
          <a:p>
            <a:pPr algn="ctr"/>
            <a:br>
              <a:rPr lang="en-GB" sz="1100">
                <a:solidFill>
                  <a:schemeClr val="bg1"/>
                </a:solidFill>
                <a:latin typeface="Work Sans" pitchFamily="2" charset="77"/>
              </a:rPr>
            </a:br>
            <a:r>
              <a:rPr lang="en-GB" sz="1100" u="none" strike="noStrike">
                <a:solidFill>
                  <a:schemeClr val="bg1"/>
                </a:solidFill>
                <a:effectLst/>
                <a:latin typeface="Work Sans" pitchFamily="2" charset="77"/>
              </a:rPr>
              <a:t>London Diocesan Board for Schools is a Charitable Company Limited by Guarantee. </a:t>
            </a:r>
            <a:br>
              <a:rPr lang="en-GB" sz="1100" u="none" strike="noStrike">
                <a:solidFill>
                  <a:schemeClr val="bg1"/>
                </a:solidFill>
                <a:effectLst/>
                <a:latin typeface="Work Sans" pitchFamily="2" charset="77"/>
              </a:rPr>
            </a:br>
            <a:r>
              <a:rPr lang="en-GB" sz="1100" u="none" strike="noStrike">
                <a:solidFill>
                  <a:schemeClr val="bg1"/>
                </a:solidFill>
                <a:effectLst/>
                <a:latin typeface="Work Sans" pitchFamily="2" charset="77"/>
              </a:rPr>
              <a:t>Company Registration No 198131. Charity Registration No 313000. </a:t>
            </a:r>
            <a:br>
              <a:rPr lang="en-GB" sz="1100" u="none" strike="noStrike">
                <a:solidFill>
                  <a:schemeClr val="bg1"/>
                </a:solidFill>
                <a:effectLst/>
                <a:latin typeface="Work Sans" pitchFamily="2" charset="77"/>
              </a:rPr>
            </a:br>
            <a:endParaRPr lang="en-GB" sz="1100" u="none" strike="noStrike">
              <a:solidFill>
                <a:schemeClr val="bg1"/>
              </a:solidFill>
              <a:effectLst/>
              <a:latin typeface="Work Sans" pitchFamily="2" charset="77"/>
            </a:endParaRPr>
          </a:p>
          <a:p>
            <a:pPr algn="ctr"/>
            <a:r>
              <a:rPr lang="en-GB" sz="1100" u="none" strike="noStrike">
                <a:solidFill>
                  <a:schemeClr val="bg1"/>
                </a:solidFill>
                <a:effectLst/>
                <a:latin typeface="Work Sans" pitchFamily="2" charset="77"/>
              </a:rPr>
              <a:t>Registered Address: London Diocesan House, 36 </a:t>
            </a:r>
            <a:r>
              <a:rPr lang="en-GB" sz="1100" u="none" strike="noStrike" err="1">
                <a:solidFill>
                  <a:schemeClr val="bg1"/>
                </a:solidFill>
                <a:effectLst/>
                <a:latin typeface="Work Sans" pitchFamily="2" charset="77"/>
              </a:rPr>
              <a:t>Causton</a:t>
            </a:r>
            <a:r>
              <a:rPr lang="en-GB" sz="1100" u="none" strike="noStrike">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a:solidFill>
                <a:schemeClr val="bg1"/>
              </a:solidFill>
              <a:effectLst/>
              <a:latin typeface="Work Sans"/>
            </a:endParaRPr>
          </a:p>
          <a:p>
            <a:endParaRPr lang="en-GB"/>
          </a:p>
        </p:txBody>
      </p:sp>
    </p:spTree>
    <p:extLst>
      <p:ext uri="{BB962C8B-B14F-4D97-AF65-F5344CB8AC3E}">
        <p14:creationId xmlns:p14="http://schemas.microsoft.com/office/powerpoint/2010/main" val="335645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2D16DD-C7D2-85CD-4C1C-528AB90F4399}"/>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1F6B4BD-4529-58FD-4DFF-AFDCF59594F1}"/>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Bible?</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401205"/>
          </a:xfrm>
          <a:prstGeom prst="rect">
            <a:avLst/>
          </a:prstGeom>
          <a:noFill/>
        </p:spPr>
        <p:txBody>
          <a:bodyPr wrap="square">
            <a:spAutoFit/>
          </a:bodyPr>
          <a:lstStyle/>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Task 1:</a:t>
            </a:r>
            <a:endParaRPr lang="en-GB" sz="1000">
              <a:effectLst/>
              <a:latin typeface="Work Sans" pitchFamily="2" charset="0"/>
              <a:ea typeface="Calibri" panose="020F0502020204030204" pitchFamily="34" charset="0"/>
              <a:cs typeface="Times New Roman" panose="02020603050405020304" pitchFamily="18" charset="0"/>
            </a:endParaRPr>
          </a:p>
          <a:p>
            <a:pPr lvl="0">
              <a:spcAft>
                <a:spcPts val="400"/>
              </a:spcAft>
            </a:pPr>
            <a:r>
              <a:rPr lang="en-GB" sz="1000">
                <a:effectLst/>
                <a:latin typeface="Work Sans" pitchFamily="2" charset="0"/>
                <a:ea typeface="Calibri" panose="020F0502020204030204" pitchFamily="34" charset="0"/>
                <a:cs typeface="Times New Roman" panose="02020603050405020304" pitchFamily="18" charset="0"/>
              </a:rPr>
              <a:t>Sort the stories into three groups – before Jesus/told when Jesus was alive/after Jesus had risen from the dead</a:t>
            </a:r>
          </a:p>
          <a:p>
            <a:pPr marL="171450" lvl="0" indent="-171450">
              <a:spcAft>
                <a:spcPts val="400"/>
              </a:spcAft>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Explain:  </a:t>
            </a:r>
            <a:r>
              <a:rPr lang="en-GB" sz="1000">
                <a:effectLst/>
                <a:latin typeface="Work Sans" pitchFamily="2" charset="0"/>
                <a:ea typeface="Calibri" panose="020F0502020204030204" pitchFamily="34" charset="0"/>
                <a:cs typeface="Times New Roman" panose="02020603050405020304" pitchFamily="18" charset="0"/>
              </a:rPr>
              <a:t>The Bible is made up of two parts – The Old Testament (shared with the Jewish Faith but understood by both faith communities very differently.)  </a:t>
            </a: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The New Testament – The Gospels – accounts of Jesus’ life and the early Church</a:t>
            </a:r>
            <a:r>
              <a:rPr lang="en-GB" sz="1000" b="1">
                <a:effectLst/>
                <a:latin typeface="Work Sans" pitchFamily="2" charset="0"/>
                <a:ea typeface="Calibri" panose="020F0502020204030204" pitchFamily="34" charset="0"/>
                <a:cs typeface="Times New Roman" panose="02020603050405020304" pitchFamily="18" charset="0"/>
              </a:rPr>
              <a:t>.  See background for teachers for further information.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solidFill>
                  <a:srgbClr val="FF0000"/>
                </a:solidFill>
                <a:effectLst/>
                <a:latin typeface="Work Sans" pitchFamily="2" charset="0"/>
                <a:ea typeface="Calibri" panose="020F0502020204030204" pitchFamily="34" charset="0"/>
                <a:cs typeface="Times New Roman" panose="02020603050405020304" pitchFamily="18" charset="0"/>
              </a:rPr>
              <a:t> </a:t>
            </a: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Task 2:</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One book or many books?  One author or many authors?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In groups pupils brain storm names of books of the Bible – make a list of as many as they can think of – </a:t>
            </a:r>
            <a:r>
              <a:rPr lang="en-GB" sz="1000" b="1">
                <a:effectLst/>
                <a:latin typeface="Work Sans" pitchFamily="2" charset="0"/>
                <a:ea typeface="Calibri" panose="020F0502020204030204" pitchFamily="34" charset="0"/>
                <a:cs typeface="Times New Roman" panose="02020603050405020304" pitchFamily="18" charset="0"/>
              </a:rPr>
              <a:t>pre-assessment</a:t>
            </a:r>
            <a:r>
              <a:rPr lang="en-GB" sz="1000">
                <a:effectLst/>
                <a:latin typeface="Work Sans" pitchFamily="2" charset="0"/>
                <a:ea typeface="Calibri" panose="020F0502020204030204" pitchFamily="34" charset="0"/>
                <a:cs typeface="Times New Roman" panose="02020603050405020304" pitchFamily="18" charset="0"/>
              </a:rPr>
              <a:t> (To note: Only do this if you think pupils have some prior knowledge of the Bible.)</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Alternative:</a:t>
            </a:r>
            <a:r>
              <a:rPr lang="en-GB" sz="1000">
                <a:effectLst/>
                <a:latin typeface="Work Sans" pitchFamily="2" charset="0"/>
                <a:ea typeface="Calibri" panose="020F0502020204030204" pitchFamily="34" charset="0"/>
                <a:cs typeface="Times New Roman" panose="02020603050405020304" pitchFamily="18" charset="0"/>
              </a:rPr>
              <a:t>   Give pupils a list of books of the Bible.  Pupils sort into Old and New Testament books.</a:t>
            </a: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Task 3:</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Times New Roman" panose="02020603050405020304" pitchFamily="18" charset="0"/>
              </a:rPr>
              <a:t>One genre or many genres.</a:t>
            </a:r>
          </a:p>
          <a:p>
            <a:pPr lvl="0">
              <a:spcAft>
                <a:spcPts val="400"/>
              </a:spcAft>
            </a:pPr>
            <a:r>
              <a:rPr lang="en-GB" sz="1000">
                <a:effectLst/>
                <a:latin typeface="Work Sans" pitchFamily="2" charset="0"/>
                <a:ea typeface="Calibri" panose="020F0502020204030204" pitchFamily="34" charset="0"/>
                <a:cs typeface="Times New Roman" panose="02020603050405020304" pitchFamily="18" charset="0"/>
              </a:rPr>
              <a:t>Give the pupils short texts to read from the Bible.  In groups, pupils decide what genre they fall into: </a:t>
            </a:r>
          </a:p>
          <a:p>
            <a:pPr lvl="0">
              <a:spcAft>
                <a:spcPts val="400"/>
              </a:spcAft>
            </a:pPr>
            <a:r>
              <a:rPr lang="en-GB" sz="1000">
                <a:effectLst/>
                <a:latin typeface="Work Sans" pitchFamily="2" charset="0"/>
                <a:ea typeface="Calibri" panose="020F0502020204030204" pitchFamily="34" charset="0"/>
                <a:cs typeface="Times New Roman" panose="02020603050405020304" pitchFamily="18" charset="0"/>
              </a:rPr>
              <a:t>law/narrative/poetry/biography/letters/prophecies.</a:t>
            </a:r>
          </a:p>
          <a:p>
            <a:pPr>
              <a:spcAft>
                <a:spcPts val="4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F145B-65CD-F4C8-5A4A-D068264CE2C5}"/>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427DC0A-F22E-CCED-DC8E-BCE936C9D514}"/>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Bible?</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939540"/>
          </a:xfrm>
          <a:prstGeom prst="rect">
            <a:avLst/>
          </a:prstGeom>
          <a:noFill/>
        </p:spPr>
        <p:txBody>
          <a:bodyPr wrap="square">
            <a:spAutoFit/>
          </a:bodyPr>
          <a:lstStyle/>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Option 1:  </a:t>
            </a:r>
            <a:r>
              <a:rPr lang="en-GB" sz="1000">
                <a:effectLst/>
                <a:latin typeface="Work Sans" pitchFamily="2" charset="0"/>
                <a:ea typeface="Times New Roman" panose="02020603050405020304" pitchFamily="18" charset="0"/>
                <a:cs typeface="Times New Roman" panose="02020603050405020304" pitchFamily="18" charset="0"/>
              </a:rPr>
              <a:t>Pupils write a description of what they think the Bible is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The Bible is………………………………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Option 2:</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Times New Roman" panose="02020603050405020304" pitchFamily="18" charset="0"/>
                <a:cs typeface="Times New Roman" panose="02020603050405020304" pitchFamily="18" charset="0"/>
              </a:rPr>
              <a:t>In groups of 3:  Consolidating knowledge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True/False game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Statements:  (See appendix lesson 1a)</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Option 3:  </a:t>
            </a:r>
            <a:r>
              <a:rPr lang="en-GB" sz="1000">
                <a:effectLst/>
                <a:latin typeface="Work Sans" pitchFamily="2" charset="0"/>
                <a:ea typeface="Times New Roman" panose="02020603050405020304" pitchFamily="18" charset="0"/>
                <a:cs typeface="Times New Roman" panose="02020603050405020304" pitchFamily="18" charset="0"/>
              </a:rPr>
              <a:t>Written response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Key question: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do you think the big story of the Bible is?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 </a:t>
            </a: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Times New Roman" panose="02020603050405020304" pitchFamily="18"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do you now know about the Bible that you didn’t know before?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6103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CFF3D8-8DFF-312D-4A8F-014BCE0D9F57}"/>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is the Bible?</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Appendix lesson 1 and 1a.</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for whom the Bible is their Holy Book</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1C48F5B-1464-C8A3-F8F9-4080638FB81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571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0B58CC-4A48-9621-A1C9-CA6E3EDD0ADA}"/>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B5A7DF2-0C35-4FAD-B321-C7C99CD5529C}"/>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4ECFD63-A249-40E6-66E3-87FB8BEED827}"/>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 the concepts Creation and Fall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315232"/>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what the concepts Creation and Fall mean.</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the Creation story and the account of the Fall.</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Know how the concepts fit into the start of the Big Story.</a:t>
            </a:r>
          </a:p>
          <a:p>
            <a:pPr marL="171450" lvl="0" indent="-171450">
              <a:lnSpc>
                <a:spcPct val="107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Ask questions.</a:t>
            </a: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Creation, Fall.</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on prior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Bible was written over a period of 1,500 years by a number of different authors.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Bible is the Holy Book for Christians.</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Bible is made up of the Old Testament (39 books) and the New Testament (27 books) – 66 books in total.</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The Bible tells many stories but also one big story – God’s relationship with His people and His great rescue plan for the people and world He created.</a:t>
            </a:r>
          </a:p>
          <a:p>
            <a:pPr marL="228600"/>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Introduce this week’s question:</a:t>
            </a:r>
            <a:r>
              <a:rPr lang="en-GB" sz="1000">
                <a:effectLst/>
                <a:latin typeface="Work Sans" pitchFamily="2" charset="0"/>
                <a:ea typeface="Calibri" panose="020F0502020204030204" pitchFamily="34" charset="0"/>
                <a:cs typeface="Times New Roman" panose="02020603050405020304" pitchFamily="18" charset="0"/>
              </a:rPr>
              <a:t>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What do the concepts Creation and Fall mean and how do they fit into the Big Story?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Begin by sharing the Big story with the pupils first: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Either by showing the clip:</a:t>
            </a:r>
          </a:p>
          <a:p>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https://www.youtube.com/watch?v=dSs3wpycpl4&amp;feature=youtu.be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Or</a:t>
            </a:r>
            <a:r>
              <a:rPr lang="en-GB" sz="1000">
                <a:effectLst/>
                <a:latin typeface="Work Sans" pitchFamily="2" charset="0"/>
                <a:ea typeface="Calibri" panose="020F0502020204030204" pitchFamily="34" charset="0"/>
                <a:cs typeface="Times New Roman" panose="02020603050405020304" pitchFamily="18" charset="0"/>
              </a:rPr>
              <a:t> telling the story yourself:  </a:t>
            </a:r>
            <a:r>
              <a:rPr lang="en-GB" sz="1000" b="1">
                <a:effectLst/>
                <a:latin typeface="Work Sans" pitchFamily="2" charset="0"/>
                <a:ea typeface="Calibri" panose="020F0502020204030204" pitchFamily="34" charset="0"/>
                <a:cs typeface="Times New Roman" panose="02020603050405020304" pitchFamily="18" charset="0"/>
              </a:rPr>
              <a:t>(See appendix lesson 2)</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61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EB714BE-9B4D-022E-BE2E-0CAC36A0F025}"/>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C23501F-5E9D-830A-1F78-096620B5559F}"/>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 the concepts Creation and Fall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708981"/>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remember the creation story?  What happened on each day?  Sketch the story out.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Genesis 1:  2: 4</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Behind the text:  Why was it written?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this text was written?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Within the text:  What does the text mean?</a:t>
            </a:r>
            <a:r>
              <a:rPr lang="en-GB" sz="1000" dirty="0">
                <a:effectLst/>
                <a:latin typeface="Work Sans" pitchFamily="2" charset="0"/>
                <a:ea typeface="Times New Roman" panose="02020603050405020304" pitchFamily="18" charset="0"/>
                <a:cs typeface="Times New Roman" panose="02020603050405020304" pitchFamily="18" charset="0"/>
              </a:rPr>
              <a:t>  Are there any words that need explaining?  </a:t>
            </a:r>
            <a:r>
              <a:rPr lang="en-GB" sz="1000" b="1" dirty="0">
                <a:effectLst/>
                <a:latin typeface="Work Sans" pitchFamily="2" charset="0"/>
                <a:ea typeface="Times New Roman" panose="02020603050405020304" pitchFamily="18" charset="0"/>
                <a:cs typeface="Times New Roman" panose="02020603050405020304" pitchFamily="18" charset="0"/>
              </a:rPr>
              <a:t>Discipline:</a:t>
            </a:r>
            <a:r>
              <a:rPr lang="en-GB" sz="1000" dirty="0">
                <a:effectLst/>
                <a:latin typeface="Work Sans" pitchFamily="2" charset="0"/>
                <a:ea typeface="Times New Roman" panose="02020603050405020304" pitchFamily="18" charset="0"/>
                <a:cs typeface="Times New Roman" panose="02020603050405020304" pitchFamily="18" charset="0"/>
              </a:rPr>
              <a:t>  Theology</a:t>
            </a:r>
          </a:p>
          <a:p>
            <a:pPr marL="17145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think the text is trying to tell the reader?</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this text is saying about how God views human beings?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Why do you think on the sixth day God says ‘and it was very good.’</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 front of the text:</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This is concerned with the relationship between the text and the reader.  Discipline:  </a:t>
            </a:r>
            <a:r>
              <a:rPr lang="en-GB" sz="1000" dirty="0">
                <a:effectLst/>
                <a:latin typeface="Work Sans" pitchFamily="2" charset="0"/>
                <a:ea typeface="Times New Roman" panose="02020603050405020304" pitchFamily="18" charset="0"/>
                <a:cs typeface="Times New Roman" panose="02020603050405020304" pitchFamily="18" charset="0"/>
              </a:rPr>
              <a:t>Theology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the key message of this text 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questions has this text left you with?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Record pupils’ questions on a flip chart or in accordance with school policy.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Begin building the timeline (The big story) with pupils.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Inform </a:t>
            </a:r>
            <a:r>
              <a:rPr lang="en-GB" sz="1000" dirty="0">
                <a:effectLst/>
                <a:latin typeface="Work Sans" pitchFamily="2" charset="0"/>
                <a:ea typeface="Times New Roman" panose="02020603050405020304" pitchFamily="18" charset="0"/>
                <a:cs typeface="Times New Roman" panose="02020603050405020304" pitchFamily="18" charset="0"/>
              </a:rPr>
              <a:t>pupils that the first concept of the Bible is God described as the Trinity – (</a:t>
            </a:r>
            <a:r>
              <a:rPr lang="en-GB" sz="1000" b="1" dirty="0">
                <a:effectLst/>
                <a:latin typeface="Work Sans" pitchFamily="2" charset="0"/>
                <a:ea typeface="Times New Roman" panose="02020603050405020304" pitchFamily="18" charset="0"/>
                <a:cs typeface="Times New Roman" panose="02020603050405020304" pitchFamily="18" charset="0"/>
              </a:rPr>
              <a:t>To note:</a:t>
            </a:r>
            <a:r>
              <a:rPr lang="en-GB" sz="1000" dirty="0">
                <a:effectLst/>
                <a:latin typeface="Work Sans" pitchFamily="2" charset="0"/>
                <a:ea typeface="Times New Roman" panose="02020603050405020304" pitchFamily="18" charset="0"/>
                <a:cs typeface="Times New Roman" panose="02020603050405020304" pitchFamily="18" charset="0"/>
              </a:rPr>
              <a:t>  The Spirit of God was hovering over the waters – so the concept of the Trinity is there from the very beginning.)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The second concept is </a:t>
            </a:r>
            <a:r>
              <a:rPr lang="en-GB" sz="1000" b="1" dirty="0">
                <a:effectLst/>
                <a:latin typeface="Work Sans" pitchFamily="2" charset="0"/>
                <a:ea typeface="Times New Roman" panose="02020603050405020304" pitchFamily="18" charset="0"/>
                <a:cs typeface="Times New Roman" panose="02020603050405020304" pitchFamily="18" charset="0"/>
              </a:rPr>
              <a:t>creation.</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56308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06EE476-67F4-EA40-F876-614C8B402DA7}"/>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F14243F-5DAC-8D7A-DEBB-2389F558E38A}"/>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What do the concepts Creation and Fall mean and how do they fit into the Big Story?</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THREE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8 CONCEPTS OF THE BIBLE</a:t>
            </a:r>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Biblical text analysis:  </a:t>
            </a:r>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Genesis 2:  4 – 3.24 – Adam and the fall of man/humankind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Watch the videos:</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Adam and Eve – Saddleback Kids</a:t>
            </a:r>
            <a:r>
              <a:rPr lang="en-GB" sz="1000" b="1">
                <a:latin typeface="Work Sans" pitchFamily="2" charset="0"/>
                <a:ea typeface="Calibri" panose="020F0502020204030204" pitchFamily="34" charset="0"/>
                <a:cs typeface="Times New Roman" panose="02020603050405020304" pitchFamily="18" charset="0"/>
              </a:rPr>
              <a:t>- </a:t>
            </a:r>
            <a:r>
              <a:rPr lang="en-GB" sz="1000" u="sng">
                <a:solidFill>
                  <a:srgbClr val="0070C0"/>
                </a:solidFill>
                <a:effectLst/>
                <a:latin typeface="Work Sans" pitchFamily="2" charset="0"/>
                <a:ea typeface="Times New Roman" panose="02020603050405020304" pitchFamily="18" charset="0"/>
                <a:cs typeface="Segoe UI" panose="020B0502040204020203" pitchFamily="34" charset="0"/>
                <a:hlinkClick r:id="rId3" tooltip="View original video: Adam and Eve"/>
              </a:rPr>
              <a:t>Adam and Eve</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Adam and Eve sin – Saddleback Kids</a:t>
            </a:r>
            <a:r>
              <a:rPr lang="en-GB" sz="1000" b="1">
                <a:latin typeface="Work Sans" pitchFamily="2" charset="0"/>
                <a:ea typeface="Calibri" panose="020F0502020204030204" pitchFamily="34" charset="0"/>
                <a:cs typeface="Times New Roman" panose="02020603050405020304" pitchFamily="18" charset="0"/>
              </a:rPr>
              <a:t>-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https://www.youtube.com/watch?v=l7TDvJrjjz0</a:t>
            </a: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b="1">
                <a:effectLst/>
                <a:latin typeface="Work Sans" pitchFamily="2" charset="0"/>
                <a:ea typeface="Calibri" panose="020F0502020204030204" pitchFamily="34" charset="0"/>
                <a:cs typeface="Times New Roman" panose="02020603050405020304" pitchFamily="18" charset="0"/>
              </a:rPr>
              <a:t>The Fall – Christian perspective</a:t>
            </a:r>
            <a:r>
              <a:rPr lang="en-GB" sz="1000" b="1">
                <a:latin typeface="Work Sans" pitchFamily="2" charset="0"/>
                <a:ea typeface="Calibri" panose="020F0502020204030204" pitchFamily="34" charset="0"/>
                <a:cs typeface="Times New Roman" panose="02020603050405020304" pitchFamily="18" charset="0"/>
              </a:rPr>
              <a:t>- </a:t>
            </a: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https://www.youtube.com/watch?v=Kg2lkCxjMg8</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What does this story tell us about the type of God Christians believe in?</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do you think Eve chose to listen to the serpent rather than God?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Why did you think Adam and Eve ran away from God?</a:t>
            </a: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Have you ever been tempted?  How did you respond to the temptation?</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Explain to pupils that God gives humanity free will – that everyone has choices and that one’s choices have consequence not only for the individual but also others.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Inform </a:t>
            </a:r>
            <a:r>
              <a:rPr lang="en-GB" sz="1000">
                <a:effectLst/>
                <a:latin typeface="Work Sans" pitchFamily="2" charset="0"/>
                <a:ea typeface="Calibri" panose="020F0502020204030204" pitchFamily="34" charset="0"/>
                <a:cs typeface="Times New Roman" panose="02020603050405020304" pitchFamily="18" charset="0"/>
              </a:rPr>
              <a:t>the pupils that the </a:t>
            </a:r>
            <a:r>
              <a:rPr lang="en-GB" sz="1000" b="1">
                <a:effectLst/>
                <a:latin typeface="Work Sans" pitchFamily="2" charset="0"/>
                <a:ea typeface="Calibri" panose="020F0502020204030204" pitchFamily="34" charset="0"/>
                <a:cs typeface="Times New Roman" panose="02020603050405020304" pitchFamily="18" charset="0"/>
              </a:rPr>
              <a:t>Fall </a:t>
            </a:r>
            <a:r>
              <a:rPr lang="en-GB" sz="1000">
                <a:effectLst/>
                <a:latin typeface="Work Sans" pitchFamily="2" charset="0"/>
                <a:ea typeface="Calibri" panose="020F0502020204030204" pitchFamily="34" charset="0"/>
                <a:cs typeface="Times New Roman" panose="02020603050405020304" pitchFamily="18" charset="0"/>
              </a:rPr>
              <a:t>is the </a:t>
            </a:r>
            <a:r>
              <a:rPr lang="en-GB" sz="1000" b="1">
                <a:effectLst/>
                <a:latin typeface="Work Sans" pitchFamily="2" charset="0"/>
                <a:ea typeface="Calibri" panose="020F0502020204030204" pitchFamily="34" charset="0"/>
                <a:cs typeface="Times New Roman" panose="02020603050405020304" pitchFamily="18" charset="0"/>
              </a:rPr>
              <a:t>third concept.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Create a number of questions for Adam and Eve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If there was one question you could ask God related to this passage, what would it be and why?</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Teacher to select a range of questions from the pupils to bring to the plenary session.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To the pupil that created the question – what made you write this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Times New Roman" panose="02020603050405020304" pitchFamily="18" charset="0"/>
                <a:cs typeface="Times New Roman" panose="02020603050405020304" pitchFamily="18" charset="0"/>
              </a:rPr>
              <a:t>To the class – what answer would you give to this question?  Encourage pupils to back up their answer with evidence and prior knowledge they have about the Christian faith.</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667020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at-responsibility-has-God-given-people-about-taking-care-of-the-world-2 " id="{152E6E1B-8516-4BC8-ABF6-C9F52365B98F}" vid="{7DC890CD-07AA-4CE8-B3F2-16481F357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SharedWithUsers xmlns="62940bfc-e56c-4552-8076-1b7135828164">
      <UserInfo>
        <DisplayName>Abigail Chand</DisplayName>
        <AccountId>13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525C32-CE36-4D72-B557-EAAFEC90A79B}">
  <ds:schemaRefs>
    <ds:schemaRef ds:uri="37c5c6fe-bc8e-4494-977e-45e76d6ce1fa"/>
    <ds:schemaRef ds:uri="62940bfc-e56c-4552-8076-1b71358281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B7C75F-4CCD-4B1A-A1D4-638D4B98A68F}">
  <ds:schemaRefs>
    <ds:schemaRef ds:uri="37c5c6fe-bc8e-4494-977e-45e76d6ce1fa"/>
    <ds:schemaRef ds:uri="62940bfc-e56c-4552-8076-1b71358281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A92D82A-6B4F-4896-BC1D-DF64595806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8251</Words>
  <Application>Microsoft Office PowerPoint</Application>
  <PresentationFormat>Widescreen</PresentationFormat>
  <Paragraphs>830</Paragraphs>
  <Slides>33</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33</vt:i4>
      </vt:variant>
    </vt:vector>
  </HeadingPairs>
  <TitlesOfParts>
    <vt:vector size="43" baseType="lpstr">
      <vt:lpstr>Arial</vt:lpstr>
      <vt:lpstr>Calibri</vt:lpstr>
      <vt:lpstr>Calibri Light</vt:lpstr>
      <vt:lpstr>Symbol</vt:lpstr>
      <vt:lpstr>Work Sans</vt:lpstr>
      <vt:lpstr>Work Sans Light</vt:lpstr>
      <vt:lpstr>Work Sans SemiBold</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Mary Thorne</cp:lastModifiedBy>
  <cp:revision>3</cp:revision>
  <dcterms:created xsi:type="dcterms:W3CDTF">2023-08-03T11:07:13Z</dcterms:created>
  <dcterms:modified xsi:type="dcterms:W3CDTF">2024-02-04T22:27:32Z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