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29"/>
  </p:notesMasterIdLst>
  <p:sldIdLst>
    <p:sldId id="257" r:id="rId6"/>
    <p:sldId id="285" r:id="rId7"/>
    <p:sldId id="286" r:id="rId8"/>
    <p:sldId id="287" r:id="rId9"/>
    <p:sldId id="259" r:id="rId10"/>
    <p:sldId id="260" r:id="rId11"/>
    <p:sldId id="288" r:id="rId12"/>
    <p:sldId id="289" r:id="rId13"/>
    <p:sldId id="263" r:id="rId14"/>
    <p:sldId id="290" r:id="rId15"/>
    <p:sldId id="291" r:id="rId16"/>
    <p:sldId id="294" r:id="rId17"/>
    <p:sldId id="295" r:id="rId18"/>
    <p:sldId id="296" r:id="rId19"/>
    <p:sldId id="297" r:id="rId20"/>
    <p:sldId id="298" r:id="rId21"/>
    <p:sldId id="299" r:id="rId22"/>
    <p:sldId id="301" r:id="rId23"/>
    <p:sldId id="300" r:id="rId24"/>
    <p:sldId id="302" r:id="rId25"/>
    <p:sldId id="303" r:id="rId26"/>
    <p:sldId id="305"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345A"/>
    <a:srgbClr val="2D80A5"/>
    <a:srgbClr val="EEF7F8"/>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444795-F957-A058-CAAA-98BC04D3BE83}" v="18" dt="2024-02-05T20:24:34.569"/>
    <p1510:client id="{AFA95446-D6A5-E868-EB65-A8CA5A0110F7}" v="52" dt="2024-02-04T22:50:59.3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69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Thorne" userId="S::mary.thorne@london.anglican.org::a5b5e5da-c416-47bf-aff9-8cca5d278713" providerId="AD" clId="Web-{A09141E3-BB63-4BA8-9819-2C3C3945A6FC}"/>
    <pc:docChg chg="modSld">
      <pc:chgData name="Mary Thorne" userId="S::mary.thorne@london.anglican.org::a5b5e5da-c416-47bf-aff9-8cca5d278713" providerId="AD" clId="Web-{A09141E3-BB63-4BA8-9819-2C3C3945A6FC}" dt="2023-09-24T21:19:55.771" v="2" actId="14100"/>
      <pc:docMkLst>
        <pc:docMk/>
      </pc:docMkLst>
      <pc:sldChg chg="modSp">
        <pc:chgData name="Mary Thorne" userId="S::mary.thorne@london.anglican.org::a5b5e5da-c416-47bf-aff9-8cca5d278713" providerId="AD" clId="Web-{A09141E3-BB63-4BA8-9819-2C3C3945A6FC}" dt="2023-09-24T21:19:55.771" v="2" actId="14100"/>
        <pc:sldMkLst>
          <pc:docMk/>
          <pc:sldMk cId="2216089837" sldId="257"/>
        </pc:sldMkLst>
        <pc:spChg chg="mod">
          <ac:chgData name="Mary Thorne" userId="S::mary.thorne@london.anglican.org::a5b5e5da-c416-47bf-aff9-8cca5d278713" providerId="AD" clId="Web-{A09141E3-BB63-4BA8-9819-2C3C3945A6FC}" dt="2023-09-24T21:19:55.771" v="2" actId="14100"/>
          <ac:spMkLst>
            <pc:docMk/>
            <pc:sldMk cId="2216089837" sldId="257"/>
            <ac:spMk id="22" creationId="{01A8AF2B-B012-DE6B-49EA-3445979E1B01}"/>
          </ac:spMkLst>
        </pc:spChg>
      </pc:sldChg>
    </pc:docChg>
  </pc:docChgLst>
  <pc:docChgLst>
    <pc:chgData name="Mary Thorne" userId="S::mary.thorne@london.anglican.org::a5b5e5da-c416-47bf-aff9-8cca5d278713" providerId="AD" clId="Web-{71C82E0B-AB0F-45F3-BB21-4E7511CD7920}"/>
    <pc:docChg chg="modSld">
      <pc:chgData name="Mary Thorne" userId="S::mary.thorne@london.anglican.org::a5b5e5da-c416-47bf-aff9-8cca5d278713" providerId="AD" clId="Web-{71C82E0B-AB0F-45F3-BB21-4E7511CD7920}" dt="2023-09-08T11:06:15.933" v="11" actId="20577"/>
      <pc:docMkLst>
        <pc:docMk/>
      </pc:docMkLst>
      <pc:sldChg chg="modSp">
        <pc:chgData name="Mary Thorne" userId="S::mary.thorne@london.anglican.org::a5b5e5da-c416-47bf-aff9-8cca5d278713" providerId="AD" clId="Web-{71C82E0B-AB0F-45F3-BB21-4E7511CD7920}" dt="2023-09-08T11:06:04.792" v="8" actId="20577"/>
        <pc:sldMkLst>
          <pc:docMk/>
          <pc:sldMk cId="2720146686" sldId="286"/>
        </pc:sldMkLst>
        <pc:spChg chg="mod">
          <ac:chgData name="Mary Thorne" userId="S::mary.thorne@london.anglican.org::a5b5e5da-c416-47bf-aff9-8cca5d278713" providerId="AD" clId="Web-{71C82E0B-AB0F-45F3-BB21-4E7511CD7920}" dt="2023-09-08T11:06:04.792" v="8" actId="20577"/>
          <ac:spMkLst>
            <pc:docMk/>
            <pc:sldMk cId="2720146686" sldId="286"/>
            <ac:spMk id="4" creationId="{5CA38805-44A2-E0F9-4FA4-8AB48157935A}"/>
          </ac:spMkLst>
        </pc:spChg>
      </pc:sldChg>
      <pc:sldChg chg="modSp">
        <pc:chgData name="Mary Thorne" userId="S::mary.thorne@london.anglican.org::a5b5e5da-c416-47bf-aff9-8cca5d278713" providerId="AD" clId="Web-{71C82E0B-AB0F-45F3-BB21-4E7511CD7920}" dt="2023-09-08T11:06:15.933" v="11" actId="20577"/>
        <pc:sldMkLst>
          <pc:docMk/>
          <pc:sldMk cId="2770198971" sldId="287"/>
        </pc:sldMkLst>
        <pc:spChg chg="mod">
          <ac:chgData name="Mary Thorne" userId="S::mary.thorne@london.anglican.org::a5b5e5da-c416-47bf-aff9-8cca5d278713" providerId="AD" clId="Web-{71C82E0B-AB0F-45F3-BB21-4E7511CD7920}" dt="2023-09-08T11:06:15.933" v="11" actId="20577"/>
          <ac:spMkLst>
            <pc:docMk/>
            <pc:sldMk cId="2770198971" sldId="287"/>
            <ac:spMk id="4" creationId="{5CA38805-44A2-E0F9-4FA4-8AB48157935A}"/>
          </ac:spMkLst>
        </pc:spChg>
      </pc:sldChg>
    </pc:docChg>
  </pc:docChgLst>
  <pc:docChgLst>
    <pc:chgData name="Mary Thorne" userId="S::mary.thorne@london.anglican.org::a5b5e5da-c416-47bf-aff9-8cca5d278713" providerId="AD" clId="Web-{50B6D3CA-5CEC-4A73-8565-436D329DF667}"/>
    <pc:docChg chg="modSld">
      <pc:chgData name="Mary Thorne" userId="S::mary.thorne@london.anglican.org::a5b5e5da-c416-47bf-aff9-8cca5d278713" providerId="AD" clId="Web-{50B6D3CA-5CEC-4A73-8565-436D329DF667}" dt="2023-09-08T11:28:22.526" v="20" actId="20577"/>
      <pc:docMkLst>
        <pc:docMk/>
      </pc:docMkLst>
      <pc:sldChg chg="modSp">
        <pc:chgData name="Mary Thorne" userId="S::mary.thorne@london.anglican.org::a5b5e5da-c416-47bf-aff9-8cca5d278713" providerId="AD" clId="Web-{50B6D3CA-5CEC-4A73-8565-436D329DF667}" dt="2023-09-08T11:27:51.072" v="6" actId="20577"/>
        <pc:sldMkLst>
          <pc:docMk/>
          <pc:sldMk cId="2082377158" sldId="285"/>
        </pc:sldMkLst>
        <pc:spChg chg="mod">
          <ac:chgData name="Mary Thorne" userId="S::mary.thorne@london.anglican.org::a5b5e5da-c416-47bf-aff9-8cca5d278713" providerId="AD" clId="Web-{50B6D3CA-5CEC-4A73-8565-436D329DF667}" dt="2023-09-08T11:27:51.072" v="6" actId="20577"/>
          <ac:spMkLst>
            <pc:docMk/>
            <pc:sldMk cId="2082377158" sldId="285"/>
            <ac:spMk id="4" creationId="{5CA38805-44A2-E0F9-4FA4-8AB48157935A}"/>
          </ac:spMkLst>
        </pc:spChg>
      </pc:sldChg>
      <pc:sldChg chg="modSp">
        <pc:chgData name="Mary Thorne" userId="S::mary.thorne@london.anglican.org::a5b5e5da-c416-47bf-aff9-8cca5d278713" providerId="AD" clId="Web-{50B6D3CA-5CEC-4A73-8565-436D329DF667}" dt="2023-09-08T11:28:00.510" v="13" actId="20577"/>
        <pc:sldMkLst>
          <pc:docMk/>
          <pc:sldMk cId="2720146686" sldId="286"/>
        </pc:sldMkLst>
        <pc:spChg chg="mod">
          <ac:chgData name="Mary Thorne" userId="S::mary.thorne@london.anglican.org::a5b5e5da-c416-47bf-aff9-8cca5d278713" providerId="AD" clId="Web-{50B6D3CA-5CEC-4A73-8565-436D329DF667}" dt="2023-09-08T11:28:00.510" v="13" actId="20577"/>
          <ac:spMkLst>
            <pc:docMk/>
            <pc:sldMk cId="2720146686" sldId="286"/>
            <ac:spMk id="4" creationId="{5CA38805-44A2-E0F9-4FA4-8AB48157935A}"/>
          </ac:spMkLst>
        </pc:spChg>
      </pc:sldChg>
      <pc:sldChg chg="modSp">
        <pc:chgData name="Mary Thorne" userId="S::mary.thorne@london.anglican.org::a5b5e5da-c416-47bf-aff9-8cca5d278713" providerId="AD" clId="Web-{50B6D3CA-5CEC-4A73-8565-436D329DF667}" dt="2023-09-08T11:28:22.526" v="20" actId="20577"/>
        <pc:sldMkLst>
          <pc:docMk/>
          <pc:sldMk cId="2770198971" sldId="287"/>
        </pc:sldMkLst>
        <pc:spChg chg="mod">
          <ac:chgData name="Mary Thorne" userId="S::mary.thorne@london.anglican.org::a5b5e5da-c416-47bf-aff9-8cca5d278713" providerId="AD" clId="Web-{50B6D3CA-5CEC-4A73-8565-436D329DF667}" dt="2023-09-08T11:28:22.526" v="20" actId="20577"/>
          <ac:spMkLst>
            <pc:docMk/>
            <pc:sldMk cId="2770198971" sldId="287"/>
            <ac:spMk id="4" creationId="{5CA38805-44A2-E0F9-4FA4-8AB48157935A}"/>
          </ac:spMkLst>
        </pc:spChg>
      </pc:sldChg>
    </pc:docChg>
  </pc:docChgLst>
  <pc:docChgLst>
    <pc:chgData name="Mary Thorne" userId="S::mary.thorne@london.anglican.org::a5b5e5da-c416-47bf-aff9-8cca5d278713" providerId="AD" clId="Web-{8F444795-F957-A058-CAAA-98BC04D3BE83}"/>
    <pc:docChg chg="modSld">
      <pc:chgData name="Mary Thorne" userId="S::mary.thorne@london.anglican.org::a5b5e5da-c416-47bf-aff9-8cca5d278713" providerId="AD" clId="Web-{8F444795-F957-A058-CAAA-98BC04D3BE83}" dt="2024-02-05T20:24:34.569" v="8" actId="20577"/>
      <pc:docMkLst>
        <pc:docMk/>
      </pc:docMkLst>
      <pc:sldChg chg="modSp">
        <pc:chgData name="Mary Thorne" userId="S::mary.thorne@london.anglican.org::a5b5e5da-c416-47bf-aff9-8cca5d278713" providerId="AD" clId="Web-{8F444795-F957-A058-CAAA-98BC04D3BE83}" dt="2024-02-05T20:24:34.569" v="8" actId="20577"/>
        <pc:sldMkLst>
          <pc:docMk/>
          <pc:sldMk cId="3887857490" sldId="291"/>
        </pc:sldMkLst>
        <pc:spChg chg="mod">
          <ac:chgData name="Mary Thorne" userId="S::mary.thorne@london.anglican.org::a5b5e5da-c416-47bf-aff9-8cca5d278713" providerId="AD" clId="Web-{8F444795-F957-A058-CAAA-98BC04D3BE83}" dt="2024-02-05T20:24:34.569" v="8" actId="20577"/>
          <ac:spMkLst>
            <pc:docMk/>
            <pc:sldMk cId="3887857490" sldId="291"/>
            <ac:spMk id="5" creationId="{FA96F9E5-8D36-A8A5-C360-ABB1898E278E}"/>
          </ac:spMkLst>
        </pc:spChg>
      </pc:sldChg>
    </pc:docChg>
  </pc:docChgLst>
  <pc:docChgLst>
    <pc:chgData name="Mary Thorne" userId="S::mary.thorne@london.anglican.org::a5b5e5da-c416-47bf-aff9-8cca5d278713" providerId="AD" clId="Web-{A8682A59-B367-4179-8386-B6881AFDBC82}"/>
    <pc:docChg chg="modSld">
      <pc:chgData name="Mary Thorne" userId="S::mary.thorne@london.anglican.org::a5b5e5da-c416-47bf-aff9-8cca5d278713" providerId="AD" clId="Web-{A8682A59-B367-4179-8386-B6881AFDBC82}" dt="2023-09-08T11:05:26.067" v="3" actId="20577"/>
      <pc:docMkLst>
        <pc:docMk/>
      </pc:docMkLst>
      <pc:sldChg chg="modSp">
        <pc:chgData name="Mary Thorne" userId="S::mary.thorne@london.anglican.org::a5b5e5da-c416-47bf-aff9-8cca5d278713" providerId="AD" clId="Web-{A8682A59-B367-4179-8386-B6881AFDBC82}" dt="2023-09-08T11:05:26.067" v="3" actId="20577"/>
        <pc:sldMkLst>
          <pc:docMk/>
          <pc:sldMk cId="2082377158" sldId="285"/>
        </pc:sldMkLst>
        <pc:spChg chg="mod">
          <ac:chgData name="Mary Thorne" userId="S::mary.thorne@london.anglican.org::a5b5e5da-c416-47bf-aff9-8cca5d278713" providerId="AD" clId="Web-{A8682A59-B367-4179-8386-B6881AFDBC82}" dt="2023-09-08T11:05:26.067" v="3" actId="20577"/>
          <ac:spMkLst>
            <pc:docMk/>
            <pc:sldMk cId="2082377158" sldId="285"/>
            <ac:spMk id="4" creationId="{5CA38805-44A2-E0F9-4FA4-8AB48157935A}"/>
          </ac:spMkLst>
        </pc:spChg>
      </pc:sldChg>
    </pc:docChg>
  </pc:docChgLst>
  <pc:docChgLst>
    <pc:chgData name="Mary Thorne" userId="S::mary.thorne@london.anglican.org::a5b5e5da-c416-47bf-aff9-8cca5d278713" providerId="AD" clId="Web-{08BEF5B4-7C96-4E3F-83D7-1C9C43A15F95}"/>
    <pc:docChg chg="modSld">
      <pc:chgData name="Mary Thorne" userId="S::mary.thorne@london.anglican.org::a5b5e5da-c416-47bf-aff9-8cca5d278713" providerId="AD" clId="Web-{08BEF5B4-7C96-4E3F-83D7-1C9C43A15F95}" dt="2023-08-30T13:21:50.251" v="2" actId="20577"/>
      <pc:docMkLst>
        <pc:docMk/>
      </pc:docMkLst>
      <pc:sldChg chg="modSp">
        <pc:chgData name="Mary Thorne" userId="S::mary.thorne@london.anglican.org::a5b5e5da-c416-47bf-aff9-8cca5d278713" providerId="AD" clId="Web-{08BEF5B4-7C96-4E3F-83D7-1C9C43A15F95}" dt="2023-08-30T13:21:50.251" v="2" actId="20577"/>
        <pc:sldMkLst>
          <pc:docMk/>
          <pc:sldMk cId="4221055981" sldId="259"/>
        </pc:sldMkLst>
        <pc:spChg chg="mod">
          <ac:chgData name="Mary Thorne" userId="S::mary.thorne@london.anglican.org::a5b5e5da-c416-47bf-aff9-8cca5d278713" providerId="AD" clId="Web-{08BEF5B4-7C96-4E3F-83D7-1C9C43A15F95}" dt="2023-08-30T13:21:50.251" v="2" actId="20577"/>
          <ac:spMkLst>
            <pc:docMk/>
            <pc:sldMk cId="4221055981" sldId="259"/>
            <ac:spMk id="22" creationId="{DCADF510-8CFF-BEDA-98C7-AAE125765A82}"/>
          </ac:spMkLst>
        </pc:spChg>
      </pc:sldChg>
    </pc:docChg>
  </pc:docChgLst>
  <pc:docChgLst>
    <pc:chgData name="Mary Thorne" userId="S::mary.thorne@london.anglican.org::a5b5e5da-c416-47bf-aff9-8cca5d278713" providerId="AD" clId="Web-{82E049E0-857E-4B27-9508-692B5AD5CCB3}"/>
    <pc:docChg chg="modSld">
      <pc:chgData name="Mary Thorne" userId="S::mary.thorne@london.anglican.org::a5b5e5da-c416-47bf-aff9-8cca5d278713" providerId="AD" clId="Web-{82E049E0-857E-4B27-9508-692B5AD5CCB3}" dt="2023-10-14T07:44:11.424" v="24" actId="20577"/>
      <pc:docMkLst>
        <pc:docMk/>
      </pc:docMkLst>
      <pc:sldChg chg="modSp">
        <pc:chgData name="Mary Thorne" userId="S::mary.thorne@london.anglican.org::a5b5e5da-c416-47bf-aff9-8cca5d278713" providerId="AD" clId="Web-{82E049E0-857E-4B27-9508-692B5AD5CCB3}" dt="2023-10-14T07:42:25.531" v="1" actId="1076"/>
        <pc:sldMkLst>
          <pc:docMk/>
          <pc:sldMk cId="542221632" sldId="296"/>
        </pc:sldMkLst>
        <pc:spChg chg="mod">
          <ac:chgData name="Mary Thorne" userId="S::mary.thorne@london.anglican.org::a5b5e5da-c416-47bf-aff9-8cca5d278713" providerId="AD" clId="Web-{82E049E0-857E-4B27-9508-692B5AD5CCB3}" dt="2023-10-14T07:42:25.531" v="1" actId="1076"/>
          <ac:spMkLst>
            <pc:docMk/>
            <pc:sldMk cId="542221632" sldId="296"/>
            <ac:spMk id="5" creationId="{FA96F9E5-8D36-A8A5-C360-ABB1898E278E}"/>
          </ac:spMkLst>
        </pc:spChg>
      </pc:sldChg>
      <pc:sldChg chg="modSp">
        <pc:chgData name="Mary Thorne" userId="S::mary.thorne@london.anglican.org::a5b5e5da-c416-47bf-aff9-8cca5d278713" providerId="AD" clId="Web-{82E049E0-857E-4B27-9508-692B5AD5CCB3}" dt="2023-10-14T07:43:09.391" v="15" actId="20577"/>
        <pc:sldMkLst>
          <pc:docMk/>
          <pc:sldMk cId="3583636717" sldId="300"/>
        </pc:sldMkLst>
        <pc:spChg chg="mod">
          <ac:chgData name="Mary Thorne" userId="S::mary.thorne@london.anglican.org::a5b5e5da-c416-47bf-aff9-8cca5d278713" providerId="AD" clId="Web-{82E049E0-857E-4B27-9508-692B5AD5CCB3}" dt="2023-10-14T07:43:09.391" v="15" actId="20577"/>
          <ac:spMkLst>
            <pc:docMk/>
            <pc:sldMk cId="3583636717" sldId="300"/>
            <ac:spMk id="5" creationId="{FA96F9E5-8D36-A8A5-C360-ABB1898E278E}"/>
          </ac:spMkLst>
        </pc:spChg>
      </pc:sldChg>
      <pc:sldChg chg="modSp">
        <pc:chgData name="Mary Thorne" userId="S::mary.thorne@london.anglican.org::a5b5e5da-c416-47bf-aff9-8cca5d278713" providerId="AD" clId="Web-{82E049E0-857E-4B27-9508-692B5AD5CCB3}" dt="2023-10-14T07:44:11.424" v="24" actId="20577"/>
        <pc:sldMkLst>
          <pc:docMk/>
          <pc:sldMk cId="3427668125" sldId="305"/>
        </pc:sldMkLst>
        <pc:spChg chg="mod">
          <ac:chgData name="Mary Thorne" userId="S::mary.thorne@london.anglican.org::a5b5e5da-c416-47bf-aff9-8cca5d278713" providerId="AD" clId="Web-{82E049E0-857E-4B27-9508-692B5AD5CCB3}" dt="2023-10-14T07:44:11.424" v="24" actId="20577"/>
          <ac:spMkLst>
            <pc:docMk/>
            <pc:sldMk cId="3427668125" sldId="305"/>
            <ac:spMk id="5" creationId="{FA96F9E5-8D36-A8A5-C360-ABB1898E278E}"/>
          </ac:spMkLst>
        </pc:spChg>
      </pc:sldChg>
    </pc:docChg>
  </pc:docChgLst>
  <pc:docChgLst>
    <pc:chgData name="Leila Ingram-Smith" userId="abf53238-41da-4e01-a2dc-9d152a2d4646" providerId="ADAL" clId="{8B0AB88E-2515-447C-BE4B-8C10856B2508}"/>
    <pc:docChg chg="undo custSel modSld">
      <pc:chgData name="Leila Ingram-Smith" userId="abf53238-41da-4e01-a2dc-9d152a2d4646" providerId="ADAL" clId="{8B0AB88E-2515-447C-BE4B-8C10856B2508}" dt="2023-09-01T10:46:55.004" v="18" actId="1076"/>
      <pc:docMkLst>
        <pc:docMk/>
      </pc:docMkLst>
      <pc:sldChg chg="modSp mod">
        <pc:chgData name="Leila Ingram-Smith" userId="abf53238-41da-4e01-a2dc-9d152a2d4646" providerId="ADAL" clId="{8B0AB88E-2515-447C-BE4B-8C10856B2508}" dt="2023-09-01T10:44:21.832" v="2" actId="1076"/>
        <pc:sldMkLst>
          <pc:docMk/>
          <pc:sldMk cId="2082377158" sldId="285"/>
        </pc:sldMkLst>
        <pc:picChg chg="mod">
          <ac:chgData name="Leila Ingram-Smith" userId="abf53238-41da-4e01-a2dc-9d152a2d4646" providerId="ADAL" clId="{8B0AB88E-2515-447C-BE4B-8C10856B2508}" dt="2023-09-01T10:44:21.832" v="2" actId="1076"/>
          <ac:picMkLst>
            <pc:docMk/>
            <pc:sldMk cId="2082377158" sldId="285"/>
            <ac:picMk id="9" creationId="{3D29EA82-C45B-9B1C-BA1D-679A25DA3010}"/>
          </ac:picMkLst>
        </pc:picChg>
      </pc:sldChg>
      <pc:sldChg chg="addSp delSp modSp mod">
        <pc:chgData name="Leila Ingram-Smith" userId="abf53238-41da-4e01-a2dc-9d152a2d4646" providerId="ADAL" clId="{8B0AB88E-2515-447C-BE4B-8C10856B2508}" dt="2023-09-01T10:45:16.341" v="13" actId="14100"/>
        <pc:sldMkLst>
          <pc:docMk/>
          <pc:sldMk cId="2720146686" sldId="286"/>
        </pc:sldMkLst>
        <pc:spChg chg="mod">
          <ac:chgData name="Leila Ingram-Smith" userId="abf53238-41da-4e01-a2dc-9d152a2d4646" providerId="ADAL" clId="{8B0AB88E-2515-447C-BE4B-8C10856B2508}" dt="2023-09-01T10:45:11.521" v="12" actId="20577"/>
          <ac:spMkLst>
            <pc:docMk/>
            <pc:sldMk cId="2720146686" sldId="286"/>
            <ac:spMk id="10" creationId="{E2F4114A-1903-2028-5E2B-9D8ED08E9DB3}"/>
          </ac:spMkLst>
        </pc:spChg>
        <pc:picChg chg="add del mod">
          <ac:chgData name="Leila Ingram-Smith" userId="abf53238-41da-4e01-a2dc-9d152a2d4646" providerId="ADAL" clId="{8B0AB88E-2515-447C-BE4B-8C10856B2508}" dt="2023-09-01T10:45:16.341" v="13" actId="14100"/>
          <ac:picMkLst>
            <pc:docMk/>
            <pc:sldMk cId="2720146686" sldId="286"/>
            <ac:picMk id="12" creationId="{19BD9537-D4E6-3366-0933-09F0D39DAC58}"/>
          </ac:picMkLst>
        </pc:picChg>
      </pc:sldChg>
      <pc:sldChg chg="modSp mod">
        <pc:chgData name="Leila Ingram-Smith" userId="abf53238-41da-4e01-a2dc-9d152a2d4646" providerId="ADAL" clId="{8B0AB88E-2515-447C-BE4B-8C10856B2508}" dt="2023-09-01T10:46:55.004" v="18" actId="1076"/>
        <pc:sldMkLst>
          <pc:docMk/>
          <pc:sldMk cId="2770198971" sldId="287"/>
        </pc:sldMkLst>
        <pc:picChg chg="mod">
          <ac:chgData name="Leila Ingram-Smith" userId="abf53238-41da-4e01-a2dc-9d152a2d4646" providerId="ADAL" clId="{8B0AB88E-2515-447C-BE4B-8C10856B2508}" dt="2023-09-01T10:45:39.613" v="15" actId="1076"/>
          <ac:picMkLst>
            <pc:docMk/>
            <pc:sldMk cId="2770198971" sldId="287"/>
            <ac:picMk id="10" creationId="{C686C931-4CD4-7A79-C976-BD862FF2FA1F}"/>
          </ac:picMkLst>
        </pc:picChg>
        <pc:picChg chg="mod">
          <ac:chgData name="Leila Ingram-Smith" userId="abf53238-41da-4e01-a2dc-9d152a2d4646" providerId="ADAL" clId="{8B0AB88E-2515-447C-BE4B-8C10856B2508}" dt="2023-09-01T10:46:55.004" v="18" actId="1076"/>
          <ac:picMkLst>
            <pc:docMk/>
            <pc:sldMk cId="2770198971" sldId="287"/>
            <ac:picMk id="12" creationId="{BE34415D-C8F5-426B-973B-2C1BA1757C94}"/>
          </ac:picMkLst>
        </pc:picChg>
      </pc:sldChg>
    </pc:docChg>
  </pc:docChgLst>
  <pc:docChgLst>
    <pc:chgData name="Mary Thorne" userId="S::mary.thorne@london.anglican.org::a5b5e5da-c416-47bf-aff9-8cca5d278713" providerId="AD" clId="Web-{AFA95446-D6A5-E868-EB65-A8CA5A0110F7}"/>
    <pc:docChg chg="modSld">
      <pc:chgData name="Mary Thorne" userId="S::mary.thorne@london.anglican.org::a5b5e5da-c416-47bf-aff9-8cca5d278713" providerId="AD" clId="Web-{AFA95446-D6A5-E868-EB65-A8CA5A0110F7}" dt="2024-02-04T22:50:59.390" v="27" actId="20577"/>
      <pc:docMkLst>
        <pc:docMk/>
      </pc:docMkLst>
      <pc:sldChg chg="modSp">
        <pc:chgData name="Mary Thorne" userId="S::mary.thorne@london.anglican.org::a5b5e5da-c416-47bf-aff9-8cca5d278713" providerId="AD" clId="Web-{AFA95446-D6A5-E868-EB65-A8CA5A0110F7}" dt="2024-02-04T22:50:09.264" v="14" actId="20577"/>
        <pc:sldMkLst>
          <pc:docMk/>
          <pc:sldMk cId="135562873" sldId="288"/>
        </pc:sldMkLst>
        <pc:spChg chg="mod">
          <ac:chgData name="Mary Thorne" userId="S::mary.thorne@london.anglican.org::a5b5e5da-c416-47bf-aff9-8cca5d278713" providerId="AD" clId="Web-{AFA95446-D6A5-E868-EB65-A8CA5A0110F7}" dt="2024-02-04T22:50:09.264" v="14" actId="20577"/>
          <ac:spMkLst>
            <pc:docMk/>
            <pc:sldMk cId="135562873" sldId="288"/>
            <ac:spMk id="5" creationId="{FA96F9E5-8D36-A8A5-C360-ABB1898E278E}"/>
          </ac:spMkLst>
        </pc:spChg>
      </pc:sldChg>
      <pc:sldChg chg="modSp">
        <pc:chgData name="Mary Thorne" userId="S::mary.thorne@london.anglican.org::a5b5e5da-c416-47bf-aff9-8cca5d278713" providerId="AD" clId="Web-{AFA95446-D6A5-E868-EB65-A8CA5A0110F7}" dt="2024-02-04T22:50:59.390" v="27" actId="20577"/>
        <pc:sldMkLst>
          <pc:docMk/>
          <pc:sldMk cId="542221632" sldId="296"/>
        </pc:sldMkLst>
        <pc:spChg chg="mod">
          <ac:chgData name="Mary Thorne" userId="S::mary.thorne@london.anglican.org::a5b5e5da-c416-47bf-aff9-8cca5d278713" providerId="AD" clId="Web-{AFA95446-D6A5-E868-EB65-A8CA5A0110F7}" dt="2024-02-04T22:50:59.390" v="27" actId="20577"/>
          <ac:spMkLst>
            <pc:docMk/>
            <pc:sldMk cId="542221632" sldId="296"/>
            <ac:spMk id="5" creationId="{FA96F9E5-8D36-A8A5-C360-ABB1898E278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DF7C0E-A1A3-4352-8DBE-FE67DFE19EA2}" type="datetimeFigureOut">
              <a:rPr lang="en-GB" smtClean="0"/>
              <a:t>05/02/2024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DA6D72-690D-47CE-8D9D-C52FCA15AC26}" type="slidenum">
              <a:rPr lang="en-GB" smtClean="0"/>
              <a:t>‹#›</a:t>
            </a:fld>
            <a:endParaRPr lang="en-GB"/>
          </a:p>
        </p:txBody>
      </p:sp>
    </p:spTree>
    <p:extLst>
      <p:ext uri="{BB962C8B-B14F-4D97-AF65-F5344CB8AC3E}">
        <p14:creationId xmlns:p14="http://schemas.microsoft.com/office/powerpoint/2010/main" val="1135775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F4EC0D-FE89-3D4A-871C-B7CDF984FBF3}" type="slidenum">
              <a:rPr lang="en-US" smtClean="0"/>
              <a:t>23</a:t>
            </a:fld>
            <a:endParaRPr lang="en-US"/>
          </a:p>
        </p:txBody>
      </p:sp>
    </p:spTree>
    <p:extLst>
      <p:ext uri="{BB962C8B-B14F-4D97-AF65-F5344CB8AC3E}">
        <p14:creationId xmlns:p14="http://schemas.microsoft.com/office/powerpoint/2010/main" val="344991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2/5/2024</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2FF4C-3DE3-CC45-B783-544E8DEECF6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8B5691C-B88E-984A-A13E-5428565C7F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4854A5-3C3A-4F46-91C4-C321D92F05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0B5AFE7-93A9-1542-8655-CBC730CA48D8}"/>
              </a:ext>
            </a:extLst>
          </p:cNvPr>
          <p:cNvSpPr>
            <a:spLocks noGrp="1"/>
          </p:cNvSpPr>
          <p:nvPr>
            <p:ph type="dt" sz="half" idx="10"/>
          </p:nvPr>
        </p:nvSpPr>
        <p:spPr/>
        <p:txBody>
          <a:bodyPr/>
          <a:lstStyle/>
          <a:p>
            <a:fld id="{B776C0C9-5303-E24F-AC1E-150A11D1B4EC}" type="datetimeFigureOut">
              <a:rPr lang="en-US" smtClean="0"/>
              <a:t>2/5/2024</a:t>
            </a:fld>
            <a:endParaRPr lang="en-US"/>
          </a:p>
        </p:txBody>
      </p:sp>
      <p:sp>
        <p:nvSpPr>
          <p:cNvPr id="6" name="Footer Placeholder 5">
            <a:extLst>
              <a:ext uri="{FF2B5EF4-FFF2-40B4-BE49-F238E27FC236}">
                <a16:creationId xmlns:a16="http://schemas.microsoft.com/office/drawing/2014/main" id="{1072007C-1863-AD49-A24A-AB48C49E16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426D1F-2785-FF45-A60E-E7856A9FA62A}"/>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1287681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7E551-73EB-754D-A468-CA3450B53D9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573CC7B-1724-BB44-9AA3-AFB5EA80F15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3836DE3-98C9-214D-A227-F8C5B1F265E5}"/>
              </a:ext>
            </a:extLst>
          </p:cNvPr>
          <p:cNvSpPr>
            <a:spLocks noGrp="1"/>
          </p:cNvSpPr>
          <p:nvPr>
            <p:ph type="dt" sz="half" idx="10"/>
          </p:nvPr>
        </p:nvSpPr>
        <p:spPr/>
        <p:txBody>
          <a:bodyPr/>
          <a:lstStyle/>
          <a:p>
            <a:fld id="{B776C0C9-5303-E24F-AC1E-150A11D1B4EC}" type="datetimeFigureOut">
              <a:rPr lang="en-US" smtClean="0"/>
              <a:t>2/5/2024</a:t>
            </a:fld>
            <a:endParaRPr lang="en-US"/>
          </a:p>
        </p:txBody>
      </p:sp>
      <p:sp>
        <p:nvSpPr>
          <p:cNvPr id="5" name="Footer Placeholder 4">
            <a:extLst>
              <a:ext uri="{FF2B5EF4-FFF2-40B4-BE49-F238E27FC236}">
                <a16:creationId xmlns:a16="http://schemas.microsoft.com/office/drawing/2014/main" id="{F50A005F-5733-534A-90B8-10D4783720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339FEA-F112-4545-88D1-3BAFE1F5F76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933433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C27C8B-EBC7-994B-8DEE-E59A63B540F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60B2E9B-4D8D-5F45-A737-EF109E4A88E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BD745F5-48FC-DF47-AC39-9931721491FB}"/>
              </a:ext>
            </a:extLst>
          </p:cNvPr>
          <p:cNvSpPr>
            <a:spLocks noGrp="1"/>
          </p:cNvSpPr>
          <p:nvPr>
            <p:ph type="dt" sz="half" idx="10"/>
          </p:nvPr>
        </p:nvSpPr>
        <p:spPr/>
        <p:txBody>
          <a:bodyPr/>
          <a:lstStyle/>
          <a:p>
            <a:fld id="{B776C0C9-5303-E24F-AC1E-150A11D1B4EC}" type="datetimeFigureOut">
              <a:rPr lang="en-US" smtClean="0"/>
              <a:t>2/5/2024</a:t>
            </a:fld>
            <a:endParaRPr lang="en-US"/>
          </a:p>
        </p:txBody>
      </p:sp>
      <p:sp>
        <p:nvSpPr>
          <p:cNvPr id="5" name="Footer Placeholder 4">
            <a:extLst>
              <a:ext uri="{FF2B5EF4-FFF2-40B4-BE49-F238E27FC236}">
                <a16:creationId xmlns:a16="http://schemas.microsoft.com/office/drawing/2014/main" id="{45E5410C-9319-F041-9AD1-BAEE8C42C7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66B1B-4401-3949-8E3F-DE74B1B3F908}"/>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2476975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9E9C1-8ED9-CA4A-AD76-D7D3CD99EB5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4A4EFD0-D945-9C46-AD3A-F8B1B13BB8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BF3E435-13F5-F44F-9089-8E9ED246EAEA}"/>
              </a:ext>
            </a:extLst>
          </p:cNvPr>
          <p:cNvSpPr>
            <a:spLocks noGrp="1"/>
          </p:cNvSpPr>
          <p:nvPr>
            <p:ph type="dt" sz="half" idx="10"/>
          </p:nvPr>
        </p:nvSpPr>
        <p:spPr/>
        <p:txBody>
          <a:bodyPr/>
          <a:lstStyle/>
          <a:p>
            <a:fld id="{B776C0C9-5303-E24F-AC1E-150A11D1B4EC}" type="datetimeFigureOut">
              <a:rPr lang="en-US" smtClean="0"/>
              <a:t>2/5/2024</a:t>
            </a:fld>
            <a:endParaRPr lang="en-US"/>
          </a:p>
        </p:txBody>
      </p:sp>
      <p:sp>
        <p:nvSpPr>
          <p:cNvPr id="5" name="Footer Placeholder 4">
            <a:extLst>
              <a:ext uri="{FF2B5EF4-FFF2-40B4-BE49-F238E27FC236}">
                <a16:creationId xmlns:a16="http://schemas.microsoft.com/office/drawing/2014/main" id="{E91ADE4F-2196-3D42-BD2A-38870AE82B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3DB89D-1714-EF47-9A59-722923BD8E3F}"/>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889680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91E23-60B6-2845-B408-15FF7AFDA1E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3B21FD2-B6C2-8743-AE07-835F5777AD3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0F66F3F-FD51-2049-B519-C99C443784CC}"/>
              </a:ext>
            </a:extLst>
          </p:cNvPr>
          <p:cNvSpPr>
            <a:spLocks noGrp="1"/>
          </p:cNvSpPr>
          <p:nvPr>
            <p:ph type="dt" sz="half" idx="10"/>
          </p:nvPr>
        </p:nvSpPr>
        <p:spPr/>
        <p:txBody>
          <a:bodyPr/>
          <a:lstStyle/>
          <a:p>
            <a:fld id="{B776C0C9-5303-E24F-AC1E-150A11D1B4EC}" type="datetimeFigureOut">
              <a:rPr lang="en-US" smtClean="0"/>
              <a:t>2/5/2024</a:t>
            </a:fld>
            <a:endParaRPr lang="en-US"/>
          </a:p>
        </p:txBody>
      </p:sp>
      <p:sp>
        <p:nvSpPr>
          <p:cNvPr id="5" name="Footer Placeholder 4">
            <a:extLst>
              <a:ext uri="{FF2B5EF4-FFF2-40B4-BE49-F238E27FC236}">
                <a16:creationId xmlns:a16="http://schemas.microsoft.com/office/drawing/2014/main" id="{CB2D7152-3AF1-1A4A-9FC9-A66AEA65CB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0B2D6A-99AC-304C-8170-06D6A3033367}"/>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47447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9D835-D7D8-E44C-B5D6-C1F445CF5B1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9AC0E26-2F05-244D-8D0D-33A0D7FFCA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BFFE58E-D6F3-B84B-B5D6-A60ECFA91179}"/>
              </a:ext>
            </a:extLst>
          </p:cNvPr>
          <p:cNvSpPr>
            <a:spLocks noGrp="1"/>
          </p:cNvSpPr>
          <p:nvPr>
            <p:ph type="dt" sz="half" idx="10"/>
          </p:nvPr>
        </p:nvSpPr>
        <p:spPr/>
        <p:txBody>
          <a:bodyPr/>
          <a:lstStyle/>
          <a:p>
            <a:fld id="{B776C0C9-5303-E24F-AC1E-150A11D1B4EC}" type="datetimeFigureOut">
              <a:rPr lang="en-US" smtClean="0"/>
              <a:t>2/5/2024</a:t>
            </a:fld>
            <a:endParaRPr lang="en-US"/>
          </a:p>
        </p:txBody>
      </p:sp>
      <p:sp>
        <p:nvSpPr>
          <p:cNvPr id="5" name="Footer Placeholder 4">
            <a:extLst>
              <a:ext uri="{FF2B5EF4-FFF2-40B4-BE49-F238E27FC236}">
                <a16:creationId xmlns:a16="http://schemas.microsoft.com/office/drawing/2014/main" id="{7BC3FB78-9681-7146-AD53-EA57328F86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EC779A-55A5-BE45-A8D8-A71BECA763C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08298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050B8-5BA9-F947-856C-4015DE6E6C7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9F89CCE-66CD-404C-9B48-2B417B1A7D3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985F8E2-836F-E741-8B3E-38D70659F60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A13EED2-D74F-0242-960A-9DA028BF03AE}"/>
              </a:ext>
            </a:extLst>
          </p:cNvPr>
          <p:cNvSpPr>
            <a:spLocks noGrp="1"/>
          </p:cNvSpPr>
          <p:nvPr>
            <p:ph type="dt" sz="half" idx="10"/>
          </p:nvPr>
        </p:nvSpPr>
        <p:spPr/>
        <p:txBody>
          <a:bodyPr/>
          <a:lstStyle/>
          <a:p>
            <a:fld id="{B776C0C9-5303-E24F-AC1E-150A11D1B4EC}" type="datetimeFigureOut">
              <a:rPr lang="en-US" smtClean="0"/>
              <a:t>2/5/2024</a:t>
            </a:fld>
            <a:endParaRPr lang="en-US"/>
          </a:p>
        </p:txBody>
      </p:sp>
      <p:sp>
        <p:nvSpPr>
          <p:cNvPr id="6" name="Footer Placeholder 5">
            <a:extLst>
              <a:ext uri="{FF2B5EF4-FFF2-40B4-BE49-F238E27FC236}">
                <a16:creationId xmlns:a16="http://schemas.microsoft.com/office/drawing/2014/main" id="{68C18D76-C842-324D-A767-B6AD3C3B0A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4A0260-4EB7-2F4A-AF6C-CCE1F372490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4022936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3A593-1C58-F246-85C8-B2A4B9E4A8C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7E1BA7F-C969-AB43-B91D-9FA0D9019A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508D577-1716-5843-A005-4AD6CE7C4DE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2107EE9-761C-0C46-BF82-DDCC0C446B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5C56B46-B275-5146-BFCE-8343C6358CD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E8B2E11-6828-CC4D-B31C-D41754F808C4}"/>
              </a:ext>
            </a:extLst>
          </p:cNvPr>
          <p:cNvSpPr>
            <a:spLocks noGrp="1"/>
          </p:cNvSpPr>
          <p:nvPr>
            <p:ph type="dt" sz="half" idx="10"/>
          </p:nvPr>
        </p:nvSpPr>
        <p:spPr/>
        <p:txBody>
          <a:bodyPr/>
          <a:lstStyle/>
          <a:p>
            <a:fld id="{B776C0C9-5303-E24F-AC1E-150A11D1B4EC}" type="datetimeFigureOut">
              <a:rPr lang="en-US" smtClean="0"/>
              <a:t>2/5/2024</a:t>
            </a:fld>
            <a:endParaRPr lang="en-US"/>
          </a:p>
        </p:txBody>
      </p:sp>
      <p:sp>
        <p:nvSpPr>
          <p:cNvPr id="8" name="Footer Placeholder 7">
            <a:extLst>
              <a:ext uri="{FF2B5EF4-FFF2-40B4-BE49-F238E27FC236}">
                <a16:creationId xmlns:a16="http://schemas.microsoft.com/office/drawing/2014/main" id="{96DE111F-49A6-6E44-8F8F-6EBD90C5B6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5D1EF5-9600-F849-A6F8-EDE0E1DCAA64}"/>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181022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58C8B-3CD5-3C4B-8C68-1D0B1EFC05E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F618E93-0852-0745-A3F5-DCA3E741173A}"/>
              </a:ext>
            </a:extLst>
          </p:cNvPr>
          <p:cNvSpPr>
            <a:spLocks noGrp="1"/>
          </p:cNvSpPr>
          <p:nvPr>
            <p:ph type="dt" sz="half" idx="10"/>
          </p:nvPr>
        </p:nvSpPr>
        <p:spPr/>
        <p:txBody>
          <a:bodyPr/>
          <a:lstStyle/>
          <a:p>
            <a:fld id="{B776C0C9-5303-E24F-AC1E-150A11D1B4EC}" type="datetimeFigureOut">
              <a:rPr lang="en-US" smtClean="0"/>
              <a:t>2/5/2024</a:t>
            </a:fld>
            <a:endParaRPr lang="en-US"/>
          </a:p>
        </p:txBody>
      </p:sp>
      <p:sp>
        <p:nvSpPr>
          <p:cNvPr id="4" name="Footer Placeholder 3">
            <a:extLst>
              <a:ext uri="{FF2B5EF4-FFF2-40B4-BE49-F238E27FC236}">
                <a16:creationId xmlns:a16="http://schemas.microsoft.com/office/drawing/2014/main" id="{853020E4-EF38-8B40-B868-8D03F6480A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DCB915-5024-5E4A-AC02-DBCD9C7C9709}"/>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2298088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2/5/2024</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57BE1-EF87-5A44-B07B-4D0AFC95AF2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E9B1899-BA03-7249-8937-A29C7E0FBA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4CBFCD2-F3AE-3E4D-8A23-D970BED57B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747E706-795F-1541-A991-E5826285AAF2}"/>
              </a:ext>
            </a:extLst>
          </p:cNvPr>
          <p:cNvSpPr>
            <a:spLocks noGrp="1"/>
          </p:cNvSpPr>
          <p:nvPr>
            <p:ph type="dt" sz="half" idx="10"/>
          </p:nvPr>
        </p:nvSpPr>
        <p:spPr/>
        <p:txBody>
          <a:bodyPr/>
          <a:lstStyle/>
          <a:p>
            <a:fld id="{B776C0C9-5303-E24F-AC1E-150A11D1B4EC}" type="datetimeFigureOut">
              <a:rPr lang="en-US" smtClean="0"/>
              <a:t>2/5/2024</a:t>
            </a:fld>
            <a:endParaRPr lang="en-US"/>
          </a:p>
        </p:txBody>
      </p:sp>
      <p:sp>
        <p:nvSpPr>
          <p:cNvPr id="6" name="Footer Placeholder 5">
            <a:extLst>
              <a:ext uri="{FF2B5EF4-FFF2-40B4-BE49-F238E27FC236}">
                <a16:creationId xmlns:a16="http://schemas.microsoft.com/office/drawing/2014/main" id="{6A52EF06-9C56-9D43-A3C8-19447C72D6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634BEA-B893-D948-89DD-8341AE8EF90B}"/>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11987775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2/5/2024</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2/5/2024</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9"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bbc.co.uk/bitesize/guides/z2bbtv4/revision/3" TargetMode="External"/><Relationship Id="rId7" Type="http://schemas.openxmlformats.org/officeDocument/2006/relationships/hyperlink" Target="https://www.bbc.co.uk/bitesize/guides/zvxtgwx/revision/6"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hyperlink" Target="https://www.bbc.co.uk/religion/religions/christianity/holydays/epiphany.shtml"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F26357-C8AA-8A42-8099-6CCE16D9F210}"/>
              </a:ext>
            </a:extLst>
          </p:cNvPr>
          <p:cNvSpPr>
            <a:spLocks/>
          </p:cNvSpPr>
          <p:nvPr/>
        </p:nvSpPr>
        <p:spPr>
          <a:xfrm>
            <a:off x="6500190" y="2754216"/>
            <a:ext cx="5688697" cy="2678745"/>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1" y="1"/>
            <a:ext cx="12192001" cy="2754216"/>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52668" y="279247"/>
            <a:ext cx="8039647" cy="1200329"/>
          </a:xfrm>
          <a:prstGeom prst="rect">
            <a:avLst/>
          </a:prstGeom>
          <a:noFill/>
        </p:spPr>
        <p:txBody>
          <a:bodyPr wrap="square" rtlCol="0">
            <a:spAutoFit/>
          </a:bodyPr>
          <a:lstStyle/>
          <a:p>
            <a:r>
              <a:rPr lang="en-US" sz="2400" dirty="0">
                <a:solidFill>
                  <a:schemeClr val="bg1"/>
                </a:solidFill>
                <a:latin typeface="Work Sans Light" pitchFamily="2" charset="0"/>
              </a:rPr>
              <a:t>Big Question: </a:t>
            </a:r>
            <a:r>
              <a:rPr lang="en-GB" sz="2400" dirty="0">
                <a:solidFill>
                  <a:schemeClr val="bg1"/>
                </a:solidFill>
                <a:effectLst/>
                <a:latin typeface="Work Sans Light" pitchFamily="2" charset="0"/>
                <a:ea typeface="Calibri" panose="020F0502020204030204" pitchFamily="34" charset="0"/>
                <a:cs typeface="Calibri Light" panose="020F0302020204030204" pitchFamily="34" charset="0"/>
              </a:rPr>
              <a:t>How does the season of Advent and the feast of the Epiphany point towards the true meaning of Christmas? </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62553" y="344531"/>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THREE</a:t>
            </a: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062660" y="1630908"/>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1488566"/>
            <a:ext cx="2514336" cy="523220"/>
          </a:xfrm>
          <a:prstGeom prst="rect">
            <a:avLst/>
          </a:prstGeom>
          <a:noFill/>
        </p:spPr>
        <p:txBody>
          <a:bodyPr wrap="square" rtlCol="0">
            <a:spAutoFit/>
          </a:bodyPr>
          <a:lstStyle/>
          <a:p>
            <a:r>
              <a:rPr lang="en-US" sz="1400" dirty="0">
                <a:solidFill>
                  <a:schemeClr val="bg1"/>
                </a:solidFill>
                <a:latin typeface="Work Sans SemiBold" pitchFamily="2" charset="0"/>
              </a:rPr>
              <a:t>CORE CONCEPT: </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INCARNATION  </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02A947F6-1B69-709F-552B-F5197D4394BF}"/>
              </a:ext>
            </a:extLst>
          </p:cNvPr>
          <p:cNvSpPr>
            <a:spLocks noGrp="1" noRot="1" noMove="1" noResize="1" noEditPoints="1" noAdjustHandles="1" noChangeArrowheads="1" noChangeShapeType="1"/>
          </p:cNvSpPr>
          <p:nvPr/>
        </p:nvSpPr>
        <p:spPr>
          <a:xfrm>
            <a:off x="-2870" y="2754217"/>
            <a:ext cx="3081976" cy="410378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DE66AFA-E74B-2A5B-54A9-042DB2229AA7}"/>
              </a:ext>
            </a:extLst>
          </p:cNvPr>
          <p:cNvSpPr txBox="1">
            <a:spLocks/>
          </p:cNvSpPr>
          <p:nvPr/>
        </p:nvSpPr>
        <p:spPr>
          <a:xfrm>
            <a:off x="6571239" y="5574684"/>
            <a:ext cx="5394376" cy="553998"/>
          </a:xfrm>
          <a:prstGeom prst="rect">
            <a:avLst/>
          </a:prstGeom>
          <a:noFill/>
        </p:spPr>
        <p:txBody>
          <a:bodyPr wrap="square" rtlCol="0">
            <a:spAutoFit/>
          </a:bodyPr>
          <a:lstStyle/>
          <a:p>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Sensitivities:</a:t>
            </a:r>
          </a:p>
          <a:p>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Calibri" panose="020F0502020204030204" pitchFamily="34" charset="0"/>
                <a:cs typeface="Calibri Light" panose="020F0302020204030204" pitchFamily="34" charset="0"/>
              </a:rPr>
              <a:t> </a:t>
            </a:r>
            <a:r>
              <a:rPr lang="en-GB" sz="1000" dirty="0">
                <a:effectLst/>
                <a:latin typeface="Work Sans" pitchFamily="2" charset="0"/>
                <a:ea typeface="Calibri" panose="020F0502020204030204" pitchFamily="34" charset="0"/>
                <a:cs typeface="Calibri" panose="020F0502020204030204" pitchFamily="34" charset="0"/>
              </a:rPr>
              <a:t>Be mindful of pupils’ cultural backgrounds and beliefs</a:t>
            </a:r>
            <a:r>
              <a:rPr lang="en-GB" sz="1000" dirty="0">
                <a:effectLst/>
                <a:latin typeface="Work Sans" pitchFamily="2" charset="0"/>
                <a:ea typeface="Calibri" panose="020F0502020204030204" pitchFamily="34"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FCBEA29B-1814-54FD-DF6E-C7E229BB1571}"/>
              </a:ext>
            </a:extLst>
          </p:cNvPr>
          <p:cNvSpPr txBox="1">
            <a:spLocks/>
          </p:cNvSpPr>
          <p:nvPr/>
        </p:nvSpPr>
        <p:spPr>
          <a:xfrm>
            <a:off x="6684339" y="2880880"/>
            <a:ext cx="2715877" cy="2554545"/>
          </a:xfrm>
          <a:prstGeom prst="rect">
            <a:avLst/>
          </a:prstGeom>
          <a:noFill/>
        </p:spPr>
        <p:txBody>
          <a:bodyPr wrap="square" lIns="91440" tIns="45720" rIns="91440" bIns="45720" rtlCol="0" anchor="t">
            <a:spAutoFit/>
          </a:bodyPr>
          <a:lstStyle/>
          <a:p>
            <a:r>
              <a:rPr lang="en-GB" sz="1000" b="1" dirty="0">
                <a:solidFill>
                  <a:srgbClr val="2D80A5"/>
                </a:solidFill>
                <a:effectLst/>
                <a:latin typeface="Work Sans" pitchFamily="2" charset="0"/>
                <a:ea typeface="Calibri" panose="020F0502020204030204" pitchFamily="34" charset="0"/>
                <a:cs typeface="Times New Roman"/>
              </a:rPr>
              <a:t>Religious vocabulary:</a:t>
            </a:r>
            <a:br>
              <a:rPr lang="en-GB" sz="1000" b="1" dirty="0">
                <a:effectLst/>
                <a:latin typeface="Work Sans" pitchFamily="2" charset="0"/>
                <a:ea typeface="Calibri" panose="020F0502020204030204" pitchFamily="34" charset="0"/>
                <a:cs typeface="Times New Roman" panose="02020603050405020304" pitchFamily="18" charset="0"/>
              </a:rPr>
            </a:b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Incarnation:</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See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Christmas:</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Christian Festival that marks the birth of Jesus Christ.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Bible:  </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Holy book for Christians.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Old Testament:</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The first </a:t>
            </a:r>
            <a:r>
              <a:rPr lang="en-GB" sz="1000" dirty="0">
                <a:effectLst/>
                <a:latin typeface="Work Sans" pitchFamily="2" charset="0"/>
                <a:ea typeface="Calibri" panose="020F0502020204030204" pitchFamily="34" charset="0"/>
                <a:cs typeface="Calibri Light" panose="020F0302020204030204" pitchFamily="34" charset="0"/>
              </a:rPr>
              <a:t>39 books of the Bible often referred to as the Hebrew Bible because they were originally written in Hebrew.  These texts are shared with the Jewish Faith.</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New Testament:</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27 books originally written in Greek telling the life of Jesus and the early church.</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7A0B1AB5-C845-D825-5E53-42CB9D3C4090}"/>
              </a:ext>
            </a:extLst>
          </p:cNvPr>
          <p:cNvSpPr txBox="1">
            <a:spLocks/>
          </p:cNvSpPr>
          <p:nvPr/>
        </p:nvSpPr>
        <p:spPr>
          <a:xfrm>
            <a:off x="226385" y="2881706"/>
            <a:ext cx="2586671" cy="3631763"/>
          </a:xfrm>
          <a:prstGeom prst="rect">
            <a:avLst/>
          </a:prstGeom>
          <a:noFill/>
        </p:spPr>
        <p:txBody>
          <a:bodyPr wrap="square" lIns="91440" tIns="45720" rIns="91440" bIns="45720" rtlCol="0" anchor="t">
            <a:spAutoFit/>
          </a:bodyPr>
          <a:lstStyle/>
          <a:p>
            <a:r>
              <a:rPr lang="en-GB" sz="1000" b="1" dirty="0">
                <a:solidFill>
                  <a:srgbClr val="2D80A5"/>
                </a:solidFill>
                <a:effectLst/>
                <a:latin typeface="Work Sans" pitchFamily="2" charset="0"/>
                <a:ea typeface="Calibri" panose="020F0502020204030204" pitchFamily="34" charset="0"/>
                <a:cs typeface="Calibri Light"/>
              </a:rPr>
              <a:t>What a child needs to know and remember by the end of the unit:</a:t>
            </a:r>
            <a:br>
              <a:rPr lang="en-GB" sz="1000" b="1" dirty="0">
                <a:effectLst/>
                <a:latin typeface="Work Sans" pitchFamily="2" charset="0"/>
                <a:ea typeface="Calibri" panose="020F0502020204030204" pitchFamily="34" charset="0"/>
                <a:cs typeface="Calibri Light" panose="020F0302020204030204" pitchFamily="34" charset="0"/>
              </a:rPr>
            </a:b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tabLst>
                <a:tab pos="228600" algn="l"/>
                <a:tab pos="457200" algn="l"/>
              </a:tabLst>
            </a:pPr>
            <a:r>
              <a:rPr lang="en-GB" sz="1000" dirty="0">
                <a:effectLst/>
                <a:latin typeface="Work Sans" pitchFamily="2" charset="0"/>
                <a:ea typeface="Times New Roman" panose="02020603050405020304" pitchFamily="18" charset="0"/>
                <a:cs typeface="Times New Roman" panose="02020603050405020304" pitchFamily="18" charset="0"/>
              </a:rPr>
              <a:t>To know and remember the meaning of the core concept:   Incarnation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tabLst>
                <a:tab pos="228600" algn="l"/>
                <a:tab pos="457200" algn="l"/>
              </a:tabLst>
            </a:pPr>
            <a:r>
              <a:rPr lang="en-GB" sz="1000" dirty="0">
                <a:effectLst/>
                <a:latin typeface="Work Sans" pitchFamily="2" charset="0"/>
                <a:ea typeface="Times New Roman" panose="02020603050405020304" pitchFamily="18" charset="0"/>
                <a:cs typeface="Times New Roman" panose="02020603050405020304" pitchFamily="18" charset="0"/>
              </a:rPr>
              <a:t>To know and remember what a prophet is.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tabLst>
                <a:tab pos="228600" algn="l"/>
                <a:tab pos="457200" algn="l"/>
              </a:tabLst>
            </a:pPr>
            <a:r>
              <a:rPr lang="en-GB" sz="1000" dirty="0">
                <a:effectLst/>
                <a:latin typeface="Work Sans" pitchFamily="2" charset="0"/>
                <a:ea typeface="Times New Roman" panose="02020603050405020304" pitchFamily="18" charset="0"/>
                <a:cs typeface="Times New Roman" panose="02020603050405020304" pitchFamily="18" charset="0"/>
              </a:rPr>
              <a:t>To know and remember what the prophecies were.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tabLst>
                <a:tab pos="228600" algn="l"/>
                <a:tab pos="457200" algn="l"/>
              </a:tabLst>
            </a:pPr>
            <a:r>
              <a:rPr lang="en-GB" sz="1000" dirty="0">
                <a:effectLst/>
                <a:latin typeface="Work Sans" pitchFamily="2" charset="0"/>
                <a:ea typeface="Times New Roman" panose="02020603050405020304" pitchFamily="18" charset="0"/>
                <a:cs typeface="Times New Roman" panose="02020603050405020304" pitchFamily="18" charset="0"/>
              </a:rPr>
              <a:t>To know and remember who John the Baptist is and what his message was.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tabLst>
                <a:tab pos="228600" algn="l"/>
                <a:tab pos="457200" algn="l"/>
              </a:tabLst>
            </a:pPr>
            <a:r>
              <a:rPr lang="en-GB" sz="1000" dirty="0">
                <a:effectLst/>
                <a:latin typeface="Work Sans" pitchFamily="2" charset="0"/>
                <a:ea typeface="Times New Roman" panose="02020603050405020304" pitchFamily="18" charset="0"/>
                <a:cs typeface="Times New Roman" panose="02020603050405020304" pitchFamily="18" charset="0"/>
              </a:rPr>
              <a:t>To know the meaning of Epiphany and the significance of the wisemen to the Christmas story.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To have an understanding of how the Christian community prepares for Christmas.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To know and remember the key religious vocabulary and what each word means.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01A8AF2B-B012-DE6B-49EA-3445979E1B01}"/>
              </a:ext>
            </a:extLst>
          </p:cNvPr>
          <p:cNvSpPr txBox="1">
            <a:spLocks/>
          </p:cNvSpPr>
          <p:nvPr/>
        </p:nvSpPr>
        <p:spPr>
          <a:xfrm>
            <a:off x="3075992" y="2817381"/>
            <a:ext cx="3387744" cy="3939540"/>
          </a:xfrm>
          <a:prstGeom prst="rect">
            <a:avLst/>
          </a:prstGeom>
          <a:noFill/>
        </p:spPr>
        <p:txBody>
          <a:bodyPr wrap="square" lIns="91440" tIns="45720" rIns="91440" bIns="45720" rtlCol="0" anchor="t">
            <a:spAutoFit/>
          </a:bodyPr>
          <a:lstStyle/>
          <a:p>
            <a:r>
              <a:rPr lang="en-GB" sz="1000" b="1" dirty="0">
                <a:solidFill>
                  <a:srgbClr val="2D80A5"/>
                </a:solidFill>
                <a:effectLst/>
                <a:latin typeface="Work Sans" pitchFamily="2" charset="0"/>
                <a:ea typeface="Calibri" panose="020F0502020204030204" pitchFamily="34" charset="0"/>
                <a:cs typeface="Calibri Light"/>
              </a:rPr>
              <a:t>What a child should be able to do</a:t>
            </a:r>
            <a:r>
              <a:rPr lang="en-GB" sz="1000" b="1" dirty="0">
                <a:solidFill>
                  <a:srgbClr val="2D80A5"/>
                </a:solidFill>
                <a:latin typeface="Work Sans" pitchFamily="2" charset="0"/>
                <a:ea typeface="Calibri" panose="020F0502020204030204" pitchFamily="34" charset="0"/>
                <a:cs typeface="Calibri Light"/>
              </a:rPr>
              <a:t> </a:t>
            </a:r>
            <a:r>
              <a:rPr lang="en-GB" sz="1000" b="1" dirty="0">
                <a:solidFill>
                  <a:srgbClr val="2D80A5"/>
                </a:solidFill>
                <a:latin typeface="Work Sans" pitchFamily="2" charset="0"/>
                <a:ea typeface="+mn-lt"/>
                <a:cs typeface="+mn-lt"/>
              </a:rPr>
              <a:t>(Assessment)</a:t>
            </a:r>
            <a:r>
              <a:rPr lang="en-GB" sz="1000" b="1" dirty="0">
                <a:solidFill>
                  <a:srgbClr val="2D80A5"/>
                </a:solidFill>
                <a:latin typeface="Work Sans" pitchFamily="2" charset="0"/>
                <a:ea typeface="Calibri" panose="020F0502020204030204" pitchFamily="34" charset="0"/>
                <a:cs typeface="Calibri Light"/>
              </a:rPr>
              <a:t>:</a:t>
            </a:r>
          </a:p>
          <a:p>
            <a:r>
              <a:rPr lang="en-GB" sz="1000" b="1" dirty="0">
                <a:solidFill>
                  <a:srgbClr val="2D80A5"/>
                </a:solidFill>
                <a:latin typeface="Work Sans" pitchFamily="2" charset="0"/>
                <a:ea typeface="Calibri" panose="020F0502020204030204" pitchFamily="34" charset="0"/>
                <a:cs typeface="Calibri Light"/>
              </a:rPr>
              <a:t> </a:t>
            </a:r>
            <a:br>
              <a:rPr lang="en-GB" sz="1000" b="1" dirty="0">
                <a:effectLst/>
                <a:latin typeface="Work Sans" pitchFamily="2" charset="0"/>
                <a:ea typeface="Calibri" panose="020F0502020204030204" pitchFamily="34" charset="0"/>
                <a:cs typeface="Calibri Light" panose="020F0302020204030204" pitchFamily="34" charset="0"/>
              </a:rPr>
            </a:b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Ways of expressing meaning: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recognise that a message can be foretold.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use religious vocabulary to explain the message of the prophets.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explain the meaning of Advent and Epiphany using the correct religious vocabulary and suggest what this might mean to a believer.  (GD)</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Questions of identity, diversity and belonging: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begin to identify different beliefs and world views about the meaning of Christmas.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compare my own understanding of what it means to belong to a faith/group with that of someone else (</a:t>
            </a:r>
            <a:r>
              <a:rPr lang="en-GB" sz="1000" kern="1200" dirty="0" err="1">
                <a:solidFill>
                  <a:srgbClr val="000000"/>
                </a:solidFill>
                <a:effectLst/>
                <a:latin typeface="Work Sans" pitchFamily="2" charset="0"/>
                <a:ea typeface="Times New Roman" panose="02020603050405020304" pitchFamily="18" charset="0"/>
                <a:cs typeface="Times New Roman" panose="02020603050405020304" pitchFamily="18" charset="0"/>
              </a:rPr>
              <a:t>eg</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for a Christian the message of Christmas leads to action – lesson 5)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begin to observe and suggest why belonging to the Christian community may be valuable and bring a different view to how a believer might celebrate Christmas compared to a non- believer.  (GD)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225109BB-EB7C-0FA7-B875-2EC8B0B1C1CC}"/>
              </a:ext>
            </a:extLst>
          </p:cNvPr>
          <p:cNvSpPr txBox="1">
            <a:spLocks/>
          </p:cNvSpPr>
          <p:nvPr/>
        </p:nvSpPr>
        <p:spPr>
          <a:xfrm>
            <a:off x="9478157" y="2893476"/>
            <a:ext cx="2487458" cy="2246769"/>
          </a:xfrm>
          <a:prstGeom prst="rect">
            <a:avLst/>
          </a:prstGeom>
          <a:noFill/>
        </p:spPr>
        <p:txBody>
          <a:bodyPr wrap="square" lIns="91440" tIns="45720" rIns="91440" bIns="45720" rtlCol="0" anchor="t">
            <a:spAutoFit/>
          </a:bodyPr>
          <a:lstStyle/>
          <a:p>
            <a:pPr marL="171450" lvl="0" indent="-171450">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Prophet:</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Someone appointed by God to be His messenger.</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Prophecy:</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A message inspired by God – Divine revelation.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John the Baptist:</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See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Advent:</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See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Epiphany:</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See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Gold, frankincense and myrrh:</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See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BBD0E2F0-DFE2-AAEC-FB94-EABF9A7B52B4}"/>
              </a:ext>
            </a:extLst>
          </p:cNvPr>
          <p:cNvSpPr txBox="1">
            <a:spLocks noGrp="1" noRot="1" noMove="1" noResize="1" noEditPoints="1" noAdjustHandles="1" noChangeArrowheads="1" noChangeShapeType="1"/>
          </p:cNvSpPr>
          <p:nvPr/>
        </p:nvSpPr>
        <p:spPr>
          <a:xfrm>
            <a:off x="2463253" y="1526610"/>
            <a:ext cx="7988992" cy="1181798"/>
          </a:xfrm>
          <a:prstGeom prst="rect">
            <a:avLst/>
          </a:prstGeom>
          <a:noFill/>
        </p:spPr>
        <p:txBody>
          <a:bodyPr wrap="square" rtlCol="0">
            <a:spAutoFit/>
          </a:bodyPr>
          <a:lstStyle/>
          <a:p>
            <a:r>
              <a:rPr lang="en-GB" sz="1000" b="1" dirty="0">
                <a:solidFill>
                  <a:schemeClr val="bg1"/>
                </a:solidFill>
                <a:effectLst/>
                <a:latin typeface="Work Sans" pitchFamily="2" charset="0"/>
                <a:ea typeface="Calibri" panose="020F0502020204030204" pitchFamily="34" charset="0"/>
                <a:cs typeface="Calibri Light" panose="020F0302020204030204" pitchFamily="34" charset="0"/>
              </a:rPr>
              <a:t>Weekly questions:</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1:  </a:t>
            </a:r>
            <a:r>
              <a:rPr lang="en-GB" sz="1000" spc="-5" dirty="0">
                <a:solidFill>
                  <a:schemeClr val="bg1"/>
                </a:solidFill>
                <a:effectLst/>
                <a:latin typeface="Work Sans" pitchFamily="2" charset="0"/>
                <a:ea typeface="Calibri" panose="020F0502020204030204" pitchFamily="34" charset="0"/>
                <a:cs typeface="Times New Roman" panose="02020603050405020304" pitchFamily="18" charset="0"/>
              </a:rPr>
              <a:t>What</a:t>
            </a:r>
            <a:r>
              <a:rPr lang="en-GB" sz="1000" spc="-15" dirty="0">
                <a:solidFill>
                  <a:schemeClr val="bg1"/>
                </a:solidFill>
                <a:effectLst/>
                <a:latin typeface="Work Sans" pitchFamily="2" charset="0"/>
                <a:ea typeface="Calibri" panose="020F0502020204030204" pitchFamily="34" charset="0"/>
                <a:cs typeface="Times New Roman" panose="02020603050405020304" pitchFamily="18" charset="0"/>
              </a:rPr>
              <a:t> d</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id</a:t>
            </a:r>
            <a:r>
              <a:rPr lang="en-GB" sz="1000" spc="-5" dirty="0">
                <a:solidFill>
                  <a:schemeClr val="bg1"/>
                </a:solidFill>
                <a:effectLst/>
                <a:latin typeface="Work Sans" pitchFamily="2" charset="0"/>
                <a:ea typeface="Calibri" panose="020F0502020204030204" pitchFamily="34" charset="0"/>
                <a:cs typeface="Times New Roman" panose="02020603050405020304" pitchFamily="18" charset="0"/>
              </a:rPr>
              <a:t> the prophets</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f</a:t>
            </a:r>
            <a:r>
              <a:rPr lang="en-GB" sz="1000" spc="-5" dirty="0">
                <a:solidFill>
                  <a:schemeClr val="bg1"/>
                </a:solidFill>
                <a:effectLst/>
                <a:latin typeface="Work Sans" pitchFamily="2" charset="0"/>
                <a:ea typeface="Calibri" panose="020F0502020204030204" pitchFamily="34" charset="0"/>
                <a:cs typeface="Times New Roman" panose="02020603050405020304" pitchFamily="18" charset="0"/>
              </a:rPr>
              <a:t>oretell about</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t</a:t>
            </a:r>
            <a:r>
              <a:rPr lang="en-GB" sz="1000" spc="-5" dirty="0">
                <a:solidFill>
                  <a:schemeClr val="bg1"/>
                </a:solidFill>
                <a:effectLst/>
                <a:latin typeface="Work Sans" pitchFamily="2" charset="0"/>
                <a:ea typeface="Calibri" panose="020F0502020204030204" pitchFamily="34" charset="0"/>
                <a:cs typeface="Times New Roman" panose="02020603050405020304" pitchFamily="18" charset="0"/>
              </a:rPr>
              <a:t>he</a:t>
            </a:r>
            <a:r>
              <a:rPr lang="en-GB" sz="1000" spc="-20" dirty="0">
                <a:solidFill>
                  <a:schemeClr val="bg1"/>
                </a:solidFill>
                <a:effectLst/>
                <a:latin typeface="Work Sans" pitchFamily="2" charset="0"/>
                <a:ea typeface="Calibri" panose="020F0502020204030204" pitchFamily="34" charset="0"/>
                <a:cs typeface="Times New Roman" panose="02020603050405020304" pitchFamily="18" charset="0"/>
              </a:rPr>
              <a:t> fi</a:t>
            </a:r>
            <a:r>
              <a:rPr lang="en-GB" sz="1000" spc="-10" dirty="0">
                <a:solidFill>
                  <a:schemeClr val="bg1"/>
                </a:solidFill>
                <a:effectLst/>
                <a:latin typeface="Work Sans" pitchFamily="2" charset="0"/>
                <a:ea typeface="Calibri" panose="020F0502020204030204" pitchFamily="34" charset="0"/>
                <a:cs typeface="Times New Roman" panose="02020603050405020304" pitchFamily="18" charset="0"/>
              </a:rPr>
              <a:t>rst</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a:t>
            </a:r>
            <a:r>
              <a:rPr lang="en-GB" sz="1000" spc="-5" dirty="0">
                <a:solidFill>
                  <a:schemeClr val="bg1"/>
                </a:solidFill>
                <a:effectLst/>
                <a:latin typeface="Work Sans" pitchFamily="2" charset="0"/>
                <a:ea typeface="Calibri" panose="020F0502020204030204" pitchFamily="34" charset="0"/>
                <a:cs typeface="Times New Roman" panose="02020603050405020304" pitchFamily="18" charset="0"/>
              </a:rPr>
              <a:t>Christmas?</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2:  </a:t>
            </a:r>
            <a:r>
              <a:rPr lang="en-GB" sz="1000" spc="-5" dirty="0">
                <a:solidFill>
                  <a:schemeClr val="bg1"/>
                </a:solidFill>
                <a:effectLst/>
                <a:latin typeface="Work Sans" pitchFamily="2" charset="0"/>
                <a:ea typeface="Calibri" panose="020F0502020204030204" pitchFamily="34" charset="0"/>
                <a:cs typeface="Times New Roman" panose="02020603050405020304" pitchFamily="18" charset="0"/>
              </a:rPr>
              <a:t>How</a:t>
            </a:r>
            <a:r>
              <a:rPr lang="en-GB" sz="1000" spc="-10" dirty="0">
                <a:solidFill>
                  <a:schemeClr val="bg1"/>
                </a:solidFill>
                <a:effectLst/>
                <a:latin typeface="Work Sans" pitchFamily="2" charset="0"/>
                <a:ea typeface="Calibri" panose="020F0502020204030204" pitchFamily="34" charset="0"/>
                <a:cs typeface="Times New Roman" panose="02020603050405020304" pitchFamily="18" charset="0"/>
              </a:rPr>
              <a:t> d</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id</a:t>
            </a:r>
            <a:r>
              <a:rPr lang="en-GB" sz="1000" spc="-5" dirty="0">
                <a:solidFill>
                  <a:schemeClr val="bg1"/>
                </a:solidFill>
                <a:effectLst/>
                <a:latin typeface="Work Sans" pitchFamily="2" charset="0"/>
                <a:ea typeface="Calibri" panose="020F0502020204030204" pitchFamily="34" charset="0"/>
                <a:cs typeface="Times New Roman" panose="02020603050405020304" pitchFamily="18" charset="0"/>
              </a:rPr>
              <a:t> John the</a:t>
            </a:r>
            <a:r>
              <a:rPr lang="en-GB" sz="1000" spc="5" dirty="0">
                <a:solidFill>
                  <a:schemeClr val="bg1"/>
                </a:solidFill>
                <a:effectLst/>
                <a:latin typeface="Work Sans" pitchFamily="2" charset="0"/>
                <a:ea typeface="Calibri" panose="020F0502020204030204" pitchFamily="34" charset="0"/>
                <a:cs typeface="Times New Roman" panose="02020603050405020304" pitchFamily="18" charset="0"/>
              </a:rPr>
              <a:t> </a:t>
            </a:r>
            <a:r>
              <a:rPr lang="en-GB" sz="1000" spc="-10" dirty="0">
                <a:solidFill>
                  <a:schemeClr val="bg1"/>
                </a:solidFill>
                <a:effectLst/>
                <a:latin typeface="Work Sans" pitchFamily="2" charset="0"/>
                <a:ea typeface="Calibri" panose="020F0502020204030204" pitchFamily="34" charset="0"/>
                <a:cs typeface="Times New Roman" panose="02020603050405020304" pitchFamily="18" charset="0"/>
              </a:rPr>
              <a:t>Baptist</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p</a:t>
            </a:r>
            <a:r>
              <a:rPr lang="en-GB" sz="1000" spc="-5" dirty="0">
                <a:solidFill>
                  <a:schemeClr val="bg1"/>
                </a:solidFill>
                <a:effectLst/>
                <a:latin typeface="Work Sans" pitchFamily="2" charset="0"/>
                <a:ea typeface="Calibri" panose="020F0502020204030204" pitchFamily="34" charset="0"/>
                <a:cs typeface="Times New Roman" panose="02020603050405020304" pitchFamily="18" charset="0"/>
              </a:rPr>
              <a:t>repare</a:t>
            </a:r>
            <a:r>
              <a:rPr lang="en-GB" sz="1000" spc="5" dirty="0">
                <a:solidFill>
                  <a:schemeClr val="bg1"/>
                </a:solidFill>
                <a:effectLst/>
                <a:latin typeface="Work Sans" pitchFamily="2" charset="0"/>
                <a:ea typeface="Calibri" panose="020F0502020204030204" pitchFamily="34" charset="0"/>
                <a:cs typeface="Times New Roman" panose="02020603050405020304" pitchFamily="18" charset="0"/>
              </a:rPr>
              <a:t> t</a:t>
            </a:r>
            <a:r>
              <a:rPr lang="en-GB" sz="1000" spc="-5" dirty="0">
                <a:solidFill>
                  <a:schemeClr val="bg1"/>
                </a:solidFill>
                <a:effectLst/>
                <a:latin typeface="Work Sans" pitchFamily="2" charset="0"/>
                <a:ea typeface="Calibri" panose="020F0502020204030204" pitchFamily="34" charset="0"/>
                <a:cs typeface="Times New Roman" panose="02020603050405020304" pitchFamily="18" charset="0"/>
              </a:rPr>
              <a:t>he</a:t>
            </a:r>
            <a:r>
              <a:rPr lang="en-GB" sz="1000" spc="-10" dirty="0">
                <a:solidFill>
                  <a:schemeClr val="bg1"/>
                </a:solidFill>
                <a:effectLst/>
                <a:latin typeface="Work Sans" pitchFamily="2" charset="0"/>
                <a:ea typeface="Calibri" panose="020F0502020204030204" pitchFamily="34" charset="0"/>
                <a:cs typeface="Times New Roman" panose="02020603050405020304" pitchFamily="18" charset="0"/>
              </a:rPr>
              <a:t> w</a:t>
            </a:r>
            <a:r>
              <a:rPr lang="en-GB" sz="1000" spc="-5" dirty="0">
                <a:solidFill>
                  <a:schemeClr val="bg1"/>
                </a:solidFill>
                <a:effectLst/>
                <a:latin typeface="Work Sans" pitchFamily="2" charset="0"/>
                <a:ea typeface="Calibri" panose="020F0502020204030204" pitchFamily="34" charset="0"/>
                <a:cs typeface="Times New Roman" panose="02020603050405020304" pitchFamily="18" charset="0"/>
              </a:rPr>
              <a:t>ay?</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3: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Why did God choose Mary?</a:t>
            </a: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   (Optional lesson) </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4:  </a:t>
            </a:r>
            <a:r>
              <a:rPr lang="en-GB" sz="1000" spc="-5" dirty="0">
                <a:solidFill>
                  <a:schemeClr val="bg1"/>
                </a:solidFill>
                <a:effectLst/>
                <a:latin typeface="Work Sans" pitchFamily="2" charset="0"/>
                <a:ea typeface="Gill Sans MT" panose="020B0502020104020203" pitchFamily="34" charset="0"/>
                <a:cs typeface="Gill Sans MT" panose="020B0502020104020203" pitchFamily="34" charset="0"/>
              </a:rPr>
              <a:t>What</a:t>
            </a:r>
            <a:r>
              <a:rPr lang="en-GB" sz="1000" spc="-10" dirty="0">
                <a:solidFill>
                  <a:schemeClr val="bg1"/>
                </a:solidFill>
                <a:effectLst/>
                <a:latin typeface="Work Sans" pitchFamily="2" charset="0"/>
                <a:ea typeface="Gill Sans MT" panose="020B0502020104020203" pitchFamily="34" charset="0"/>
                <a:cs typeface="Gill Sans MT" panose="020B0502020104020203" pitchFamily="34" charset="0"/>
              </a:rPr>
              <a:t> c</a:t>
            </a:r>
            <a:r>
              <a:rPr lang="en-GB" sz="1000" spc="-5" dirty="0">
                <a:solidFill>
                  <a:schemeClr val="bg1"/>
                </a:solidFill>
                <a:effectLst/>
                <a:latin typeface="Work Sans" pitchFamily="2" charset="0"/>
                <a:ea typeface="Gill Sans MT" panose="020B0502020104020203" pitchFamily="34" charset="0"/>
                <a:cs typeface="Gill Sans MT" panose="020B0502020104020203" pitchFamily="34" charset="0"/>
              </a:rPr>
              <a:t>lues</a:t>
            </a:r>
            <a:r>
              <a:rPr lang="en-GB" sz="1000" spc="-10" dirty="0">
                <a:solidFill>
                  <a:schemeClr val="bg1"/>
                </a:solidFill>
                <a:effectLst/>
                <a:latin typeface="Work Sans" pitchFamily="2" charset="0"/>
                <a:ea typeface="Gill Sans MT" panose="020B0502020104020203" pitchFamily="34" charset="0"/>
                <a:cs typeface="Gill Sans MT" panose="020B0502020104020203" pitchFamily="34" charset="0"/>
              </a:rPr>
              <a:t> d</a:t>
            </a:r>
            <a:r>
              <a:rPr lang="en-GB" sz="1000" spc="-5" dirty="0">
                <a:solidFill>
                  <a:schemeClr val="bg1"/>
                </a:solidFill>
                <a:effectLst/>
                <a:latin typeface="Work Sans" pitchFamily="2" charset="0"/>
                <a:ea typeface="Gill Sans MT" panose="020B0502020104020203" pitchFamily="34" charset="0"/>
                <a:cs typeface="Gill Sans MT" panose="020B0502020104020203" pitchFamily="34" charset="0"/>
              </a:rPr>
              <a:t>oes the feast of the</a:t>
            </a:r>
            <a:r>
              <a:rPr lang="en-GB" sz="1000" dirty="0">
                <a:solidFill>
                  <a:schemeClr val="bg1"/>
                </a:solidFill>
                <a:effectLst/>
                <a:latin typeface="Work Sans" pitchFamily="2" charset="0"/>
                <a:ea typeface="Gill Sans MT" panose="020B0502020104020203" pitchFamily="34" charset="0"/>
                <a:cs typeface="Gill Sans MT" panose="020B0502020104020203" pitchFamily="34" charset="0"/>
              </a:rPr>
              <a:t> E</a:t>
            </a:r>
            <a:r>
              <a:rPr lang="en-GB" sz="1000" spc="-5" dirty="0">
                <a:solidFill>
                  <a:schemeClr val="bg1"/>
                </a:solidFill>
                <a:effectLst/>
                <a:latin typeface="Work Sans" pitchFamily="2" charset="0"/>
                <a:ea typeface="Gill Sans MT" panose="020B0502020104020203" pitchFamily="34" charset="0"/>
                <a:cs typeface="Gill Sans MT" panose="020B0502020104020203" pitchFamily="34" charset="0"/>
              </a:rPr>
              <a:t>piphany</a:t>
            </a:r>
            <a:r>
              <a:rPr lang="en-GB" sz="1000" spc="-10" dirty="0">
                <a:solidFill>
                  <a:schemeClr val="bg1"/>
                </a:solidFill>
                <a:effectLst/>
                <a:latin typeface="Work Sans" pitchFamily="2" charset="0"/>
                <a:ea typeface="Gill Sans MT" panose="020B0502020104020203" pitchFamily="34" charset="0"/>
                <a:cs typeface="Gill Sans MT" panose="020B0502020104020203" pitchFamily="34" charset="0"/>
              </a:rPr>
              <a:t> g</a:t>
            </a:r>
            <a:r>
              <a:rPr lang="en-GB" sz="1000" spc="-5" dirty="0">
                <a:solidFill>
                  <a:schemeClr val="bg1"/>
                </a:solidFill>
                <a:effectLst/>
                <a:latin typeface="Work Sans" pitchFamily="2" charset="0"/>
                <a:ea typeface="Gill Sans MT" panose="020B0502020104020203" pitchFamily="34" charset="0"/>
                <a:cs typeface="Gill Sans MT" panose="020B0502020104020203" pitchFamily="34" charset="0"/>
              </a:rPr>
              <a:t>ive u</a:t>
            </a:r>
            <a:r>
              <a:rPr lang="en-GB" sz="1000" dirty="0">
                <a:solidFill>
                  <a:schemeClr val="bg1"/>
                </a:solidFill>
                <a:effectLst/>
                <a:latin typeface="Work Sans" pitchFamily="2" charset="0"/>
                <a:ea typeface="Gill Sans MT" panose="020B0502020104020203" pitchFamily="34" charset="0"/>
                <a:cs typeface="Gill Sans MT" panose="020B0502020104020203" pitchFamily="34" charset="0"/>
              </a:rPr>
              <a:t>s</a:t>
            </a:r>
            <a:r>
              <a:rPr lang="en-GB" sz="1000" spc="-10" dirty="0">
                <a:solidFill>
                  <a:schemeClr val="bg1"/>
                </a:solidFill>
                <a:effectLst/>
                <a:latin typeface="Work Sans" pitchFamily="2" charset="0"/>
                <a:ea typeface="Gill Sans MT" panose="020B0502020104020203" pitchFamily="34" charset="0"/>
                <a:cs typeface="Gill Sans MT" panose="020B0502020104020203" pitchFamily="34" charset="0"/>
              </a:rPr>
              <a:t> a</a:t>
            </a:r>
            <a:r>
              <a:rPr lang="en-GB" sz="1000" spc="-5" dirty="0">
                <a:solidFill>
                  <a:schemeClr val="bg1"/>
                </a:solidFill>
                <a:effectLst/>
                <a:latin typeface="Work Sans" pitchFamily="2" charset="0"/>
                <a:ea typeface="Gill Sans MT" panose="020B0502020104020203" pitchFamily="34" charset="0"/>
                <a:cs typeface="Gill Sans MT" panose="020B0502020104020203" pitchFamily="34" charset="0"/>
              </a:rPr>
              <a:t>bout</a:t>
            </a:r>
            <a:r>
              <a:rPr lang="en-GB" sz="1000" dirty="0">
                <a:solidFill>
                  <a:schemeClr val="bg1"/>
                </a:solidFill>
                <a:effectLst/>
                <a:latin typeface="Work Sans" pitchFamily="2" charset="0"/>
                <a:ea typeface="Gill Sans MT" panose="020B0502020104020203" pitchFamily="34" charset="0"/>
                <a:cs typeface="Gill Sans MT" panose="020B0502020104020203" pitchFamily="34" charset="0"/>
              </a:rPr>
              <a:t> </a:t>
            </a:r>
            <a:r>
              <a:rPr lang="en-GB" sz="1000" spc="-5" dirty="0">
                <a:solidFill>
                  <a:schemeClr val="bg1"/>
                </a:solidFill>
                <a:effectLst/>
                <a:latin typeface="Work Sans" pitchFamily="2" charset="0"/>
                <a:ea typeface="Gill Sans MT" panose="020B0502020104020203" pitchFamily="34" charset="0"/>
                <a:cs typeface="Gill Sans MT" panose="020B0502020104020203" pitchFamily="34" charset="0"/>
              </a:rPr>
              <a:t>Jesus’</a:t>
            </a:r>
            <a:r>
              <a:rPr lang="en-GB" sz="1000" spc="5" dirty="0">
                <a:solidFill>
                  <a:schemeClr val="bg1"/>
                </a:solidFill>
                <a:effectLst/>
                <a:latin typeface="Work Sans" pitchFamily="2" charset="0"/>
                <a:ea typeface="Gill Sans MT" panose="020B0502020104020203" pitchFamily="34" charset="0"/>
                <a:cs typeface="Gill Sans MT" panose="020B0502020104020203" pitchFamily="34" charset="0"/>
              </a:rPr>
              <a:t> l</a:t>
            </a:r>
            <a:r>
              <a:rPr lang="en-GB" sz="1000" spc="-5" dirty="0">
                <a:solidFill>
                  <a:schemeClr val="bg1"/>
                </a:solidFill>
                <a:effectLst/>
                <a:latin typeface="Work Sans" pitchFamily="2" charset="0"/>
                <a:ea typeface="Gill Sans MT" panose="020B0502020104020203" pitchFamily="34" charset="0"/>
                <a:cs typeface="Gill Sans MT" panose="020B0502020104020203" pitchFamily="34" charset="0"/>
              </a:rPr>
              <a:t>ife?</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5: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How does Advent and the feast of the Epiphany help the Christian community live out the true meaning of Christmas?</a:t>
            </a:r>
          </a:p>
        </p:txBody>
      </p:sp>
    </p:spTree>
    <p:extLst>
      <p:ext uri="{BB962C8B-B14F-4D97-AF65-F5344CB8AC3E}">
        <p14:creationId xmlns:p14="http://schemas.microsoft.com/office/powerpoint/2010/main" val="2216089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1E69F4-714E-AC8C-1119-2D69400639A5}"/>
              </a:ext>
            </a:extLst>
          </p:cNvPr>
          <p:cNvSpPr>
            <a:spLocks noGrp="1" noRot="1" noMove="1" noResize="1" noEditPoints="1" noAdjustHandles="1" noChangeArrowheads="1" noChangeShapeType="1"/>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D8B8A28-D05B-EB7F-8F9E-027113FA8C2C}"/>
              </a:ext>
            </a:extLst>
          </p:cNvPr>
          <p:cNvSpPr>
            <a:spLocks noGrp="1" noRot="1" noMove="1" noResize="1" noEditPoints="1" noAdjustHandles="1" noChangeArrowheads="1" noChangeShapeType="1"/>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50595796-9F9E-5561-55F6-80431102C692}"/>
              </a:ext>
            </a:extLst>
          </p:cNvPr>
          <p:cNvSpPr>
            <a:spLocks noGrp="1" noRot="1" noMove="1" noResize="1" noEditPoints="1" noAdjustHandles="1" noChangeArrowheads="1" noChangeShapeType="1"/>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spc="-5" dirty="0">
                <a:solidFill>
                  <a:schemeClr val="bg1"/>
                </a:solidFill>
                <a:effectLst/>
                <a:latin typeface="Work Sans Light" pitchFamily="2" charset="0"/>
                <a:ea typeface="Calibri" panose="020F0502020204030204" pitchFamily="34" charset="0"/>
                <a:cs typeface="Times New Roman" panose="02020603050405020304" pitchFamily="18" charset="0"/>
              </a:rPr>
              <a:t>How</a:t>
            </a:r>
            <a:r>
              <a:rPr lang="en-GB" sz="2400" spc="-10" dirty="0">
                <a:solidFill>
                  <a:schemeClr val="bg1"/>
                </a:solidFill>
                <a:effectLst/>
                <a:latin typeface="Work Sans Light" pitchFamily="2" charset="0"/>
                <a:ea typeface="Calibri" panose="020F0502020204030204" pitchFamily="34" charset="0"/>
                <a:cs typeface="Times New Roman" panose="02020603050405020304" pitchFamily="18" charset="0"/>
              </a:rPr>
              <a:t> d</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id</a:t>
            </a:r>
            <a:r>
              <a:rPr lang="en-GB" sz="2400" spc="-5" dirty="0">
                <a:solidFill>
                  <a:schemeClr val="bg1"/>
                </a:solidFill>
                <a:effectLst/>
                <a:latin typeface="Work Sans Light" pitchFamily="2" charset="0"/>
                <a:ea typeface="Calibri" panose="020F0502020204030204" pitchFamily="34" charset="0"/>
                <a:cs typeface="Times New Roman" panose="02020603050405020304" pitchFamily="18" charset="0"/>
              </a:rPr>
              <a:t> John the</a:t>
            </a:r>
            <a:r>
              <a:rPr lang="en-GB" sz="2400" spc="5" dirty="0">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spc="-10" dirty="0">
                <a:solidFill>
                  <a:schemeClr val="bg1"/>
                </a:solidFill>
                <a:effectLst/>
                <a:latin typeface="Work Sans Light" pitchFamily="2" charset="0"/>
                <a:ea typeface="Calibri" panose="020F0502020204030204" pitchFamily="34" charset="0"/>
                <a:cs typeface="Times New Roman" panose="02020603050405020304" pitchFamily="18" charset="0"/>
              </a:rPr>
              <a:t>Baptist</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 p</a:t>
            </a:r>
            <a:r>
              <a:rPr lang="en-GB" sz="2400" spc="-5" dirty="0">
                <a:solidFill>
                  <a:schemeClr val="bg1"/>
                </a:solidFill>
                <a:effectLst/>
                <a:latin typeface="Work Sans Light" pitchFamily="2" charset="0"/>
                <a:ea typeface="Calibri" panose="020F0502020204030204" pitchFamily="34" charset="0"/>
                <a:cs typeface="Times New Roman" panose="02020603050405020304" pitchFamily="18" charset="0"/>
              </a:rPr>
              <a:t>repare</a:t>
            </a:r>
            <a:r>
              <a:rPr lang="en-GB" sz="2400" spc="5" dirty="0">
                <a:solidFill>
                  <a:schemeClr val="bg1"/>
                </a:solidFill>
                <a:effectLst/>
                <a:latin typeface="Work Sans Light" pitchFamily="2" charset="0"/>
                <a:ea typeface="Calibri" panose="020F0502020204030204" pitchFamily="34" charset="0"/>
                <a:cs typeface="Times New Roman" panose="02020603050405020304" pitchFamily="18" charset="0"/>
              </a:rPr>
              <a:t> t</a:t>
            </a:r>
            <a:r>
              <a:rPr lang="en-GB" sz="2400" spc="-5" dirty="0">
                <a:solidFill>
                  <a:schemeClr val="bg1"/>
                </a:solidFill>
                <a:effectLst/>
                <a:latin typeface="Work Sans Light" pitchFamily="2" charset="0"/>
                <a:ea typeface="Calibri" panose="020F0502020204030204" pitchFamily="34" charset="0"/>
                <a:cs typeface="Times New Roman" panose="02020603050405020304" pitchFamily="18" charset="0"/>
              </a:rPr>
              <a:t>he</a:t>
            </a:r>
            <a:r>
              <a:rPr lang="en-GB" sz="2400" spc="-10" dirty="0">
                <a:solidFill>
                  <a:schemeClr val="bg1"/>
                </a:solidFill>
                <a:effectLst/>
                <a:latin typeface="Work Sans Light" pitchFamily="2" charset="0"/>
                <a:ea typeface="Calibri" panose="020F0502020204030204" pitchFamily="34" charset="0"/>
                <a:cs typeface="Times New Roman" panose="02020603050405020304" pitchFamily="18" charset="0"/>
              </a:rPr>
              <a:t> w</a:t>
            </a:r>
            <a:r>
              <a:rPr lang="en-GB" sz="2400" spc="-5" dirty="0">
                <a:solidFill>
                  <a:schemeClr val="bg1"/>
                </a:solidFill>
                <a:effectLst/>
                <a:latin typeface="Work Sans Light" pitchFamily="2" charset="0"/>
                <a:ea typeface="Calibri" panose="020F0502020204030204" pitchFamily="34" charset="0"/>
                <a:cs typeface="Times New Roman" panose="02020603050405020304" pitchFamily="18" charset="0"/>
              </a:rPr>
              <a:t>ay?</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001300"/>
          </a:xfrm>
          <a:prstGeom prst="rect">
            <a:avLst/>
          </a:prstGeom>
          <a:noFill/>
        </p:spPr>
        <p:txBody>
          <a:bodyPr wrap="square" rtlCol="0">
            <a:spAutoFit/>
          </a:bodyPr>
          <a:lstStyle/>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who John the Baptist is.</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how and why John the Baptist prepared people for the coming of Jesus.</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Begin to consider how Christians prepare for Christmas.</a:t>
            </a:r>
          </a:p>
          <a:p>
            <a:pPr marL="228600">
              <a:lnSpc>
                <a:spcPct val="106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John the Baptist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862322"/>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a:t>
            </a:r>
            <a:r>
              <a:rPr lang="en-GB" sz="1000" dirty="0">
                <a:effectLst/>
                <a:latin typeface="Work Sans" pitchFamily="2" charset="0"/>
                <a:ea typeface="Calibri" panose="020F0502020204030204" pitchFamily="34" charset="0"/>
                <a:cs typeface="Times New Roman" panose="02020603050405020304" pitchFamily="18" charset="0"/>
              </a:rPr>
              <a:t> on previous week’s learning.</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meaning of the word Advent.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meaning of the word prophet.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Pupils to give examples of how Jesus fulfilled the prophecies foretold.</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already know about John the Baptist?</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spc="-5" dirty="0">
                <a:solidFill>
                  <a:srgbClr val="55345A"/>
                </a:solidFill>
                <a:effectLst/>
                <a:latin typeface="Work Sans" pitchFamily="2" charset="0"/>
                <a:ea typeface="Calibri" panose="020F0502020204030204" pitchFamily="34" charset="0"/>
                <a:cs typeface="Times New Roman" panose="02020603050405020304" pitchFamily="18" charset="0"/>
              </a:rPr>
              <a:t>How</a:t>
            </a:r>
            <a:r>
              <a:rPr lang="en-GB" sz="1000" b="1" spc="-10" dirty="0">
                <a:solidFill>
                  <a:srgbClr val="55345A"/>
                </a:solidFill>
                <a:effectLst/>
                <a:latin typeface="Work Sans" pitchFamily="2" charset="0"/>
                <a:ea typeface="Calibri" panose="020F0502020204030204" pitchFamily="34" charset="0"/>
                <a:cs typeface="Times New Roman" panose="02020603050405020304" pitchFamily="18" charset="0"/>
              </a:rPr>
              <a:t> d</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id</a:t>
            </a:r>
            <a:r>
              <a:rPr lang="en-GB" sz="1000" b="1" spc="-5" dirty="0">
                <a:solidFill>
                  <a:srgbClr val="55345A"/>
                </a:solidFill>
                <a:effectLst/>
                <a:latin typeface="Work Sans" pitchFamily="2" charset="0"/>
                <a:ea typeface="Calibri" panose="020F0502020204030204" pitchFamily="34" charset="0"/>
                <a:cs typeface="Times New Roman" panose="02020603050405020304" pitchFamily="18" charset="0"/>
              </a:rPr>
              <a:t> John the</a:t>
            </a:r>
            <a:r>
              <a:rPr lang="en-GB" sz="1000" b="1" spc="5"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b="1" spc="-10" dirty="0">
                <a:solidFill>
                  <a:srgbClr val="55345A"/>
                </a:solidFill>
                <a:effectLst/>
                <a:latin typeface="Work Sans" pitchFamily="2" charset="0"/>
                <a:ea typeface="Calibri" panose="020F0502020204030204" pitchFamily="34" charset="0"/>
                <a:cs typeface="Times New Roman" panose="02020603050405020304" pitchFamily="18" charset="0"/>
              </a:rPr>
              <a:t>Baptist</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 p</a:t>
            </a:r>
            <a:r>
              <a:rPr lang="en-GB" sz="1000" b="1" spc="-5" dirty="0">
                <a:solidFill>
                  <a:srgbClr val="55345A"/>
                </a:solidFill>
                <a:effectLst/>
                <a:latin typeface="Work Sans" pitchFamily="2" charset="0"/>
                <a:ea typeface="Calibri" panose="020F0502020204030204" pitchFamily="34" charset="0"/>
                <a:cs typeface="Times New Roman" panose="02020603050405020304" pitchFamily="18" charset="0"/>
              </a:rPr>
              <a:t>repare</a:t>
            </a:r>
            <a:r>
              <a:rPr lang="en-GB" sz="1000" b="1" spc="5" dirty="0">
                <a:solidFill>
                  <a:srgbClr val="55345A"/>
                </a:solidFill>
                <a:effectLst/>
                <a:latin typeface="Work Sans" pitchFamily="2" charset="0"/>
                <a:ea typeface="Calibri" panose="020F0502020204030204" pitchFamily="34" charset="0"/>
                <a:cs typeface="Times New Roman" panose="02020603050405020304" pitchFamily="18" charset="0"/>
              </a:rPr>
              <a:t> t</a:t>
            </a:r>
            <a:r>
              <a:rPr lang="en-GB" sz="1000" b="1" spc="-5" dirty="0">
                <a:solidFill>
                  <a:srgbClr val="55345A"/>
                </a:solidFill>
                <a:effectLst/>
                <a:latin typeface="Work Sans" pitchFamily="2" charset="0"/>
                <a:ea typeface="Calibri" panose="020F0502020204030204" pitchFamily="34" charset="0"/>
                <a:cs typeface="Times New Roman" panose="02020603050405020304" pitchFamily="18" charset="0"/>
              </a:rPr>
              <a:t>he</a:t>
            </a:r>
            <a:r>
              <a:rPr lang="en-GB" sz="1000" b="1" spc="-10" dirty="0">
                <a:solidFill>
                  <a:srgbClr val="55345A"/>
                </a:solidFill>
                <a:effectLst/>
                <a:latin typeface="Work Sans" pitchFamily="2" charset="0"/>
                <a:ea typeface="Calibri" panose="020F0502020204030204" pitchFamily="34" charset="0"/>
                <a:cs typeface="Times New Roman" panose="02020603050405020304" pitchFamily="18" charset="0"/>
              </a:rPr>
              <a:t> w</a:t>
            </a:r>
            <a:r>
              <a:rPr lang="en-GB" sz="1000" b="1" spc="-5" dirty="0">
                <a:solidFill>
                  <a:srgbClr val="55345A"/>
                </a:solidFill>
                <a:effectLst/>
                <a:latin typeface="Work Sans" pitchFamily="2" charset="0"/>
                <a:ea typeface="Calibri" panose="020F0502020204030204" pitchFamily="34" charset="0"/>
                <a:cs typeface="Times New Roman" panose="02020603050405020304" pitchFamily="18" charset="0"/>
              </a:rPr>
              <a:t>ay?</a:t>
            </a:r>
          </a:p>
          <a:p>
            <a:endParaRPr lang="en-GB" sz="1000" b="1" spc="-5" dirty="0">
              <a:solidFill>
                <a:srgbClr val="55345A"/>
              </a:solidFill>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Share with pupils who John the Baptist is:</a:t>
            </a:r>
            <a:r>
              <a:rPr lang="en-GB" sz="1000" b="1" dirty="0">
                <a:effectLst/>
                <a:latin typeface="Work Sans" pitchFamily="2" charset="0"/>
                <a:ea typeface="Calibri" panose="020F0502020204030204" pitchFamily="34" charset="0"/>
                <a:cs typeface="Times New Roman" panose="02020603050405020304" pitchFamily="18" charset="0"/>
              </a:rPr>
              <a:t>  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2822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47262F3-7116-19AD-1AD8-5CA8A291AA7A}"/>
              </a:ext>
            </a:extLst>
          </p:cNvPr>
          <p:cNvSpPr>
            <a:spLocks noGrp="1" noRot="1" noMove="1" noResize="1" noEditPoints="1" noAdjustHandles="1" noChangeArrowheads="1" noChangeShapeType="1"/>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0F9803D0-59D8-D58F-4AB0-F35CAB1F624D}"/>
              </a:ext>
            </a:extLst>
          </p:cNvPr>
          <p:cNvSpPr>
            <a:spLocks noGrp="1" noRot="1" noMove="1" noResize="1" noEditPoints="1" noAdjustHandles="1" noChangeArrowheads="1" noChangeShapeType="1"/>
          </p:cNvSpPr>
          <p:nvPr/>
        </p:nvSpPr>
        <p:spPr>
          <a:xfrm>
            <a:off x="0" y="4884"/>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How</a:t>
            </a:r>
            <a:r>
              <a:rPr lang="en-GB" sz="2400" spc="-10">
                <a:solidFill>
                  <a:schemeClr val="bg1"/>
                </a:solidFill>
                <a:effectLst/>
                <a:latin typeface="Work Sans Light" pitchFamily="2" charset="0"/>
                <a:ea typeface="Calibri" panose="020F0502020204030204" pitchFamily="34" charset="0"/>
                <a:cs typeface="Times New Roman" panose="02020603050405020304" pitchFamily="18" charset="0"/>
              </a:rPr>
              <a:t> d</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id</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 John the</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spc="-10">
                <a:solidFill>
                  <a:schemeClr val="bg1"/>
                </a:solidFill>
                <a:effectLst/>
                <a:latin typeface="Work Sans Light" pitchFamily="2" charset="0"/>
                <a:ea typeface="Calibri" panose="020F0502020204030204" pitchFamily="34" charset="0"/>
                <a:cs typeface="Times New Roman" panose="02020603050405020304" pitchFamily="18" charset="0"/>
              </a:rPr>
              <a:t>Baptist</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 p</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repare</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 t</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he</a:t>
            </a:r>
            <a:r>
              <a:rPr lang="en-GB" sz="2400" spc="-10">
                <a:solidFill>
                  <a:schemeClr val="bg1"/>
                </a:solidFill>
                <a:effectLst/>
                <a:latin typeface="Work Sans Light" pitchFamily="2" charset="0"/>
                <a:ea typeface="Calibri" panose="020F0502020204030204" pitchFamily="34" charset="0"/>
                <a:cs typeface="Times New Roman" panose="02020603050405020304" pitchFamily="18" charset="0"/>
              </a:rPr>
              <a:t> w</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ay?</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00566" y="1941248"/>
            <a:ext cx="8159065" cy="4862870"/>
          </a:xfrm>
          <a:prstGeom prst="rect">
            <a:avLst/>
          </a:prstGeom>
          <a:noFill/>
        </p:spPr>
        <p:txBody>
          <a:bodyPr wrap="square" lIns="91440" tIns="45720" rIns="91440" bIns="4572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Biblical text analysis: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Luke chapter 3:  1 -17</a:t>
            </a:r>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Read from the Good News Bible as the text is complicated in places. </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Complete the text analysis as a whole class.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Behind the text:  Why was it written?</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Discipline:</a:t>
            </a:r>
            <a:r>
              <a:rPr lang="en-GB" sz="1000" dirty="0">
                <a:effectLst/>
                <a:latin typeface="Work Sans" pitchFamily="2" charset="0"/>
                <a:ea typeface="Calibri" panose="020F0502020204030204" pitchFamily="34" charset="0"/>
                <a:cs typeface="Times New Roman" panose="02020603050405020304" pitchFamily="18" charset="0"/>
              </a:rPr>
              <a:t>  Theology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do you think the author was writing?</a:t>
            </a:r>
          </a:p>
          <a:p>
            <a:r>
              <a:rPr lang="en-GB" sz="1000" b="1" dirty="0">
                <a:effectLst/>
                <a:latin typeface="Work Sans"/>
                <a:ea typeface="Calibri"/>
                <a:cs typeface="Times New Roman"/>
              </a:rPr>
              <a:t>Within the text:</a:t>
            </a:r>
            <a:r>
              <a:rPr lang="en-GB" sz="1000" dirty="0">
                <a:latin typeface="Work Sans"/>
                <a:ea typeface="Calibri"/>
                <a:cs typeface="Times New Roman"/>
              </a:rPr>
              <a:t> </a:t>
            </a:r>
            <a:r>
              <a:rPr lang="en-GB" sz="1000" dirty="0">
                <a:effectLst/>
                <a:latin typeface="Work Sans"/>
                <a:ea typeface="Calibri"/>
                <a:cs typeface="Times New Roman"/>
              </a:rPr>
              <a:t> </a:t>
            </a:r>
            <a:r>
              <a:rPr lang="en-GB" sz="1000" b="1" dirty="0">
                <a:effectLst/>
                <a:latin typeface="Work Sans"/>
                <a:ea typeface="Calibri"/>
                <a:cs typeface="Times New Roman"/>
              </a:rPr>
              <a:t>What does the text mean?</a:t>
            </a:r>
            <a:r>
              <a:rPr lang="en-GB" sz="1000" dirty="0">
                <a:latin typeface="Work Sans"/>
                <a:ea typeface="Calibri"/>
                <a:cs typeface="Times New Roman"/>
              </a:rPr>
              <a:t> </a:t>
            </a:r>
            <a:r>
              <a:rPr lang="en-GB" sz="1000" dirty="0">
                <a:effectLst/>
                <a:latin typeface="Work Sans"/>
                <a:ea typeface="Calibri"/>
                <a:cs typeface="Times New Roman"/>
              </a:rPr>
              <a:t> Are there any words that need explaining?</a:t>
            </a:r>
            <a:r>
              <a:rPr lang="en-GB" sz="1000" dirty="0">
                <a:latin typeface="Work Sans"/>
                <a:ea typeface="Calibri"/>
                <a:cs typeface="Times New Roman"/>
              </a:rPr>
              <a:t> </a:t>
            </a:r>
            <a:r>
              <a:rPr lang="en-GB" sz="1000" dirty="0">
                <a:effectLst/>
                <a:latin typeface="Work Sans"/>
                <a:ea typeface="Calibri"/>
                <a:cs typeface="Times New Roman"/>
              </a:rPr>
              <a:t> </a:t>
            </a:r>
            <a:r>
              <a:rPr lang="en-GB" sz="1000" b="1" dirty="0">
                <a:effectLst/>
                <a:latin typeface="Work Sans"/>
                <a:ea typeface="Calibri"/>
                <a:cs typeface="Times New Roman"/>
              </a:rPr>
              <a:t>Discipline:</a:t>
            </a:r>
            <a:r>
              <a:rPr lang="en-GB" sz="1000" dirty="0">
                <a:latin typeface="Work Sans"/>
                <a:ea typeface="Calibri"/>
                <a:cs typeface="Times New Roman"/>
              </a:rPr>
              <a:t>  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are the key messages from this text?  (The need to repent.  The need to share with others.  The need to treat others fairly.  Be people who bear good fruit.  Get yourselves ready for Jesus.)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a:cs typeface="Times New Roman"/>
              </a:rPr>
              <a:t>In front of the text:</a:t>
            </a:r>
            <a:r>
              <a:rPr lang="en-GB" sz="1000" b="1" dirty="0">
                <a:latin typeface="Work Sans"/>
                <a:ea typeface="Calibri"/>
                <a:cs typeface="Times New Roman"/>
              </a:rPr>
              <a:t> </a:t>
            </a:r>
            <a:r>
              <a:rPr lang="en-GB" sz="1000" b="1" dirty="0">
                <a:effectLst/>
                <a:latin typeface="Work Sans"/>
                <a:ea typeface="Calibri"/>
                <a:cs typeface="Times New Roman"/>
              </a:rPr>
              <a:t> This is concerned with the relationship between the text and the reader.</a:t>
            </a:r>
            <a:r>
              <a:rPr lang="en-GB" sz="1000" b="1" dirty="0">
                <a:latin typeface="Work Sans"/>
                <a:ea typeface="Calibri"/>
                <a:cs typeface="Times New Roman"/>
              </a:rPr>
              <a:t> </a:t>
            </a:r>
            <a:r>
              <a:rPr lang="en-GB" sz="1000" b="1" dirty="0">
                <a:effectLst/>
                <a:latin typeface="Work Sans"/>
                <a:ea typeface="Calibri"/>
                <a:cs typeface="Times New Roman"/>
              </a:rPr>
              <a:t> Discipline:</a:t>
            </a:r>
            <a:r>
              <a:rPr lang="en-GB" sz="1000" b="1" dirty="0">
                <a:latin typeface="Work Sans"/>
                <a:ea typeface="Calibri"/>
                <a:cs typeface="Times New Roman"/>
              </a:rPr>
              <a:t> </a:t>
            </a:r>
            <a:r>
              <a:rPr lang="en-GB" sz="1000" b="1" dirty="0">
                <a:effectLst/>
                <a:latin typeface="Work Sans"/>
                <a:ea typeface="Calibri"/>
                <a:cs typeface="Times New Roman"/>
              </a:rPr>
              <a:t> </a:t>
            </a:r>
            <a:r>
              <a:rPr lang="en-GB" sz="1000" dirty="0">
                <a:latin typeface="Work Sans"/>
                <a:ea typeface="Calibri"/>
                <a:cs typeface="Times New Roman"/>
              </a:rPr>
              <a:t>Theology</a:t>
            </a:r>
            <a:endParaRPr lang="en-GB" sz="1000" dirty="0">
              <a:effectLst/>
              <a:latin typeface="Work Sans"/>
              <a:ea typeface="Calibri"/>
              <a:cs typeface="Times New Roman"/>
            </a:endParaRPr>
          </a:p>
          <a:p>
            <a:pPr marL="171450" lvl="0" indent="-171450">
              <a:buFont typeface="Arial" panose="020B0604020202020204" pitchFamily="34" charset="0"/>
              <a:buChar char="•"/>
            </a:pPr>
            <a:r>
              <a:rPr lang="en-US" sz="1000" dirty="0">
                <a:effectLst/>
                <a:latin typeface="Work Sans" pitchFamily="2" charset="0"/>
                <a:ea typeface="Times New Roman" panose="02020603050405020304" pitchFamily="18" charset="0"/>
                <a:cs typeface="Times New Roman" panose="02020603050405020304" pitchFamily="18" charset="0"/>
              </a:rPr>
              <a:t>If you were one of those people by the river Jordan that day, what one thing would you want to do to get ready to meet Jesus or someone of significant importance?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US" sz="1000" dirty="0">
                <a:effectLst/>
                <a:latin typeface="Work Sans" pitchFamily="2" charset="0"/>
                <a:ea typeface="Times New Roman" panose="02020603050405020304" pitchFamily="18" charset="0"/>
                <a:cs typeface="Times New Roman" panose="02020603050405020304" pitchFamily="18" charset="0"/>
              </a:rPr>
              <a:t>Why do you think it was so important for John to prepare people for the coming of Jesus?</a:t>
            </a:r>
            <a:endParaRPr lang="en-GB" sz="1000" dirty="0">
              <a:effectLst/>
              <a:latin typeface="Work Sans" pitchFamily="2" charset="0"/>
              <a:ea typeface="Calibri" panose="020F0502020204030204" pitchFamily="34" charset="0"/>
              <a:cs typeface="Times New Roman" panose="02020603050405020304" pitchFamily="18" charset="0"/>
            </a:endParaRPr>
          </a:p>
          <a:p>
            <a:pPr marL="250190"/>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Pupils to be given a choice of options.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Option 1:</a:t>
            </a:r>
            <a:r>
              <a:rPr lang="en-GB" sz="1000" b="1" dirty="0">
                <a:latin typeface="Work Sans" pitchFamily="2" charset="0"/>
                <a:ea typeface="Times New Roman" panose="02020603050405020304" pitchFamily="18"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Pupils</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to</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write </a:t>
            </a:r>
            <a:r>
              <a:rPr lang="en-GB" sz="1000" dirty="0">
                <a:effectLst/>
                <a:latin typeface="Work Sans" pitchFamily="2" charset="0"/>
                <a:ea typeface="Calibri" panose="020F0502020204030204" pitchFamily="34" charset="0"/>
                <a:cs typeface="Times New Roman" panose="02020603050405020304" pitchFamily="18" charset="0"/>
              </a:rPr>
              <a:t>a</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message</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asking</a:t>
            </a:r>
            <a:r>
              <a:rPr lang="en-GB" sz="1000" dirty="0">
                <a:effectLst/>
                <a:latin typeface="Work Sans" pitchFamily="2" charset="0"/>
                <a:ea typeface="Calibri" panose="020F0502020204030204" pitchFamily="34" charset="0"/>
                <a:cs typeface="Times New Roman" panose="02020603050405020304" pitchFamily="18" charset="0"/>
              </a:rPr>
              <a:t> people</a:t>
            </a:r>
            <a:r>
              <a:rPr lang="en-GB" sz="1000" spc="-15"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to</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prepare</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for</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the</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coming</a:t>
            </a:r>
            <a:r>
              <a:rPr lang="en-GB" sz="1000" spc="-1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of</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Jesus</a:t>
            </a:r>
            <a:r>
              <a:rPr lang="en-GB" sz="1000" spc="125"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using modern</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means</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e.g.</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E-mail,</a:t>
            </a:r>
            <a:r>
              <a:rPr lang="en-GB" sz="1000" dirty="0">
                <a:effectLst/>
                <a:latin typeface="Work Sans" pitchFamily="2" charset="0"/>
                <a:ea typeface="Calibri" panose="020F0502020204030204" pitchFamily="34" charset="0"/>
                <a:cs typeface="Times New Roman" panose="02020603050405020304" pitchFamily="18" charset="0"/>
              </a:rPr>
              <a:t> blog,</a:t>
            </a:r>
            <a:r>
              <a:rPr lang="en-GB" sz="1000" spc="-10" dirty="0">
                <a:effectLst/>
                <a:latin typeface="Work Sans" pitchFamily="2" charset="0"/>
                <a:ea typeface="Calibri" panose="020F0502020204030204" pitchFamily="34" charset="0"/>
                <a:cs typeface="Times New Roman" panose="02020603050405020304" pitchFamily="18" charset="0"/>
              </a:rPr>
              <a:t> t</a:t>
            </a:r>
            <a:r>
              <a:rPr lang="en-GB" sz="1000" spc="-5" dirty="0">
                <a:effectLst/>
                <a:latin typeface="Work Sans" pitchFamily="2" charset="0"/>
                <a:ea typeface="Calibri" panose="020F0502020204030204" pitchFamily="34" charset="0"/>
                <a:cs typeface="Times New Roman" panose="02020603050405020304" pitchFamily="18" charset="0"/>
              </a:rPr>
              <a:t>witter.  What things would you ask people to do to ensure they were ready for the coming of Jesus?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Option 2:</a:t>
            </a:r>
            <a:r>
              <a:rPr lang="en-GB" sz="1000" b="1" dirty="0">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What do you think you would need to do to be ready to welcome Jesus (God) into your life? </a:t>
            </a:r>
            <a:r>
              <a:rPr lang="en-GB" sz="1000" b="1" dirty="0">
                <a:effectLst/>
                <a:latin typeface="Work Sans" pitchFamily="2" charset="0"/>
                <a:ea typeface="Calibri" panose="020F0502020204030204" pitchFamily="34" charset="0"/>
                <a:cs typeface="Times New Roman" panose="02020603050405020304" pitchFamily="18" charset="0"/>
              </a:rPr>
              <a:t>(See appendix lesson 2)</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Return to the Advent wreath.  </a:t>
            </a:r>
            <a:r>
              <a:rPr lang="en-GB" sz="1000" dirty="0">
                <a:effectLst/>
                <a:latin typeface="Work Sans" pitchFamily="2" charset="0"/>
                <a:ea typeface="Calibri" panose="020F0502020204030204" pitchFamily="34" charset="0"/>
                <a:cs typeface="Times New Roman" panose="02020603050405020304" pitchFamily="18" charset="0"/>
              </a:rPr>
              <a:t>Point out that candle three represents John the Baptist.</a:t>
            </a:r>
            <a:r>
              <a:rPr lang="en-GB" sz="1000" b="1" dirty="0">
                <a:effectLst/>
                <a:latin typeface="Work Sans" pitchFamily="2" charset="0"/>
                <a:ea typeface="Calibri" panose="020F0502020204030204" pitchFamily="34" charset="0"/>
                <a:cs typeface="Times New Roman" panose="02020603050405020304" pitchFamily="18" charset="0"/>
              </a:rPr>
              <a:t>  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US" sz="1000" b="1" dirty="0">
                <a:effectLst/>
                <a:latin typeface="Work Sans" pitchFamily="2" charset="0"/>
                <a:ea typeface="Times New Roman" panose="02020603050405020304" pitchFamily="18"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US" sz="1000" dirty="0">
                <a:effectLst/>
                <a:latin typeface="Work Sans" pitchFamily="2" charset="0"/>
                <a:ea typeface="Times New Roman" panose="02020603050405020304" pitchFamily="18" charset="0"/>
                <a:cs typeface="Times New Roman" panose="02020603050405020304" pitchFamily="18" charset="0"/>
              </a:rPr>
              <a:t>How do you think Christians today use this season of Advent to prepare for Christmas?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US" sz="1000" dirty="0">
                <a:effectLst/>
                <a:latin typeface="Work Sans" pitchFamily="2" charset="0"/>
                <a:ea typeface="Times New Roman" panose="02020603050405020304" pitchFamily="18" charset="0"/>
                <a:cs typeface="Times New Roman" panose="02020603050405020304" pitchFamily="18" charset="0"/>
              </a:rPr>
              <a:t>Do you think preparing for Christmas makes a difference when Christmas day comes?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887857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49763F9-065D-F02B-748E-38D0B01C42D4}"/>
              </a:ext>
            </a:extLst>
          </p:cNvPr>
          <p:cNvSpPr>
            <a:spLocks noGrp="1" noRot="1" noMove="1" noResize="1" noEditPoints="1" noAdjustHandles="1" noChangeArrowheads="1" noChangeShapeType="1"/>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A6D484AA-8E37-A973-0BD0-50F9C09AADF2}"/>
              </a:ext>
            </a:extLst>
          </p:cNvPr>
          <p:cNvSpPr>
            <a:spLocks noGrp="1" noRot="1" noMove="1" noResize="1" noEditPoints="1" noAdjustHandles="1" noChangeArrowheads="1" noChangeShapeType="1"/>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How</a:t>
            </a:r>
            <a:r>
              <a:rPr lang="en-GB" sz="2400" spc="-10">
                <a:solidFill>
                  <a:schemeClr val="bg1"/>
                </a:solidFill>
                <a:effectLst/>
                <a:latin typeface="Work Sans Light" pitchFamily="2" charset="0"/>
                <a:ea typeface="Calibri" panose="020F0502020204030204" pitchFamily="34" charset="0"/>
                <a:cs typeface="Times New Roman" panose="02020603050405020304" pitchFamily="18" charset="0"/>
              </a:rPr>
              <a:t> d</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id</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 John the</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spc="-10">
                <a:solidFill>
                  <a:schemeClr val="bg1"/>
                </a:solidFill>
                <a:effectLst/>
                <a:latin typeface="Work Sans Light" pitchFamily="2" charset="0"/>
                <a:ea typeface="Calibri" panose="020F0502020204030204" pitchFamily="34" charset="0"/>
                <a:cs typeface="Times New Roman" panose="02020603050405020304" pitchFamily="18" charset="0"/>
              </a:rPr>
              <a:t>Baptist</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 p</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repare</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 t</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he</a:t>
            </a:r>
            <a:r>
              <a:rPr lang="en-GB" sz="2400" spc="-10">
                <a:solidFill>
                  <a:schemeClr val="bg1"/>
                </a:solidFill>
                <a:effectLst/>
                <a:latin typeface="Work Sans Light" pitchFamily="2" charset="0"/>
                <a:ea typeface="Calibri" panose="020F0502020204030204" pitchFamily="34" charset="0"/>
                <a:cs typeface="Times New Roman" panose="02020603050405020304" pitchFamily="18" charset="0"/>
              </a:rPr>
              <a:t> w</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ay?</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246542"/>
          </a:xfrm>
          <a:prstGeom prst="rect">
            <a:avLst/>
          </a:prstGeom>
          <a:noFill/>
        </p:spPr>
        <p:txBody>
          <a:bodyPr wrap="square">
            <a:spAutoFit/>
          </a:bodyPr>
          <a:lstStyle/>
          <a:p>
            <a:pPr lvl="0">
              <a:lnSpc>
                <a:spcPct val="106000"/>
              </a:lnSpc>
            </a:pPr>
            <a:r>
              <a:rPr lang="en-GB" sz="1000" dirty="0">
                <a:effectLst/>
                <a:latin typeface="Work Sans" pitchFamily="2" charset="0"/>
                <a:ea typeface="Calibri" panose="020F0502020204030204" pitchFamily="34" charset="0"/>
                <a:cs typeface="Times New Roman" panose="02020603050405020304" pitchFamily="18" charset="0"/>
              </a:rPr>
              <a:t>Type resources…</a:t>
            </a: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noGrp="1" noRot="1" noMove="1" noResize="1" noEditPoints="1" noAdjustHandles="1" noChangeArrowheads="1" noChangeShapeType="1"/>
          </p:cNvSpPr>
          <p:nvPr/>
        </p:nvSpPr>
        <p:spPr>
          <a:xfrm>
            <a:off x="3590910" y="3200844"/>
            <a:ext cx="4167051" cy="246542"/>
          </a:xfrm>
          <a:prstGeom prst="rect">
            <a:avLst/>
          </a:prstGeom>
          <a:noFill/>
        </p:spPr>
        <p:txBody>
          <a:bodyPr wrap="square">
            <a:spAutoFit/>
          </a:bodyPr>
          <a:lstStyle/>
          <a:p>
            <a:pPr lvl="0">
              <a:lnSpc>
                <a:spcPct val="106000"/>
              </a:lnSpc>
            </a:pPr>
            <a:r>
              <a:rPr lang="en-GB" sz="1000" dirty="0">
                <a:effectLst/>
                <a:latin typeface="Work Sans" pitchFamily="2" charset="0"/>
                <a:ea typeface="Calibri" panose="020F0502020204030204" pitchFamily="34" charset="0"/>
                <a:cs typeface="Times New Roman" panose="02020603050405020304" pitchFamily="18" charset="0"/>
              </a:rPr>
              <a:t>Type sensitivities…</a:t>
            </a: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0358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1E69F4-714E-AC8C-1119-2D69400639A5}"/>
              </a:ext>
            </a:extLst>
          </p:cNvPr>
          <p:cNvSpPr>
            <a:spLocks noGrp="1" noRot="1" noMove="1" noResize="1" noEditPoints="1" noAdjustHandles="1" noChangeArrowheads="1" noChangeShapeType="1"/>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D8B8A28-D05B-EB7F-8F9E-027113FA8C2C}"/>
              </a:ext>
            </a:extLst>
          </p:cNvPr>
          <p:cNvSpPr>
            <a:spLocks noGrp="1" noRot="1" noMove="1" noResize="1" noEditPoints="1" noAdjustHandles="1" noChangeArrowheads="1" noChangeShapeType="1"/>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50595796-9F9E-5561-55F6-80431102C692}"/>
              </a:ext>
            </a:extLst>
          </p:cNvPr>
          <p:cNvSpPr>
            <a:spLocks noGrp="1" noRot="1" noMove="1" noResize="1" noEditPoints="1" noAdjustHandles="1" noChangeArrowheads="1" noChangeShapeType="1"/>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Why did God choose Mary? (Optional)</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001300"/>
          </a:xfrm>
          <a:prstGeom prst="rect">
            <a:avLst/>
          </a:prstGeom>
          <a:noFill/>
        </p:spPr>
        <p:txBody>
          <a:bodyPr wrap="square" rtlCol="0">
            <a:spAutoFit/>
          </a:bodyPr>
          <a:lstStyle/>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who Mary is?</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Explore why God chose Mary?</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Learn about what Christians might learn from Mary’s relationship with God about their relationship with God?</a:t>
            </a:r>
          </a:p>
          <a:p>
            <a:pPr marL="228600">
              <a:lnSpc>
                <a:spcPct val="106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Advent, prophet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3016210"/>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a:t>
            </a:r>
            <a:r>
              <a:rPr lang="en-GB" sz="1000" dirty="0">
                <a:effectLst/>
                <a:latin typeface="Work Sans" pitchFamily="2" charset="0"/>
                <a:ea typeface="Calibri" panose="020F0502020204030204" pitchFamily="34" charset="0"/>
                <a:cs typeface="Times New Roman" panose="02020603050405020304" pitchFamily="18" charset="0"/>
              </a:rPr>
              <a:t> on previous week’s learning.</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who John the Baptist is and what his message was.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Recap on religious vocabulary:  Advent, prophet.</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know about Mary?</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Knowledge gathering as a class in response to the above question.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Why did God choose Mary?</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Explain</a:t>
            </a:r>
            <a:r>
              <a:rPr lang="en-GB" sz="1000" dirty="0">
                <a:effectLst/>
                <a:latin typeface="Work Sans" pitchFamily="2" charset="0"/>
                <a:ea typeface="Calibri" panose="020F0502020204030204" pitchFamily="34" charset="0"/>
                <a:cs typeface="Times New Roman" panose="02020603050405020304" pitchFamily="18" charset="0"/>
              </a:rPr>
              <a:t> who Mary is:</a:t>
            </a:r>
            <a:r>
              <a:rPr lang="en-GB" sz="1000" b="1" dirty="0">
                <a:effectLst/>
                <a:latin typeface="Work Sans" pitchFamily="2" charset="0"/>
                <a:ea typeface="Calibri" panose="020F0502020204030204" pitchFamily="34" charset="0"/>
                <a:cs typeface="Times New Roman" panose="02020603050405020304" pitchFamily="18" charset="0"/>
              </a:rPr>
              <a:t>  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When the angel Gabriel came to Mary, how do you think she must have felt?  How did she respond?</a:t>
            </a: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3257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47262F3-7116-19AD-1AD8-5CA8A291AA7A}"/>
              </a:ext>
            </a:extLst>
          </p:cNvPr>
          <p:cNvSpPr>
            <a:spLocks noGrp="1" noRot="1" noMove="1" noResize="1" noEditPoints="1" noAdjustHandles="1" noChangeArrowheads="1" noChangeShapeType="1"/>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0F9803D0-59D8-D58F-4AB0-F35CAB1F624D}"/>
              </a:ext>
            </a:extLst>
          </p:cNvPr>
          <p:cNvSpPr>
            <a:spLocks noGrp="1" noRot="1" noMove="1" noResize="1" noEditPoints="1" noAdjustHandles="1" noChangeArrowheads="1" noChangeShapeType="1"/>
          </p:cNvSpPr>
          <p:nvPr/>
        </p:nvSpPr>
        <p:spPr>
          <a:xfrm>
            <a:off x="0" y="4884"/>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did God choose Mary?</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00566" y="1845998"/>
            <a:ext cx="8159065" cy="4862870"/>
          </a:xfrm>
          <a:prstGeom prst="rect">
            <a:avLst/>
          </a:prstGeom>
          <a:noFill/>
        </p:spPr>
        <p:txBody>
          <a:bodyPr wrap="square" lIns="91440" tIns="45720" rIns="91440" bIns="4572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Biblical text analysis: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Luke 1:38</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“I am the Lord’s servant.”  Mary answered.  “May it be to me as you have said.”  Then the angel left her.</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Within the text:</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a:t>
            </a:r>
            <a:r>
              <a:rPr lang="en-GB" sz="1000" b="1" dirty="0">
                <a:effectLst/>
                <a:latin typeface="Work Sans"/>
                <a:ea typeface="Calibri" panose="020F0502020204030204" pitchFamily="34" charset="0"/>
                <a:cs typeface="Times New Roman"/>
              </a:rPr>
              <a:t>What does the text mean?</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Are there any words that need explaining?</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a:t>
            </a:r>
            <a:r>
              <a:rPr lang="en-GB" sz="1000" b="1" dirty="0">
                <a:effectLst/>
                <a:latin typeface="Work Sans"/>
                <a:ea typeface="Calibri" panose="020F0502020204030204" pitchFamily="34" charset="0"/>
                <a:cs typeface="Times New Roman"/>
              </a:rPr>
              <a:t>Discipline:</a:t>
            </a:r>
            <a:r>
              <a:rPr lang="en-GB" sz="1000" dirty="0">
                <a:latin typeface="Work Sans"/>
                <a:ea typeface="Calibri" panose="020F0502020204030204" pitchFamily="34" charset="0"/>
                <a:cs typeface="Times New Roman"/>
              </a:rPr>
              <a:t>  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does this verse tell us about Mary’s relationship with God?</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In front of the text:</a:t>
            </a:r>
            <a:r>
              <a:rPr lang="en-GB" sz="1000" b="1" dirty="0">
                <a:latin typeface="Work Sans"/>
                <a:ea typeface="Calibri" panose="020F0502020204030204" pitchFamily="34" charset="0"/>
                <a:cs typeface="Times New Roman"/>
              </a:rPr>
              <a:t> </a:t>
            </a:r>
            <a:r>
              <a:rPr lang="en-GB" sz="1000" b="1" dirty="0">
                <a:effectLst/>
                <a:latin typeface="Work Sans"/>
                <a:ea typeface="Calibri" panose="020F0502020204030204" pitchFamily="34" charset="0"/>
                <a:cs typeface="Times New Roman"/>
              </a:rPr>
              <a:t> This is concerned with the relationship between the text and the reader.</a:t>
            </a:r>
            <a:r>
              <a:rPr lang="en-GB" sz="1000" b="1" dirty="0">
                <a:latin typeface="Work Sans"/>
                <a:ea typeface="Calibri" panose="020F0502020204030204" pitchFamily="34" charset="0"/>
                <a:cs typeface="Times New Roman"/>
              </a:rPr>
              <a:t> </a:t>
            </a:r>
            <a:r>
              <a:rPr lang="en-GB" sz="1000" b="1" dirty="0">
                <a:effectLst/>
                <a:latin typeface="Work Sans"/>
                <a:ea typeface="Calibri" panose="020F0502020204030204" pitchFamily="34" charset="0"/>
                <a:cs typeface="Times New Roman"/>
              </a:rPr>
              <a:t> Discipline:</a:t>
            </a:r>
            <a:r>
              <a:rPr lang="en-GB" sz="1000" b="1" dirty="0">
                <a:latin typeface="Work Sans"/>
                <a:ea typeface="Calibri" panose="020F0502020204030204" pitchFamily="34" charset="0"/>
                <a:cs typeface="Times New Roman"/>
              </a:rPr>
              <a:t>  </a:t>
            </a:r>
            <a:r>
              <a:rPr lang="en-GB" sz="1000" dirty="0">
                <a:latin typeface="Work Sans"/>
                <a:ea typeface="Calibri" panose="020F0502020204030204" pitchFamily="34" charset="0"/>
                <a:cs typeface="Times New Roman"/>
              </a:rPr>
              <a:t>Theology</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this verse might mean for a Christian reading it?   (The importance of listening and trusting God when He calls you to do something.)</a:t>
            </a:r>
          </a:p>
          <a:p>
            <a:pPr marL="228600"/>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Give each pupil a picture of Mary.  Pupils to write around the picture thoughts that Mary might have been having at the time the Angel visited her.</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r>
              <a:rPr lang="en-GB" sz="1000" b="1" dirty="0">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Why do you think God chose Mary?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a:ea typeface="Calibri" panose="020F0502020204030204" pitchFamily="34" charset="0"/>
                <a:cs typeface="Times New Roman"/>
              </a:rPr>
              <a:t>In groups pupils come up with 5 reasons why they think God chose Mary and order them.</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Each group explains to another group their explanations and reasons.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Possibilities:</a:t>
            </a:r>
            <a:r>
              <a:rPr lang="en-GB" sz="1000" dirty="0">
                <a:effectLst/>
                <a:latin typeface="Work Sans" pitchFamily="2" charset="0"/>
                <a:ea typeface="Calibri" panose="020F0502020204030204" pitchFamily="34" charset="0"/>
                <a:cs typeface="Times New Roman" panose="02020603050405020304" pitchFamily="18" charset="0"/>
              </a:rPr>
              <a:t>  Obedient to God. Loyal/faithful.  Poor – symbolising that Jesus came for everyone.  A virgin symbolising that this was not Mary’s choice but God’s and that this baby was from God – incarnation - God becoming human.</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r>
              <a:rPr lang="en-GB" sz="1000" b="1" dirty="0">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Who do you think God would choose today to be Jesus’ mother?   Can you describe her and explain your thinking?</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Return to the Advent wreath.  </a:t>
            </a:r>
            <a:r>
              <a:rPr lang="en-GB" sz="1000" dirty="0">
                <a:effectLst/>
                <a:latin typeface="Work Sans" pitchFamily="2" charset="0"/>
                <a:ea typeface="Calibri" panose="020F0502020204030204" pitchFamily="34" charset="0"/>
                <a:cs typeface="Times New Roman" panose="02020603050405020304" pitchFamily="18" charset="0"/>
              </a:rPr>
              <a:t>Point out that candle four represents Mary.</a:t>
            </a:r>
            <a:r>
              <a:rPr lang="en-GB" sz="1000" b="1" dirty="0">
                <a:effectLst/>
                <a:latin typeface="Work Sans" pitchFamily="2" charset="0"/>
                <a:ea typeface="Calibri" panose="020F0502020204030204" pitchFamily="34" charset="0"/>
                <a:cs typeface="Times New Roman" panose="02020603050405020304" pitchFamily="18" charset="0"/>
              </a:rPr>
              <a:t>  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542221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49763F9-065D-F02B-748E-38D0B01C42D4}"/>
              </a:ext>
            </a:extLst>
          </p:cNvPr>
          <p:cNvSpPr>
            <a:spLocks noGrp="1" noRot="1" noMove="1" noResize="1" noEditPoints="1" noAdjustHandles="1" noChangeArrowheads="1" noChangeShapeType="1"/>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A6D484AA-8E37-A973-0BD0-50F9C09AADF2}"/>
              </a:ext>
            </a:extLst>
          </p:cNvPr>
          <p:cNvSpPr>
            <a:spLocks noGrp="1" noRot="1" noMove="1" noResize="1" noEditPoints="1" noAdjustHandles="1" noChangeArrowheads="1" noChangeShapeType="1"/>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did God choose Mary?</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246542"/>
          </a:xfrm>
          <a:prstGeom prst="rect">
            <a:avLst/>
          </a:prstGeom>
          <a:noFill/>
        </p:spPr>
        <p:txBody>
          <a:bodyPr wrap="square">
            <a:spAutoFit/>
          </a:bodyPr>
          <a:lstStyle/>
          <a:p>
            <a:pPr lvl="0">
              <a:lnSpc>
                <a:spcPct val="106000"/>
              </a:lnSpc>
            </a:pPr>
            <a:r>
              <a:rPr lang="en-GB" sz="1000" dirty="0">
                <a:effectLst/>
                <a:latin typeface="Work Sans" pitchFamily="2" charset="0"/>
                <a:ea typeface="Calibri" panose="020F0502020204030204" pitchFamily="34" charset="0"/>
                <a:cs typeface="Times New Roman" panose="02020603050405020304" pitchFamily="18" charset="0"/>
              </a:rPr>
              <a:t>Type resources…</a:t>
            </a: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noGrp="1" noRot="1" noMove="1" noResize="1" noEditPoints="1" noAdjustHandles="1" noChangeArrowheads="1" noChangeShapeType="1"/>
          </p:cNvSpPr>
          <p:nvPr/>
        </p:nvSpPr>
        <p:spPr>
          <a:xfrm>
            <a:off x="3590910" y="3200844"/>
            <a:ext cx="4167051" cy="246542"/>
          </a:xfrm>
          <a:prstGeom prst="rect">
            <a:avLst/>
          </a:prstGeom>
          <a:noFill/>
        </p:spPr>
        <p:txBody>
          <a:bodyPr wrap="square">
            <a:spAutoFit/>
          </a:bodyPr>
          <a:lstStyle/>
          <a:p>
            <a:pPr lvl="0">
              <a:lnSpc>
                <a:spcPct val="106000"/>
              </a:lnSpc>
            </a:pPr>
            <a:r>
              <a:rPr lang="en-GB" sz="1000" dirty="0">
                <a:effectLst/>
                <a:latin typeface="Work Sans" pitchFamily="2" charset="0"/>
                <a:ea typeface="Calibri" panose="020F0502020204030204" pitchFamily="34" charset="0"/>
                <a:cs typeface="Times New Roman" panose="02020603050405020304" pitchFamily="18" charset="0"/>
              </a:rPr>
              <a:t>Type sensitivities…</a:t>
            </a: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2045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1E69F4-714E-AC8C-1119-2D69400639A5}"/>
              </a:ext>
            </a:extLst>
          </p:cNvPr>
          <p:cNvSpPr>
            <a:spLocks noGrp="1" noRot="1" noMove="1" noResize="1" noEditPoints="1" noAdjustHandles="1" noChangeArrowheads="1" noChangeShapeType="1"/>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D8B8A28-D05B-EB7F-8F9E-027113FA8C2C}"/>
              </a:ext>
            </a:extLst>
          </p:cNvPr>
          <p:cNvSpPr>
            <a:spLocks noGrp="1" noRot="1" noMove="1" noResize="1" noEditPoints="1" noAdjustHandles="1" noChangeArrowheads="1" noChangeShapeType="1"/>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50595796-9F9E-5561-55F6-80431102C692}"/>
              </a:ext>
            </a:extLst>
          </p:cNvPr>
          <p:cNvSpPr>
            <a:spLocks noGrp="1" noRot="1" noMove="1" noResize="1" noEditPoints="1" noAdjustHandles="1" noChangeArrowheads="1" noChangeShapeType="1"/>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US" sz="2400" spc="-5" dirty="0">
                <a:solidFill>
                  <a:schemeClr val="bg1"/>
                </a:solidFill>
                <a:effectLst/>
                <a:latin typeface="Work Sans Light" pitchFamily="2" charset="0"/>
                <a:ea typeface="Gill Sans MT" panose="020B0502020104020203" pitchFamily="34" charset="0"/>
                <a:cs typeface="Gill Sans MT" panose="020B0502020104020203" pitchFamily="34" charset="0"/>
              </a:rPr>
              <a:t>What</a:t>
            </a:r>
            <a:r>
              <a:rPr lang="en-US" sz="2400" spc="-10" dirty="0">
                <a:solidFill>
                  <a:schemeClr val="bg1"/>
                </a:solidFill>
                <a:effectLst/>
                <a:latin typeface="Work Sans Light" pitchFamily="2" charset="0"/>
                <a:ea typeface="Gill Sans MT" panose="020B0502020104020203" pitchFamily="34" charset="0"/>
                <a:cs typeface="Gill Sans MT" panose="020B0502020104020203" pitchFamily="34" charset="0"/>
              </a:rPr>
              <a:t> c</a:t>
            </a:r>
            <a:r>
              <a:rPr lang="en-US" sz="2400" spc="-5" dirty="0">
                <a:solidFill>
                  <a:schemeClr val="bg1"/>
                </a:solidFill>
                <a:effectLst/>
                <a:latin typeface="Work Sans Light" pitchFamily="2" charset="0"/>
                <a:ea typeface="Gill Sans MT" panose="020B0502020104020203" pitchFamily="34" charset="0"/>
                <a:cs typeface="Gill Sans MT" panose="020B0502020104020203" pitchFamily="34" charset="0"/>
              </a:rPr>
              <a:t>lues</a:t>
            </a:r>
            <a:r>
              <a:rPr lang="en-US" sz="2400" spc="-10" dirty="0">
                <a:solidFill>
                  <a:schemeClr val="bg1"/>
                </a:solidFill>
                <a:effectLst/>
                <a:latin typeface="Work Sans Light" pitchFamily="2" charset="0"/>
                <a:ea typeface="Gill Sans MT" panose="020B0502020104020203" pitchFamily="34" charset="0"/>
                <a:cs typeface="Gill Sans MT" panose="020B0502020104020203" pitchFamily="34" charset="0"/>
              </a:rPr>
              <a:t> d</a:t>
            </a:r>
            <a:r>
              <a:rPr lang="en-US" sz="2400" spc="-5" dirty="0">
                <a:solidFill>
                  <a:schemeClr val="bg1"/>
                </a:solidFill>
                <a:effectLst/>
                <a:latin typeface="Work Sans Light" pitchFamily="2" charset="0"/>
                <a:ea typeface="Gill Sans MT" panose="020B0502020104020203" pitchFamily="34" charset="0"/>
                <a:cs typeface="Gill Sans MT" panose="020B0502020104020203" pitchFamily="34" charset="0"/>
              </a:rPr>
              <a:t>oes the feast of the</a:t>
            </a:r>
            <a:r>
              <a:rPr lang="en-US" sz="2400" dirty="0">
                <a:solidFill>
                  <a:schemeClr val="bg1"/>
                </a:solidFill>
                <a:effectLst/>
                <a:latin typeface="Work Sans Light" pitchFamily="2" charset="0"/>
                <a:ea typeface="Gill Sans MT" panose="020B0502020104020203" pitchFamily="34" charset="0"/>
                <a:cs typeface="Gill Sans MT" panose="020B0502020104020203" pitchFamily="34" charset="0"/>
              </a:rPr>
              <a:t> E</a:t>
            </a:r>
            <a:r>
              <a:rPr lang="en-US" sz="2400" spc="-5" dirty="0">
                <a:solidFill>
                  <a:schemeClr val="bg1"/>
                </a:solidFill>
                <a:effectLst/>
                <a:latin typeface="Work Sans Light" pitchFamily="2" charset="0"/>
                <a:ea typeface="Gill Sans MT" panose="020B0502020104020203" pitchFamily="34" charset="0"/>
                <a:cs typeface="Gill Sans MT" panose="020B0502020104020203" pitchFamily="34" charset="0"/>
              </a:rPr>
              <a:t>piphany</a:t>
            </a:r>
            <a:r>
              <a:rPr lang="en-US" sz="2400" spc="-10" dirty="0">
                <a:solidFill>
                  <a:schemeClr val="bg1"/>
                </a:solidFill>
                <a:effectLst/>
                <a:latin typeface="Work Sans Light" pitchFamily="2" charset="0"/>
                <a:ea typeface="Gill Sans MT" panose="020B0502020104020203" pitchFamily="34" charset="0"/>
                <a:cs typeface="Gill Sans MT" panose="020B0502020104020203" pitchFamily="34" charset="0"/>
              </a:rPr>
              <a:t> g</a:t>
            </a:r>
            <a:r>
              <a:rPr lang="en-US" sz="2400" spc="-5" dirty="0">
                <a:solidFill>
                  <a:schemeClr val="bg1"/>
                </a:solidFill>
                <a:effectLst/>
                <a:latin typeface="Work Sans Light" pitchFamily="2" charset="0"/>
                <a:ea typeface="Gill Sans MT" panose="020B0502020104020203" pitchFamily="34" charset="0"/>
                <a:cs typeface="Gill Sans MT" panose="020B0502020104020203" pitchFamily="34" charset="0"/>
              </a:rPr>
              <a:t>ive u</a:t>
            </a:r>
            <a:r>
              <a:rPr lang="en-US" sz="2400" dirty="0">
                <a:solidFill>
                  <a:schemeClr val="bg1"/>
                </a:solidFill>
                <a:effectLst/>
                <a:latin typeface="Work Sans Light" pitchFamily="2" charset="0"/>
                <a:ea typeface="Gill Sans MT" panose="020B0502020104020203" pitchFamily="34" charset="0"/>
                <a:cs typeface="Gill Sans MT" panose="020B0502020104020203" pitchFamily="34" charset="0"/>
              </a:rPr>
              <a:t>s</a:t>
            </a:r>
            <a:r>
              <a:rPr lang="en-US" sz="2400" spc="-10" dirty="0">
                <a:solidFill>
                  <a:schemeClr val="bg1"/>
                </a:solidFill>
                <a:effectLst/>
                <a:latin typeface="Work Sans Light" pitchFamily="2" charset="0"/>
                <a:ea typeface="Gill Sans MT" panose="020B0502020104020203" pitchFamily="34" charset="0"/>
                <a:cs typeface="Gill Sans MT" panose="020B0502020104020203" pitchFamily="34" charset="0"/>
              </a:rPr>
              <a:t> a</a:t>
            </a:r>
            <a:r>
              <a:rPr lang="en-US" sz="2400" spc="-5" dirty="0">
                <a:solidFill>
                  <a:schemeClr val="bg1"/>
                </a:solidFill>
                <a:effectLst/>
                <a:latin typeface="Work Sans Light" pitchFamily="2" charset="0"/>
                <a:ea typeface="Gill Sans MT" panose="020B0502020104020203" pitchFamily="34" charset="0"/>
                <a:cs typeface="Gill Sans MT" panose="020B0502020104020203" pitchFamily="34" charset="0"/>
              </a:rPr>
              <a:t>bout</a:t>
            </a:r>
            <a:r>
              <a:rPr lang="en-US" sz="2400" dirty="0">
                <a:solidFill>
                  <a:schemeClr val="bg1"/>
                </a:solidFill>
                <a:effectLst/>
                <a:latin typeface="Work Sans Light" pitchFamily="2" charset="0"/>
                <a:ea typeface="Gill Sans MT" panose="020B0502020104020203" pitchFamily="34" charset="0"/>
                <a:cs typeface="Gill Sans MT" panose="020B0502020104020203" pitchFamily="34" charset="0"/>
              </a:rPr>
              <a:t> </a:t>
            </a:r>
            <a:r>
              <a:rPr lang="en-US" sz="2400" spc="-5" dirty="0">
                <a:solidFill>
                  <a:schemeClr val="bg1"/>
                </a:solidFill>
                <a:effectLst/>
                <a:latin typeface="Work Sans Light" pitchFamily="2" charset="0"/>
                <a:ea typeface="Gill Sans MT" panose="020B0502020104020203" pitchFamily="34" charset="0"/>
                <a:cs typeface="Gill Sans MT" panose="020B0502020104020203" pitchFamily="34" charset="0"/>
              </a:rPr>
              <a:t>Jesus’</a:t>
            </a:r>
            <a:r>
              <a:rPr lang="en-US" sz="2400" spc="5" dirty="0">
                <a:solidFill>
                  <a:schemeClr val="bg1"/>
                </a:solidFill>
                <a:effectLst/>
                <a:latin typeface="Work Sans Light" pitchFamily="2" charset="0"/>
                <a:ea typeface="Gill Sans MT" panose="020B0502020104020203" pitchFamily="34" charset="0"/>
                <a:cs typeface="Gill Sans MT" panose="020B0502020104020203" pitchFamily="34" charset="0"/>
              </a:rPr>
              <a:t> l</a:t>
            </a:r>
            <a:r>
              <a:rPr lang="en-US" sz="2400" spc="-5" dirty="0">
                <a:solidFill>
                  <a:schemeClr val="bg1"/>
                </a:solidFill>
                <a:effectLst/>
                <a:latin typeface="Work Sans Light" pitchFamily="2" charset="0"/>
                <a:ea typeface="Gill Sans MT" panose="020B0502020104020203" pitchFamily="34" charset="0"/>
                <a:cs typeface="Gill Sans MT" panose="020B0502020104020203" pitchFamily="34" charset="0"/>
              </a:rPr>
              <a:t>ife?</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931537"/>
          </a:xfrm>
          <a:prstGeom prst="rect">
            <a:avLst/>
          </a:prstGeom>
          <a:noFill/>
        </p:spPr>
        <p:txBody>
          <a:bodyPr wrap="square" rtlCol="0">
            <a:spAutoFit/>
          </a:bodyPr>
          <a:lstStyle/>
          <a:p>
            <a:pPr marL="171450" lvl="0" indent="-171450">
              <a:lnSpc>
                <a:spcPct val="106000"/>
              </a:lnSpc>
              <a:spcAft>
                <a:spcPts val="800"/>
              </a:spcAft>
              <a:buFont typeface="Arial" panose="020B0604020202020204" pitchFamily="34" charset="0"/>
              <a:buChar char="•"/>
              <a:tabLst>
                <a:tab pos="522605" algn="l"/>
              </a:tabLst>
            </a:pPr>
            <a:r>
              <a:rPr lang="en-GB" sz="1000" dirty="0">
                <a:effectLst/>
                <a:latin typeface="Work Sans" pitchFamily="2" charset="0"/>
                <a:ea typeface="Gill Sans MT" panose="020B0502020104020203" pitchFamily="34" charset="0"/>
                <a:cs typeface="Gill Sans MT" panose="020B0502020104020203" pitchFamily="34" charset="0"/>
              </a:rPr>
              <a:t>Know how the feast of the Epiphany points towards what Jesus’ life will be like.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Make a connection</a:t>
            </a:r>
            <a:r>
              <a:rPr lang="en-GB" sz="1000" spc="14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between</a:t>
            </a:r>
            <a:r>
              <a:rPr lang="en-GB" sz="1000" spc="-1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the feast of the Epiphany</a:t>
            </a:r>
            <a:r>
              <a:rPr lang="en-GB" sz="1000" spc="14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and the</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Christian</a:t>
            </a:r>
            <a:r>
              <a:rPr lang="en-GB" sz="1000" spc="12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belief that</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Jesus</a:t>
            </a:r>
            <a:r>
              <a:rPr lang="en-GB" sz="1000" spc="15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came for all people.</a:t>
            </a:r>
          </a:p>
          <a:p>
            <a:pPr marL="228600">
              <a:lnSpc>
                <a:spcPct val="106000"/>
              </a:lnSpc>
              <a:spcAft>
                <a:spcPts val="800"/>
              </a:spcAft>
              <a:tabLst>
                <a:tab pos="522605" algn="l"/>
              </a:tabLst>
            </a:pPr>
            <a:r>
              <a:rPr lang="en-GB" sz="1000" dirty="0">
                <a:effectLst/>
                <a:latin typeface="Work Sans" pitchFamily="2" charset="0"/>
                <a:ea typeface="Gill Sans MT" panose="020B0502020104020203" pitchFamily="34" charset="0"/>
                <a:cs typeface="Gill Sans MT" panose="020B0502020104020203"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Epiphany, incarnation</a:t>
            </a:r>
            <a:r>
              <a:rPr lang="en-GB" sz="1000" i="1" dirty="0">
                <a:effectLst/>
                <a:latin typeface="Work Sans" pitchFamily="2" charset="0"/>
                <a:ea typeface="Calibri" panose="020F0502020204030204" pitchFamily="34" charset="0"/>
                <a:cs typeface="Times New Roman" panose="02020603050405020304" pitchFamily="18" charset="0"/>
              </a:rPr>
              <a:t>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708434"/>
          </a:xfrm>
          <a:prstGeom prst="rect">
            <a:avLst/>
          </a:prstGeom>
          <a:noFill/>
        </p:spPr>
        <p:txBody>
          <a:bodyPr wrap="square" lIns="91440" tIns="45720" rIns="91440" bIns="45720" rtlCol="0" anchor="t">
            <a:spAutoFit/>
          </a:bodyPr>
          <a:lstStyle/>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Recap</a:t>
            </a:r>
            <a:r>
              <a:rPr lang="en-GB" sz="1000" dirty="0">
                <a:effectLst/>
                <a:latin typeface="Work Sans" pitchFamily="2" charset="0"/>
                <a:ea typeface="Calibri" panose="020F0502020204030204" pitchFamily="34" charset="0"/>
                <a:cs typeface="Times New Roman" panose="02020603050405020304" pitchFamily="18" charset="0"/>
              </a:rPr>
              <a:t> on previous week’s learning.</a:t>
            </a:r>
          </a:p>
          <a:p>
            <a:pPr marL="228600">
              <a:spcAft>
                <a:spcPts val="4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why Mary was chosen.</a:t>
            </a: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Understand Mary’s relationship with God.</a:t>
            </a: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Christians can learn from Mary about their own relationship with God.</a:t>
            </a: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spc="-5" dirty="0">
                <a:solidFill>
                  <a:srgbClr val="55345A"/>
                </a:solidFill>
                <a:effectLst/>
                <a:latin typeface="Work Sans" pitchFamily="2" charset="0"/>
                <a:ea typeface="Gill Sans MT" panose="020B0502020104020203" pitchFamily="34" charset="0"/>
                <a:cs typeface="Gill Sans MT" panose="020B0502020104020203" pitchFamily="34" charset="0"/>
              </a:rPr>
              <a:t>What</a:t>
            </a:r>
            <a:r>
              <a:rPr lang="en-GB" sz="1000" b="1" spc="-10" dirty="0">
                <a:solidFill>
                  <a:srgbClr val="55345A"/>
                </a:solidFill>
                <a:effectLst/>
                <a:latin typeface="Work Sans" pitchFamily="2" charset="0"/>
                <a:ea typeface="Gill Sans MT" panose="020B0502020104020203" pitchFamily="34" charset="0"/>
                <a:cs typeface="Gill Sans MT" panose="020B0502020104020203" pitchFamily="34" charset="0"/>
              </a:rPr>
              <a:t> c</a:t>
            </a:r>
            <a:r>
              <a:rPr lang="en-GB" sz="1000" b="1" spc="-5" dirty="0">
                <a:solidFill>
                  <a:srgbClr val="55345A"/>
                </a:solidFill>
                <a:effectLst/>
                <a:latin typeface="Work Sans" pitchFamily="2" charset="0"/>
                <a:ea typeface="Gill Sans MT" panose="020B0502020104020203" pitchFamily="34" charset="0"/>
                <a:cs typeface="Gill Sans MT" panose="020B0502020104020203" pitchFamily="34" charset="0"/>
              </a:rPr>
              <a:t>lues</a:t>
            </a:r>
            <a:r>
              <a:rPr lang="en-GB" sz="1000" b="1" spc="-10" dirty="0">
                <a:solidFill>
                  <a:srgbClr val="55345A"/>
                </a:solidFill>
                <a:effectLst/>
                <a:latin typeface="Work Sans" pitchFamily="2" charset="0"/>
                <a:ea typeface="Gill Sans MT" panose="020B0502020104020203" pitchFamily="34" charset="0"/>
                <a:cs typeface="Gill Sans MT" panose="020B0502020104020203" pitchFamily="34" charset="0"/>
              </a:rPr>
              <a:t> d</a:t>
            </a:r>
            <a:r>
              <a:rPr lang="en-GB" sz="1000" b="1" spc="-5" dirty="0">
                <a:solidFill>
                  <a:srgbClr val="55345A"/>
                </a:solidFill>
                <a:effectLst/>
                <a:latin typeface="Work Sans" pitchFamily="2" charset="0"/>
                <a:ea typeface="Gill Sans MT" panose="020B0502020104020203" pitchFamily="34" charset="0"/>
                <a:cs typeface="Gill Sans MT" panose="020B0502020104020203" pitchFamily="34" charset="0"/>
              </a:rPr>
              <a:t>oes the feast of the</a:t>
            </a:r>
            <a:r>
              <a:rPr lang="en-GB" sz="1000" b="1" dirty="0">
                <a:solidFill>
                  <a:srgbClr val="55345A"/>
                </a:solidFill>
                <a:effectLst/>
                <a:latin typeface="Work Sans" pitchFamily="2" charset="0"/>
                <a:ea typeface="Gill Sans MT" panose="020B0502020104020203" pitchFamily="34" charset="0"/>
                <a:cs typeface="Gill Sans MT" panose="020B0502020104020203" pitchFamily="34" charset="0"/>
              </a:rPr>
              <a:t> E</a:t>
            </a:r>
            <a:r>
              <a:rPr lang="en-GB" sz="1000" b="1" spc="-5" dirty="0">
                <a:solidFill>
                  <a:srgbClr val="55345A"/>
                </a:solidFill>
                <a:effectLst/>
                <a:latin typeface="Work Sans" pitchFamily="2" charset="0"/>
                <a:ea typeface="Gill Sans MT" panose="020B0502020104020203" pitchFamily="34" charset="0"/>
                <a:cs typeface="Gill Sans MT" panose="020B0502020104020203" pitchFamily="34" charset="0"/>
              </a:rPr>
              <a:t>piphany</a:t>
            </a:r>
            <a:r>
              <a:rPr lang="en-GB" sz="1000" b="1" spc="-10" dirty="0">
                <a:solidFill>
                  <a:srgbClr val="55345A"/>
                </a:solidFill>
                <a:effectLst/>
                <a:latin typeface="Work Sans" pitchFamily="2" charset="0"/>
                <a:ea typeface="Gill Sans MT" panose="020B0502020104020203" pitchFamily="34" charset="0"/>
                <a:cs typeface="Gill Sans MT" panose="020B0502020104020203" pitchFamily="34" charset="0"/>
              </a:rPr>
              <a:t> g</a:t>
            </a:r>
            <a:r>
              <a:rPr lang="en-GB" sz="1000" b="1" spc="-5" dirty="0">
                <a:solidFill>
                  <a:srgbClr val="55345A"/>
                </a:solidFill>
                <a:effectLst/>
                <a:latin typeface="Work Sans" pitchFamily="2" charset="0"/>
                <a:ea typeface="Gill Sans MT" panose="020B0502020104020203" pitchFamily="34" charset="0"/>
                <a:cs typeface="Gill Sans MT" panose="020B0502020104020203" pitchFamily="34" charset="0"/>
              </a:rPr>
              <a:t>ive u</a:t>
            </a:r>
            <a:r>
              <a:rPr lang="en-GB" sz="1000" b="1" dirty="0">
                <a:solidFill>
                  <a:srgbClr val="55345A"/>
                </a:solidFill>
                <a:effectLst/>
                <a:latin typeface="Work Sans" pitchFamily="2" charset="0"/>
                <a:ea typeface="Gill Sans MT" panose="020B0502020104020203" pitchFamily="34" charset="0"/>
                <a:cs typeface="Gill Sans MT" panose="020B0502020104020203" pitchFamily="34" charset="0"/>
              </a:rPr>
              <a:t>s</a:t>
            </a:r>
            <a:r>
              <a:rPr lang="en-GB" sz="1000" b="1" spc="-10" dirty="0">
                <a:solidFill>
                  <a:srgbClr val="55345A"/>
                </a:solidFill>
                <a:effectLst/>
                <a:latin typeface="Work Sans" pitchFamily="2" charset="0"/>
                <a:ea typeface="Gill Sans MT" panose="020B0502020104020203" pitchFamily="34" charset="0"/>
                <a:cs typeface="Gill Sans MT" panose="020B0502020104020203" pitchFamily="34" charset="0"/>
              </a:rPr>
              <a:t> a</a:t>
            </a:r>
            <a:r>
              <a:rPr lang="en-GB" sz="1000" b="1" spc="-5" dirty="0">
                <a:solidFill>
                  <a:srgbClr val="55345A"/>
                </a:solidFill>
                <a:effectLst/>
                <a:latin typeface="Work Sans" pitchFamily="2" charset="0"/>
                <a:ea typeface="Gill Sans MT" panose="020B0502020104020203" pitchFamily="34" charset="0"/>
                <a:cs typeface="Gill Sans MT" panose="020B0502020104020203" pitchFamily="34" charset="0"/>
              </a:rPr>
              <a:t>bout</a:t>
            </a:r>
            <a:r>
              <a:rPr lang="en-GB" sz="1000" b="1" dirty="0">
                <a:solidFill>
                  <a:srgbClr val="55345A"/>
                </a:solidFill>
                <a:effectLst/>
                <a:latin typeface="Work Sans" pitchFamily="2" charset="0"/>
                <a:ea typeface="Gill Sans MT" panose="020B0502020104020203" pitchFamily="34" charset="0"/>
                <a:cs typeface="Gill Sans MT" panose="020B0502020104020203" pitchFamily="34" charset="0"/>
              </a:rPr>
              <a:t> </a:t>
            </a:r>
            <a:r>
              <a:rPr lang="en-GB" sz="1000" b="1" spc="-5" dirty="0">
                <a:solidFill>
                  <a:srgbClr val="55345A"/>
                </a:solidFill>
                <a:effectLst/>
                <a:latin typeface="Work Sans" pitchFamily="2" charset="0"/>
                <a:ea typeface="Gill Sans MT" panose="020B0502020104020203" pitchFamily="34" charset="0"/>
                <a:cs typeface="Gill Sans MT" panose="020B0502020104020203" pitchFamily="34" charset="0"/>
              </a:rPr>
              <a:t>Jesus’</a:t>
            </a:r>
            <a:r>
              <a:rPr lang="en-GB" sz="1000" b="1" spc="5" dirty="0">
                <a:solidFill>
                  <a:srgbClr val="55345A"/>
                </a:solidFill>
                <a:effectLst/>
                <a:latin typeface="Work Sans" pitchFamily="2" charset="0"/>
                <a:ea typeface="Gill Sans MT" panose="020B0502020104020203" pitchFamily="34" charset="0"/>
                <a:cs typeface="Gill Sans MT" panose="020B0502020104020203" pitchFamily="34" charset="0"/>
              </a:rPr>
              <a:t> l</a:t>
            </a:r>
            <a:r>
              <a:rPr lang="en-GB" sz="1000" b="1" spc="-5" dirty="0">
                <a:solidFill>
                  <a:srgbClr val="55345A"/>
                </a:solidFill>
                <a:effectLst/>
                <a:latin typeface="Work Sans" pitchFamily="2" charset="0"/>
                <a:ea typeface="Gill Sans MT" panose="020B0502020104020203" pitchFamily="34" charset="0"/>
                <a:cs typeface="Gill Sans MT" panose="020B0502020104020203" pitchFamily="34" charset="0"/>
              </a:rPr>
              <a:t>ife?</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513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47262F3-7116-19AD-1AD8-5CA8A291AA7A}"/>
              </a:ext>
            </a:extLst>
          </p:cNvPr>
          <p:cNvSpPr>
            <a:spLocks noGrp="1" noRot="1" noMove="1" noResize="1" noEditPoints="1" noAdjustHandles="1" noChangeArrowheads="1" noChangeShapeType="1"/>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0F9803D0-59D8-D58F-4AB0-F35CAB1F624D}"/>
              </a:ext>
            </a:extLst>
          </p:cNvPr>
          <p:cNvSpPr>
            <a:spLocks noGrp="1" noRot="1" noMove="1" noResize="1" noEditPoints="1" noAdjustHandles="1" noChangeArrowheads="1" noChangeShapeType="1"/>
          </p:cNvSpPr>
          <p:nvPr/>
        </p:nvSpPr>
        <p:spPr>
          <a:xfrm>
            <a:off x="0" y="4884"/>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What</a:t>
            </a:r>
            <a:r>
              <a:rPr lang="en-US" sz="2400" spc="-10">
                <a:solidFill>
                  <a:schemeClr val="bg1"/>
                </a:solidFill>
                <a:effectLst/>
                <a:latin typeface="Work Sans Light" pitchFamily="2" charset="0"/>
                <a:ea typeface="Gill Sans MT" panose="020B0502020104020203" pitchFamily="34" charset="0"/>
                <a:cs typeface="Gill Sans MT" panose="020B0502020104020203" pitchFamily="34" charset="0"/>
              </a:rPr>
              <a:t> c</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lues</a:t>
            </a:r>
            <a:r>
              <a:rPr lang="en-US" sz="2400" spc="-10">
                <a:solidFill>
                  <a:schemeClr val="bg1"/>
                </a:solidFill>
                <a:effectLst/>
                <a:latin typeface="Work Sans Light" pitchFamily="2" charset="0"/>
                <a:ea typeface="Gill Sans MT" panose="020B0502020104020203" pitchFamily="34" charset="0"/>
                <a:cs typeface="Gill Sans MT" panose="020B0502020104020203" pitchFamily="34" charset="0"/>
              </a:rPr>
              <a:t> d</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oes the feast of the</a:t>
            </a:r>
            <a:r>
              <a:rPr lang="en-US" sz="2400">
                <a:solidFill>
                  <a:schemeClr val="bg1"/>
                </a:solidFill>
                <a:effectLst/>
                <a:latin typeface="Work Sans Light" pitchFamily="2" charset="0"/>
                <a:ea typeface="Gill Sans MT" panose="020B0502020104020203" pitchFamily="34" charset="0"/>
                <a:cs typeface="Gill Sans MT" panose="020B0502020104020203" pitchFamily="34" charset="0"/>
              </a:rPr>
              <a:t> E</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piphany</a:t>
            </a:r>
            <a:r>
              <a:rPr lang="en-US" sz="2400" spc="-10">
                <a:solidFill>
                  <a:schemeClr val="bg1"/>
                </a:solidFill>
                <a:effectLst/>
                <a:latin typeface="Work Sans Light" pitchFamily="2" charset="0"/>
                <a:ea typeface="Gill Sans MT" panose="020B0502020104020203" pitchFamily="34" charset="0"/>
                <a:cs typeface="Gill Sans MT" panose="020B0502020104020203" pitchFamily="34" charset="0"/>
              </a:rPr>
              <a:t> g</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ive u</a:t>
            </a:r>
            <a:r>
              <a:rPr lang="en-US" sz="2400">
                <a:solidFill>
                  <a:schemeClr val="bg1"/>
                </a:solidFill>
                <a:effectLst/>
                <a:latin typeface="Work Sans Light" pitchFamily="2" charset="0"/>
                <a:ea typeface="Gill Sans MT" panose="020B0502020104020203" pitchFamily="34" charset="0"/>
                <a:cs typeface="Gill Sans MT" panose="020B0502020104020203" pitchFamily="34" charset="0"/>
              </a:rPr>
              <a:t>s</a:t>
            </a:r>
            <a:r>
              <a:rPr lang="en-US" sz="2400" spc="-10">
                <a:solidFill>
                  <a:schemeClr val="bg1"/>
                </a:solidFill>
                <a:effectLst/>
                <a:latin typeface="Work Sans Light" pitchFamily="2" charset="0"/>
                <a:ea typeface="Gill Sans MT" panose="020B0502020104020203" pitchFamily="34" charset="0"/>
                <a:cs typeface="Gill Sans MT" panose="020B0502020104020203" pitchFamily="34" charset="0"/>
              </a:rPr>
              <a:t> a</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bout</a:t>
            </a:r>
            <a:r>
              <a:rPr lang="en-US" sz="2400">
                <a:solidFill>
                  <a:schemeClr val="bg1"/>
                </a:solidFill>
                <a:effectLst/>
                <a:latin typeface="Work Sans Light" pitchFamily="2" charset="0"/>
                <a:ea typeface="Gill Sans MT" panose="020B0502020104020203" pitchFamily="34" charset="0"/>
                <a:cs typeface="Gill Sans MT" panose="020B0502020104020203" pitchFamily="34" charset="0"/>
              </a:rPr>
              <a:t> </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Jesus’</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 l</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ife?</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00566" y="1941248"/>
            <a:ext cx="8159065" cy="5016758"/>
          </a:xfrm>
          <a:prstGeom prst="rect">
            <a:avLst/>
          </a:prstGeom>
          <a:noFill/>
        </p:spPr>
        <p:txBody>
          <a:bodyPr wrap="square">
            <a:spAutoFit/>
          </a:bodyPr>
          <a:lstStyle/>
          <a:p>
            <a:r>
              <a:rPr lang="en-GB" sz="1000" b="1" spc="-5" dirty="0">
                <a:effectLst/>
                <a:latin typeface="Work Sans" pitchFamily="2" charset="0"/>
                <a:ea typeface="Gill Sans MT" panose="020B0502020104020203" pitchFamily="34" charset="0"/>
                <a:cs typeface="Gill Sans MT" panose="020B0502020104020203" pitchFamily="34" charset="0"/>
              </a:rPr>
              <a:t>Share</a:t>
            </a:r>
            <a:r>
              <a:rPr lang="en-GB" sz="1000" spc="-5" dirty="0">
                <a:effectLst/>
                <a:latin typeface="Work Sans" pitchFamily="2" charset="0"/>
                <a:ea typeface="Gill Sans MT" panose="020B0502020104020203" pitchFamily="34" charset="0"/>
                <a:cs typeface="Gill Sans MT" panose="020B0502020104020203" pitchFamily="34" charset="0"/>
              </a:rPr>
              <a:t> a range of paintings of the wisemen.</a:t>
            </a:r>
            <a:r>
              <a:rPr lang="en-GB" sz="1000" b="1" spc="-5" dirty="0">
                <a:effectLst/>
                <a:latin typeface="Work Sans" pitchFamily="2" charset="0"/>
                <a:ea typeface="Gill Sans MT" panose="020B0502020104020203" pitchFamily="34" charset="0"/>
                <a:cs typeface="Gill Sans MT" panose="020B0502020104020203" pitchFamily="34" charset="0"/>
              </a:rPr>
              <a:t>  (See appendix lesson 4)</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notice?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stands out for you the most in the paintings?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Describe the similarities and differences in the paintings.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can you tell me about the wisemen?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can you tell me about the gifts?  What do you think they symbolise?</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Explain </a:t>
            </a:r>
            <a:r>
              <a:rPr lang="en-GB" sz="1000" dirty="0">
                <a:effectLst/>
                <a:latin typeface="Work Sans" pitchFamily="2" charset="0"/>
                <a:ea typeface="Calibri" panose="020F0502020204030204" pitchFamily="34" charset="0"/>
                <a:cs typeface="Times New Roman" panose="02020603050405020304" pitchFamily="18" charset="0"/>
              </a:rPr>
              <a:t>the meaning of the feast of the Epiphany and the significance of the gifts:  </a:t>
            </a:r>
            <a:r>
              <a:rPr lang="en-GB" sz="1000" b="1" dirty="0">
                <a:effectLst/>
                <a:latin typeface="Work Sans" pitchFamily="2" charset="0"/>
                <a:ea typeface="Calibri" panose="020F0502020204030204" pitchFamily="34" charset="0"/>
                <a:cs typeface="Times New Roman" panose="02020603050405020304" pitchFamily="18"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FF000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Explore the meaning of the core concept:  </a:t>
            </a:r>
            <a:r>
              <a:rPr lang="en-GB" sz="1000" dirty="0">
                <a:effectLst/>
                <a:latin typeface="Work Sans" pitchFamily="2" charset="0"/>
                <a:ea typeface="Calibri" panose="020F0502020204030204" pitchFamily="34" charset="0"/>
                <a:cs typeface="Times New Roman" panose="02020603050405020304" pitchFamily="18" charset="0"/>
              </a:rPr>
              <a:t>Incarnation</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If there is only time for one task, the recommendation would be to do task 2 to ensure greater depth thinking and challenge.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Task 1:</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Teacher presents three</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boxes as time</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capsules - the</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boxes represent the three gifts</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Jesus was given.  Pupils to write a</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message</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to</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go into each</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box</a:t>
            </a:r>
            <a:r>
              <a:rPr lang="en-GB" sz="1000" spc="14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explaining why</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these</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gifts</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were</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given</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and</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the</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prophecy behind</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the</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gifts.  </a:t>
            </a:r>
          </a:p>
          <a:p>
            <a:r>
              <a:rPr lang="en-GB" sz="1000" b="1" dirty="0">
                <a:effectLst/>
                <a:latin typeface="Work Sans" pitchFamily="2" charset="0"/>
                <a:ea typeface="Gill Sans MT" panose="020B0502020104020203" pitchFamily="34" charset="0"/>
                <a:cs typeface="Gill Sans MT" panose="020B0502020104020203"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Gill Sans MT" panose="020B0502020104020203" pitchFamily="34" charset="0"/>
                <a:cs typeface="Gill Sans MT" panose="020B0502020104020203" pitchFamily="34" charset="0"/>
              </a:rPr>
              <a:t>Task 2:</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From all</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that the</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pupils</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know</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and</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have</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spc="-10" dirty="0">
                <a:effectLst/>
                <a:latin typeface="Work Sans" pitchFamily="2" charset="0"/>
                <a:ea typeface="Calibri" panose="020F0502020204030204" pitchFamily="34" charset="0"/>
                <a:cs typeface="Times New Roman" panose="02020603050405020304" pitchFamily="18" charset="0"/>
              </a:rPr>
              <a:t>learnt</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about the</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person that Jesus was on</a:t>
            </a:r>
            <a:r>
              <a:rPr lang="en-GB" sz="1000" spc="5" dirty="0">
                <a:effectLst/>
                <a:latin typeface="Work Sans" pitchFamily="2" charset="0"/>
                <a:ea typeface="Calibri" panose="020F0502020204030204" pitchFamily="34" charset="0"/>
                <a:cs typeface="Times New Roman" panose="02020603050405020304" pitchFamily="18" charset="0"/>
              </a:rPr>
              <a:t> e</a:t>
            </a:r>
            <a:r>
              <a:rPr lang="en-GB" sz="1000" dirty="0">
                <a:effectLst/>
                <a:latin typeface="Work Sans" pitchFamily="2" charset="0"/>
                <a:ea typeface="Calibri" panose="020F0502020204030204" pitchFamily="34" charset="0"/>
                <a:cs typeface="Times New Roman" panose="02020603050405020304" pitchFamily="18" charset="0"/>
              </a:rPr>
              <a:t>arth, </a:t>
            </a:r>
            <a:r>
              <a:rPr lang="en-GB" sz="1000" spc="-10" dirty="0">
                <a:effectLst/>
                <a:latin typeface="Work Sans" pitchFamily="2" charset="0"/>
                <a:ea typeface="Calibri" panose="020F0502020204030204" pitchFamily="34" charset="0"/>
                <a:cs typeface="Times New Roman" panose="02020603050405020304" pitchFamily="18" charset="0"/>
              </a:rPr>
              <a:t>what</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spc="-10" dirty="0">
                <a:effectLst/>
                <a:latin typeface="Work Sans" pitchFamily="2" charset="0"/>
                <a:ea typeface="Calibri" panose="020F0502020204030204" pitchFamily="34" charset="0"/>
                <a:cs typeface="Times New Roman" panose="02020603050405020304" pitchFamily="18" charset="0"/>
              </a:rPr>
              <a:t>gift</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would</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they give</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to him</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to symbolise</a:t>
            </a:r>
            <a:r>
              <a:rPr lang="en-GB" sz="1000" spc="5" dirty="0">
                <a:effectLst/>
                <a:latin typeface="Work Sans" pitchFamily="2" charset="0"/>
                <a:ea typeface="Calibri" panose="020F0502020204030204" pitchFamily="34" charset="0"/>
                <a:cs typeface="Times New Roman" panose="02020603050405020304" pitchFamily="18" charset="0"/>
              </a:rPr>
              <a:t> the life he</a:t>
            </a:r>
            <a:r>
              <a:rPr lang="en-GB" sz="1000" dirty="0">
                <a:effectLst/>
                <a:latin typeface="Work Sans" pitchFamily="2" charset="0"/>
                <a:ea typeface="Calibri" panose="020F0502020204030204" pitchFamily="34" charset="0"/>
                <a:cs typeface="Times New Roman" panose="02020603050405020304" pitchFamily="18" charset="0"/>
              </a:rPr>
              <a:t> is to live?  Pupils </a:t>
            </a:r>
            <a:r>
              <a:rPr lang="en-GB" sz="1000" spc="-5" dirty="0">
                <a:effectLst/>
                <a:latin typeface="Work Sans" pitchFamily="2" charset="0"/>
                <a:ea typeface="Calibri" panose="020F0502020204030204" pitchFamily="34" charset="0"/>
                <a:cs typeface="Times New Roman" panose="02020603050405020304" pitchFamily="18" charset="0"/>
              </a:rPr>
              <a:t>to</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record</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what </a:t>
            </a:r>
            <a:r>
              <a:rPr lang="en-GB" sz="1000" spc="-10" dirty="0">
                <a:effectLst/>
                <a:latin typeface="Work Sans" pitchFamily="2" charset="0"/>
                <a:ea typeface="Calibri" panose="020F0502020204030204" pitchFamily="34" charset="0"/>
                <a:cs typeface="Times New Roman" panose="02020603050405020304" pitchFamily="18" charset="0"/>
              </a:rPr>
              <a:t>that</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gift </a:t>
            </a:r>
            <a:r>
              <a:rPr lang="en-GB" sz="1000" spc="-10" dirty="0">
                <a:effectLst/>
                <a:latin typeface="Work Sans" pitchFamily="2" charset="0"/>
                <a:ea typeface="Calibri" panose="020F0502020204030204" pitchFamily="34" charset="0"/>
                <a:cs typeface="Times New Roman" panose="02020603050405020304" pitchFamily="18" charset="0"/>
              </a:rPr>
              <a:t>would</a:t>
            </a:r>
            <a:r>
              <a:rPr lang="en-GB" sz="1000" dirty="0">
                <a:effectLst/>
                <a:latin typeface="Work Sans" pitchFamily="2" charset="0"/>
                <a:ea typeface="Calibri" panose="020F0502020204030204" pitchFamily="34" charset="0"/>
                <a:cs typeface="Times New Roman" panose="02020603050405020304" pitchFamily="18" charset="0"/>
              </a:rPr>
              <a:t> be</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and why</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they</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would give</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it to Him.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spc="-5"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Gill Sans MT" panose="020B0502020104020203" pitchFamily="34" charset="0"/>
                <a:cs typeface="Gill Sans MT" panose="020B0502020104020203" pitchFamily="34" charset="0"/>
              </a:rPr>
              <a:t>To note:</a:t>
            </a:r>
            <a:r>
              <a:rPr lang="en-GB" sz="1000" dirty="0">
                <a:effectLst/>
                <a:latin typeface="Work Sans" pitchFamily="2" charset="0"/>
                <a:ea typeface="Gill Sans MT" panose="020B0502020104020203" pitchFamily="34" charset="0"/>
                <a:cs typeface="Gill Sans MT" panose="020B0502020104020203" pitchFamily="34" charset="0"/>
              </a:rPr>
              <a:t>  The aim of </a:t>
            </a:r>
            <a:r>
              <a:rPr lang="en-GB" sz="1000" b="1" dirty="0">
                <a:effectLst/>
                <a:latin typeface="Work Sans" pitchFamily="2" charset="0"/>
                <a:ea typeface="Gill Sans MT" panose="020B0502020104020203" pitchFamily="34" charset="0"/>
                <a:cs typeface="Gill Sans MT" panose="020B0502020104020203" pitchFamily="34" charset="0"/>
              </a:rPr>
              <a:t>task 2</a:t>
            </a:r>
            <a:r>
              <a:rPr lang="en-GB" sz="1000" dirty="0">
                <a:effectLst/>
                <a:latin typeface="Work Sans" pitchFamily="2" charset="0"/>
                <a:ea typeface="Gill Sans MT" panose="020B0502020104020203" pitchFamily="34" charset="0"/>
                <a:cs typeface="Gill Sans MT" panose="020B0502020104020203" pitchFamily="34" charset="0"/>
              </a:rPr>
              <a:t> is for pupils to use prior knowledge from previous learning:  E.g. – their prior knowledge of Christmas and Easter, their knowledge of parables, their knowledge of the Lord’s prayer, their knowledge of the Big story if this unit has been covered in </a:t>
            </a:r>
            <a:r>
              <a:rPr lang="en-GB" sz="1000" dirty="0" err="1">
                <a:effectLst/>
                <a:latin typeface="Work Sans" pitchFamily="2" charset="0"/>
                <a:ea typeface="Gill Sans MT" panose="020B0502020104020203" pitchFamily="34" charset="0"/>
                <a:cs typeface="Gill Sans MT" panose="020B0502020104020203" pitchFamily="34" charset="0"/>
              </a:rPr>
              <a:t>Aut</a:t>
            </a:r>
            <a:r>
              <a:rPr lang="en-GB" sz="1000" dirty="0">
                <a:effectLst/>
                <a:latin typeface="Work Sans" pitchFamily="2" charset="0"/>
                <a:ea typeface="Gill Sans MT" panose="020B0502020104020203" pitchFamily="34" charset="0"/>
                <a:cs typeface="Gill Sans MT" panose="020B0502020104020203" pitchFamily="34" charset="0"/>
              </a:rPr>
              <a:t> 1.  What have all these units taught them about the person Jesus?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Gill Sans MT" panose="020B0502020104020203" pitchFamily="34" charset="0"/>
                <a:cs typeface="Gill Sans MT" panose="020B0502020104020203"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Gill Sans MT" panose="020B0502020104020203" pitchFamily="34" charset="0"/>
                <a:cs typeface="Gill Sans MT" panose="020B0502020104020203" pitchFamily="34" charset="0"/>
              </a:rPr>
              <a:t>Teachers need to </a:t>
            </a:r>
            <a:r>
              <a:rPr lang="en-GB" sz="1000" b="1" dirty="0">
                <a:effectLst/>
                <a:latin typeface="Work Sans" pitchFamily="2" charset="0"/>
                <a:ea typeface="Gill Sans MT" panose="020B0502020104020203" pitchFamily="34" charset="0"/>
                <a:cs typeface="Gill Sans MT" panose="020B0502020104020203" pitchFamily="34" charset="0"/>
              </a:rPr>
              <a:t>model </a:t>
            </a:r>
            <a:r>
              <a:rPr lang="en-GB" sz="1000" dirty="0">
                <a:effectLst/>
                <a:latin typeface="Work Sans" pitchFamily="2" charset="0"/>
                <a:ea typeface="Gill Sans MT" panose="020B0502020104020203" pitchFamily="34" charset="0"/>
                <a:cs typeface="Gill Sans MT" panose="020B0502020104020203" pitchFamily="34" charset="0"/>
              </a:rPr>
              <a:t>this task in order to ensure high level thinking from the pupils.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890624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47262F3-7116-19AD-1AD8-5CA8A291AA7A}"/>
              </a:ext>
            </a:extLst>
          </p:cNvPr>
          <p:cNvSpPr>
            <a:spLocks noGrp="1" noRot="1" noMove="1" noResize="1" noEditPoints="1" noAdjustHandles="1" noChangeArrowheads="1" noChangeShapeType="1"/>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0F9803D0-59D8-D58F-4AB0-F35CAB1F624D}"/>
              </a:ext>
            </a:extLst>
          </p:cNvPr>
          <p:cNvSpPr>
            <a:spLocks noGrp="1" noRot="1" noMove="1" noResize="1" noEditPoints="1" noAdjustHandles="1" noChangeArrowheads="1" noChangeShapeType="1"/>
          </p:cNvSpPr>
          <p:nvPr/>
        </p:nvSpPr>
        <p:spPr>
          <a:xfrm>
            <a:off x="0" y="4884"/>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What</a:t>
            </a:r>
            <a:r>
              <a:rPr lang="en-US" sz="2400" spc="-10">
                <a:solidFill>
                  <a:schemeClr val="bg1"/>
                </a:solidFill>
                <a:effectLst/>
                <a:latin typeface="Work Sans Light" pitchFamily="2" charset="0"/>
                <a:ea typeface="Gill Sans MT" panose="020B0502020104020203" pitchFamily="34" charset="0"/>
                <a:cs typeface="Gill Sans MT" panose="020B0502020104020203" pitchFamily="34" charset="0"/>
              </a:rPr>
              <a:t> c</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lues</a:t>
            </a:r>
            <a:r>
              <a:rPr lang="en-US" sz="2400" spc="-10">
                <a:solidFill>
                  <a:schemeClr val="bg1"/>
                </a:solidFill>
                <a:effectLst/>
                <a:latin typeface="Work Sans Light" pitchFamily="2" charset="0"/>
                <a:ea typeface="Gill Sans MT" panose="020B0502020104020203" pitchFamily="34" charset="0"/>
                <a:cs typeface="Gill Sans MT" panose="020B0502020104020203" pitchFamily="34" charset="0"/>
              </a:rPr>
              <a:t> d</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oes the feast of the</a:t>
            </a:r>
            <a:r>
              <a:rPr lang="en-US" sz="2400">
                <a:solidFill>
                  <a:schemeClr val="bg1"/>
                </a:solidFill>
                <a:effectLst/>
                <a:latin typeface="Work Sans Light" pitchFamily="2" charset="0"/>
                <a:ea typeface="Gill Sans MT" panose="020B0502020104020203" pitchFamily="34" charset="0"/>
                <a:cs typeface="Gill Sans MT" panose="020B0502020104020203" pitchFamily="34" charset="0"/>
              </a:rPr>
              <a:t> E</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piphany</a:t>
            </a:r>
            <a:r>
              <a:rPr lang="en-US" sz="2400" spc="-10">
                <a:solidFill>
                  <a:schemeClr val="bg1"/>
                </a:solidFill>
                <a:effectLst/>
                <a:latin typeface="Work Sans Light" pitchFamily="2" charset="0"/>
                <a:ea typeface="Gill Sans MT" panose="020B0502020104020203" pitchFamily="34" charset="0"/>
                <a:cs typeface="Gill Sans MT" panose="020B0502020104020203" pitchFamily="34" charset="0"/>
              </a:rPr>
              <a:t> g</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ive u</a:t>
            </a:r>
            <a:r>
              <a:rPr lang="en-US" sz="2400">
                <a:solidFill>
                  <a:schemeClr val="bg1"/>
                </a:solidFill>
                <a:effectLst/>
                <a:latin typeface="Work Sans Light" pitchFamily="2" charset="0"/>
                <a:ea typeface="Gill Sans MT" panose="020B0502020104020203" pitchFamily="34" charset="0"/>
                <a:cs typeface="Gill Sans MT" panose="020B0502020104020203" pitchFamily="34" charset="0"/>
              </a:rPr>
              <a:t>s</a:t>
            </a:r>
            <a:r>
              <a:rPr lang="en-US" sz="2400" spc="-10">
                <a:solidFill>
                  <a:schemeClr val="bg1"/>
                </a:solidFill>
                <a:effectLst/>
                <a:latin typeface="Work Sans Light" pitchFamily="2" charset="0"/>
                <a:ea typeface="Gill Sans MT" panose="020B0502020104020203" pitchFamily="34" charset="0"/>
                <a:cs typeface="Gill Sans MT" panose="020B0502020104020203" pitchFamily="34" charset="0"/>
              </a:rPr>
              <a:t> a</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bout</a:t>
            </a:r>
            <a:r>
              <a:rPr lang="en-US" sz="2400">
                <a:solidFill>
                  <a:schemeClr val="bg1"/>
                </a:solidFill>
                <a:effectLst/>
                <a:latin typeface="Work Sans Light" pitchFamily="2" charset="0"/>
                <a:ea typeface="Gill Sans MT" panose="020B0502020104020203" pitchFamily="34" charset="0"/>
                <a:cs typeface="Gill Sans MT" panose="020B0502020104020203" pitchFamily="34" charset="0"/>
              </a:rPr>
              <a:t> </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Jesus’</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 l</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ife?</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00566" y="1941248"/>
            <a:ext cx="8159065" cy="4862870"/>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effectLst/>
                <a:latin typeface="Work Sans" pitchFamily="2" charset="0"/>
                <a:ea typeface="Gill Sans MT" panose="020B0502020104020203" pitchFamily="34" charset="0"/>
                <a:cs typeface="Gill Sans MT" panose="020B0502020104020203" pitchFamily="34" charset="0"/>
              </a:rPr>
              <a:t> </a:t>
            </a:r>
            <a:r>
              <a:rPr lang="en-GB" sz="1000" dirty="0">
                <a:effectLst/>
                <a:latin typeface="Work Sans" pitchFamily="2" charset="0"/>
                <a:ea typeface="Calibri" panose="020F0502020204030204" pitchFamily="34" charset="0"/>
                <a:cs typeface="Times New Roman" panose="02020603050405020304" pitchFamily="18" charset="0"/>
              </a:rPr>
              <a:t>Pupils</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to</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share</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the</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spc="-10" dirty="0">
                <a:effectLst/>
                <a:latin typeface="Work Sans" pitchFamily="2" charset="0"/>
                <a:ea typeface="Calibri" panose="020F0502020204030204" pitchFamily="34" charset="0"/>
                <a:cs typeface="Times New Roman" panose="02020603050405020304" pitchFamily="18" charset="0"/>
              </a:rPr>
              <a:t>gift</a:t>
            </a:r>
            <a:r>
              <a:rPr lang="en-GB" sz="1000" spc="-5" dirty="0">
                <a:effectLst/>
                <a:latin typeface="Work Sans" pitchFamily="2" charset="0"/>
                <a:ea typeface="Calibri" panose="020F0502020204030204" pitchFamily="34" charset="0"/>
                <a:cs typeface="Times New Roman" panose="02020603050405020304" pitchFamily="18" charset="0"/>
              </a:rPr>
              <a:t> that </a:t>
            </a:r>
            <a:r>
              <a:rPr lang="en-GB" sz="1000" dirty="0">
                <a:effectLst/>
                <a:latin typeface="Work Sans" pitchFamily="2" charset="0"/>
                <a:ea typeface="Calibri" panose="020F0502020204030204" pitchFamily="34" charset="0"/>
                <a:cs typeface="Times New Roman" panose="02020603050405020304" pitchFamily="18" charset="0"/>
              </a:rPr>
              <a:t>they</a:t>
            </a:r>
            <a:r>
              <a:rPr lang="en-GB" sz="1000" spc="-2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would give</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to</a:t>
            </a:r>
            <a:r>
              <a:rPr lang="en-GB" sz="1000" spc="-5" dirty="0">
                <a:effectLst/>
                <a:latin typeface="Work Sans" pitchFamily="2" charset="0"/>
                <a:ea typeface="Calibri" panose="020F0502020204030204" pitchFamily="34" charset="0"/>
                <a:cs typeface="Times New Roman" panose="02020603050405020304" pitchFamily="18" charset="0"/>
              </a:rPr>
              <a:t> Jesus and the reasons for their choice.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Recap</a:t>
            </a:r>
            <a:r>
              <a:rPr lang="en-GB" sz="1000" dirty="0">
                <a:effectLst/>
                <a:latin typeface="Work Sans" pitchFamily="2" charset="0"/>
                <a:ea typeface="Calibri" panose="020F0502020204030204" pitchFamily="34" charset="0"/>
                <a:cs typeface="Times New Roman" panose="02020603050405020304" pitchFamily="18" charset="0"/>
              </a:rPr>
              <a:t> key knowledge learnt in the lesson.</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Describe Jesus’ life from what you now know about the feast of the Epiphany?</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Preparation for lesson 5:  </a:t>
            </a:r>
            <a:r>
              <a:rPr lang="en-GB" sz="1000" b="1" dirty="0">
                <a:solidFill>
                  <a:srgbClr val="2D80A5"/>
                </a:solidFill>
                <a:effectLst/>
                <a:latin typeface="Work Sans" pitchFamily="2" charset="0"/>
                <a:ea typeface="Calibri" panose="020F0502020204030204" pitchFamily="34" charset="0"/>
                <a:cs typeface="Times New Roman" panose="02020603050405020304" pitchFamily="18" charset="0"/>
              </a:rPr>
              <a:t>THIS MUST BE COMPLETED BEFORE THE FINAL LESSON IS TAUGHT.</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Pupils to write a questionnaire to give to Christians and non-Christians preparing for Christmas.  OR write a class questionnaire and distribute.  (Members of the church would complete it for pupils – pupils would need to write a covering letter OR members of the school community who are practising Christians or non-Christians OR parents who are practising Christians.)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Example of possible questions to ask:</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does Advent mean to you?</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Does Advent help you prepare for Christmas, if so how?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does the feast of the Epiphany mean to you?</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do to prepare for Christmas?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you do anything to help other people at Christmas?  If so what and why do you do this at Christmas time?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do on Christmas day?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is the most important part of Christmas for you?</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Or write questions that people have to circle a number between 1 – 5</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Is Advent important to you as a time of waiting and preparing?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Is it important to you to prepare for Christmas in a spiritual way as well as completing practical tasks?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you think it is important to help others at Christmas time?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Is the feast of the Epiphany important to you in understanding the true message of Christmas?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you think it makes a difference if you use Advent as a time of waiting and preparing when it comes to celebrating Christmas?</a:t>
            </a:r>
          </a:p>
          <a:p>
            <a:r>
              <a:rPr lang="en-GB" sz="1000" dirty="0">
                <a:effectLst/>
                <a:latin typeface="Work Sans" pitchFamily="2" charset="0"/>
                <a:ea typeface="Calibri" panose="020F0502020204030204" pitchFamily="34" charset="0"/>
                <a:cs typeface="Times New Roman" panose="02020603050405020304" pitchFamily="18" charset="0"/>
              </a:rPr>
              <a:t>You may then want to also include some more open-ended questions to add to the number ranking questions.</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446728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49763F9-065D-F02B-748E-38D0B01C42D4}"/>
              </a:ext>
            </a:extLst>
          </p:cNvPr>
          <p:cNvSpPr>
            <a:spLocks noGrp="1" noRot="1" noMove="1" noResize="1" noEditPoints="1" noAdjustHandles="1" noChangeArrowheads="1" noChangeShapeType="1"/>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A6D484AA-8E37-A973-0BD0-50F9C09AADF2}"/>
              </a:ext>
            </a:extLst>
          </p:cNvPr>
          <p:cNvSpPr>
            <a:spLocks noGrp="1" noRot="1" noMove="1" noResize="1" noEditPoints="1" noAdjustHandles="1" noChangeArrowheads="1" noChangeShapeType="1"/>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What</a:t>
            </a:r>
            <a:r>
              <a:rPr lang="en-US" sz="2400" spc="-10">
                <a:solidFill>
                  <a:schemeClr val="bg1"/>
                </a:solidFill>
                <a:effectLst/>
                <a:latin typeface="Work Sans Light" pitchFamily="2" charset="0"/>
                <a:ea typeface="Gill Sans MT" panose="020B0502020104020203" pitchFamily="34" charset="0"/>
                <a:cs typeface="Gill Sans MT" panose="020B0502020104020203" pitchFamily="34" charset="0"/>
              </a:rPr>
              <a:t> c</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lues</a:t>
            </a:r>
            <a:r>
              <a:rPr lang="en-US" sz="2400" spc="-10">
                <a:solidFill>
                  <a:schemeClr val="bg1"/>
                </a:solidFill>
                <a:effectLst/>
                <a:latin typeface="Work Sans Light" pitchFamily="2" charset="0"/>
                <a:ea typeface="Gill Sans MT" panose="020B0502020104020203" pitchFamily="34" charset="0"/>
                <a:cs typeface="Gill Sans MT" panose="020B0502020104020203" pitchFamily="34" charset="0"/>
              </a:rPr>
              <a:t> d</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oes the feast of the</a:t>
            </a:r>
            <a:r>
              <a:rPr lang="en-US" sz="2400">
                <a:solidFill>
                  <a:schemeClr val="bg1"/>
                </a:solidFill>
                <a:effectLst/>
                <a:latin typeface="Work Sans Light" pitchFamily="2" charset="0"/>
                <a:ea typeface="Gill Sans MT" panose="020B0502020104020203" pitchFamily="34" charset="0"/>
                <a:cs typeface="Gill Sans MT" panose="020B0502020104020203" pitchFamily="34" charset="0"/>
              </a:rPr>
              <a:t> E</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piphany</a:t>
            </a:r>
            <a:r>
              <a:rPr lang="en-US" sz="2400" spc="-10">
                <a:solidFill>
                  <a:schemeClr val="bg1"/>
                </a:solidFill>
                <a:effectLst/>
                <a:latin typeface="Work Sans Light" pitchFamily="2" charset="0"/>
                <a:ea typeface="Gill Sans MT" panose="020B0502020104020203" pitchFamily="34" charset="0"/>
                <a:cs typeface="Gill Sans MT" panose="020B0502020104020203" pitchFamily="34" charset="0"/>
              </a:rPr>
              <a:t> g</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ive u</a:t>
            </a:r>
            <a:r>
              <a:rPr lang="en-US" sz="2400">
                <a:solidFill>
                  <a:schemeClr val="bg1"/>
                </a:solidFill>
                <a:effectLst/>
                <a:latin typeface="Work Sans Light" pitchFamily="2" charset="0"/>
                <a:ea typeface="Gill Sans MT" panose="020B0502020104020203" pitchFamily="34" charset="0"/>
                <a:cs typeface="Gill Sans MT" panose="020B0502020104020203" pitchFamily="34" charset="0"/>
              </a:rPr>
              <a:t>s</a:t>
            </a:r>
            <a:r>
              <a:rPr lang="en-US" sz="2400" spc="-10">
                <a:solidFill>
                  <a:schemeClr val="bg1"/>
                </a:solidFill>
                <a:effectLst/>
                <a:latin typeface="Work Sans Light" pitchFamily="2" charset="0"/>
                <a:ea typeface="Gill Sans MT" panose="020B0502020104020203" pitchFamily="34" charset="0"/>
                <a:cs typeface="Gill Sans MT" panose="020B0502020104020203" pitchFamily="34" charset="0"/>
              </a:rPr>
              <a:t> a</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bout</a:t>
            </a:r>
            <a:r>
              <a:rPr lang="en-US" sz="2400">
                <a:solidFill>
                  <a:schemeClr val="bg1"/>
                </a:solidFill>
                <a:effectLst/>
                <a:latin typeface="Work Sans Light" pitchFamily="2" charset="0"/>
                <a:ea typeface="Gill Sans MT" panose="020B0502020104020203" pitchFamily="34" charset="0"/>
                <a:cs typeface="Gill Sans MT" panose="020B0502020104020203" pitchFamily="34" charset="0"/>
              </a:rPr>
              <a:t> </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Jesus’</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 l</a:t>
            </a:r>
            <a:r>
              <a:rPr lang="en-US" sz="2400" spc="-5">
                <a:solidFill>
                  <a:schemeClr val="bg1"/>
                </a:solidFill>
                <a:effectLst/>
                <a:latin typeface="Work Sans Light" pitchFamily="2" charset="0"/>
                <a:ea typeface="Gill Sans MT" panose="020B0502020104020203" pitchFamily="34" charset="0"/>
                <a:cs typeface="Gill Sans MT" panose="020B0502020104020203" pitchFamily="34" charset="0"/>
              </a:rPr>
              <a:t>ife?</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246542"/>
          </a:xfrm>
          <a:prstGeom prst="rect">
            <a:avLst/>
          </a:prstGeom>
          <a:noFill/>
        </p:spPr>
        <p:txBody>
          <a:bodyPr wrap="square" lIns="91440" tIns="45720" rIns="91440" bIns="45720" anchor="t">
            <a:spAutoFit/>
          </a:bodyPr>
          <a:lstStyle/>
          <a:p>
            <a:pPr>
              <a:lnSpc>
                <a:spcPct val="106000"/>
              </a:lnSpc>
            </a:pPr>
            <a:r>
              <a:rPr lang="en-GB" sz="1000" dirty="0">
                <a:latin typeface="Work Sans"/>
                <a:ea typeface="Calibri" panose="020F0502020204030204" pitchFamily="34" charset="0"/>
                <a:cs typeface="Times New Roman"/>
              </a:rPr>
              <a:t>Appendix lesson 4.</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noGrp="1" noRot="1" noMove="1" noResize="1" noEditPoints="1" noAdjustHandles="1" noChangeArrowheads="1" noChangeShapeType="1"/>
          </p:cNvSpPr>
          <p:nvPr/>
        </p:nvSpPr>
        <p:spPr>
          <a:xfrm>
            <a:off x="3590910" y="3200844"/>
            <a:ext cx="4167051" cy="246542"/>
          </a:xfrm>
          <a:prstGeom prst="rect">
            <a:avLst/>
          </a:prstGeom>
          <a:noFill/>
        </p:spPr>
        <p:txBody>
          <a:bodyPr wrap="square">
            <a:spAutoFit/>
          </a:bodyPr>
          <a:lstStyle/>
          <a:p>
            <a:pPr lvl="0">
              <a:lnSpc>
                <a:spcPct val="106000"/>
              </a:lnSpc>
            </a:pPr>
            <a:r>
              <a:rPr lang="en-GB" sz="1000" dirty="0">
                <a:effectLst/>
                <a:latin typeface="Work Sans" pitchFamily="2" charset="0"/>
                <a:ea typeface="Calibri" panose="020F0502020204030204" pitchFamily="34" charset="0"/>
                <a:cs typeface="Times New Roman" panose="02020603050405020304" pitchFamily="18" charset="0"/>
              </a:rPr>
              <a:t>Type sensitivities…</a:t>
            </a: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3636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92140BC-2AC7-DA05-9045-BFF742401431}"/>
              </a:ext>
            </a:extLst>
          </p:cNvPr>
          <p:cNvSpPr>
            <a:spLocks noGrp="1" noRot="1" noMove="1" noResize="1" noEditPoints="1" noAdjustHandles="1" noChangeArrowheads="1" noChangeShapeType="1"/>
          </p:cNvSpPr>
          <p:nvPr/>
        </p:nvSpPr>
        <p:spPr>
          <a:xfrm>
            <a:off x="6095999" y="2754216"/>
            <a:ext cx="3015572" cy="4103784"/>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1" y="0"/>
            <a:ext cx="12192001" cy="2769835"/>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348456"/>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036158" y="168198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a:spLocks noGrp="1" noRot="1" noMove="1" noResize="1" noEditPoints="1" noAdjustHandles="1" noChangeArrowheads="1" noChangeShapeType="1"/>
          </p:cNvSpPr>
          <p:nvPr/>
        </p:nvSpPr>
        <p:spPr>
          <a:xfrm>
            <a:off x="-2323" y="2769245"/>
            <a:ext cx="3031949" cy="408875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CA38805-44A2-E0F9-4FA4-8AB48157935A}"/>
              </a:ext>
            </a:extLst>
          </p:cNvPr>
          <p:cNvSpPr txBox="1">
            <a:spLocks/>
          </p:cNvSpPr>
          <p:nvPr/>
        </p:nvSpPr>
        <p:spPr>
          <a:xfrm>
            <a:off x="2407789" y="1175997"/>
            <a:ext cx="6701623" cy="1361911"/>
          </a:xfrm>
          <a:prstGeom prst="rect">
            <a:avLst/>
          </a:prstGeom>
          <a:noFill/>
        </p:spPr>
        <p:txBody>
          <a:bodyPr wrap="square" lIns="91440" tIns="45720" rIns="91440" bIns="45720" anchor="t">
            <a:spAutoFit/>
          </a:bodyPr>
          <a:lstStyle/>
          <a:p>
            <a:pPr>
              <a:spcBef>
                <a:spcPts val="50"/>
              </a:spcBef>
            </a:pP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Incarnation:</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dirty="0">
                <a:solidFill>
                  <a:schemeClr val="bg1"/>
                </a:solidFill>
                <a:effectLst/>
                <a:latin typeface="Work Sans"/>
                <a:ea typeface="Calibri" panose="020F0502020204030204" pitchFamily="34" charset="0"/>
                <a:cs typeface="Times New Roman"/>
              </a:rPr>
              <a:t>God comes to live amongst His creation in the form of Jesus.</a:t>
            </a:r>
            <a:r>
              <a:rPr lang="en-GB" sz="1000" dirty="0">
                <a:solidFill>
                  <a:schemeClr val="bg1"/>
                </a:solidFill>
                <a:latin typeface="Work Sans"/>
                <a:ea typeface="Calibri" panose="020F0502020204030204" pitchFamily="34" charset="0"/>
                <a:cs typeface="Times New Roman"/>
              </a:rPr>
              <a:t>  Jesus is</a:t>
            </a:r>
            <a:r>
              <a:rPr lang="en-GB" sz="1000" dirty="0">
                <a:solidFill>
                  <a:schemeClr val="bg1"/>
                </a:solidFill>
                <a:effectLst/>
                <a:latin typeface="Work Sans"/>
                <a:ea typeface="Calibri" panose="020F0502020204030204" pitchFamily="34" charset="0"/>
                <a:cs typeface="Times New Roman"/>
              </a:rPr>
              <a:t> both human and divine.</a:t>
            </a:r>
            <a:r>
              <a:rPr lang="en-GB" sz="1000" dirty="0">
                <a:solidFill>
                  <a:schemeClr val="bg1"/>
                </a:solidFill>
                <a:latin typeface="Work Sans"/>
                <a:ea typeface="Calibri" panose="020F0502020204030204" pitchFamily="34" charset="0"/>
                <a:cs typeface="Times New Roman"/>
              </a:rPr>
              <a:t> </a:t>
            </a:r>
            <a:r>
              <a:rPr lang="en-GB" sz="1000" dirty="0">
                <a:solidFill>
                  <a:schemeClr val="bg1"/>
                </a:solidFill>
                <a:effectLst/>
                <a:latin typeface="Work Sans"/>
                <a:ea typeface="Calibri" panose="020F0502020204030204" pitchFamily="34" charset="0"/>
                <a:cs typeface="Times New Roman"/>
              </a:rPr>
              <a:t> Incarnation means that Jesus is God in the flesh.</a:t>
            </a:r>
            <a:r>
              <a:rPr lang="en-GB" sz="1000" dirty="0">
                <a:solidFill>
                  <a:schemeClr val="bg1"/>
                </a:solidFill>
                <a:latin typeface="Work Sans"/>
                <a:ea typeface="Calibri" panose="020F0502020204030204" pitchFamily="34" charset="0"/>
                <a:cs typeface="Times New Roman"/>
              </a:rPr>
              <a:t>  </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b="1" dirty="0">
                <a:solidFill>
                  <a:schemeClr val="bg1"/>
                </a:solidFill>
                <a:latin typeface="Work Sans"/>
                <a:cs typeface="Times New Roman"/>
              </a:rPr>
              <a:t>To note: </a:t>
            </a:r>
            <a:r>
              <a:rPr lang="en-GB" sz="1000" dirty="0">
                <a:solidFill>
                  <a:schemeClr val="bg1"/>
                </a:solidFill>
                <a:latin typeface="Work Sans"/>
                <a:cs typeface="Times New Roman"/>
              </a:rPr>
              <a:t>Jesus has always existed as God. He is part of the Trinity that has been present from the very beginning of time.  </a:t>
            </a:r>
            <a:r>
              <a:rPr lang="en-GB" sz="1000" b="1" dirty="0">
                <a:solidFill>
                  <a:schemeClr val="bg1"/>
                </a:solidFill>
                <a:latin typeface="Work Sans"/>
                <a:cs typeface="Times New Roman"/>
              </a:rPr>
              <a:t>Misconception:</a:t>
            </a:r>
            <a:r>
              <a:rPr lang="en-GB" sz="1000" dirty="0">
                <a:solidFill>
                  <a:schemeClr val="bg1"/>
                </a:solidFill>
                <a:latin typeface="Work Sans"/>
                <a:cs typeface="Times New Roman"/>
              </a:rPr>
              <a:t> Jesus appeared at Christmas and was not in existence before then.</a:t>
            </a:r>
            <a:endParaRPr lang="en-GB" dirty="0">
              <a:solidFill>
                <a:schemeClr val="bg1"/>
              </a:solidFill>
              <a:latin typeface="Work Sans"/>
              <a:cs typeface="Times New Roman"/>
            </a:endParaRPr>
          </a:p>
          <a:p>
            <a:endParaRPr lang="en-GB" sz="1000" dirty="0">
              <a:solidFill>
                <a:schemeClr val="bg1"/>
              </a:solidFill>
              <a:latin typeface="Work Sans" pitchFamily="2"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A0AEFE5-3DBF-9131-B567-8823112FEDF7}"/>
              </a:ext>
            </a:extLst>
          </p:cNvPr>
          <p:cNvSpPr txBox="1">
            <a:spLocks/>
          </p:cNvSpPr>
          <p:nvPr/>
        </p:nvSpPr>
        <p:spPr>
          <a:xfrm>
            <a:off x="42447" y="2853080"/>
            <a:ext cx="2942408" cy="3785652"/>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The meaning of Advent:</a:t>
            </a:r>
            <a:endParaRPr lang="en-GB" sz="1000" b="1" dirty="0">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Advent means ‘to come’.  </a:t>
            </a:r>
          </a:p>
          <a:p>
            <a:r>
              <a:rPr lang="en-GB" sz="1000" dirty="0">
                <a:effectLst/>
                <a:latin typeface="Work Sans" pitchFamily="2" charset="0"/>
                <a:ea typeface="Calibri" panose="020F0502020204030204" pitchFamily="34" charset="0"/>
                <a:cs typeface="Times New Roman" panose="02020603050405020304" pitchFamily="18" charset="0"/>
              </a:rPr>
              <a:t>The season of Advent for Christians is a time of reflection and penitence in preparation for Christmas.  The predominant theme is one of hope linked to the ‘coming of the kingdom.’  It is a time of waiting.</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Advent is the beginning of the Christian year.</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Advent wreaths are popular especially in churches. They are made with fir branches and five candles. Candles are lit throughout Advent.</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First candle represents the Patriarchs:</a:t>
            </a:r>
            <a:r>
              <a:rPr lang="en-GB" sz="1000" dirty="0">
                <a:effectLst/>
                <a:latin typeface="Work Sans" pitchFamily="2" charset="0"/>
                <a:ea typeface="Calibri" panose="020F0502020204030204" pitchFamily="34" charset="0"/>
                <a:cs typeface="Times New Roman" panose="02020603050405020304" pitchFamily="18" charset="0"/>
              </a:rPr>
              <a:t>  Abraham, Isaac, Jacob: (A patriarch is the male head of the family – the highest ranking.)  Abraham is known as the founder of the Jewish faith upon which Christianity developed out of.  Genesis 12-25.</a:t>
            </a:r>
          </a:p>
        </p:txBody>
      </p:sp>
      <p:sp>
        <p:nvSpPr>
          <p:cNvPr id="13" name="TextBox 12">
            <a:extLst>
              <a:ext uri="{FF2B5EF4-FFF2-40B4-BE49-F238E27FC236}">
                <a16:creationId xmlns:a16="http://schemas.microsoft.com/office/drawing/2014/main" id="{234BF8CE-A60D-ACB9-1163-2B49A1B009B8}"/>
              </a:ext>
            </a:extLst>
          </p:cNvPr>
          <p:cNvSpPr txBox="1">
            <a:spLocks/>
          </p:cNvSpPr>
          <p:nvPr/>
        </p:nvSpPr>
        <p:spPr>
          <a:xfrm>
            <a:off x="3074396" y="2855744"/>
            <a:ext cx="2976832" cy="3939540"/>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Second candle represents the prophets: </a:t>
            </a:r>
          </a:p>
          <a:p>
            <a:endParaRPr lang="en-GB" sz="1000" b="1" dirty="0">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The Jewish prophets wrote a great deal about the age of the Messiah (Messiah with a capital ‘M’ refers to the future leader). The Jews were waiting for their future leader to come – waiting for the time when God’s presence would be felt by all people.  Their future leader would be just and fair and he would bring peace and love.  Jesus was the Messiah – the anointed future leader – but the Jews did not recognise or accept him – he did not come in the way they expected.</a:t>
            </a:r>
          </a:p>
          <a:p>
            <a:endParaRPr lang="en-GB" sz="1000" b="1" dirty="0">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Third candle represents John the Baptist: </a:t>
            </a:r>
          </a:p>
          <a:p>
            <a:endParaRPr lang="en-GB" sz="1000" b="1" dirty="0">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John the Baptist was the cousin of Jesus.  His mother was Elizabeth.  He preached the need for repentance and to be baptised.  He prepared the way for Christ.  He is known as the </a:t>
            </a:r>
            <a:r>
              <a:rPr lang="en-GB" sz="1000" b="1" dirty="0">
                <a:effectLst/>
                <a:latin typeface="Work Sans" pitchFamily="2" charset="0"/>
                <a:ea typeface="Calibri" panose="020F0502020204030204" pitchFamily="34" charset="0"/>
                <a:cs typeface="Times New Roman" panose="02020603050405020304" pitchFamily="18" charset="0"/>
              </a:rPr>
              <a:t>forerunner </a:t>
            </a:r>
            <a:r>
              <a:rPr lang="en-GB" sz="1000" dirty="0">
                <a:effectLst/>
                <a:latin typeface="Work Sans" pitchFamily="2" charset="0"/>
                <a:ea typeface="Calibri" panose="020F0502020204030204" pitchFamily="34" charset="0"/>
                <a:cs typeface="Times New Roman" panose="02020603050405020304" pitchFamily="18" charset="0"/>
              </a:rPr>
              <a:t>of Christ.  He told people that he baptises with water but the one that follows will baptise with the Holy Spirit.</a:t>
            </a:r>
          </a:p>
        </p:txBody>
      </p:sp>
      <p:sp>
        <p:nvSpPr>
          <p:cNvPr id="17" name="TextBox 16">
            <a:extLst>
              <a:ext uri="{FF2B5EF4-FFF2-40B4-BE49-F238E27FC236}">
                <a16:creationId xmlns:a16="http://schemas.microsoft.com/office/drawing/2014/main" id="{23B5305D-902E-62CF-B4D2-C7F416A299A9}"/>
              </a:ext>
            </a:extLst>
          </p:cNvPr>
          <p:cNvSpPr txBox="1">
            <a:spLocks/>
          </p:cNvSpPr>
          <p:nvPr/>
        </p:nvSpPr>
        <p:spPr>
          <a:xfrm>
            <a:off x="6142677" y="2855744"/>
            <a:ext cx="2897531" cy="2633991"/>
          </a:xfrm>
          <a:prstGeom prst="rect">
            <a:avLst/>
          </a:prstGeom>
          <a:noFill/>
        </p:spPr>
        <p:txBody>
          <a:bodyPr wrap="square" rtlCol="0">
            <a:spAutoFit/>
          </a:bodyPr>
          <a:lstStyle/>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Fourth candle represents Mary:  </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Mary – very young girl (around about the age of 12/13).  Engaged to be married to Joseph, an ordinary carpenter.  She was an ordinary Jewish girl.  She was a virgin – means young girl as well as someone who has not had intercourse.  Obedient to God.  Mary was poor.</a:t>
            </a:r>
          </a:p>
          <a:p>
            <a:pPr>
              <a:lnSpc>
                <a:spcPct val="107000"/>
              </a:lnSpc>
              <a:spcAft>
                <a:spcPts val="8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Fifth candle represents Jesus:</a:t>
            </a: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Christians believe Jesus to be the incarnation of God.  God’s ultimate gift of love to the world.</a:t>
            </a:r>
          </a:p>
        </p:txBody>
      </p:sp>
      <p:sp>
        <p:nvSpPr>
          <p:cNvPr id="11" name="TextBox 10">
            <a:extLst>
              <a:ext uri="{FF2B5EF4-FFF2-40B4-BE49-F238E27FC236}">
                <a16:creationId xmlns:a16="http://schemas.microsoft.com/office/drawing/2014/main" id="{18CF7713-7724-6A42-8C8D-C0F798F13F2B}"/>
              </a:ext>
            </a:extLst>
          </p:cNvPr>
          <p:cNvSpPr txBox="1">
            <a:spLocks noGrp="1" noRot="1" noMove="1" noResize="1" noEditPoints="1" noAdjustHandles="1" noChangeArrowheads="1" noChangeShapeType="1"/>
          </p:cNvSpPr>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F51FD9F3-0A01-9319-85FF-5D485FC5A550}"/>
              </a:ext>
            </a:extLst>
          </p:cNvPr>
          <p:cNvSpPr txBox="1">
            <a:spLocks noGrp="1" noRot="1" noMove="1" noResize="1" noEditPoints="1" noAdjustHandles="1" noChangeArrowheads="1" noChangeShapeType="1"/>
          </p:cNvSpPr>
          <p:nvPr/>
        </p:nvSpPr>
        <p:spPr>
          <a:xfrm>
            <a:off x="296800" y="1488566"/>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INCARNATION</a:t>
            </a:r>
          </a:p>
        </p:txBody>
      </p:sp>
      <p:pic>
        <p:nvPicPr>
          <p:cNvPr id="9" name="Picture 8">
            <a:extLst>
              <a:ext uri="{FF2B5EF4-FFF2-40B4-BE49-F238E27FC236}">
                <a16:creationId xmlns:a16="http://schemas.microsoft.com/office/drawing/2014/main" id="{3D29EA82-C45B-9B1C-BA1D-679A25DA3010}"/>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bwMode="auto">
          <a:xfrm>
            <a:off x="6315179" y="5464442"/>
            <a:ext cx="1276263" cy="1276263"/>
          </a:xfrm>
          <a:prstGeom prst="rect">
            <a:avLst/>
          </a:prstGeom>
          <a:noFill/>
          <a:ln>
            <a:noFill/>
          </a:ln>
        </p:spPr>
      </p:pic>
      <p:sp>
        <p:nvSpPr>
          <p:cNvPr id="5" name="TextBox 4">
            <a:extLst>
              <a:ext uri="{FF2B5EF4-FFF2-40B4-BE49-F238E27FC236}">
                <a16:creationId xmlns:a16="http://schemas.microsoft.com/office/drawing/2014/main" id="{043679E0-A5E0-934E-CCA4-845753A48F4D}"/>
              </a:ext>
            </a:extLst>
          </p:cNvPr>
          <p:cNvSpPr txBox="1">
            <a:spLocks/>
          </p:cNvSpPr>
          <p:nvPr/>
        </p:nvSpPr>
        <p:spPr>
          <a:xfrm>
            <a:off x="9199296" y="2855744"/>
            <a:ext cx="2897531" cy="247697"/>
          </a:xfrm>
          <a:prstGeom prst="rect">
            <a:avLst/>
          </a:prstGeom>
          <a:noFill/>
        </p:spPr>
        <p:txBody>
          <a:bodyPr wrap="square" rtlCol="0">
            <a:spAutoFit/>
          </a:bodyPr>
          <a:lstStyle/>
          <a:p>
            <a:pPr>
              <a:lnSpc>
                <a:spcPct val="107000"/>
              </a:lnSpc>
              <a:spcAft>
                <a:spcPts val="800"/>
              </a:spcAft>
            </a:pPr>
            <a:r>
              <a:rPr lang="en-GB" sz="1000" dirty="0">
                <a:latin typeface="Work Sans" pitchFamily="2" charset="0"/>
                <a:ea typeface="Calibri" panose="020F0502020204030204" pitchFamily="34" charset="0"/>
                <a:cs typeface="Times New Roman" panose="02020603050405020304" pitchFamily="18" charset="0"/>
              </a:rPr>
              <a:t>Type any extra notes for advent here:</a:t>
            </a:r>
            <a:endParaRPr lang="en-GB" sz="1000" dirty="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2377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1E69F4-714E-AC8C-1119-2D69400639A5}"/>
              </a:ext>
            </a:extLst>
          </p:cNvPr>
          <p:cNvSpPr>
            <a:spLocks noGrp="1" noRot="1" noMove="1" noResize="1" noEditPoints="1" noAdjustHandles="1" noChangeArrowheads="1" noChangeShapeType="1"/>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D8B8A28-D05B-EB7F-8F9E-027113FA8C2C}"/>
              </a:ext>
            </a:extLst>
          </p:cNvPr>
          <p:cNvSpPr>
            <a:spLocks noGrp="1" noRot="1" noMove="1" noResize="1" noEditPoints="1" noAdjustHandles="1" noChangeArrowheads="1" noChangeShapeType="1"/>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50595796-9F9E-5561-55F6-80431102C692}"/>
              </a:ext>
            </a:extLst>
          </p:cNvPr>
          <p:cNvSpPr>
            <a:spLocks noGrp="1" noRot="1" noMove="1" noResize="1" noEditPoints="1" noAdjustHandles="1" noChangeArrowheads="1" noChangeShapeType="1"/>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200329"/>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does Advent and the feast of the Epiphany help the Christian community live out the true meaning of Christmas?</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197251"/>
          </a:xfrm>
          <a:prstGeom prst="rect">
            <a:avLst/>
          </a:prstGeom>
          <a:noFill/>
        </p:spPr>
        <p:txBody>
          <a:bodyPr wrap="square" rtlCol="0">
            <a:spAutoFit/>
          </a:bodyPr>
          <a:lstStyle/>
          <a:p>
            <a:pPr marL="171450" marR="89535" lvl="0" indent="-171450">
              <a:lnSpc>
                <a:spcPct val="106000"/>
              </a:lnSpc>
              <a:spcAft>
                <a:spcPts val="800"/>
              </a:spcAft>
              <a:buFont typeface="Arial" panose="020B0604020202020204" pitchFamily="34" charset="0"/>
              <a:buChar char="•"/>
              <a:tabLst>
                <a:tab pos="522605" algn="l"/>
              </a:tabLst>
            </a:pPr>
            <a:r>
              <a:rPr lang="en-GB" sz="1000" spc="-5" dirty="0">
                <a:effectLst/>
                <a:latin typeface="Work Sans" pitchFamily="2" charset="0"/>
                <a:ea typeface="Calibri" panose="020F0502020204030204" pitchFamily="34" charset="0"/>
                <a:cs typeface="Times New Roman" panose="02020603050405020304" pitchFamily="18" charset="0"/>
              </a:rPr>
              <a:t>Give</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examples</a:t>
            </a:r>
            <a:r>
              <a:rPr lang="en-GB" sz="1000" spc="-1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of</a:t>
            </a:r>
            <a:r>
              <a:rPr lang="en-GB" sz="1000" spc="13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how </a:t>
            </a:r>
            <a:r>
              <a:rPr lang="en-GB" sz="1000" spc="-5" dirty="0">
                <a:effectLst/>
                <a:latin typeface="Work Sans" pitchFamily="2" charset="0"/>
                <a:ea typeface="Calibri" panose="020F0502020204030204" pitchFamily="34" charset="0"/>
                <a:cs typeface="Times New Roman" panose="02020603050405020304" pitchFamily="18" charset="0"/>
              </a:rPr>
              <a:t>Christians prepare and live</a:t>
            </a:r>
            <a:r>
              <a:rPr lang="en-GB" sz="1000" dirty="0">
                <a:effectLst/>
                <a:latin typeface="Work Sans" pitchFamily="2" charset="0"/>
                <a:ea typeface="Calibri" panose="020F0502020204030204" pitchFamily="34" charset="0"/>
                <a:cs typeface="Times New Roman" panose="02020603050405020304" pitchFamily="18" charset="0"/>
              </a:rPr>
              <a:t> out </a:t>
            </a:r>
            <a:r>
              <a:rPr lang="en-GB" sz="1000" spc="-5" dirty="0">
                <a:effectLst/>
                <a:latin typeface="Work Sans" pitchFamily="2" charset="0"/>
                <a:ea typeface="Calibri" panose="020F0502020204030204" pitchFamily="34" charset="0"/>
                <a:cs typeface="Times New Roman" panose="02020603050405020304" pitchFamily="18" charset="0"/>
              </a:rPr>
              <a:t>the</a:t>
            </a:r>
            <a:r>
              <a:rPr lang="en-GB" sz="1000" spc="11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message</a:t>
            </a:r>
            <a:r>
              <a:rPr lang="en-GB" sz="1000" dirty="0">
                <a:effectLst/>
                <a:latin typeface="Work Sans" pitchFamily="2" charset="0"/>
                <a:ea typeface="Calibri" panose="020F0502020204030204" pitchFamily="34" charset="0"/>
                <a:cs typeface="Times New Roman" panose="02020603050405020304" pitchFamily="18" charset="0"/>
              </a:rPr>
              <a:t> of</a:t>
            </a:r>
            <a:r>
              <a:rPr lang="en-GB" sz="1000" spc="11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Christmas.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marR="89535" lvl="0" indent="-171450">
              <a:lnSpc>
                <a:spcPct val="106000"/>
              </a:lnSpc>
              <a:spcAft>
                <a:spcPts val="800"/>
              </a:spcAft>
              <a:buFont typeface="Arial" panose="020B0604020202020204" pitchFamily="34" charset="0"/>
              <a:buChar char="•"/>
              <a:tabLst>
                <a:tab pos="522605" algn="l"/>
              </a:tabLst>
            </a:pPr>
            <a:r>
              <a:rPr lang="en-GB" sz="1000" dirty="0">
                <a:effectLst/>
                <a:latin typeface="Work Sans" pitchFamily="2" charset="0"/>
                <a:ea typeface="Gill Sans MT" panose="020B0502020104020203" pitchFamily="34" charset="0"/>
                <a:cs typeface="Gill Sans MT" panose="020B0502020104020203" pitchFamily="34" charset="0"/>
              </a:rPr>
              <a:t>Recognise that there are differences between believers and non-believers as to how they prepare for Christmas.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marR="89535" lvl="0" indent="-171450">
              <a:lnSpc>
                <a:spcPct val="106000"/>
              </a:lnSpc>
              <a:spcAft>
                <a:spcPts val="800"/>
              </a:spcAft>
              <a:buFont typeface="Arial" panose="020B0604020202020204" pitchFamily="34" charset="0"/>
              <a:buChar char="•"/>
              <a:tabLst>
                <a:tab pos="522605" algn="l"/>
              </a:tabLst>
            </a:pPr>
            <a:r>
              <a:rPr lang="en-GB" sz="1000" spc="-5" dirty="0">
                <a:effectLst/>
                <a:latin typeface="Work Sans" pitchFamily="2" charset="0"/>
                <a:ea typeface="Gill Sans MT" panose="020B0502020104020203" pitchFamily="34" charset="0"/>
                <a:cs typeface="Gill Sans MT" panose="020B0502020104020203" pitchFamily="34" charset="0"/>
              </a:rPr>
              <a:t>Link the message of Christmas with what they think the important message of Christmas is.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Advent, Epiphany, incarnation</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3016210"/>
          </a:xfrm>
          <a:prstGeom prst="rect">
            <a:avLst/>
          </a:prstGeom>
          <a:noFill/>
        </p:spPr>
        <p:txBody>
          <a:bodyPr wrap="square" lIns="91440" tIns="45720" rIns="91440" bIns="45720" rtlCol="0" anchor="t">
            <a:spAutoFit/>
          </a:bodyPr>
          <a:lstStyle/>
          <a:p>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Using the response to the questionnaires, discuss the following questions in groups and then as a whole class.</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do you notice?</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do the questionnaires tells us about how people prepare for Christmas?</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Are there similar responses to some of the questions?</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is the biggest difference you notice between the two groups?</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Does anything surprise you?</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From the responses, do you think Advent and the feast of the Epiphany help Christians to live out the true meaning of Christmas and if so in what ways?</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Is Advent and the feast of the Epiphany important to a non-Christian?</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Do you think belonging to the Christian community affects/influences the way a person celebrates Christmas?  If yes, how?</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Refer</a:t>
            </a:r>
            <a:r>
              <a:rPr lang="en-GB" sz="1000">
                <a:effectLst/>
                <a:latin typeface="Work Sans" pitchFamily="2" charset="0"/>
                <a:ea typeface="Calibri" panose="020F0502020204030204" pitchFamily="34" charset="0"/>
                <a:cs typeface="Times New Roman" panose="02020603050405020304" pitchFamily="18" charset="0"/>
              </a:rPr>
              <a:t> to the 5</a:t>
            </a:r>
            <a:r>
              <a:rPr lang="en-GB" sz="1000" baseline="30000">
                <a:effectLst/>
                <a:latin typeface="Work Sans" pitchFamily="2" charset="0"/>
                <a:ea typeface="Calibri" panose="020F0502020204030204" pitchFamily="34" charset="0"/>
                <a:cs typeface="Times New Roman" panose="02020603050405020304" pitchFamily="18" charset="0"/>
              </a:rPr>
              <a:t>th</a:t>
            </a:r>
            <a:r>
              <a:rPr lang="en-GB" sz="1000">
                <a:effectLst/>
                <a:latin typeface="Work Sans" pitchFamily="2" charset="0"/>
                <a:ea typeface="Calibri" panose="020F0502020204030204" pitchFamily="34" charset="0"/>
                <a:cs typeface="Times New Roman" panose="02020603050405020304" pitchFamily="18" charset="0"/>
              </a:rPr>
              <a:t> candle of the Advent wreath.  Point out that candle 5 refers to Jesus – the light of the world.  God revealed Himself to the world in the </a:t>
            </a:r>
            <a:r>
              <a:rPr lang="en-GB" sz="1000" b="1">
                <a:effectLst/>
                <a:latin typeface="Work Sans" pitchFamily="2" charset="0"/>
                <a:ea typeface="Calibri" panose="020F0502020204030204" pitchFamily="34" charset="0"/>
                <a:cs typeface="Times New Roman" panose="02020603050405020304" pitchFamily="18" charset="0"/>
              </a:rPr>
              <a:t>incarnation.</a:t>
            </a:r>
            <a:r>
              <a:rPr lang="en-GB" sz="1000">
                <a:effectLst/>
                <a:latin typeface="Work Sans" pitchFamily="2" charset="0"/>
                <a:ea typeface="Calibri" panose="020F0502020204030204" pitchFamily="34" charset="0"/>
                <a:cs typeface="Times New Roman" panose="02020603050405020304" pitchFamily="18" charset="0"/>
              </a:rPr>
              <a:t>  He came for all people to save them.  This is the true meaning of Christmas.  The season of Advent and the feast of the Epiphany point towards this meaning.</a:t>
            </a: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7172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47262F3-7116-19AD-1AD8-5CA8A291AA7A}"/>
              </a:ext>
            </a:extLst>
          </p:cNvPr>
          <p:cNvSpPr>
            <a:spLocks noGrp="1" noRot="1" noMove="1" noResize="1" noEditPoints="1" noAdjustHandles="1" noChangeArrowheads="1" noChangeShapeType="1"/>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0F9803D0-59D8-D58F-4AB0-F35CAB1F624D}"/>
              </a:ext>
            </a:extLst>
          </p:cNvPr>
          <p:cNvSpPr>
            <a:spLocks noGrp="1" noRot="1" noMove="1" noResize="1" noEditPoints="1" noAdjustHandles="1" noChangeArrowheads="1" noChangeShapeType="1"/>
          </p:cNvSpPr>
          <p:nvPr/>
        </p:nvSpPr>
        <p:spPr>
          <a:xfrm>
            <a:off x="0" y="4884"/>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200329"/>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How does Advent and the feast of the Epiphany help the Christian community live out the true meaning of Christmas?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00566" y="1941248"/>
            <a:ext cx="8159065" cy="5016758"/>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Assessment opportunity:</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Calibri Light" panose="020F0302020204030204" pitchFamily="34" charset="0"/>
              </a:rPr>
              <a:t>Refer back to the big question of the unit:</a:t>
            </a:r>
            <a:r>
              <a:rPr lang="en-GB" sz="1000" dirty="0">
                <a:effectLst/>
                <a:latin typeface="Work Sans" pitchFamily="2" charset="0"/>
                <a:ea typeface="Calibri" panose="020F0502020204030204" pitchFamily="34" charset="0"/>
                <a:cs typeface="Calibri Light" panose="020F0302020204030204" pitchFamily="34" charset="0"/>
              </a:rPr>
              <a:t>  </a:t>
            </a:r>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How does the season of Advent and the feast of the Epiphany point towards the true meaning of Christmas?</a:t>
            </a:r>
            <a:r>
              <a:rPr lang="en-GB" sz="1000" dirty="0">
                <a:solidFill>
                  <a:srgbClr val="55345A"/>
                </a:solidFill>
                <a:effectLst/>
                <a:latin typeface="Work Sans" pitchFamily="2" charset="0"/>
                <a:ea typeface="Calibri" panose="020F0502020204030204" pitchFamily="34" charset="0"/>
                <a:cs typeface="Calibri Light" panose="020F0302020204030204" pitchFamily="34" charset="0"/>
              </a:rPr>
              <a:t>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The following words are placed on the table.  Pupils move around the class and write anything they can recall associated with each word.</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Alternative approach:  </a:t>
            </a:r>
            <a:r>
              <a:rPr lang="en-GB" sz="1000" dirty="0">
                <a:effectLst/>
                <a:latin typeface="Work Sans" pitchFamily="2" charset="0"/>
                <a:ea typeface="Calibri" panose="020F0502020204030204" pitchFamily="34" charset="0"/>
                <a:cs typeface="Times New Roman" panose="02020603050405020304" pitchFamily="18" charset="0"/>
              </a:rPr>
              <a:t>Pupils take each word and create a mind map of all the knowledge they have learnt linked with each word.</a:t>
            </a:r>
          </a:p>
          <a:p>
            <a:r>
              <a:rPr lang="en-GB" sz="1000" dirty="0">
                <a:effectLst/>
                <a:latin typeface="Work Sans" pitchFamily="2" charset="0"/>
                <a:ea typeface="Calibri" panose="020F0502020204030204" pitchFamily="34" charset="0"/>
                <a:cs typeface="Times New Roman" panose="02020603050405020304" pitchFamily="18" charset="0"/>
              </a:rPr>
              <a:t>Advent</a:t>
            </a:r>
            <a:r>
              <a:rPr lang="en-GB" sz="1000" dirty="0">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Prophet</a:t>
            </a:r>
            <a:r>
              <a:rPr lang="en-GB" sz="1000" dirty="0">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John the Baptist, Mary, Wisemen, Frankincense</a:t>
            </a:r>
            <a:r>
              <a:rPr lang="en-GB" sz="1000" dirty="0">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Myrrh</a:t>
            </a:r>
            <a:r>
              <a:rPr lang="en-GB" sz="1000" dirty="0">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Gold</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In groups of three, pupils are given statements.  (see appendix lesson 5)</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Which statements link to Advent?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Which statements link to Epiphany?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Which statements do not fit under either heading?</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Which</a:t>
            </a:r>
            <a:r>
              <a:rPr lang="en-GB" sz="1000" b="1" dirty="0">
                <a:effectLst/>
                <a:latin typeface="Work Sans" pitchFamily="2" charset="0"/>
                <a:ea typeface="Calibri" panose="020F0502020204030204" pitchFamily="34" charset="0"/>
                <a:cs typeface="Times New Roman" panose="02020603050405020304" pitchFamily="18" charset="0"/>
              </a:rPr>
              <a:t> 2 statements</a:t>
            </a:r>
            <a:r>
              <a:rPr lang="en-GB" sz="1000" dirty="0">
                <a:effectLst/>
                <a:latin typeface="Work Sans" pitchFamily="2" charset="0"/>
                <a:ea typeface="Calibri" panose="020F0502020204030204" pitchFamily="34" charset="0"/>
                <a:cs typeface="Times New Roman" panose="02020603050405020304" pitchFamily="18" charset="0"/>
              </a:rPr>
              <a:t> do you think best explain the true meaning of Christmas?  Explain your reasoning to another group.</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Throughout this lesson, the teacher moves around the class, listening in to pupils’ responses.  What have they learnt?  Teachers to address any misconceptions.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Circle time: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For a Christian, Christmas means……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For me the most important part of Christmas is…….</a:t>
            </a:r>
          </a:p>
          <a:p>
            <a:r>
              <a:rPr lang="en-GB" sz="1000" dirty="0">
                <a:effectLst/>
                <a:latin typeface="Work Sans" pitchFamily="2" charset="0"/>
                <a:ea typeface="Calibri" panose="020F0502020204030204" pitchFamily="34" charset="0"/>
                <a:cs typeface="Times New Roman" panose="02020603050405020304" pitchFamily="18" charset="0"/>
              </a:rPr>
              <a:t>If there was one message for everyone to share at Christmas it would be</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773925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49763F9-065D-F02B-748E-38D0B01C42D4}"/>
              </a:ext>
            </a:extLst>
          </p:cNvPr>
          <p:cNvSpPr>
            <a:spLocks noGrp="1" noRot="1" noMove="1" noResize="1" noEditPoints="1" noAdjustHandles="1" noChangeArrowheads="1" noChangeShapeType="1"/>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A6D484AA-8E37-A973-0BD0-50F9C09AADF2}"/>
              </a:ext>
            </a:extLst>
          </p:cNvPr>
          <p:cNvSpPr>
            <a:spLocks noGrp="1" noRot="1" noMove="1" noResize="1" noEditPoints="1" noAdjustHandles="1" noChangeArrowheads="1" noChangeShapeType="1"/>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200329"/>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How does Advent and the feast of the Epiphany help the Christian community live out the true meaning of Christmas?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246542"/>
          </a:xfrm>
          <a:prstGeom prst="rect">
            <a:avLst/>
          </a:prstGeom>
          <a:noFill/>
        </p:spPr>
        <p:txBody>
          <a:bodyPr wrap="square" lIns="91440" tIns="45720" rIns="91440" bIns="45720" anchor="t">
            <a:spAutoFit/>
          </a:bodyPr>
          <a:lstStyle/>
          <a:p>
            <a:pPr>
              <a:lnSpc>
                <a:spcPct val="106000"/>
              </a:lnSpc>
            </a:pPr>
            <a:r>
              <a:rPr lang="en-GB" sz="1000" dirty="0">
                <a:latin typeface="Work Sans"/>
                <a:ea typeface="Calibri" panose="020F0502020204030204" pitchFamily="34" charset="0"/>
                <a:cs typeface="Times New Roman"/>
              </a:rPr>
              <a:t>Appendix lesson 5.</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noGrp="1" noRot="1" noMove="1" noResize="1" noEditPoints="1" noAdjustHandles="1" noChangeArrowheads="1" noChangeShapeType="1"/>
          </p:cNvSpPr>
          <p:nvPr/>
        </p:nvSpPr>
        <p:spPr>
          <a:xfrm>
            <a:off x="3590910" y="3200844"/>
            <a:ext cx="4167051" cy="246542"/>
          </a:xfrm>
          <a:prstGeom prst="rect">
            <a:avLst/>
          </a:prstGeom>
          <a:noFill/>
        </p:spPr>
        <p:txBody>
          <a:bodyPr wrap="square">
            <a:spAutoFit/>
          </a:bodyPr>
          <a:lstStyle/>
          <a:p>
            <a:pPr lvl="0">
              <a:lnSpc>
                <a:spcPct val="106000"/>
              </a:lnSpc>
            </a:pPr>
            <a:r>
              <a:rPr lang="en-GB" sz="1000" dirty="0">
                <a:effectLst/>
                <a:latin typeface="Work Sans" pitchFamily="2" charset="0"/>
                <a:ea typeface="Calibri" panose="020F0502020204030204" pitchFamily="34" charset="0"/>
                <a:cs typeface="Times New Roman" panose="02020603050405020304" pitchFamily="18" charset="0"/>
              </a:rPr>
              <a:t>Type sensitivities…</a:t>
            </a: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7668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685800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E815B98-6D0A-1E48-8EB0-73F044A24F7A}"/>
              </a:ext>
            </a:extLst>
          </p:cNvPr>
          <p:cNvSpPr txBox="1"/>
          <p:nvPr/>
        </p:nvSpPr>
        <p:spPr>
          <a:xfrm>
            <a:off x="2328038" y="3989296"/>
            <a:ext cx="7535917" cy="1369606"/>
          </a:xfrm>
          <a:prstGeom prst="rect">
            <a:avLst/>
          </a:prstGeom>
          <a:noFill/>
        </p:spPr>
        <p:txBody>
          <a:bodyPr wrap="square" rtlCol="0">
            <a:spAutoFit/>
          </a:bodyPr>
          <a:lstStyle/>
          <a:p>
            <a:pPr algn="ctr"/>
            <a:r>
              <a:rPr lang="en-GB" sz="1400" b="1" u="none" strike="noStrike" dirty="0">
                <a:solidFill>
                  <a:schemeClr val="bg1"/>
                </a:solidFill>
                <a:effectLst/>
                <a:latin typeface="Work Sans SemiBold" pitchFamily="2" charset="77"/>
              </a:rPr>
              <a:t>London Diocesan Board for Schools </a:t>
            </a:r>
          </a:p>
          <a:p>
            <a:pPr algn="ctr"/>
            <a:r>
              <a:rPr lang="en-GB" sz="1400" b="1" u="sng" dirty="0">
                <a:solidFill>
                  <a:schemeClr val="bg1"/>
                </a:solidFill>
                <a:latin typeface="Work Sans SemiBold" pitchFamily="2" charset="77"/>
              </a:rPr>
              <a:t>www.ldbs.co.uk</a:t>
            </a:r>
            <a:r>
              <a:rPr lang="en-GB" sz="1400" b="1" strike="noStrike" dirty="0">
                <a:solidFill>
                  <a:schemeClr val="bg1"/>
                </a:solidFill>
                <a:effectLst/>
                <a:latin typeface="Work Sans SemiBold" pitchFamily="2" charset="77"/>
              </a:rPr>
              <a:t>   </a:t>
            </a:r>
            <a:r>
              <a:rPr lang="en-GB" sz="1400" b="1" u="none" strike="noStrike" dirty="0">
                <a:solidFill>
                  <a:schemeClr val="bg1"/>
                </a:solidFill>
                <a:effectLst/>
                <a:latin typeface="Work Sans SemiBold" pitchFamily="2" charset="77"/>
              </a:rPr>
              <a:t>020 7932 1100</a:t>
            </a:r>
          </a:p>
          <a:p>
            <a:pPr algn="ctr"/>
            <a:br>
              <a:rPr lang="en-GB" sz="1100" dirty="0">
                <a:solidFill>
                  <a:schemeClr val="bg1"/>
                </a:solidFill>
                <a:latin typeface="Work Sans" pitchFamily="2" charset="77"/>
              </a:rPr>
            </a:br>
            <a:r>
              <a:rPr lang="en-GB" sz="1100" u="none" strike="noStrike" dirty="0">
                <a:solidFill>
                  <a:schemeClr val="bg1"/>
                </a:solidFill>
                <a:effectLst/>
                <a:latin typeface="Work Sans" pitchFamily="2" charset="77"/>
              </a:rPr>
              <a:t>London Diocesan Board for Schools is a Charitable Company Limited by Guarantee. </a:t>
            </a:r>
            <a:br>
              <a:rPr lang="en-GB" sz="1100" u="none" strike="noStrike" dirty="0">
                <a:solidFill>
                  <a:schemeClr val="bg1"/>
                </a:solidFill>
                <a:effectLst/>
                <a:latin typeface="Work Sans" pitchFamily="2" charset="77"/>
              </a:rPr>
            </a:br>
            <a:r>
              <a:rPr lang="en-GB" sz="1100" u="none" strike="noStrike" dirty="0">
                <a:solidFill>
                  <a:schemeClr val="bg1"/>
                </a:solidFill>
                <a:effectLst/>
                <a:latin typeface="Work Sans" pitchFamily="2" charset="77"/>
              </a:rPr>
              <a:t>Company Registration No 198131. Charity Registration No 313000. </a:t>
            </a:r>
            <a:br>
              <a:rPr lang="en-GB" sz="1100" u="none" strike="noStrike" dirty="0">
                <a:solidFill>
                  <a:schemeClr val="bg1"/>
                </a:solidFill>
                <a:effectLst/>
                <a:latin typeface="Work Sans" pitchFamily="2" charset="77"/>
              </a:rPr>
            </a:br>
            <a:endParaRPr lang="en-GB" sz="1100" u="none" strike="noStrike" dirty="0">
              <a:solidFill>
                <a:schemeClr val="bg1"/>
              </a:solidFill>
              <a:effectLst/>
              <a:latin typeface="Work Sans" pitchFamily="2" charset="77"/>
            </a:endParaRPr>
          </a:p>
          <a:p>
            <a:pPr algn="ctr"/>
            <a:r>
              <a:rPr lang="en-GB" sz="1100" u="none" strike="noStrike" dirty="0">
                <a:solidFill>
                  <a:schemeClr val="bg1"/>
                </a:solidFill>
                <a:effectLst/>
                <a:latin typeface="Work Sans" pitchFamily="2" charset="77"/>
              </a:rPr>
              <a:t>Registered Address: London Diocesan House, 36 </a:t>
            </a:r>
            <a:r>
              <a:rPr lang="en-GB" sz="1100" u="none" strike="noStrike" dirty="0" err="1">
                <a:solidFill>
                  <a:schemeClr val="bg1"/>
                </a:solidFill>
                <a:effectLst/>
                <a:latin typeface="Work Sans" pitchFamily="2" charset="77"/>
              </a:rPr>
              <a:t>Causton</a:t>
            </a:r>
            <a:r>
              <a:rPr lang="en-GB" sz="1100" u="none" strike="noStrike" dirty="0">
                <a:solidFill>
                  <a:schemeClr val="bg1"/>
                </a:solidFill>
                <a:effectLst/>
                <a:latin typeface="Work Sans" pitchFamily="2" charset="77"/>
              </a:rPr>
              <a:t> Street, London, SW1P 4AU</a:t>
            </a:r>
          </a:p>
        </p:txBody>
      </p:sp>
      <p:pic>
        <p:nvPicPr>
          <p:cNvPr id="4" name="Picture 3">
            <a:extLst>
              <a:ext uri="{FF2B5EF4-FFF2-40B4-BE49-F238E27FC236}">
                <a16:creationId xmlns:a16="http://schemas.microsoft.com/office/drawing/2014/main" id="{10173B46-344B-050C-4F9D-D83921089364}"/>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5249936" y="1851181"/>
            <a:ext cx="1692119" cy="1692119"/>
          </a:xfrm>
          <a:prstGeom prst="rect">
            <a:avLst/>
          </a:prstGeom>
        </p:spPr>
      </p:pic>
      <p:sp>
        <p:nvSpPr>
          <p:cNvPr id="3" name="TextBox 2">
            <a:extLst>
              <a:ext uri="{FF2B5EF4-FFF2-40B4-BE49-F238E27FC236}">
                <a16:creationId xmlns:a16="http://schemas.microsoft.com/office/drawing/2014/main" id="{30ED1708-83EA-B651-DDCF-32733E15F28C}"/>
              </a:ext>
            </a:extLst>
          </p:cNvPr>
          <p:cNvSpPr txBox="1"/>
          <p:nvPr/>
        </p:nvSpPr>
        <p:spPr>
          <a:xfrm>
            <a:off x="1292772" y="5585231"/>
            <a:ext cx="9732580" cy="1384995"/>
          </a:xfrm>
          <a:prstGeom prst="rect">
            <a:avLst/>
          </a:prstGeom>
          <a:noFill/>
        </p:spPr>
        <p:txBody>
          <a:bodyPr wrap="square" lIns="91440" tIns="45720" rIns="91440" bIns="45720" rtlCol="0" anchor="t">
            <a:spAutoFit/>
          </a:bodyPr>
          <a:lstStyle/>
          <a:p>
            <a:pPr algn="ctr"/>
            <a:r>
              <a:rPr lang="en-GB" sz="1100" dirty="0">
                <a:solidFill>
                  <a:schemeClr val="bg1"/>
                </a:solidFill>
                <a:latin typeface="Work Sans"/>
                <a:ea typeface="+mn-lt"/>
                <a:cs typeface="+mn-lt"/>
              </a:rPr>
              <a:t>© Copyright London Diocesan Board for Schools 2023</a:t>
            </a:r>
            <a:endParaRPr lang="en-US" sz="1100">
              <a:solidFill>
                <a:schemeClr val="bg1"/>
              </a:solidFill>
              <a:latin typeface="Work Sans"/>
            </a:endParaRPr>
          </a:p>
          <a:p>
            <a:pPr algn="ctr"/>
            <a:r>
              <a:rPr lang="en-GB" sz="1100" dirty="0">
                <a:solidFill>
                  <a:schemeClr val="bg1"/>
                </a:solidFill>
                <a:latin typeface="Work Sans"/>
                <a:ea typeface="+mn-lt"/>
                <a:cs typeface="+mn-lt"/>
              </a:rPr>
              <a:t>All rights reserved. No part of these slides may be reproduced, stored in a retrieval system or transmitted in any form or by any other means, electronic or mechanical photocopying, recording or otherwise without the prior written permission of the London Diocesan Board for Schools. These slides may not be lent, resold, hired out or otherwise disposed of by way of trade without the prior consent of the London Diocesan Board for Schools. </a:t>
            </a:r>
            <a:endParaRPr lang="en-GB" sz="1100">
              <a:solidFill>
                <a:schemeClr val="bg1"/>
              </a:solidFill>
            </a:endParaRPr>
          </a:p>
          <a:p>
            <a:pPr algn="ctr"/>
            <a:endParaRPr lang="en-GB" sz="1100" b="0" i="0" dirty="0">
              <a:solidFill>
                <a:schemeClr val="bg1"/>
              </a:solidFill>
              <a:effectLst/>
              <a:latin typeface="Work Sans"/>
            </a:endParaRPr>
          </a:p>
          <a:p>
            <a:endParaRPr lang="en-GB" dirty="0"/>
          </a:p>
        </p:txBody>
      </p:sp>
    </p:spTree>
    <p:extLst>
      <p:ext uri="{BB962C8B-B14F-4D97-AF65-F5344CB8AC3E}">
        <p14:creationId xmlns:p14="http://schemas.microsoft.com/office/powerpoint/2010/main" val="1309021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92140BC-2AC7-DA05-9045-BFF742401431}"/>
              </a:ext>
            </a:extLst>
          </p:cNvPr>
          <p:cNvSpPr>
            <a:spLocks noGrp="1" noRot="1" noMove="1" noResize="1" noEditPoints="1" noAdjustHandles="1" noChangeArrowheads="1" noChangeShapeType="1"/>
          </p:cNvSpPr>
          <p:nvPr/>
        </p:nvSpPr>
        <p:spPr>
          <a:xfrm>
            <a:off x="6095999" y="2754216"/>
            <a:ext cx="3015572" cy="4103784"/>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1" y="0"/>
            <a:ext cx="12192001" cy="2769835"/>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348456"/>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036158" y="168198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a:spLocks noGrp="1" noRot="1" noMove="1" noResize="1" noEditPoints="1" noAdjustHandles="1" noChangeArrowheads="1" noChangeShapeType="1"/>
          </p:cNvSpPr>
          <p:nvPr/>
        </p:nvSpPr>
        <p:spPr>
          <a:xfrm>
            <a:off x="-2323" y="2769245"/>
            <a:ext cx="3031949" cy="408875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CA38805-44A2-E0F9-4FA4-8AB48157935A}"/>
              </a:ext>
            </a:extLst>
          </p:cNvPr>
          <p:cNvSpPr txBox="1">
            <a:spLocks/>
          </p:cNvSpPr>
          <p:nvPr/>
        </p:nvSpPr>
        <p:spPr>
          <a:xfrm>
            <a:off x="2376039" y="1175997"/>
            <a:ext cx="6701623" cy="1361911"/>
          </a:xfrm>
          <a:prstGeom prst="rect">
            <a:avLst/>
          </a:prstGeom>
          <a:noFill/>
        </p:spPr>
        <p:txBody>
          <a:bodyPr wrap="square" lIns="91440" tIns="45720" rIns="91440" bIns="45720" anchor="t">
            <a:spAutoFit/>
          </a:bodyPr>
          <a:lstStyle/>
          <a:p>
            <a:pPr>
              <a:spcBef>
                <a:spcPts val="50"/>
              </a:spcBef>
            </a:pP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Incarnation:</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dirty="0">
                <a:solidFill>
                  <a:schemeClr val="bg1"/>
                </a:solidFill>
                <a:effectLst/>
                <a:latin typeface="Work Sans"/>
                <a:ea typeface="Calibri" panose="020F0502020204030204" pitchFamily="34" charset="0"/>
                <a:cs typeface="Times New Roman"/>
              </a:rPr>
              <a:t>God comes to live amongst His creation in the form of Jesus.</a:t>
            </a:r>
            <a:r>
              <a:rPr lang="en-GB" sz="1000" dirty="0">
                <a:solidFill>
                  <a:schemeClr val="bg1"/>
                </a:solidFill>
                <a:latin typeface="Work Sans"/>
                <a:ea typeface="Calibri" panose="020F0502020204030204" pitchFamily="34" charset="0"/>
                <a:cs typeface="Times New Roman"/>
              </a:rPr>
              <a:t> </a:t>
            </a:r>
            <a:r>
              <a:rPr lang="en-GB" sz="1000" dirty="0">
                <a:solidFill>
                  <a:schemeClr val="bg1"/>
                </a:solidFill>
                <a:effectLst/>
                <a:latin typeface="Work Sans"/>
                <a:ea typeface="Calibri" panose="020F0502020204030204" pitchFamily="34" charset="0"/>
                <a:cs typeface="Times New Roman"/>
              </a:rPr>
              <a:t> </a:t>
            </a:r>
            <a:r>
              <a:rPr lang="en-GB" sz="1000" dirty="0">
                <a:solidFill>
                  <a:schemeClr val="bg1"/>
                </a:solidFill>
                <a:latin typeface="Work Sans"/>
                <a:ea typeface="Calibri" panose="020F0502020204030204" pitchFamily="34" charset="0"/>
                <a:cs typeface="Times New Roman"/>
              </a:rPr>
              <a:t>Jesus </a:t>
            </a:r>
            <a:r>
              <a:rPr lang="en-GB" sz="1000" dirty="0">
                <a:solidFill>
                  <a:schemeClr val="bg1"/>
                </a:solidFill>
                <a:effectLst/>
                <a:latin typeface="Work Sans"/>
                <a:ea typeface="Calibri" panose="020F0502020204030204" pitchFamily="34" charset="0"/>
                <a:cs typeface="Times New Roman"/>
              </a:rPr>
              <a:t>is both human and divine.</a:t>
            </a:r>
            <a:r>
              <a:rPr lang="en-GB" sz="1000" dirty="0">
                <a:solidFill>
                  <a:schemeClr val="bg1"/>
                </a:solidFill>
                <a:latin typeface="Work Sans"/>
                <a:ea typeface="Calibri" panose="020F0502020204030204" pitchFamily="34" charset="0"/>
                <a:cs typeface="Times New Roman"/>
              </a:rPr>
              <a:t> </a:t>
            </a:r>
            <a:r>
              <a:rPr lang="en-GB" sz="1000" dirty="0">
                <a:solidFill>
                  <a:schemeClr val="bg1"/>
                </a:solidFill>
                <a:effectLst/>
                <a:latin typeface="Work Sans"/>
                <a:ea typeface="Calibri" panose="020F0502020204030204" pitchFamily="34" charset="0"/>
                <a:cs typeface="Times New Roman"/>
              </a:rPr>
              <a:t> Incarnation means that Jesus is God in the flesh.</a:t>
            </a:r>
            <a:r>
              <a:rPr lang="en-GB" sz="1000" dirty="0">
                <a:solidFill>
                  <a:schemeClr val="bg1"/>
                </a:solidFill>
                <a:latin typeface="Work Sans"/>
                <a:ea typeface="Calibri" panose="020F0502020204030204" pitchFamily="34" charset="0"/>
                <a:cs typeface="Times New Roman"/>
              </a:rPr>
              <a:t> </a:t>
            </a:r>
            <a:endParaRPr lang="en-GB" sz="1000" dirty="0">
              <a:solidFill>
                <a:schemeClr val="bg1"/>
              </a:solidFill>
              <a:latin typeface="Work Sans" pitchFamily="2" charset="0"/>
              <a:ea typeface="Calibri" panose="020F0502020204030204" pitchFamily="34" charset="0"/>
              <a:cs typeface="Times New Roman" panose="02020603050405020304" pitchFamily="18" charset="0"/>
            </a:endParaRPr>
          </a:p>
          <a:p>
            <a:pPr>
              <a:spcBef>
                <a:spcPts val="50"/>
              </a:spcBef>
            </a:pPr>
            <a:endParaRPr lang="en-GB" sz="1000" dirty="0">
              <a:solidFill>
                <a:schemeClr val="bg1"/>
              </a:solidFill>
              <a:latin typeface="Work Sans"/>
              <a:ea typeface="Calibri" panose="020F0502020204030204" pitchFamily="34" charset="0"/>
              <a:cs typeface="Times New Roman"/>
            </a:endParaRPr>
          </a:p>
          <a:p>
            <a:pPr>
              <a:spcBef>
                <a:spcPts val="50"/>
              </a:spcBef>
            </a:pPr>
            <a:r>
              <a:rPr lang="en-GB" sz="1000" b="1" dirty="0">
                <a:solidFill>
                  <a:schemeClr val="bg1"/>
                </a:solidFill>
                <a:latin typeface="Work Sans"/>
                <a:cs typeface="Times New Roman"/>
              </a:rPr>
              <a:t>To note: </a:t>
            </a:r>
            <a:r>
              <a:rPr lang="en-GB" sz="1000" dirty="0">
                <a:solidFill>
                  <a:schemeClr val="bg1"/>
                </a:solidFill>
                <a:latin typeface="Work Sans"/>
                <a:cs typeface="Times New Roman"/>
              </a:rPr>
              <a:t>Jesus has always existed as God. He is part of the Trinity that has been present from the very beginning of time.  </a:t>
            </a:r>
            <a:r>
              <a:rPr lang="en-GB" sz="1000" b="1" dirty="0">
                <a:solidFill>
                  <a:schemeClr val="bg1"/>
                </a:solidFill>
                <a:latin typeface="Work Sans"/>
                <a:cs typeface="Times New Roman"/>
              </a:rPr>
              <a:t>Misconception:</a:t>
            </a:r>
            <a:r>
              <a:rPr lang="en-GB" sz="1000" dirty="0">
                <a:solidFill>
                  <a:schemeClr val="bg1"/>
                </a:solidFill>
                <a:latin typeface="Work Sans"/>
                <a:cs typeface="Times New Roman"/>
              </a:rPr>
              <a:t> Jesus appeared at Christmas and was not in existence before then.</a:t>
            </a:r>
            <a:endParaRPr lang="en-GB" dirty="0">
              <a:solidFill>
                <a:schemeClr val="bg1"/>
              </a:solidFill>
              <a:latin typeface="Work Sans"/>
              <a:cs typeface="Times New Roman"/>
            </a:endParaRPr>
          </a:p>
          <a:p>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A0AEFE5-3DBF-9131-B567-8823112FEDF7}"/>
              </a:ext>
            </a:extLst>
          </p:cNvPr>
          <p:cNvSpPr txBox="1">
            <a:spLocks/>
          </p:cNvSpPr>
          <p:nvPr/>
        </p:nvSpPr>
        <p:spPr>
          <a:xfrm>
            <a:off x="42447" y="2853080"/>
            <a:ext cx="2942408" cy="3477875"/>
          </a:xfrm>
          <a:prstGeom prst="rect">
            <a:avLst/>
          </a:prstGeom>
          <a:noFill/>
        </p:spPr>
        <p:txBody>
          <a:bodyPr wrap="square" rtlCol="0">
            <a:spAutoFit/>
          </a:bodyPr>
          <a:lstStyle/>
          <a:p>
            <a:r>
              <a:rPr lang="en-GB" sz="1000" b="1" dirty="0">
                <a:effectLst/>
                <a:latin typeface="Work Sans" pitchFamily="2" charset="0"/>
                <a:ea typeface="Times New Roman" panose="02020603050405020304" pitchFamily="18" charset="0"/>
                <a:cs typeface="Times New Roman" panose="02020603050405020304" pitchFamily="18" charset="0"/>
              </a:rPr>
              <a:t>The prophets: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The prophet Isaiah:</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Isaiah was best known as the Hebrew prophet who predicted the coming of Jesus Christ to salvage mankind from sin.  Isaiah lived about 700 years before the birth of Jesus Christ.</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Synopsis: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Isaiah was a Hebrew prophet who was believed to have lived about 700 years before the birth of Jesus Christ.  Born in Jerusalem, Israel, he was said to have found his calling as a prophet when he saw a vision in the year of King Uzziah’s death.  Isaiah prophesized the coming of the Messiah Jesus Christ.  He was believed to have written chapters 1-39 in The Book of Isaiah with the balance of the book authored by several other prophets.</a:t>
            </a:r>
          </a:p>
        </p:txBody>
      </p:sp>
      <p:sp>
        <p:nvSpPr>
          <p:cNvPr id="13" name="TextBox 12">
            <a:extLst>
              <a:ext uri="{FF2B5EF4-FFF2-40B4-BE49-F238E27FC236}">
                <a16:creationId xmlns:a16="http://schemas.microsoft.com/office/drawing/2014/main" id="{234BF8CE-A60D-ACB9-1163-2B49A1B009B8}"/>
              </a:ext>
            </a:extLst>
          </p:cNvPr>
          <p:cNvSpPr txBox="1">
            <a:spLocks/>
          </p:cNvSpPr>
          <p:nvPr/>
        </p:nvSpPr>
        <p:spPr>
          <a:xfrm>
            <a:off x="3074396" y="2855744"/>
            <a:ext cx="2976832" cy="1938992"/>
          </a:xfrm>
          <a:prstGeom prst="rect">
            <a:avLst/>
          </a:prstGeom>
          <a:noFill/>
        </p:spPr>
        <p:txBody>
          <a:bodyPr wrap="square" rtlCol="0">
            <a:spAutoFit/>
          </a:bodyPr>
          <a:lstStyle/>
          <a:p>
            <a:r>
              <a:rPr lang="en-GB" sz="1000" dirty="0">
                <a:solidFill>
                  <a:srgbClr val="55345A"/>
                </a:solidFill>
                <a:effectLst/>
                <a:latin typeface="Work Sans" pitchFamily="2" charset="0"/>
                <a:ea typeface="Calibri" panose="020F0502020204030204" pitchFamily="34" charset="0"/>
                <a:cs typeface="Segoe UI" panose="020B0502040204020203" pitchFamily="34" charset="0"/>
              </a:rPr>
              <a:t>“For to us a child is born, to us a son is given.</a:t>
            </a:r>
            <a:r>
              <a:rPr lang="en-GB" sz="1000" dirty="0">
                <a:solidFill>
                  <a:srgbClr val="55345A"/>
                </a:solidFill>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Segoe UI" panose="020B0502040204020203" pitchFamily="34" charset="0"/>
              </a:rPr>
              <a:t>and the government will be on his shoulders. And he will be called</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solidFill>
                  <a:srgbClr val="55345A"/>
                </a:solidFill>
                <a:effectLst/>
                <a:latin typeface="Work Sans" pitchFamily="2" charset="0"/>
                <a:ea typeface="Calibri" panose="020F0502020204030204" pitchFamily="34" charset="0"/>
                <a:cs typeface="Segoe UI" panose="020B0502040204020203" pitchFamily="34" charset="0"/>
              </a:rPr>
              <a:t>Wonderful Counsellor, Mighty God,</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solidFill>
                  <a:srgbClr val="55345A"/>
                </a:solidFill>
                <a:effectLst/>
                <a:latin typeface="Work Sans" pitchFamily="2" charset="0"/>
                <a:ea typeface="Calibri" panose="020F0502020204030204" pitchFamily="34" charset="0"/>
                <a:cs typeface="Segoe UI" panose="020B0502040204020203" pitchFamily="34" charset="0"/>
              </a:rPr>
              <a:t>Everlasting Father, Prince of Peace.</a:t>
            </a:r>
            <a:br>
              <a:rPr lang="en-GB" sz="1000" dirty="0">
                <a:solidFill>
                  <a:srgbClr val="55345A"/>
                </a:solidFill>
                <a:effectLst/>
                <a:latin typeface="Work Sans" pitchFamily="2" charset="0"/>
                <a:ea typeface="Calibri" panose="020F0502020204030204" pitchFamily="34" charset="0"/>
                <a:cs typeface="Segoe UI" panose="020B0502040204020203" pitchFamily="34" charset="0"/>
              </a:rPr>
            </a:br>
            <a:r>
              <a:rPr lang="en-GB" sz="1000" dirty="0">
                <a:solidFill>
                  <a:srgbClr val="55345A"/>
                </a:solidFill>
                <a:effectLst/>
                <a:latin typeface="Work Sans" pitchFamily="2" charset="0"/>
                <a:ea typeface="Calibri" panose="020F0502020204030204" pitchFamily="34" charset="0"/>
                <a:cs typeface="Segoe UI" panose="020B0502040204020203" pitchFamily="34" charset="0"/>
              </a:rPr>
              <a:t>Of the greatness of his government and peace</a:t>
            </a:r>
            <a:r>
              <a:rPr lang="en-GB" sz="1000" dirty="0">
                <a:solidFill>
                  <a:srgbClr val="55345A"/>
                </a:solidFill>
                <a:latin typeface="Work Sans" pitchFamily="2" charset="0"/>
                <a:ea typeface="Calibri" panose="020F0502020204030204" pitchFamily="34" charset="0"/>
                <a:cs typeface="Times New Roman" panose="02020603050405020304" pitchFamily="18" charset="0"/>
              </a:rPr>
              <a:t> </a:t>
            </a:r>
            <a:r>
              <a:rPr lang="en-GB" sz="1000" dirty="0">
                <a:solidFill>
                  <a:srgbClr val="55345A"/>
                </a:solidFill>
                <a:effectLst/>
                <a:latin typeface="Work Sans" pitchFamily="2" charset="0"/>
                <a:ea typeface="Calibri" panose="020F0502020204030204" pitchFamily="34" charset="0"/>
                <a:cs typeface="Segoe UI" panose="020B0502040204020203" pitchFamily="34" charset="0"/>
              </a:rPr>
              <a:t>there will be no end.”</a:t>
            </a:r>
          </a:p>
          <a:p>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(Isaiah 9:  6 – 7 – NIV)</a:t>
            </a:r>
          </a:p>
          <a:p>
            <a:endParaRPr lang="en-GB" sz="1000" dirty="0">
              <a:solidFill>
                <a:srgbClr val="55345A"/>
              </a:solidFill>
              <a:latin typeface="Work Sans" pitchFamily="2" charset="0"/>
              <a:ea typeface="Calibri" panose="020F0502020204030204" pitchFamily="34" charset="0"/>
              <a:cs typeface="Times New Roman" panose="02020603050405020304" pitchFamily="18" charset="0"/>
            </a:endParaRPr>
          </a:p>
          <a:p>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23B5305D-902E-62CF-B4D2-C7F416A299A9}"/>
              </a:ext>
            </a:extLst>
          </p:cNvPr>
          <p:cNvSpPr txBox="1">
            <a:spLocks/>
          </p:cNvSpPr>
          <p:nvPr/>
        </p:nvSpPr>
        <p:spPr>
          <a:xfrm>
            <a:off x="6175300" y="2858168"/>
            <a:ext cx="2897531" cy="1338251"/>
          </a:xfrm>
          <a:prstGeom prst="rect">
            <a:avLst/>
          </a:prstGeom>
          <a:noFill/>
        </p:spPr>
        <p:txBody>
          <a:bodyPr wrap="square" rtlCol="0">
            <a:spAutoFit/>
          </a:bodyPr>
          <a:lstStyle/>
          <a:p>
            <a:pPr>
              <a:lnSpc>
                <a:spcPct val="107000"/>
              </a:lnSpc>
              <a:spcAft>
                <a:spcPts val="800"/>
              </a:spcAft>
            </a:pP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“He will settle arguments between nations.  They shall beat their swords into ploughs and their spears into gardening tools.  Nations shall not fight each other, nor shall they learn war anymore. “</a:t>
            </a:r>
          </a:p>
          <a:p>
            <a:pPr>
              <a:lnSpc>
                <a:spcPct val="107000"/>
              </a:lnSpc>
              <a:spcAft>
                <a:spcPts val="800"/>
              </a:spcAft>
            </a:pP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(Micah 4: 3 – 4 International children’s Bible) </a:t>
            </a:r>
          </a:p>
        </p:txBody>
      </p:sp>
      <p:sp>
        <p:nvSpPr>
          <p:cNvPr id="11" name="TextBox 10">
            <a:extLst>
              <a:ext uri="{FF2B5EF4-FFF2-40B4-BE49-F238E27FC236}">
                <a16:creationId xmlns:a16="http://schemas.microsoft.com/office/drawing/2014/main" id="{18CF7713-7724-6A42-8C8D-C0F798F13F2B}"/>
              </a:ext>
            </a:extLst>
          </p:cNvPr>
          <p:cNvSpPr txBox="1">
            <a:spLocks noGrp="1" noRot="1" noMove="1" noResize="1" noEditPoints="1" noAdjustHandles="1" noChangeArrowheads="1" noChangeShapeType="1"/>
          </p:cNvSpPr>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F51FD9F3-0A01-9319-85FF-5D485FC5A550}"/>
              </a:ext>
            </a:extLst>
          </p:cNvPr>
          <p:cNvSpPr txBox="1">
            <a:spLocks noGrp="1" noRot="1" noMove="1" noResize="1" noEditPoints="1" noAdjustHandles="1" noChangeArrowheads="1" noChangeShapeType="1"/>
          </p:cNvSpPr>
          <p:nvPr/>
        </p:nvSpPr>
        <p:spPr>
          <a:xfrm>
            <a:off x="296800" y="1488566"/>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INCARNATION</a:t>
            </a:r>
          </a:p>
        </p:txBody>
      </p:sp>
      <p:sp>
        <p:nvSpPr>
          <p:cNvPr id="5" name="TextBox 4">
            <a:extLst>
              <a:ext uri="{FF2B5EF4-FFF2-40B4-BE49-F238E27FC236}">
                <a16:creationId xmlns:a16="http://schemas.microsoft.com/office/drawing/2014/main" id="{043679E0-A5E0-934E-CCA4-845753A48F4D}"/>
              </a:ext>
            </a:extLst>
          </p:cNvPr>
          <p:cNvSpPr txBox="1">
            <a:spLocks/>
          </p:cNvSpPr>
          <p:nvPr/>
        </p:nvSpPr>
        <p:spPr>
          <a:xfrm>
            <a:off x="3074396" y="4374303"/>
            <a:ext cx="2897531" cy="1832233"/>
          </a:xfrm>
          <a:prstGeom prst="rect">
            <a:avLst/>
          </a:prstGeom>
          <a:noFill/>
        </p:spPr>
        <p:txBody>
          <a:bodyPr wrap="square" rtlCol="0">
            <a:spAutoFit/>
          </a:bodyPr>
          <a:lstStyle/>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The prophet Micah:</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Micah the prophet, lived about 2750 years ago,</a:t>
            </a:r>
            <a:r>
              <a:rPr lang="en-GB" sz="1000" dirty="0">
                <a:effectLst/>
                <a:latin typeface="Work Sans" pitchFamily="2" charset="0"/>
                <a:ea typeface="Calibri" panose="020F0502020204030204" pitchFamily="34" charset="0"/>
                <a:cs typeface="Times New Roman" panose="02020603050405020304" pitchFamily="18" charset="0"/>
              </a:rPr>
              <a:t> in about 750 BC, during the time of Isaiah.  Micah spoke of how Israel and Judah would be punished for hypocritical worship, injustice and immorality.  He also spoke of redemption.  He also foretold, in detail, the destruction and ploughing of Jerusalem, which took place about 1900 years ago, in 135 AD.</a:t>
            </a:r>
          </a:p>
        </p:txBody>
      </p:sp>
      <p:sp>
        <p:nvSpPr>
          <p:cNvPr id="10" name="TextBox 9">
            <a:extLst>
              <a:ext uri="{FF2B5EF4-FFF2-40B4-BE49-F238E27FC236}">
                <a16:creationId xmlns:a16="http://schemas.microsoft.com/office/drawing/2014/main" id="{E2F4114A-1903-2028-5E2B-9D8ED08E9DB3}"/>
              </a:ext>
            </a:extLst>
          </p:cNvPr>
          <p:cNvSpPr txBox="1">
            <a:spLocks/>
          </p:cNvSpPr>
          <p:nvPr/>
        </p:nvSpPr>
        <p:spPr>
          <a:xfrm>
            <a:off x="9190872" y="2853080"/>
            <a:ext cx="2942408" cy="3867662"/>
          </a:xfrm>
          <a:prstGeom prst="rect">
            <a:avLst/>
          </a:prstGeom>
          <a:noFill/>
        </p:spPr>
        <p:txBody>
          <a:bodyPr wrap="square" rtlCol="0">
            <a:spAutoFit/>
          </a:bodyPr>
          <a:lstStyle/>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John the Baptist:</a:t>
            </a: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spcAft>
                <a:spcPts val="800"/>
              </a:spcAft>
            </a:pPr>
            <a:endParaRPr lang="en-GB" sz="1000" dirty="0">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endParaRPr lang="en-GB" sz="1000" dirty="0">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endParaRPr lang="en-GB" sz="1000" dirty="0">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endParaRPr lang="en-GB" sz="1000" dirty="0">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endParaRPr lang="en-GB" sz="1000" dirty="0">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endParaRPr lang="en-GB" sz="1000" dirty="0">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endParaRPr lang="en-GB" sz="1000" dirty="0">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John the</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Baptist</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was</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the</a:t>
            </a:r>
            <a:r>
              <a:rPr lang="en-GB" sz="1000" spc="-10" dirty="0">
                <a:effectLst/>
                <a:latin typeface="Work Sans" pitchFamily="2" charset="0"/>
                <a:ea typeface="Calibri" panose="020F0502020204030204" pitchFamily="34" charset="0"/>
                <a:cs typeface="Times New Roman" panose="02020603050405020304" pitchFamily="18" charset="0"/>
              </a:rPr>
              <a:t> last</a:t>
            </a:r>
            <a:r>
              <a:rPr lang="en-GB" sz="1000" spc="5" dirty="0">
                <a:effectLst/>
                <a:latin typeface="Work Sans" pitchFamily="2" charset="0"/>
                <a:ea typeface="Calibri" panose="020F0502020204030204" pitchFamily="34" charset="0"/>
                <a:cs typeface="Times New Roman" panose="02020603050405020304" pitchFamily="18" charset="0"/>
              </a:rPr>
              <a:t> p</a:t>
            </a:r>
            <a:r>
              <a:rPr lang="en-GB" sz="1000" spc="-5" dirty="0">
                <a:effectLst/>
                <a:latin typeface="Work Sans" pitchFamily="2" charset="0"/>
                <a:ea typeface="Calibri" panose="020F0502020204030204" pitchFamily="34" charset="0"/>
                <a:cs typeface="Times New Roman" panose="02020603050405020304" pitchFamily="18" charset="0"/>
              </a:rPr>
              <a:t>rophet</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making</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the</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link</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between</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the</a:t>
            </a:r>
            <a:r>
              <a:rPr lang="en-GB" sz="1000" spc="15"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Old</a:t>
            </a:r>
            <a:r>
              <a:rPr lang="en-GB" sz="1000" spc="145"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and</a:t>
            </a:r>
            <a:r>
              <a:rPr lang="en-GB" sz="1000" dirty="0">
                <a:effectLst/>
                <a:latin typeface="Work Sans" pitchFamily="2" charset="0"/>
                <a:ea typeface="Calibri" panose="020F0502020204030204" pitchFamily="34" charset="0"/>
                <a:cs typeface="Times New Roman" panose="02020603050405020304" pitchFamily="18" charset="0"/>
              </a:rPr>
              <a:t> New</a:t>
            </a:r>
            <a:r>
              <a:rPr lang="en-GB" sz="1000" spc="-2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Testament.  He </a:t>
            </a:r>
            <a:r>
              <a:rPr lang="en-GB" sz="1000" dirty="0">
                <a:effectLst/>
                <a:latin typeface="Work Sans" pitchFamily="2" charset="0"/>
                <a:ea typeface="Calibri" panose="020F0502020204030204" pitchFamily="34" charset="0"/>
                <a:cs typeface="Times New Roman" panose="02020603050405020304" pitchFamily="18" charset="0"/>
              </a:rPr>
              <a:t>was the cousin of Jesus, and his mother was Elizabeth.  John preached the need for repentance and to be baptised.  He prepared the way for Christ.  He is known as the </a:t>
            </a:r>
            <a:r>
              <a:rPr lang="en-GB" sz="1000" b="1" dirty="0">
                <a:effectLst/>
                <a:latin typeface="Work Sans" pitchFamily="2" charset="0"/>
                <a:ea typeface="Calibri" panose="020F0502020204030204" pitchFamily="34" charset="0"/>
                <a:cs typeface="Times New Roman" panose="02020603050405020304" pitchFamily="18" charset="0"/>
              </a:rPr>
              <a:t>forerunner </a:t>
            </a:r>
            <a:r>
              <a:rPr lang="en-GB" sz="1000" dirty="0">
                <a:effectLst/>
                <a:latin typeface="Work Sans" pitchFamily="2" charset="0"/>
                <a:ea typeface="Calibri" panose="020F0502020204030204" pitchFamily="34" charset="0"/>
                <a:cs typeface="Times New Roman" panose="02020603050405020304" pitchFamily="18" charset="0"/>
              </a:rPr>
              <a:t>of Christ.  He told people that he baptises with water but the one that follows will baptise with the Holy Spirit.</a:t>
            </a:r>
          </a:p>
        </p:txBody>
      </p:sp>
      <p:pic>
        <p:nvPicPr>
          <p:cNvPr id="12" name="Picture 11">
            <a:extLst>
              <a:ext uri="{FF2B5EF4-FFF2-40B4-BE49-F238E27FC236}">
                <a16:creationId xmlns:a16="http://schemas.microsoft.com/office/drawing/2014/main" id="{19BD9537-D4E6-3366-0933-09F0D39DAC58}"/>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bwMode="auto">
          <a:xfrm>
            <a:off x="9299575" y="3118291"/>
            <a:ext cx="1253775" cy="1839635"/>
          </a:xfrm>
          <a:prstGeom prst="rect">
            <a:avLst/>
          </a:prstGeom>
          <a:noFill/>
          <a:ln>
            <a:noFill/>
          </a:ln>
        </p:spPr>
      </p:pic>
    </p:spTree>
    <p:extLst>
      <p:ext uri="{BB962C8B-B14F-4D97-AF65-F5344CB8AC3E}">
        <p14:creationId xmlns:p14="http://schemas.microsoft.com/office/powerpoint/2010/main" val="2720146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92140BC-2AC7-DA05-9045-BFF742401431}"/>
              </a:ext>
            </a:extLst>
          </p:cNvPr>
          <p:cNvSpPr>
            <a:spLocks noGrp="1" noRot="1" noMove="1" noResize="1" noEditPoints="1" noAdjustHandles="1" noChangeArrowheads="1" noChangeShapeType="1"/>
          </p:cNvSpPr>
          <p:nvPr/>
        </p:nvSpPr>
        <p:spPr>
          <a:xfrm>
            <a:off x="6095999" y="2754216"/>
            <a:ext cx="3015572" cy="4103784"/>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1" y="0"/>
            <a:ext cx="12192001" cy="2769835"/>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348456"/>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036158" y="168198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a:spLocks noGrp="1" noRot="1" noMove="1" noResize="1" noEditPoints="1" noAdjustHandles="1" noChangeArrowheads="1" noChangeShapeType="1"/>
          </p:cNvSpPr>
          <p:nvPr/>
        </p:nvSpPr>
        <p:spPr>
          <a:xfrm>
            <a:off x="-2323" y="2769245"/>
            <a:ext cx="3031949" cy="408875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CA38805-44A2-E0F9-4FA4-8AB48157935A}"/>
              </a:ext>
            </a:extLst>
          </p:cNvPr>
          <p:cNvSpPr txBox="1">
            <a:spLocks/>
          </p:cNvSpPr>
          <p:nvPr/>
        </p:nvSpPr>
        <p:spPr>
          <a:xfrm>
            <a:off x="2471289" y="1133663"/>
            <a:ext cx="6701623" cy="1361911"/>
          </a:xfrm>
          <a:prstGeom prst="rect">
            <a:avLst/>
          </a:prstGeom>
          <a:noFill/>
        </p:spPr>
        <p:txBody>
          <a:bodyPr wrap="square" lIns="91440" tIns="45720" rIns="91440" bIns="45720" anchor="t">
            <a:spAutoFit/>
          </a:bodyPr>
          <a:lstStyle/>
          <a:p>
            <a:pPr>
              <a:spcBef>
                <a:spcPts val="50"/>
              </a:spcBef>
            </a:pP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Incarnation:</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dirty="0">
                <a:solidFill>
                  <a:schemeClr val="bg1"/>
                </a:solidFill>
                <a:effectLst/>
                <a:latin typeface="Work Sans"/>
                <a:ea typeface="Calibri" panose="020F0502020204030204" pitchFamily="34" charset="0"/>
                <a:cs typeface="Times New Roman"/>
              </a:rPr>
              <a:t>God comes to live amongst His creation in the form of Jesus.</a:t>
            </a:r>
            <a:r>
              <a:rPr lang="en-GB" sz="1000" dirty="0">
                <a:solidFill>
                  <a:schemeClr val="bg1"/>
                </a:solidFill>
                <a:latin typeface="Work Sans"/>
                <a:ea typeface="Calibri" panose="020F0502020204030204" pitchFamily="34" charset="0"/>
                <a:cs typeface="Times New Roman"/>
              </a:rPr>
              <a:t> </a:t>
            </a:r>
            <a:r>
              <a:rPr lang="en-GB" sz="1000" dirty="0">
                <a:solidFill>
                  <a:schemeClr val="bg1"/>
                </a:solidFill>
                <a:effectLst/>
                <a:latin typeface="Work Sans"/>
                <a:ea typeface="Calibri" panose="020F0502020204030204" pitchFamily="34" charset="0"/>
                <a:cs typeface="Times New Roman"/>
              </a:rPr>
              <a:t> </a:t>
            </a:r>
            <a:r>
              <a:rPr lang="en-GB" sz="1000" dirty="0">
                <a:solidFill>
                  <a:schemeClr val="bg1"/>
                </a:solidFill>
                <a:latin typeface="Work Sans"/>
                <a:ea typeface="Calibri" panose="020F0502020204030204" pitchFamily="34" charset="0"/>
                <a:cs typeface="Times New Roman"/>
              </a:rPr>
              <a:t>Jesus </a:t>
            </a:r>
            <a:r>
              <a:rPr lang="en-GB" sz="1000" dirty="0">
                <a:solidFill>
                  <a:schemeClr val="bg1"/>
                </a:solidFill>
                <a:effectLst/>
                <a:latin typeface="Work Sans"/>
                <a:ea typeface="Calibri" panose="020F0502020204030204" pitchFamily="34" charset="0"/>
                <a:cs typeface="Times New Roman"/>
              </a:rPr>
              <a:t>is both human and divine.</a:t>
            </a:r>
            <a:r>
              <a:rPr lang="en-GB" sz="1000" dirty="0">
                <a:solidFill>
                  <a:schemeClr val="bg1"/>
                </a:solidFill>
                <a:latin typeface="Work Sans"/>
                <a:ea typeface="Calibri" panose="020F0502020204030204" pitchFamily="34" charset="0"/>
                <a:cs typeface="Times New Roman"/>
              </a:rPr>
              <a:t> </a:t>
            </a:r>
            <a:r>
              <a:rPr lang="en-GB" sz="1000" dirty="0">
                <a:solidFill>
                  <a:schemeClr val="bg1"/>
                </a:solidFill>
                <a:effectLst/>
                <a:latin typeface="Work Sans"/>
                <a:ea typeface="Calibri" panose="020F0502020204030204" pitchFamily="34" charset="0"/>
                <a:cs typeface="Times New Roman"/>
              </a:rPr>
              <a:t> Incarnation means that Jesus is God in the flesh.</a:t>
            </a:r>
            <a:r>
              <a:rPr lang="en-GB" sz="1000" dirty="0">
                <a:solidFill>
                  <a:schemeClr val="bg1"/>
                </a:solidFill>
                <a:latin typeface="Work Sans"/>
                <a:ea typeface="Calibri" panose="020F0502020204030204" pitchFamily="34" charset="0"/>
                <a:cs typeface="Times New Roman"/>
              </a:rPr>
              <a:t>  </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b="1" dirty="0">
                <a:solidFill>
                  <a:schemeClr val="bg1"/>
                </a:solidFill>
                <a:latin typeface="Work Sans"/>
                <a:cs typeface="Times New Roman"/>
              </a:rPr>
              <a:t>To note: </a:t>
            </a:r>
            <a:r>
              <a:rPr lang="en-GB" sz="1000" dirty="0">
                <a:solidFill>
                  <a:schemeClr val="bg1"/>
                </a:solidFill>
                <a:latin typeface="Work Sans"/>
                <a:cs typeface="Times New Roman"/>
              </a:rPr>
              <a:t>Jesus has always existed as God. He is part of the Trinity that has been present from the very beginning of time.  </a:t>
            </a:r>
            <a:r>
              <a:rPr lang="en-GB" sz="1000" b="1" dirty="0">
                <a:solidFill>
                  <a:schemeClr val="bg1"/>
                </a:solidFill>
                <a:latin typeface="Work Sans"/>
                <a:cs typeface="Times New Roman"/>
              </a:rPr>
              <a:t>Misconception:</a:t>
            </a:r>
            <a:r>
              <a:rPr lang="en-GB" sz="1000" dirty="0">
                <a:solidFill>
                  <a:schemeClr val="bg1"/>
                </a:solidFill>
                <a:latin typeface="Work Sans"/>
                <a:cs typeface="Times New Roman"/>
              </a:rPr>
              <a:t> Jesus appeared at Christmas and was not in existence before then.</a:t>
            </a:r>
            <a:endParaRPr lang="en-GB" dirty="0">
              <a:solidFill>
                <a:schemeClr val="bg1"/>
              </a:solidFill>
              <a:latin typeface="Work Sans"/>
              <a:cs typeface="Times New Roman"/>
            </a:endParaRPr>
          </a:p>
          <a:p>
            <a:endParaRPr lang="en-GB" sz="1000" dirty="0">
              <a:solidFill>
                <a:schemeClr val="bg1"/>
              </a:solidFill>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234BF8CE-A60D-ACB9-1163-2B49A1B009B8}"/>
              </a:ext>
            </a:extLst>
          </p:cNvPr>
          <p:cNvSpPr txBox="1">
            <a:spLocks/>
          </p:cNvSpPr>
          <p:nvPr/>
        </p:nvSpPr>
        <p:spPr>
          <a:xfrm>
            <a:off x="33618" y="2858958"/>
            <a:ext cx="2970771" cy="3941464"/>
          </a:xfrm>
          <a:prstGeom prst="rect">
            <a:avLst/>
          </a:prstGeom>
          <a:noFill/>
        </p:spPr>
        <p:txBody>
          <a:bodyPr wrap="square" rtlCol="0">
            <a:spAutoFit/>
          </a:bodyPr>
          <a:lstStyle/>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Mary: </a:t>
            </a: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spcAft>
                <a:spcPts val="800"/>
              </a:spcAft>
            </a:pPr>
            <a:endParaRPr lang="en-GB" sz="1000" dirty="0">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endParaRPr lang="en-GB" sz="1000" dirty="0">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endParaRPr lang="en-GB" sz="1000" dirty="0">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9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https://www.bbc.co.uk/bitesize/guides/z2bbtv4/revision/3</a:t>
            </a:r>
            <a:endParaRPr lang="en-GB" sz="9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Prominent female figure in the New Testament.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Mary is fully human but has a very important and intimate place in the story of Jesus.  She is the God bearer.</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Mary is often described as the role model for motherhood.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Mary was a young Jewish girl probably around the age of 13.</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Mary, like many Jewish girls of her time, would have spent most of her days working.</a:t>
            </a:r>
          </a:p>
        </p:txBody>
      </p:sp>
      <p:sp>
        <p:nvSpPr>
          <p:cNvPr id="17" name="TextBox 16">
            <a:extLst>
              <a:ext uri="{FF2B5EF4-FFF2-40B4-BE49-F238E27FC236}">
                <a16:creationId xmlns:a16="http://schemas.microsoft.com/office/drawing/2014/main" id="{23B5305D-902E-62CF-B4D2-C7F416A299A9}"/>
              </a:ext>
            </a:extLst>
          </p:cNvPr>
          <p:cNvSpPr txBox="1">
            <a:spLocks/>
          </p:cNvSpPr>
          <p:nvPr/>
        </p:nvSpPr>
        <p:spPr>
          <a:xfrm>
            <a:off x="6155019" y="2855744"/>
            <a:ext cx="2897531" cy="4067780"/>
          </a:xfrm>
          <a:prstGeom prst="rect">
            <a:avLst/>
          </a:prstGeom>
          <a:noFill/>
        </p:spPr>
        <p:txBody>
          <a:bodyPr wrap="square" rtlCol="0">
            <a:spAutoFit/>
          </a:bodyPr>
          <a:lstStyle/>
          <a:p>
            <a:pPr>
              <a:spcAft>
                <a:spcPts val="1125"/>
              </a:spcAft>
            </a:pPr>
            <a:r>
              <a:rPr lang="en-GB" sz="1000" b="1" dirty="0">
                <a:effectLst/>
                <a:latin typeface="Work Sans" pitchFamily="2" charset="0"/>
                <a:ea typeface="Times New Roman" panose="02020603050405020304" pitchFamily="18" charset="0"/>
                <a:cs typeface="Times New Roman" panose="02020603050405020304" pitchFamily="18" charset="0"/>
              </a:rPr>
              <a:t>The meaning of Epiphany: </a:t>
            </a:r>
          </a:p>
          <a:p>
            <a:pPr>
              <a:spcAft>
                <a:spcPts val="1125"/>
              </a:spcAft>
            </a:pPr>
            <a:endParaRPr lang="en-GB" sz="500" b="1" dirty="0">
              <a:effectLst/>
              <a:latin typeface="Work Sans" pitchFamily="2" charset="0"/>
              <a:ea typeface="Times New Roman" panose="02020603050405020304" pitchFamily="18" charset="0"/>
              <a:cs typeface="Times New Roman" panose="02020603050405020304" pitchFamily="18" charset="0"/>
            </a:endParaRPr>
          </a:p>
          <a:p>
            <a:pPr>
              <a:spcAft>
                <a:spcPts val="1125"/>
              </a:spcAft>
            </a:pPr>
            <a:endParaRPr lang="en-GB" sz="600" b="1" dirty="0">
              <a:latin typeface="Work Sans" pitchFamily="2" charset="0"/>
              <a:ea typeface="Times New Roman" panose="02020603050405020304" pitchFamily="18" charset="0"/>
              <a:cs typeface="Times New Roman" panose="02020603050405020304" pitchFamily="18" charset="0"/>
            </a:endParaRPr>
          </a:p>
          <a:p>
            <a:pPr>
              <a:spcAft>
                <a:spcPts val="1125"/>
              </a:spcAft>
            </a:pPr>
            <a:endParaRPr lang="en-GB" sz="600" b="1" dirty="0">
              <a:latin typeface="Work Sans" pitchFamily="2" charset="0"/>
              <a:ea typeface="Times New Roman" panose="02020603050405020304" pitchFamily="18" charset="0"/>
              <a:cs typeface="Times New Roman" panose="02020603050405020304" pitchFamily="18" charset="0"/>
            </a:endParaRPr>
          </a:p>
          <a:p>
            <a:pPr>
              <a:spcAft>
                <a:spcPts val="1125"/>
              </a:spcAft>
            </a:pPr>
            <a:endParaRPr lang="en-GB" sz="600" b="1" dirty="0">
              <a:latin typeface="Work Sans" pitchFamily="2" charset="0"/>
              <a:ea typeface="Times New Roman" panose="02020603050405020304" pitchFamily="18" charset="0"/>
              <a:cs typeface="Times New Roman" panose="02020603050405020304" pitchFamily="18" charset="0"/>
            </a:endParaRPr>
          </a:p>
          <a:p>
            <a:pPr>
              <a:spcAft>
                <a:spcPts val="1125"/>
              </a:spcAft>
            </a:pPr>
            <a:endParaRPr lang="en-GB" sz="1000" b="1" dirty="0">
              <a:latin typeface="Work Sans" pitchFamily="2" charset="0"/>
              <a:ea typeface="Times New Roman" panose="02020603050405020304" pitchFamily="18" charset="0"/>
              <a:cs typeface="Times New Roman" panose="02020603050405020304" pitchFamily="18" charset="0"/>
            </a:endParaRPr>
          </a:p>
          <a:p>
            <a:pPr>
              <a:spcAft>
                <a:spcPts val="1125"/>
              </a:spcAft>
            </a:pPr>
            <a:r>
              <a:rPr lang="en-GB" sz="9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4"/>
              </a:rPr>
              <a:t>https://www.bbc.co.uk/religion/religions/christianity/holydays/epiphany.shtml</a:t>
            </a:r>
            <a:endParaRPr lang="en-GB" sz="900" b="1" dirty="0">
              <a:effectLst/>
              <a:latin typeface="Work Sans" pitchFamily="2" charset="0"/>
              <a:ea typeface="Calibri" panose="020F0502020204030204" pitchFamily="34" charset="0"/>
              <a:cs typeface="Times New Roman" panose="02020603050405020304" pitchFamily="18" charset="0"/>
            </a:endParaRPr>
          </a:p>
          <a:p>
            <a:pPr>
              <a:spcAft>
                <a:spcPts val="1125"/>
              </a:spcAft>
            </a:pPr>
            <a:r>
              <a:rPr lang="en-GB" sz="1000" dirty="0">
                <a:effectLst/>
                <a:latin typeface="Work Sans" pitchFamily="2" charset="0"/>
                <a:ea typeface="Calibri" panose="020F0502020204030204" pitchFamily="34" charset="0"/>
                <a:cs typeface="Times New Roman" panose="02020603050405020304" pitchFamily="18" charset="0"/>
              </a:rPr>
              <a:t>The word epiphany comes from the Greek word </a:t>
            </a:r>
            <a:r>
              <a:rPr lang="en-GB" sz="1000" dirty="0" err="1">
                <a:effectLst/>
                <a:latin typeface="Work Sans" pitchFamily="2" charset="0"/>
                <a:ea typeface="Calibri" panose="020F0502020204030204" pitchFamily="34" charset="0"/>
                <a:cs typeface="Times New Roman" panose="02020603050405020304" pitchFamily="18" charset="0"/>
              </a:rPr>
              <a:t>epiphainen</a:t>
            </a:r>
            <a:r>
              <a:rPr lang="en-GB" sz="1000" dirty="0">
                <a:effectLst/>
                <a:latin typeface="Work Sans" pitchFamily="2" charset="0"/>
                <a:ea typeface="Calibri" panose="020F0502020204030204" pitchFamily="34" charset="0"/>
                <a:cs typeface="Times New Roman" panose="02020603050405020304" pitchFamily="18" charset="0"/>
              </a:rPr>
              <a:t> and means “to manifest” or “to reveal.”</a:t>
            </a:r>
          </a:p>
          <a:p>
            <a:r>
              <a:rPr lang="en-GB" sz="1000" dirty="0">
                <a:effectLst/>
                <a:latin typeface="Work Sans" pitchFamily="2" charset="0"/>
                <a:ea typeface="Calibri" panose="020F0502020204030204" pitchFamily="34" charset="0"/>
                <a:cs typeface="Times New Roman" panose="02020603050405020304" pitchFamily="18" charset="0"/>
              </a:rPr>
              <a:t>The heart of the feast of the Epiphany lies in the revelation of Christ to the non-Jewish world represented by the Magi (wisemen).  It recognises the stages of God showing himself to the world, first to the Jewish people and then, through the Jewish Jesus to all people.  It is the feast of light:  Jesus is the light of the world and brings light to all who believe in him.</a:t>
            </a:r>
          </a:p>
        </p:txBody>
      </p:sp>
      <p:sp>
        <p:nvSpPr>
          <p:cNvPr id="11" name="TextBox 10">
            <a:extLst>
              <a:ext uri="{FF2B5EF4-FFF2-40B4-BE49-F238E27FC236}">
                <a16:creationId xmlns:a16="http://schemas.microsoft.com/office/drawing/2014/main" id="{18CF7713-7724-6A42-8C8D-C0F798F13F2B}"/>
              </a:ext>
            </a:extLst>
          </p:cNvPr>
          <p:cNvSpPr txBox="1">
            <a:spLocks noGrp="1" noRot="1" noMove="1" noResize="1" noEditPoints="1" noAdjustHandles="1" noChangeArrowheads="1" noChangeShapeType="1"/>
          </p:cNvSpPr>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F51FD9F3-0A01-9319-85FF-5D485FC5A550}"/>
              </a:ext>
            </a:extLst>
          </p:cNvPr>
          <p:cNvSpPr txBox="1">
            <a:spLocks noGrp="1" noRot="1" noMove="1" noResize="1" noEditPoints="1" noAdjustHandles="1" noChangeArrowheads="1" noChangeShapeType="1"/>
          </p:cNvSpPr>
          <p:nvPr/>
        </p:nvSpPr>
        <p:spPr>
          <a:xfrm>
            <a:off x="296800" y="1488566"/>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INCARNATION</a:t>
            </a:r>
          </a:p>
        </p:txBody>
      </p:sp>
      <p:sp>
        <p:nvSpPr>
          <p:cNvPr id="5" name="TextBox 4">
            <a:extLst>
              <a:ext uri="{FF2B5EF4-FFF2-40B4-BE49-F238E27FC236}">
                <a16:creationId xmlns:a16="http://schemas.microsoft.com/office/drawing/2014/main" id="{043679E0-A5E0-934E-CCA4-845753A48F4D}"/>
              </a:ext>
            </a:extLst>
          </p:cNvPr>
          <p:cNvSpPr txBox="1">
            <a:spLocks/>
          </p:cNvSpPr>
          <p:nvPr/>
        </p:nvSpPr>
        <p:spPr>
          <a:xfrm>
            <a:off x="3114047" y="2855744"/>
            <a:ext cx="2897531" cy="3323987"/>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Mary was betrothed to be married.  This would often happen about a year before she would move to live with her husband and his family.  It would be at this point that she would have been considered married.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Mary though afraid said ‘yes’ to God.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Mary accepted the will of God.  She gave birth to His son and stood by Jesus throughout his whole ministry.  John’s Gospel recalls her being at the foot of the cross when Jesus was crucified.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Mary was an ordinary Jewish girl who accepted the most extraordinary task, to be the God bearer of His one and only son Jesus Christ.</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Importance:</a:t>
            </a:r>
            <a:r>
              <a:rPr lang="en-GB" sz="1000" dirty="0">
                <a:effectLst/>
                <a:latin typeface="Work Sans" pitchFamily="2" charset="0"/>
                <a:ea typeface="Calibri" panose="020F0502020204030204" pitchFamily="34" charset="0"/>
                <a:cs typeface="Times New Roman" panose="02020603050405020304" pitchFamily="18" charset="0"/>
              </a:rPr>
              <a:t>  Without Mary, Jesus could not have been born.  Mary is therefore essential to the Nativity story.</a:t>
            </a:r>
          </a:p>
        </p:txBody>
      </p:sp>
      <p:pic>
        <p:nvPicPr>
          <p:cNvPr id="10" name="Picture 9">
            <a:extLst>
              <a:ext uri="{FF2B5EF4-FFF2-40B4-BE49-F238E27FC236}">
                <a16:creationId xmlns:a16="http://schemas.microsoft.com/office/drawing/2014/main" id="{C686C931-4CD4-7A79-C976-BD862FF2FA1F}"/>
              </a:ext>
            </a:extLst>
          </p:cNvPr>
          <p:cNvPicPr>
            <a:picLocks noChangeAspect="1"/>
          </p:cNvPicPr>
          <p:nvPr/>
        </p:nvPicPr>
        <p:blipFill>
          <a:blip r:embed="rId5" cstate="email">
            <a:extLst>
              <a:ext uri="{28A0092B-C50C-407E-A947-70E740481C1C}">
                <a14:useLocalDpi xmlns:a14="http://schemas.microsoft.com/office/drawing/2010/main"/>
              </a:ext>
            </a:extLst>
          </a:blip>
          <a:srcRect/>
          <a:stretch/>
        </p:blipFill>
        <p:spPr bwMode="auto">
          <a:xfrm>
            <a:off x="262553" y="3135491"/>
            <a:ext cx="801493" cy="1201786"/>
          </a:xfrm>
          <a:prstGeom prst="rect">
            <a:avLst/>
          </a:prstGeom>
          <a:noFill/>
          <a:ln>
            <a:noFill/>
          </a:ln>
        </p:spPr>
      </p:pic>
      <p:pic>
        <p:nvPicPr>
          <p:cNvPr id="12" name="Picture 11">
            <a:extLst>
              <a:ext uri="{FF2B5EF4-FFF2-40B4-BE49-F238E27FC236}">
                <a16:creationId xmlns:a16="http://schemas.microsoft.com/office/drawing/2014/main" id="{BE34415D-C8F5-426B-973B-2C1BA1757C94}"/>
              </a:ext>
            </a:extLst>
          </p:cNvPr>
          <p:cNvPicPr>
            <a:picLocks noChangeAspect="1"/>
          </p:cNvPicPr>
          <p:nvPr/>
        </p:nvPicPr>
        <p:blipFill>
          <a:blip r:embed="rId6" cstate="email">
            <a:extLst>
              <a:ext uri="{28A0092B-C50C-407E-A947-70E740481C1C}">
                <a14:useLocalDpi xmlns:a14="http://schemas.microsoft.com/office/drawing/2010/main"/>
              </a:ext>
            </a:extLst>
          </a:blip>
          <a:srcRect/>
          <a:stretch/>
        </p:blipFill>
        <p:spPr bwMode="auto">
          <a:xfrm>
            <a:off x="6300925" y="3135491"/>
            <a:ext cx="1718242" cy="1132940"/>
          </a:xfrm>
          <a:prstGeom prst="rect">
            <a:avLst/>
          </a:prstGeom>
          <a:noFill/>
          <a:ln>
            <a:noFill/>
          </a:ln>
        </p:spPr>
      </p:pic>
      <p:sp>
        <p:nvSpPr>
          <p:cNvPr id="15" name="TextBox 14">
            <a:extLst>
              <a:ext uri="{FF2B5EF4-FFF2-40B4-BE49-F238E27FC236}">
                <a16:creationId xmlns:a16="http://schemas.microsoft.com/office/drawing/2014/main" id="{98F09CAA-7AAC-F3E2-1C4E-179C2BD6093F}"/>
              </a:ext>
            </a:extLst>
          </p:cNvPr>
          <p:cNvSpPr txBox="1">
            <a:spLocks/>
          </p:cNvSpPr>
          <p:nvPr/>
        </p:nvSpPr>
        <p:spPr>
          <a:xfrm>
            <a:off x="9170591" y="2855744"/>
            <a:ext cx="2976832" cy="4201150"/>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Wisemen:  From the Gospel of Matthew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900" dirty="0">
                <a:effectLst/>
                <a:latin typeface="Work Sans" pitchFamily="2" charset="0"/>
                <a:ea typeface="Calibri" panose="020F0502020204030204" pitchFamily="34" charset="0"/>
                <a:cs typeface="Times New Roman" panose="02020603050405020304" pitchFamily="18" charset="0"/>
              </a:rPr>
              <a:t> </a:t>
            </a:r>
          </a:p>
          <a:p>
            <a:r>
              <a:rPr lang="en-GB" sz="9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7"/>
              </a:rPr>
              <a:t>https://www.bbc.co.uk/bitesize/guides/zvxtgwx/revision/6</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Meaning behind the gifts: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dirty="0">
                <a:solidFill>
                  <a:srgbClr val="000000"/>
                </a:solidFill>
                <a:effectLst/>
                <a:latin typeface="Work Sans" pitchFamily="2" charset="0"/>
                <a:ea typeface="Times New Roman" panose="02020603050405020304" pitchFamily="18" charset="0"/>
                <a:cs typeface="Arial" panose="020B0604020202020204" pitchFamily="34" charset="0"/>
              </a:rPr>
              <a:t>Gold </a:t>
            </a:r>
            <a:r>
              <a:rPr lang="en-GB" sz="1000" dirty="0">
                <a:solidFill>
                  <a:srgbClr val="000000"/>
                </a:solidFill>
                <a:effectLst/>
                <a:latin typeface="Work Sans" pitchFamily="2" charset="0"/>
                <a:ea typeface="Times New Roman" panose="02020603050405020304" pitchFamily="18" charset="0"/>
                <a:cs typeface="Arial" panose="020B0604020202020204" pitchFamily="34" charset="0"/>
              </a:rPr>
              <a:t>symbolising the Kingship of God</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Frankincense</a:t>
            </a:r>
            <a:r>
              <a:rPr lang="en-GB" sz="1000" dirty="0">
                <a:effectLst/>
                <a:latin typeface="Work Sans" pitchFamily="2" charset="0"/>
                <a:ea typeface="Calibri" panose="020F0502020204030204" pitchFamily="34" charset="0"/>
                <a:cs typeface="Times New Roman" panose="02020603050405020304" pitchFamily="18" charset="0"/>
              </a:rPr>
              <a:t> symbolising the High Priest of God. Jesus being the High Priest.  Frankincense is often seen as a symbol of prayer.  Frankincense is sometimes used in worship in churches to symbolise the prayers of the people rising upwards.</a:t>
            </a:r>
          </a:p>
          <a:p>
            <a:pPr marL="171450" lvl="0" indent="-171450">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Myrrh </a:t>
            </a:r>
            <a:r>
              <a:rPr lang="en-GB" sz="1000" dirty="0">
                <a:effectLst/>
                <a:latin typeface="Work Sans" pitchFamily="2" charset="0"/>
                <a:ea typeface="Calibri" panose="020F0502020204030204" pitchFamily="34" charset="0"/>
                <a:cs typeface="Times New Roman" panose="02020603050405020304" pitchFamily="18" charset="0"/>
              </a:rPr>
              <a:t>pointing to Jesus’ suffering and death.  Myrrh </a:t>
            </a:r>
            <a:r>
              <a:rPr lang="en-GB" sz="1000" dirty="0">
                <a:solidFill>
                  <a:srgbClr val="191919"/>
                </a:solidFill>
                <a:effectLst/>
                <a:latin typeface="Work Sans" pitchFamily="2" charset="0"/>
                <a:ea typeface="Calibri" panose="020F0502020204030204" pitchFamily="34" charset="0"/>
                <a:cs typeface="Times New Roman" panose="02020603050405020304" pitchFamily="18" charset="0"/>
              </a:rPr>
              <a:t>was a spice used for medicine, cosmetics, and anointing oil.  It was mixed into the oil that was used to anoint prophets for the divinely appointed work of revealing God and communicating His will and words to His people.  </a:t>
            </a:r>
            <a:r>
              <a:rPr lang="en-GB" sz="1000" dirty="0">
                <a:solidFill>
                  <a:srgbClr val="000000"/>
                </a:solidFill>
                <a:effectLst/>
                <a:latin typeface="Work Sans" pitchFamily="2" charset="0"/>
                <a:ea typeface="Times New Roman" panose="02020603050405020304" pitchFamily="18" charset="0"/>
                <a:cs typeface="Arial" panose="020B0604020202020204" pitchFamily="34" charset="0"/>
              </a:rPr>
              <a:t>It was also a perfume that was used to anoint the dead.  </a:t>
            </a:r>
            <a:endParaRPr lang="en-GB" sz="1000" b="1"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Importance:  The wisemen represent the Gentile (non-Jewish) world coming to worship the new King.  </a:t>
            </a:r>
            <a:r>
              <a:rPr lang="en-GB" sz="1000" b="1" dirty="0">
                <a:solidFill>
                  <a:srgbClr val="231F20"/>
                </a:solidFill>
                <a:effectLst/>
                <a:latin typeface="Work Sans" pitchFamily="2" charset="0"/>
                <a:ea typeface="Calibri" panose="020F0502020204030204" pitchFamily="34" charset="0"/>
                <a:cs typeface="Arial" panose="020B0604020202020204" pitchFamily="34" charset="0"/>
              </a:rPr>
              <a:t>Another indication that Jesus had come for all people not just the Jewish nation.</a:t>
            </a:r>
            <a:endParaRPr lang="en-GB" sz="1000" b="1" dirty="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0198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1E69F4-714E-AC8C-1119-2D69400639A5}"/>
              </a:ext>
            </a:extLst>
          </p:cNvPr>
          <p:cNvSpPr>
            <a:spLocks noGrp="1" noRot="1" noMove="1" noResize="1" noEditPoints="1" noAdjustHandles="1" noChangeArrowheads="1" noChangeShapeType="1"/>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D8B8A28-D05B-EB7F-8F9E-027113FA8C2C}"/>
              </a:ext>
            </a:extLst>
          </p:cNvPr>
          <p:cNvSpPr>
            <a:spLocks noGrp="1" noRot="1" noMove="1" noResize="1" noEditPoints="1" noAdjustHandles="1" noChangeArrowheads="1" noChangeShapeType="1"/>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50595796-9F9E-5561-55F6-80431102C692}"/>
              </a:ext>
            </a:extLst>
          </p:cNvPr>
          <p:cNvSpPr>
            <a:spLocks noGrp="1" noRot="1" noMove="1" noResize="1" noEditPoints="1" noAdjustHandles="1" noChangeArrowheads="1" noChangeShapeType="1"/>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spc="-5" dirty="0">
                <a:solidFill>
                  <a:schemeClr val="bg1"/>
                </a:solidFill>
                <a:effectLst/>
                <a:latin typeface="Work Sans Light" pitchFamily="2" charset="0"/>
                <a:ea typeface="Calibri" panose="020F0502020204030204" pitchFamily="34" charset="0"/>
                <a:cs typeface="Times New Roman" panose="02020603050405020304" pitchFamily="18" charset="0"/>
              </a:rPr>
              <a:t>What</a:t>
            </a:r>
            <a:r>
              <a:rPr lang="en-GB" sz="2400" spc="-15" dirty="0">
                <a:solidFill>
                  <a:schemeClr val="bg1"/>
                </a:solidFill>
                <a:effectLst/>
                <a:latin typeface="Work Sans Light" pitchFamily="2" charset="0"/>
                <a:ea typeface="Calibri" panose="020F0502020204030204" pitchFamily="34" charset="0"/>
                <a:cs typeface="Times New Roman" panose="02020603050405020304" pitchFamily="18" charset="0"/>
              </a:rPr>
              <a:t> d</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id</a:t>
            </a:r>
            <a:r>
              <a:rPr lang="en-GB" sz="2400" spc="-5" dirty="0">
                <a:solidFill>
                  <a:schemeClr val="bg1"/>
                </a:solidFill>
                <a:effectLst/>
                <a:latin typeface="Work Sans Light" pitchFamily="2" charset="0"/>
                <a:ea typeface="Calibri" panose="020F0502020204030204" pitchFamily="34" charset="0"/>
                <a:cs typeface="Times New Roman" panose="02020603050405020304" pitchFamily="18" charset="0"/>
              </a:rPr>
              <a:t> the prophets</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 f</a:t>
            </a:r>
            <a:r>
              <a:rPr lang="en-GB" sz="2400" spc="-5" dirty="0">
                <a:solidFill>
                  <a:schemeClr val="bg1"/>
                </a:solidFill>
                <a:effectLst/>
                <a:latin typeface="Work Sans Light" pitchFamily="2" charset="0"/>
                <a:ea typeface="Calibri" panose="020F0502020204030204" pitchFamily="34" charset="0"/>
                <a:cs typeface="Times New Roman" panose="02020603050405020304" pitchFamily="18" charset="0"/>
              </a:rPr>
              <a:t>oretell about</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 the first </a:t>
            </a:r>
            <a:r>
              <a:rPr lang="en-GB" sz="2400" spc="-5" dirty="0">
                <a:solidFill>
                  <a:schemeClr val="bg1"/>
                </a:solidFill>
                <a:effectLst/>
                <a:latin typeface="Work Sans Light" pitchFamily="2" charset="0"/>
                <a:ea typeface="Calibri" panose="020F0502020204030204" pitchFamily="34" charset="0"/>
                <a:cs typeface="Times New Roman" panose="02020603050405020304" pitchFamily="18" charset="0"/>
              </a:rPr>
              <a:t>Christmas?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052596"/>
          </a:xfrm>
          <a:prstGeom prst="rect">
            <a:avLst/>
          </a:prstGeom>
          <a:noFill/>
        </p:spPr>
        <p:txBody>
          <a:bodyPr wrap="square" lIns="91440" tIns="45720" rIns="91440" bIns="45720" rtlCol="0" anchor="t">
            <a:spAutoFit/>
          </a:bodyPr>
          <a:lstStyle/>
          <a:p>
            <a:pPr marL="171450" lvl="0" indent="-171450">
              <a:lnSpc>
                <a:spcPct val="106000"/>
              </a:lnSpc>
              <a:buFont typeface="Arial" panose="020B0604020202020204" pitchFamily="34" charset="0"/>
              <a:buChar char="•"/>
            </a:pPr>
            <a:r>
              <a:rPr lang="en-GB" sz="1000" dirty="0">
                <a:effectLst/>
                <a:latin typeface="Work Sans"/>
                <a:ea typeface="Calibri" panose="020F0502020204030204" pitchFamily="34" charset="0"/>
                <a:cs typeface="Times New Roman"/>
              </a:rPr>
              <a:t>Know what a prophet is.</a:t>
            </a:r>
          </a:p>
          <a:p>
            <a:pPr marL="171450" lvl="0" indent="-171450">
              <a:lnSpc>
                <a:spcPct val="106000"/>
              </a:lnSpc>
              <a:buFont typeface="Arial" panose="020B0604020202020204" pitchFamily="34" charset="0"/>
              <a:buChar char="•"/>
            </a:pPr>
            <a:r>
              <a:rPr lang="en-GB" sz="1000" dirty="0">
                <a:effectLst/>
                <a:latin typeface="Work Sans"/>
                <a:ea typeface="Calibri" panose="020F0502020204030204" pitchFamily="34" charset="0"/>
                <a:cs typeface="Times New Roman"/>
              </a:rPr>
              <a:t>Understand what the prophets foretold about the first Christmas.</a:t>
            </a:r>
          </a:p>
          <a:p>
            <a:pPr marL="171450" lvl="0" indent="-171450">
              <a:lnSpc>
                <a:spcPct val="106000"/>
              </a:lnSpc>
              <a:buFont typeface="Arial" panose="020B0604020202020204" pitchFamily="34" charset="0"/>
              <a:buChar char="•"/>
            </a:pPr>
            <a:r>
              <a:rPr lang="en-GB" sz="1000" dirty="0">
                <a:effectLst/>
                <a:latin typeface="Work Sans"/>
                <a:ea typeface="Calibri" panose="020F0502020204030204" pitchFamily="34" charset="0"/>
                <a:cs typeface="Times New Roman"/>
              </a:rPr>
              <a:t>Begin to make connections between what the prophets said would happen and what did happen when Jesus arrived. (the Incarnation)</a:t>
            </a:r>
          </a:p>
          <a:p>
            <a:endParaRPr lang="en-GB" sz="1000" b="1" dirty="0">
              <a:latin typeface="Work Sans"/>
              <a:ea typeface="Calibri" panose="020F0502020204030204" pitchFamily="34" charset="0"/>
              <a:cs typeface="Times New Roman"/>
            </a:endParaRPr>
          </a:p>
          <a:p>
            <a:r>
              <a:rPr lang="en-GB" sz="1000" b="1" dirty="0">
                <a:effectLst/>
                <a:latin typeface="Work Sans"/>
                <a:ea typeface="Calibri" panose="020F0502020204030204" pitchFamily="34" charset="0"/>
                <a:cs typeface="Times New Roman"/>
              </a:rPr>
              <a:t>Key religious vocabulary:</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Advent, prophet</a:t>
            </a:r>
            <a:r>
              <a:rPr lang="en-GB" sz="1000" dirty="0">
                <a:latin typeface="Work Sans"/>
                <a:ea typeface="Calibri" panose="020F0502020204030204" pitchFamily="34" charset="0"/>
                <a:cs typeface="Times New Roman"/>
              </a:rPr>
              <a:t> </a:t>
            </a:r>
            <a:endParaRPr lang="en-GB" sz="10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811026"/>
          </a:xfrm>
          <a:prstGeom prst="rect">
            <a:avLst/>
          </a:prstGeom>
          <a:noFill/>
        </p:spPr>
        <p:txBody>
          <a:bodyPr wrap="square" lIns="91440" tIns="45720" rIns="91440" bIns="45720" rtlCol="0" anchor="t">
            <a:spAutoFit/>
          </a:bodyPr>
          <a:lstStyle/>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Option 1:</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In groups: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Group 1 and 2:</a:t>
            </a:r>
            <a:r>
              <a:rPr lang="en-GB" sz="1000" dirty="0">
                <a:effectLst/>
                <a:latin typeface="Work Sans" pitchFamily="2" charset="0"/>
                <a:ea typeface="Calibri" panose="020F0502020204030204" pitchFamily="34" charset="0"/>
                <a:cs typeface="Times New Roman" panose="02020603050405020304" pitchFamily="18" charset="0"/>
              </a:rPr>
              <a:t>  A new born baby is about to arrive in your home – make a list of the top five things you need to do to be prepared.</a:t>
            </a:r>
          </a:p>
          <a:p>
            <a:pPr marL="171450" lvl="0" indent="-171450">
              <a:spcAft>
                <a:spcPts val="400"/>
              </a:spcAft>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Group 3 and 4:</a:t>
            </a:r>
            <a:r>
              <a:rPr lang="en-GB" sz="1000" dirty="0">
                <a:effectLst/>
                <a:latin typeface="Work Sans" pitchFamily="2" charset="0"/>
                <a:ea typeface="Calibri" panose="020F0502020204030204" pitchFamily="34" charset="0"/>
                <a:cs typeface="Times New Roman" panose="02020603050405020304" pitchFamily="18" charset="0"/>
              </a:rPr>
              <a:t>  A king is about to arrive – what top five things do you need to do to be prepared?</a:t>
            </a:r>
          </a:p>
          <a:p>
            <a:pPr marL="171450" lvl="0" indent="-171450">
              <a:spcAft>
                <a:spcPts val="400"/>
              </a:spcAft>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Group 5 and 6:  </a:t>
            </a:r>
            <a:r>
              <a:rPr lang="en-GB" sz="1000" dirty="0">
                <a:effectLst/>
                <a:latin typeface="Work Sans" pitchFamily="2" charset="0"/>
                <a:ea typeface="Calibri" panose="020F0502020204030204" pitchFamily="34" charset="0"/>
                <a:cs typeface="Times New Roman" panose="02020603050405020304" pitchFamily="18" charset="0"/>
              </a:rPr>
              <a:t>God is about to arrive on earth – what top five things do you need to do to be prepared?</a:t>
            </a:r>
          </a:p>
          <a:p>
            <a:pPr>
              <a:spcAft>
                <a:spcPts val="4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4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Option 2:</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dirty="0">
                <a:effectLst/>
                <a:latin typeface="Work Sans" pitchFamily="2" charset="0"/>
                <a:ea typeface="Calibri" panose="020F0502020204030204" pitchFamily="34" charset="0"/>
                <a:cs typeface="Times New Roman" panose="02020603050405020304" pitchFamily="18" charset="0"/>
              </a:rPr>
              <a:t>Divide the class into groups.  Give each group a selection of statements to sort into the three groups – preparing for a baby, preparing for a king, preparing for God.  Inform them that some statements might apply to all three people. (see next slide)</a:t>
            </a: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1055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47262F3-7116-19AD-1AD8-5CA8A291AA7A}"/>
              </a:ext>
            </a:extLst>
          </p:cNvPr>
          <p:cNvSpPr>
            <a:spLocks noGrp="1" noRot="1" noMove="1" noResize="1" noEditPoints="1" noAdjustHandles="1" noChangeArrowheads="1" noChangeShapeType="1"/>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0F9803D0-59D8-D58F-4AB0-F35CAB1F624D}"/>
              </a:ext>
            </a:extLst>
          </p:cNvPr>
          <p:cNvSpPr>
            <a:spLocks noGrp="1" noRot="1" noMove="1" noResize="1" noEditPoints="1" noAdjustHandles="1" noChangeArrowheads="1" noChangeShapeType="1"/>
          </p:cNvSpPr>
          <p:nvPr/>
        </p:nvSpPr>
        <p:spPr>
          <a:xfrm>
            <a:off x="0" y="4884"/>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What</a:t>
            </a:r>
            <a:r>
              <a:rPr lang="en-GB" sz="2400" spc="-15">
                <a:solidFill>
                  <a:schemeClr val="bg1"/>
                </a:solidFill>
                <a:effectLst/>
                <a:latin typeface="Work Sans Light" pitchFamily="2" charset="0"/>
                <a:ea typeface="Calibri" panose="020F0502020204030204" pitchFamily="34" charset="0"/>
                <a:cs typeface="Times New Roman" panose="02020603050405020304" pitchFamily="18" charset="0"/>
              </a:rPr>
              <a:t> d</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id</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 the prophets</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 f</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oretell about</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 the first </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Christmas?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00566" y="1941248"/>
            <a:ext cx="8159065" cy="4862870"/>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Statements: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Clean the house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Prepare the bedroom</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Provide appropriate clothes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Have special food ready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Lay the table with the best silverware (cutlery and crockery)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Invite friends to welcome the important guest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Say sorry to people you might have hurt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Say sorry to God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at peace with friends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Tell others that a special guest is about to arrive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Pray</a:t>
            </a:r>
          </a:p>
          <a:p>
            <a:r>
              <a:rPr lang="en-GB" sz="1000" dirty="0">
                <a:solidFill>
                  <a:srgbClr val="1F497D"/>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21590"/>
            <a:r>
              <a:rPr lang="en-GB" sz="1000" b="1" dirty="0">
                <a:effectLst/>
                <a:latin typeface="Work Sans" pitchFamily="2" charset="0"/>
                <a:ea typeface="Calibri" panose="020F0502020204030204" pitchFamily="34" charset="0"/>
                <a:cs typeface="Times New Roman" panose="02020603050405020304" pitchFamily="18" charset="0"/>
              </a:rPr>
              <a:t>Key question:</a:t>
            </a:r>
            <a:r>
              <a:rPr lang="en-GB" sz="1000" dirty="0">
                <a:effectLst/>
                <a:latin typeface="Work Sans" pitchFamily="2" charset="0"/>
                <a:ea typeface="Calibri" panose="020F0502020204030204" pitchFamily="34" charset="0"/>
                <a:cs typeface="Times New Roman" panose="02020603050405020304" pitchFamily="18" charset="0"/>
              </a:rPr>
              <a:t>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things are the same in all groups, what things are different?</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the big question for the unit: </a:t>
            </a:r>
          </a:p>
          <a:p>
            <a:r>
              <a:rPr lang="en-GB" sz="1000" dirty="0">
                <a:solidFill>
                  <a:srgbClr val="55345A"/>
                </a:solidFill>
                <a:effectLst/>
                <a:latin typeface="Work Sans" pitchFamily="2" charset="0"/>
                <a:ea typeface="Calibri" panose="020F0502020204030204" pitchFamily="34" charset="0"/>
                <a:cs typeface="Calibri Light" panose="020F0302020204030204" pitchFamily="34" charset="0"/>
              </a:rPr>
              <a:t>How does the season of Advent and the feast of the Epiphany point towards the true meaning of Christmas?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What did the prophets foretell about the first Christmas?</a:t>
            </a:r>
          </a:p>
          <a:p>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R="147955"/>
            <a:r>
              <a:rPr lang="en-US" sz="1000" b="1" dirty="0">
                <a:effectLst/>
                <a:latin typeface="Work Sans" pitchFamily="2" charset="0"/>
                <a:ea typeface="Calibri" panose="020F0502020204030204" pitchFamily="34" charset="0"/>
                <a:cs typeface="Times New Roman" panose="02020603050405020304" pitchFamily="18" charset="0"/>
              </a:rPr>
              <a:t>Explain</a:t>
            </a:r>
            <a:r>
              <a:rPr lang="en-US" sz="1000" dirty="0">
                <a:effectLst/>
                <a:latin typeface="Work Sans" pitchFamily="2" charset="0"/>
                <a:ea typeface="Calibri" panose="020F0502020204030204" pitchFamily="34" charset="0"/>
                <a:cs typeface="Times New Roman" panose="02020603050405020304" pitchFamily="18" charset="0"/>
              </a:rPr>
              <a:t> the meaning of Advent:  </a:t>
            </a:r>
            <a:r>
              <a:rPr lang="en-US" sz="1000" b="1" spc="-5" dirty="0">
                <a:effectLst/>
                <a:latin typeface="Work Sans" pitchFamily="2" charset="0"/>
                <a:ea typeface="Gill Sans MT" panose="020B0502020104020203" pitchFamily="34" charset="0"/>
                <a:cs typeface="Gill Sans MT" panose="020B0502020104020203" pitchFamily="34" charset="0"/>
              </a:rPr>
              <a:t>Refer to background knowledge for teachers.</a:t>
            </a:r>
            <a:r>
              <a:rPr lang="en-US" sz="1000" b="1" spc="-10" dirty="0">
                <a:effectLst/>
                <a:latin typeface="Work Sans" pitchFamily="2" charset="0"/>
                <a:ea typeface="Gill Sans MT" panose="020B0502020104020203" pitchFamily="34" charset="0"/>
                <a:cs typeface="Gill Sans MT" panose="020B0502020104020203"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Explain</a:t>
            </a:r>
            <a:r>
              <a:rPr lang="en-GB" sz="1000" dirty="0">
                <a:effectLst/>
                <a:latin typeface="Work Sans" pitchFamily="2" charset="0"/>
                <a:ea typeface="Calibri" panose="020F0502020204030204" pitchFamily="34" charset="0"/>
                <a:cs typeface="Times New Roman" panose="02020603050405020304" pitchFamily="18" charset="0"/>
              </a:rPr>
              <a:t> what each candle represents:</a:t>
            </a:r>
            <a:r>
              <a:rPr lang="en-GB" sz="1000" b="1" dirty="0">
                <a:effectLst/>
                <a:latin typeface="Work Sans" pitchFamily="2" charset="0"/>
                <a:ea typeface="Calibri" panose="020F0502020204030204" pitchFamily="34" charset="0"/>
                <a:cs typeface="Times New Roman" panose="02020603050405020304" pitchFamily="18" charset="0"/>
              </a:rPr>
              <a:t>  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FF000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a prophet is?</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Knowledge gathering as a class in response to the above question.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Explain </a:t>
            </a:r>
            <a:r>
              <a:rPr lang="en-GB" sz="1000" dirty="0">
                <a:effectLst/>
                <a:latin typeface="Work Sans" pitchFamily="2" charset="0"/>
                <a:ea typeface="Calibri" panose="020F0502020204030204" pitchFamily="34" charset="0"/>
                <a:cs typeface="Times New Roman" panose="02020603050405020304" pitchFamily="18" charset="0"/>
              </a:rPr>
              <a:t>what a prophet is:  </a:t>
            </a:r>
            <a:r>
              <a:rPr lang="en-GB" sz="1000" b="1" dirty="0">
                <a:effectLst/>
                <a:latin typeface="Work Sans" pitchFamily="2" charset="0"/>
                <a:ea typeface="Calibri" panose="020F0502020204030204" pitchFamily="34" charset="0"/>
                <a:cs typeface="Times New Roman" panose="02020603050405020304" pitchFamily="18"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solidFill>
                  <a:srgbClr val="FF000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What did the prophets of the Old Testament say?</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976806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47262F3-7116-19AD-1AD8-5CA8A291AA7A}"/>
              </a:ext>
            </a:extLst>
          </p:cNvPr>
          <p:cNvSpPr>
            <a:spLocks noGrp="1" noRot="1" noMove="1" noResize="1" noEditPoints="1" noAdjustHandles="1" noChangeArrowheads="1" noChangeShapeType="1"/>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0F9803D0-59D8-D58F-4AB0-F35CAB1F624D}"/>
              </a:ext>
            </a:extLst>
          </p:cNvPr>
          <p:cNvSpPr>
            <a:spLocks noGrp="1" noRot="1" noMove="1" noResize="1" noEditPoints="1" noAdjustHandles="1" noChangeArrowheads="1" noChangeShapeType="1"/>
          </p:cNvSpPr>
          <p:nvPr/>
        </p:nvSpPr>
        <p:spPr>
          <a:xfrm>
            <a:off x="0" y="4884"/>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What</a:t>
            </a:r>
            <a:r>
              <a:rPr lang="en-GB" sz="2400" spc="-15">
                <a:solidFill>
                  <a:schemeClr val="bg1"/>
                </a:solidFill>
                <a:effectLst/>
                <a:latin typeface="Work Sans Light" pitchFamily="2" charset="0"/>
                <a:ea typeface="Calibri" panose="020F0502020204030204" pitchFamily="34" charset="0"/>
                <a:cs typeface="Times New Roman" panose="02020603050405020304" pitchFamily="18" charset="0"/>
              </a:rPr>
              <a:t> d</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id</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 the prophets</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 f</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oretell about</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 the first </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Christmas?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00566" y="1941248"/>
            <a:ext cx="8159065" cy="4741298"/>
          </a:xfrm>
          <a:prstGeom prst="rect">
            <a:avLst/>
          </a:prstGeom>
          <a:noFill/>
        </p:spPr>
        <p:txBody>
          <a:bodyPr wrap="square" lIns="91440" tIns="45720" rIns="91440" bIns="45720" anchor="t">
            <a:spAutoFit/>
          </a:bodyPr>
          <a:lstStyle/>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Biblical text analysis:</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Isaiah 9:  6 - 7</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Behind the text:  Why was it written?</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Discipline:</a:t>
            </a:r>
            <a:r>
              <a:rPr lang="en-GB" sz="1000" dirty="0">
                <a:effectLst/>
                <a:latin typeface="Work Sans" pitchFamily="2" charset="0"/>
                <a:ea typeface="Calibri" panose="020F0502020204030204" pitchFamily="34" charset="0"/>
                <a:cs typeface="Times New Roman" panose="02020603050405020304" pitchFamily="18" charset="0"/>
              </a:rPr>
              <a:t>  Theology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the prophet Isaiah was trying to tell his people?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Within the text:</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What does the text mean?</a:t>
            </a:r>
            <a:r>
              <a:rPr lang="en-GB" sz="1000" dirty="0">
                <a:effectLst/>
                <a:latin typeface="Work Sans" pitchFamily="2" charset="0"/>
                <a:ea typeface="Calibri" panose="020F0502020204030204" pitchFamily="34" charset="0"/>
                <a:cs typeface="Times New Roman" panose="02020603050405020304" pitchFamily="18" charset="0"/>
              </a:rPr>
              <a:t>  Are there any words that need explaining?  </a:t>
            </a:r>
            <a:r>
              <a:rPr lang="en-GB" sz="1000" b="1" dirty="0">
                <a:effectLst/>
                <a:latin typeface="Work Sans" pitchFamily="2" charset="0"/>
                <a:ea typeface="Calibri" panose="020F0502020204030204" pitchFamily="34" charset="0"/>
                <a:cs typeface="Times New Roman" panose="02020603050405020304" pitchFamily="18" charset="0"/>
              </a:rPr>
              <a:t>Discipline:</a:t>
            </a:r>
            <a:r>
              <a:rPr lang="en-GB" sz="1000" dirty="0">
                <a:effectLst/>
                <a:latin typeface="Work Sans" pitchFamily="2" charset="0"/>
                <a:ea typeface="Calibri" panose="020F0502020204030204" pitchFamily="34" charset="0"/>
                <a:cs typeface="Times New Roman" panose="02020603050405020304" pitchFamily="18" charset="0"/>
              </a:rPr>
              <a:t>  Philosophy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If this prophecy was true, what do you think is the main thing this child would bring to the world?</a:t>
            </a:r>
          </a:p>
          <a:p>
            <a:pPr>
              <a:lnSpc>
                <a:spcPct val="107000"/>
              </a:lnSpc>
              <a:spcAft>
                <a:spcPts val="800"/>
              </a:spcAft>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 front of the text:  This is concerned with the relationship between the text and the reader.  Discipline:  </a:t>
            </a:r>
            <a:r>
              <a:rPr lang="en-GB" sz="1000" dirty="0">
                <a:effectLst/>
                <a:latin typeface="Work Sans" pitchFamily="2" charset="0"/>
                <a:ea typeface="Calibri" panose="020F0502020204030204" pitchFamily="34" charset="0"/>
                <a:cs typeface="Times New Roman" panose="02020603050405020304" pitchFamily="18" charset="0"/>
              </a:rPr>
              <a:t>Human and social science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does this text make you feel about what it is saying about the future?</a:t>
            </a:r>
          </a:p>
          <a:p>
            <a:pPr marL="342900" lvl="0" indent="-342900">
              <a:buFont typeface="Aria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Biblical text analysis: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Micah 4:  3 - 4</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Behind the text:  Why was it written?</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Discipline:</a:t>
            </a:r>
            <a:r>
              <a:rPr lang="en-GB" sz="1000" dirty="0">
                <a:effectLst/>
                <a:latin typeface="Work Sans" pitchFamily="2" charset="0"/>
                <a:ea typeface="Calibri" panose="020F0502020204030204" pitchFamily="34" charset="0"/>
                <a:cs typeface="Times New Roman" panose="02020603050405020304" pitchFamily="18" charset="0"/>
              </a:rPr>
              <a:t>  Theology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the prophet Micah was trying to tell his people?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Within the text:</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a:t>
            </a:r>
            <a:r>
              <a:rPr lang="en-GB" sz="1000" b="1" dirty="0">
                <a:effectLst/>
                <a:latin typeface="Work Sans"/>
                <a:ea typeface="Calibri" panose="020F0502020204030204" pitchFamily="34" charset="0"/>
                <a:cs typeface="Times New Roman"/>
              </a:rPr>
              <a:t>What does the text mean?</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Are there any words that need explaining?</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a:t>
            </a:r>
            <a:r>
              <a:rPr lang="en-GB" sz="1000" b="1" dirty="0">
                <a:effectLst/>
                <a:latin typeface="Work Sans"/>
                <a:ea typeface="Calibri" panose="020F0502020204030204" pitchFamily="34" charset="0"/>
                <a:cs typeface="Times New Roman"/>
              </a:rPr>
              <a:t>Discipline:</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a:t>
            </a:r>
            <a:r>
              <a:rPr lang="en-GB" sz="1000" dirty="0">
                <a:latin typeface="Work Sans"/>
                <a:ea typeface="Calibri" panose="020F0502020204030204" pitchFamily="34" charset="0"/>
                <a:cs typeface="Times New Roman"/>
              </a:rPr>
              <a:t>Theology</a:t>
            </a:r>
          </a:p>
          <a:p>
            <a:pPr marL="171450" indent="-171450">
              <a:buFont typeface="Arial"/>
              <a:buChar char="•"/>
            </a:pPr>
            <a:r>
              <a:rPr lang="en-GB" sz="1000" dirty="0">
                <a:latin typeface="Work Sans"/>
                <a:ea typeface="Calibri" panose="020F0502020204030204" pitchFamily="34" charset="0"/>
                <a:cs typeface="Times New Roman"/>
              </a:rPr>
              <a:t>If</a:t>
            </a:r>
            <a:r>
              <a:rPr lang="en-GB" sz="1000" dirty="0">
                <a:effectLst/>
                <a:latin typeface="Work Sans"/>
                <a:ea typeface="Calibri" panose="020F0502020204030204" pitchFamily="34" charset="0"/>
                <a:cs typeface="Times New Roman"/>
              </a:rPr>
              <a:t> this prophecy was true, what do you think is the main thing this child would bring to the world?</a:t>
            </a:r>
            <a:endParaRPr lang="en-GB">
              <a:cs typeface="Calibri" panose="020F0502020204030204"/>
            </a:endParaRPr>
          </a:p>
          <a:p>
            <a:pPr>
              <a:lnSpc>
                <a:spcPct val="107000"/>
              </a:lnSpc>
              <a:spcAft>
                <a:spcPts val="800"/>
              </a:spcAft>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In front of the text:</a:t>
            </a:r>
            <a:r>
              <a:rPr lang="en-GB" sz="1000" b="1" dirty="0">
                <a:latin typeface="Work Sans"/>
                <a:ea typeface="Calibri" panose="020F0502020204030204" pitchFamily="34" charset="0"/>
                <a:cs typeface="Times New Roman"/>
              </a:rPr>
              <a:t> </a:t>
            </a:r>
            <a:r>
              <a:rPr lang="en-GB" sz="1000" b="1" dirty="0">
                <a:effectLst/>
                <a:latin typeface="Work Sans"/>
                <a:ea typeface="Calibri" panose="020F0502020204030204" pitchFamily="34" charset="0"/>
                <a:cs typeface="Times New Roman"/>
              </a:rPr>
              <a:t> This is concerned with the relationship between the text and the reader.</a:t>
            </a:r>
            <a:r>
              <a:rPr lang="en-GB" sz="1000" b="1" dirty="0">
                <a:latin typeface="Work Sans"/>
                <a:ea typeface="Calibri" panose="020F0502020204030204" pitchFamily="34" charset="0"/>
                <a:cs typeface="Times New Roman"/>
              </a:rPr>
              <a:t> </a:t>
            </a:r>
            <a:r>
              <a:rPr lang="en-GB" sz="1000" b="1" dirty="0">
                <a:effectLst/>
                <a:latin typeface="Work Sans"/>
                <a:ea typeface="Calibri" panose="020F0502020204030204" pitchFamily="34" charset="0"/>
                <a:cs typeface="Times New Roman"/>
              </a:rPr>
              <a:t> Discipline:</a:t>
            </a:r>
            <a:r>
              <a:rPr lang="en-GB" sz="1000" b="1" dirty="0">
                <a:latin typeface="Work Sans"/>
                <a:ea typeface="Calibri" panose="020F0502020204030204" pitchFamily="34" charset="0"/>
                <a:cs typeface="Times New Roman"/>
              </a:rPr>
              <a:t>  </a:t>
            </a:r>
            <a:r>
              <a:rPr lang="en-GB" sz="1000" dirty="0">
                <a:latin typeface="Work Sans"/>
                <a:ea typeface="Calibri" panose="020F0502020204030204" pitchFamily="34" charset="0"/>
                <a:cs typeface="Times New Roman"/>
              </a:rPr>
              <a:t>Theology</a:t>
            </a:r>
          </a:p>
          <a:p>
            <a:pPr marL="171450" indent="-171450">
              <a:buFont typeface="Arial"/>
              <a:buChar char="•"/>
            </a:pPr>
            <a:r>
              <a:rPr lang="en-GB" sz="1000" dirty="0">
                <a:latin typeface="Work Sans"/>
                <a:ea typeface="Calibri" panose="020F0502020204030204" pitchFamily="34" charset="0"/>
                <a:cs typeface="Times New Roman"/>
              </a:rPr>
              <a:t>How</a:t>
            </a:r>
            <a:r>
              <a:rPr lang="en-GB" sz="1000" dirty="0">
                <a:effectLst/>
                <a:latin typeface="Work Sans"/>
                <a:ea typeface="Calibri" panose="020F0502020204030204" pitchFamily="34" charset="0"/>
                <a:cs typeface="Times New Roman"/>
              </a:rPr>
              <a:t> does this text make you feel about what it is saying about the future?</a:t>
            </a:r>
            <a:endParaRPr lang="en-GB" dirty="0">
              <a:cs typeface="Calibri" panose="020F0502020204030204"/>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you think Jesus fulfilled the prophecies?  If yes, can you give examples of how he fulfilled them?   Encourage pupils to draw on prior knowledge learnt in other units.  (</a:t>
            </a:r>
            <a:r>
              <a:rPr lang="en-GB" sz="1000" dirty="0" err="1">
                <a:effectLst/>
                <a:latin typeface="Work Sans" pitchFamily="2" charset="0"/>
                <a:ea typeface="Calibri" panose="020F0502020204030204" pitchFamily="34" charset="0"/>
                <a:cs typeface="Times New Roman" panose="02020603050405020304" pitchFamily="18" charset="0"/>
              </a:rPr>
              <a:t>Eg.</a:t>
            </a:r>
            <a:r>
              <a:rPr lang="en-GB" sz="1000" dirty="0">
                <a:effectLst/>
                <a:latin typeface="Work Sans" pitchFamily="2" charset="0"/>
                <a:ea typeface="Calibri" panose="020F0502020204030204" pitchFamily="34" charset="0"/>
                <a:cs typeface="Times New Roman" panose="02020603050405020304" pitchFamily="18" charset="0"/>
              </a:rPr>
              <a:t>  Performed miracles, healed the sick, challenged the Pharisees, died so that people could be reconciled to God again.)</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35562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47262F3-7116-19AD-1AD8-5CA8A291AA7A}"/>
              </a:ext>
            </a:extLst>
          </p:cNvPr>
          <p:cNvSpPr>
            <a:spLocks noGrp="1" noRot="1" noMove="1" noResize="1" noEditPoints="1" noAdjustHandles="1" noChangeArrowheads="1" noChangeShapeType="1"/>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0F9803D0-59D8-D58F-4AB0-F35CAB1F624D}"/>
              </a:ext>
            </a:extLst>
          </p:cNvPr>
          <p:cNvSpPr>
            <a:spLocks noGrp="1" noRot="1" noMove="1" noResize="1" noEditPoints="1" noAdjustHandles="1" noChangeArrowheads="1" noChangeShapeType="1"/>
          </p:cNvSpPr>
          <p:nvPr/>
        </p:nvSpPr>
        <p:spPr>
          <a:xfrm>
            <a:off x="0" y="4884"/>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What</a:t>
            </a:r>
            <a:r>
              <a:rPr lang="en-GB" sz="2400" spc="-15">
                <a:solidFill>
                  <a:schemeClr val="bg1"/>
                </a:solidFill>
                <a:effectLst/>
                <a:latin typeface="Work Sans Light" pitchFamily="2" charset="0"/>
                <a:ea typeface="Calibri" panose="020F0502020204030204" pitchFamily="34" charset="0"/>
                <a:cs typeface="Times New Roman" panose="02020603050405020304" pitchFamily="18" charset="0"/>
              </a:rPr>
              <a:t> d</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id</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 the prophets</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 f</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oretell about</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 the first </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Christmas?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00566" y="1941248"/>
            <a:ext cx="8159065" cy="4862870"/>
          </a:xfrm>
          <a:prstGeom prst="rect">
            <a:avLst/>
          </a:prstGeom>
          <a:noFill/>
        </p:spPr>
        <p:txBody>
          <a:bodyPr wrap="square">
            <a:spAutoFit/>
          </a:bodyPr>
          <a:lstStyle/>
          <a:p>
            <a:r>
              <a:rPr lang="en-GB" sz="1000" b="1" dirty="0">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If Jesus was to come next year, what would you be asking him to do as a leader?</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Pupils to write a job description for Jesus’ return to earth:  Personal qualities.  Responsibilities:   Reflect with the pupils what things in the world they would want Jesus to change/put right.</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Model this.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Model:  </a:t>
            </a:r>
            <a:r>
              <a:rPr lang="en-GB" sz="1000" b="1" dirty="0" err="1">
                <a:effectLst/>
                <a:latin typeface="Work Sans" pitchFamily="2" charset="0"/>
                <a:ea typeface="Calibri" panose="020F0502020204030204" pitchFamily="34" charset="0"/>
                <a:cs typeface="Times New Roman" panose="02020603050405020304" pitchFamily="18" charset="0"/>
              </a:rPr>
              <a:t>Eg</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Personal qualities</a:t>
            </a:r>
            <a:r>
              <a:rPr lang="en-GB" sz="1000" dirty="0">
                <a:effectLst/>
                <a:latin typeface="Work Sans" pitchFamily="2" charset="0"/>
                <a:ea typeface="Calibri" panose="020F0502020204030204" pitchFamily="34" charset="0"/>
                <a:cs typeface="Times New Roman" panose="02020603050405020304" pitchFamily="18" charset="0"/>
              </a:rPr>
              <a:t>: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Friend to all people.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Listener</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Trustworthy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Honest</a:t>
            </a:r>
          </a:p>
          <a:p>
            <a:pPr marL="25019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Responsibilities: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Put an end to war.</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Put an end to greed.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Put an end to inequality.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Care for the poor and marginalised.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Challenge authority.</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Are the things you are asking for in Jesus similar or different to what Isaiah and Micah prophesised?   What do you notice?</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570484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49763F9-065D-F02B-748E-38D0B01C42D4}"/>
              </a:ext>
            </a:extLst>
          </p:cNvPr>
          <p:cNvSpPr>
            <a:spLocks noGrp="1" noRot="1" noMove="1" noResize="1" noEditPoints="1" noAdjustHandles="1" noChangeArrowheads="1" noChangeShapeType="1"/>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A6D484AA-8E37-A973-0BD0-50F9C09AADF2}"/>
              </a:ext>
            </a:extLst>
          </p:cNvPr>
          <p:cNvSpPr>
            <a:spLocks noGrp="1" noRot="1" noMove="1" noResize="1" noEditPoints="1" noAdjustHandles="1" noChangeArrowheads="1" noChangeShapeType="1"/>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What</a:t>
            </a:r>
            <a:r>
              <a:rPr lang="en-GB" sz="2400" spc="-15">
                <a:solidFill>
                  <a:schemeClr val="bg1"/>
                </a:solidFill>
                <a:effectLst/>
                <a:latin typeface="Work Sans Light" pitchFamily="2" charset="0"/>
                <a:ea typeface="Calibri" panose="020F0502020204030204" pitchFamily="34" charset="0"/>
                <a:cs typeface="Times New Roman" panose="02020603050405020304" pitchFamily="18" charset="0"/>
              </a:rPr>
              <a:t> d</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id</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 the prophets</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 f</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oretell about</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 the first </a:t>
            </a:r>
            <a:r>
              <a:rPr lang="en-GB" sz="2400" spc="-5">
                <a:solidFill>
                  <a:schemeClr val="bg1"/>
                </a:solidFill>
                <a:effectLst/>
                <a:latin typeface="Work Sans Light" pitchFamily="2" charset="0"/>
                <a:ea typeface="Calibri" panose="020F0502020204030204" pitchFamily="34" charset="0"/>
                <a:cs typeface="Times New Roman" panose="02020603050405020304" pitchFamily="18" charset="0"/>
              </a:rPr>
              <a:t>Christmas?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endParaRPr lang="en-US" sz="1400" b="1" dirty="0">
              <a:solidFill>
                <a:schemeClr val="bg1"/>
              </a:solidFill>
              <a:latin typeface="Work Sans SemiBold" pitchFamily="2" charset="77"/>
            </a:endParaRPr>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246542"/>
          </a:xfrm>
          <a:prstGeom prst="rect">
            <a:avLst/>
          </a:prstGeom>
          <a:noFill/>
        </p:spPr>
        <p:txBody>
          <a:bodyPr wrap="square">
            <a:spAutoFit/>
          </a:bodyPr>
          <a:lstStyle/>
          <a:p>
            <a:pPr lvl="0">
              <a:lnSpc>
                <a:spcPct val="106000"/>
              </a:lnSpc>
            </a:pPr>
            <a:r>
              <a:rPr lang="en-GB" sz="1000">
                <a:effectLst/>
                <a:latin typeface="Work Sans" pitchFamily="2" charset="0"/>
                <a:ea typeface="Calibri" panose="020F0502020204030204" pitchFamily="34" charset="0"/>
                <a:cs typeface="Times New Roman" panose="02020603050405020304" pitchFamily="18" charset="0"/>
              </a:rPr>
              <a:t>Set of Bibles.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noGrp="1" noRot="1" noMove="1" noResize="1" noEditPoints="1" noAdjustHandles="1" noChangeArrowheads="1" noChangeShapeType="1"/>
          </p:cNvSpPr>
          <p:nvPr/>
        </p:nvSpPr>
        <p:spPr>
          <a:xfrm>
            <a:off x="3590910" y="3200844"/>
            <a:ext cx="4167051" cy="246542"/>
          </a:xfrm>
          <a:prstGeom prst="rect">
            <a:avLst/>
          </a:prstGeom>
          <a:noFill/>
        </p:spPr>
        <p:txBody>
          <a:bodyPr wrap="square">
            <a:spAutoFit/>
          </a:bodyPr>
          <a:lstStyle/>
          <a:p>
            <a:pPr lvl="0">
              <a:lnSpc>
                <a:spcPct val="106000"/>
              </a:lnSpc>
            </a:pPr>
            <a:r>
              <a:rPr lang="en-GB" sz="1000" dirty="0">
                <a:effectLst/>
                <a:latin typeface="Work Sans" pitchFamily="2" charset="0"/>
                <a:ea typeface="Calibri" panose="020F0502020204030204" pitchFamily="34" charset="0"/>
                <a:cs typeface="Times New Roman" panose="02020603050405020304" pitchFamily="18" charset="0"/>
              </a:rPr>
              <a:t>Type sensitivities…</a:t>
            </a: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712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 Syllabus KS1 Units of Learning Template" id="{98CEE82A-5173-4FD9-BBA4-6436A5BC2C87}" vid="{B0F57CC1-CDB5-4740-91E4-089262F02F5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14" ma:contentTypeDescription="Create a new document." ma:contentTypeScope="" ma:versionID="7044c6264d3a0ebe1f1cc9df10260561">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04e286e50f2a216d36399f8f5698cf81"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6acc64-6845-4a0f-a249-d12a5ba8c67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5e0fd7-9706-4511-9413-6a00656adbfd}" ma:internalName="TaxCatchAll" ma:showField="CatchAllData" ma:web="62940bfc-e56c-4552-8076-1b71358281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2940bfc-e56c-4552-8076-1b7135828164" xsi:nil="true"/>
    <lcf76f155ced4ddcb4097134ff3c332f xmlns="37c5c6fe-bc8e-4494-977e-45e76d6ce1fa">
      <Terms xmlns="http://schemas.microsoft.com/office/infopath/2007/PartnerControls"/>
    </lcf76f155ced4ddcb4097134ff3c332f>
    <SharedWithUsers xmlns="62940bfc-e56c-4552-8076-1b7135828164">
      <UserInfo>
        <DisplayName>Abigail Chand</DisplayName>
        <AccountId>13</AccountId>
        <AccountType/>
      </UserInfo>
    </SharedWithUsers>
  </documentManagement>
</p:properties>
</file>

<file path=customXml/itemProps1.xml><?xml version="1.0" encoding="utf-8"?>
<ds:datastoreItem xmlns:ds="http://schemas.openxmlformats.org/officeDocument/2006/customXml" ds:itemID="{4584D4B0-35E0-43B3-BADD-E3790A8F75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c5c6fe-bc8e-4494-977e-45e76d6ce1fa"/>
    <ds:schemaRef ds:uri="62940bfc-e56c-4552-8076-1b7135828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9EDE05A-E86E-441C-9AA3-5185FE118B54}">
  <ds:schemaRefs>
    <ds:schemaRef ds:uri="http://schemas.microsoft.com/sharepoint/v3/contenttype/forms"/>
  </ds:schemaRefs>
</ds:datastoreItem>
</file>

<file path=customXml/itemProps3.xml><?xml version="1.0" encoding="utf-8"?>
<ds:datastoreItem xmlns:ds="http://schemas.openxmlformats.org/officeDocument/2006/customXml" ds:itemID="{030A2766-901A-478F-8B97-76A54348CC48}">
  <ds:schemaRefs>
    <ds:schemaRef ds:uri="62940bfc-e56c-4552-8076-1b7135828164"/>
    <ds:schemaRef ds:uri="http://purl.org/dc/terms/"/>
    <ds:schemaRef ds:uri="http://schemas.openxmlformats.org/package/2006/metadata/core-properties"/>
    <ds:schemaRef ds:uri="http://purl.org/dc/elements/1.1/"/>
    <ds:schemaRef ds:uri="http://schemas.microsoft.com/office/2006/documentManagement/types"/>
    <ds:schemaRef ds:uri="http://schemas.microsoft.com/office/2006/metadata/properties"/>
    <ds:schemaRef ds:uri="http://www.w3.org/XML/1998/namespace"/>
    <ds:schemaRef ds:uri="http://schemas.microsoft.com/office/infopath/2007/PartnerControls"/>
    <ds:schemaRef ds:uri="37c5c6fe-bc8e-4494-977e-45e76d6ce1fa"/>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143</TotalTime>
  <Words>6487</Words>
  <Application>Microsoft Office PowerPoint</Application>
  <PresentationFormat>Widescreen</PresentationFormat>
  <Paragraphs>618</Paragraphs>
  <Slides>23</Slides>
  <Notes>1</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Leila Ingram-Smith</dc:creator>
  <cp:lastModifiedBy>Abigail Chand</cp:lastModifiedBy>
  <cp:revision>42</cp:revision>
  <dcterms:created xsi:type="dcterms:W3CDTF">2023-08-07T09:04:32Z</dcterms:created>
  <dcterms:modified xsi:type="dcterms:W3CDTF">2024-02-05T20:24:36Z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y fmtid="{D5CDD505-2E9C-101B-9397-08002B2CF9AE}" pid="3" name="MediaServiceImageTags">
    <vt:lpwstr/>
  </property>
</Properties>
</file>