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28"/>
  </p:notesMasterIdLst>
  <p:sldIdLst>
    <p:sldId id="285" r:id="rId5"/>
    <p:sldId id="299" r:id="rId6"/>
    <p:sldId id="297" r:id="rId7"/>
    <p:sldId id="298" r:id="rId8"/>
    <p:sldId id="307" r:id="rId9"/>
    <p:sldId id="308" r:id="rId10"/>
    <p:sldId id="296" r:id="rId11"/>
    <p:sldId id="309" r:id="rId12"/>
    <p:sldId id="312" r:id="rId13"/>
    <p:sldId id="314" r:id="rId14"/>
    <p:sldId id="315" r:id="rId15"/>
    <p:sldId id="313" r:id="rId16"/>
    <p:sldId id="316" r:id="rId17"/>
    <p:sldId id="317" r:id="rId18"/>
    <p:sldId id="321" r:id="rId19"/>
    <p:sldId id="322" r:id="rId20"/>
    <p:sldId id="323" r:id="rId21"/>
    <p:sldId id="320" r:id="rId22"/>
    <p:sldId id="324" r:id="rId23"/>
    <p:sldId id="325" r:id="rId24"/>
    <p:sldId id="330" r:id="rId25"/>
    <p:sldId id="329" r:id="rId26"/>
    <p:sldId id="30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3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D1BA15-0849-DDAD-590C-B045EC6DA5E8}" v="1" dt="2024-01-29T23:36:30.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7D1BA15-0849-DDAD-590C-B045EC6DA5E8}"/>
    <pc:docChg chg="modSld">
      <pc:chgData name="" userId="" providerId="" clId="Web-{77D1BA15-0849-DDAD-590C-B045EC6DA5E8}" dt="2024-01-29T23:36:30.321" v="0" actId="1076"/>
      <pc:docMkLst>
        <pc:docMk/>
      </pc:docMkLst>
      <pc:sldChg chg="modSp">
        <pc:chgData name="" userId="" providerId="" clId="Web-{77D1BA15-0849-DDAD-590C-B045EC6DA5E8}" dt="2024-01-29T23:36:30.321" v="0" actId="1076"/>
        <pc:sldMkLst>
          <pc:docMk/>
          <pc:sldMk cId="1433004572" sldId="299"/>
        </pc:sldMkLst>
        <pc:picChg chg="mod">
          <ac:chgData name="" userId="" providerId="" clId="Web-{77D1BA15-0849-DDAD-590C-B045EC6DA5E8}" dt="2024-01-29T23:36:30.321" v="0" actId="1076"/>
          <ac:picMkLst>
            <pc:docMk/>
            <pc:sldMk cId="1433004572" sldId="299"/>
            <ac:picMk id="16" creationId="{3D8B837A-2F11-2814-1887-757BE5268F40}"/>
          </ac:picMkLst>
        </pc:picChg>
      </pc:sldChg>
    </pc:docChg>
  </pc:docChgLst>
  <pc:docChgLst>
    <pc:chgData name="Mary Thorne" userId="S::mary.thorne@london.anglican.org::a5b5e5da-c416-47bf-aff9-8cca5d278713" providerId="AD" clId="Web-{179DBD57-7871-414E-A2FC-821CE6A5F324}"/>
    <pc:docChg chg="modSld">
      <pc:chgData name="Mary Thorne" userId="S::mary.thorne@london.anglican.org::a5b5e5da-c416-47bf-aff9-8cca5d278713" providerId="AD" clId="Web-{179DBD57-7871-414E-A2FC-821CE6A5F324}" dt="2023-08-30T11:09:25.992" v="1" actId="20577"/>
      <pc:docMkLst>
        <pc:docMk/>
      </pc:docMkLst>
      <pc:sldChg chg="modSp">
        <pc:chgData name="Mary Thorne" userId="S::mary.thorne@london.anglican.org::a5b5e5da-c416-47bf-aff9-8cca5d278713" providerId="AD" clId="Web-{179DBD57-7871-414E-A2FC-821CE6A5F324}" dt="2023-08-30T11:09:25.992" v="1" actId="20577"/>
        <pc:sldMkLst>
          <pc:docMk/>
          <pc:sldMk cId="1320313998" sldId="315"/>
        </pc:sldMkLst>
        <pc:spChg chg="mod">
          <ac:chgData name="Mary Thorne" userId="S::mary.thorne@london.anglican.org::a5b5e5da-c416-47bf-aff9-8cca5d278713" providerId="AD" clId="Web-{179DBD57-7871-414E-A2FC-821CE6A5F324}" dt="2023-08-30T11:09:25.992" v="1" actId="20577"/>
          <ac:spMkLst>
            <pc:docMk/>
            <pc:sldMk cId="1320313998" sldId="315"/>
            <ac:spMk id="5" creationId="{FA96F9E5-8D36-A8A5-C360-ABB1898E278E}"/>
          </ac:spMkLst>
        </pc:spChg>
      </pc:sldChg>
    </pc:docChg>
  </pc:docChgLst>
  <pc:docChgLst>
    <pc:chgData name="Mary Thorne" userId="S::mary.thorne@london.anglican.org::a5b5e5da-c416-47bf-aff9-8cca5d278713" providerId="AD" clId="Web-{4FBA5139-880B-28DF-7C20-283783EA095B}"/>
    <pc:docChg chg="modSld">
      <pc:chgData name="Mary Thorne" userId="S::mary.thorne@london.anglican.org::a5b5e5da-c416-47bf-aff9-8cca5d278713" providerId="AD" clId="Web-{4FBA5139-880B-28DF-7C20-283783EA095B}" dt="2023-12-15T13:40:08.062" v="6" actId="20577"/>
      <pc:docMkLst>
        <pc:docMk/>
      </pc:docMkLst>
      <pc:sldChg chg="modSp">
        <pc:chgData name="Mary Thorne" userId="S::mary.thorne@london.anglican.org::a5b5e5da-c416-47bf-aff9-8cca5d278713" providerId="AD" clId="Web-{4FBA5139-880B-28DF-7C20-283783EA095B}" dt="2023-12-15T13:32:10.534" v="1" actId="14100"/>
        <pc:sldMkLst>
          <pc:docMk/>
          <pc:sldMk cId="2216089837" sldId="285"/>
        </pc:sldMkLst>
        <pc:spChg chg="mod">
          <ac:chgData name="Mary Thorne" userId="S::mary.thorne@london.anglican.org::a5b5e5da-c416-47bf-aff9-8cca5d278713" providerId="AD" clId="Web-{4FBA5139-880B-28DF-7C20-283783EA095B}" dt="2023-12-15T13:32:10.534" v="1" actId="14100"/>
          <ac:spMkLst>
            <pc:docMk/>
            <pc:sldMk cId="2216089837" sldId="285"/>
            <ac:spMk id="22" creationId="{01A8AF2B-B012-DE6B-49EA-3445979E1B01}"/>
          </ac:spMkLst>
        </pc:spChg>
      </pc:sldChg>
      <pc:sldChg chg="modSp">
        <pc:chgData name="Mary Thorne" userId="S::mary.thorne@london.anglican.org::a5b5e5da-c416-47bf-aff9-8cca5d278713" providerId="AD" clId="Web-{4FBA5139-880B-28DF-7C20-283783EA095B}" dt="2023-12-15T13:31:51.392" v="0" actId="14100"/>
        <pc:sldMkLst>
          <pc:docMk/>
          <pc:sldMk cId="1433004572" sldId="299"/>
        </pc:sldMkLst>
        <pc:picChg chg="mod">
          <ac:chgData name="Mary Thorne" userId="S::mary.thorne@london.anglican.org::a5b5e5da-c416-47bf-aff9-8cca5d278713" providerId="AD" clId="Web-{4FBA5139-880B-28DF-7C20-283783EA095B}" dt="2023-12-15T13:31:51.392" v="0" actId="14100"/>
          <ac:picMkLst>
            <pc:docMk/>
            <pc:sldMk cId="1433004572" sldId="299"/>
            <ac:picMk id="7" creationId="{D8A7E246-D378-507C-CBCE-0805435FF3E9}"/>
          </ac:picMkLst>
        </pc:picChg>
      </pc:sldChg>
      <pc:sldChg chg="modSp">
        <pc:chgData name="Mary Thorne" userId="S::mary.thorne@london.anglican.org::a5b5e5da-c416-47bf-aff9-8cca5d278713" providerId="AD" clId="Web-{4FBA5139-880B-28DF-7C20-283783EA095B}" dt="2023-12-15T13:34:56.022" v="5" actId="20577"/>
        <pc:sldMkLst>
          <pc:docMk/>
          <pc:sldMk cId="2703157078" sldId="307"/>
        </pc:sldMkLst>
        <pc:spChg chg="mod">
          <ac:chgData name="Mary Thorne" userId="S::mary.thorne@london.anglican.org::a5b5e5da-c416-47bf-aff9-8cca5d278713" providerId="AD" clId="Web-{4FBA5139-880B-28DF-7C20-283783EA095B}" dt="2023-12-15T13:34:56.022" v="5" actId="20577"/>
          <ac:spMkLst>
            <pc:docMk/>
            <pc:sldMk cId="2703157078" sldId="307"/>
            <ac:spMk id="5" creationId="{FA96F9E5-8D36-A8A5-C360-ABB1898E278E}"/>
          </ac:spMkLst>
        </pc:spChg>
      </pc:sldChg>
      <pc:sldChg chg="modSp">
        <pc:chgData name="Mary Thorne" userId="S::mary.thorne@london.anglican.org::a5b5e5da-c416-47bf-aff9-8cca5d278713" providerId="AD" clId="Web-{4FBA5139-880B-28DF-7C20-283783EA095B}" dt="2023-12-15T13:40:08.062" v="6" actId="20577"/>
        <pc:sldMkLst>
          <pc:docMk/>
          <pc:sldMk cId="3443409719" sldId="324"/>
        </pc:sldMkLst>
        <pc:spChg chg="mod">
          <ac:chgData name="Mary Thorne" userId="S::mary.thorne@london.anglican.org::a5b5e5da-c416-47bf-aff9-8cca5d278713" providerId="AD" clId="Web-{4FBA5139-880B-28DF-7C20-283783EA095B}" dt="2023-12-15T13:40:08.062" v="6" actId="20577"/>
          <ac:spMkLst>
            <pc:docMk/>
            <pc:sldMk cId="3443409719" sldId="324"/>
            <ac:spMk id="23" creationId="{5356ED5B-34B2-601E-8F6A-6C3A1612E59E}"/>
          </ac:spMkLst>
        </pc:spChg>
      </pc:sldChg>
    </pc:docChg>
  </pc:docChgLst>
  <pc:docChgLst>
    <pc:chgData name="Leila Ingram-Smith" userId="abf53238-41da-4e01-a2dc-9d152a2d4646" providerId="ADAL" clId="{84D3AFCC-0533-4EA4-B5C2-684041844597}"/>
    <pc:docChg chg="delSld modSld delMainMaster">
      <pc:chgData name="Leila Ingram-Smith" userId="abf53238-41da-4e01-a2dc-9d152a2d4646" providerId="ADAL" clId="{84D3AFCC-0533-4EA4-B5C2-684041844597}" dt="2023-09-05T14:44:37.630" v="25" actId="2696"/>
      <pc:docMkLst>
        <pc:docMk/>
      </pc:docMkLst>
      <pc:sldChg chg="del">
        <pc:chgData name="Leila Ingram-Smith" userId="abf53238-41da-4e01-a2dc-9d152a2d4646" providerId="ADAL" clId="{84D3AFCC-0533-4EA4-B5C2-684041844597}" dt="2023-09-05T14:44:37.630" v="25" actId="2696"/>
        <pc:sldMkLst>
          <pc:docMk/>
          <pc:sldMk cId="1416048296" sldId="284"/>
        </pc:sldMkLst>
      </pc:sldChg>
      <pc:sldChg chg="modSp mod">
        <pc:chgData name="Leila Ingram-Smith" userId="abf53238-41da-4e01-a2dc-9d152a2d4646" providerId="ADAL" clId="{84D3AFCC-0533-4EA4-B5C2-684041844597}" dt="2023-09-05T14:44:29.072" v="24" actId="1076"/>
        <pc:sldMkLst>
          <pc:docMk/>
          <pc:sldMk cId="1433004572" sldId="299"/>
        </pc:sldMkLst>
        <pc:spChg chg="mod">
          <ac:chgData name="Leila Ingram-Smith" userId="abf53238-41da-4e01-a2dc-9d152a2d4646" providerId="ADAL" clId="{84D3AFCC-0533-4EA4-B5C2-684041844597}" dt="2023-09-05T14:43:48.883" v="19" actId="20577"/>
          <ac:spMkLst>
            <pc:docMk/>
            <pc:sldMk cId="1433004572" sldId="299"/>
            <ac:spMk id="17" creationId="{23B5305D-902E-62CF-B4D2-C7F416A299A9}"/>
          </ac:spMkLst>
        </pc:spChg>
        <pc:spChg chg="mod">
          <ac:chgData name="Leila Ingram-Smith" userId="abf53238-41da-4e01-a2dc-9d152a2d4646" providerId="ADAL" clId="{84D3AFCC-0533-4EA4-B5C2-684041844597}" dt="2023-09-05T14:43:54.826" v="20" actId="20577"/>
          <ac:spMkLst>
            <pc:docMk/>
            <pc:sldMk cId="1433004572" sldId="299"/>
            <ac:spMk id="18" creationId="{0A809312-3312-B251-1FDE-16D0AD1F8CC8}"/>
          </ac:spMkLst>
        </pc:spChg>
        <pc:picChg chg="mod modCrop">
          <ac:chgData name="Leila Ingram-Smith" userId="abf53238-41da-4e01-a2dc-9d152a2d4646" providerId="ADAL" clId="{84D3AFCC-0533-4EA4-B5C2-684041844597}" dt="2023-09-05T14:40:20.884" v="6" actId="1076"/>
          <ac:picMkLst>
            <pc:docMk/>
            <pc:sldMk cId="1433004572" sldId="299"/>
            <ac:picMk id="7" creationId="{D8A7E246-D378-507C-CBCE-0805435FF3E9}"/>
          </ac:picMkLst>
        </pc:picChg>
        <pc:picChg chg="mod">
          <ac:chgData name="Leila Ingram-Smith" userId="abf53238-41da-4e01-a2dc-9d152a2d4646" providerId="ADAL" clId="{84D3AFCC-0533-4EA4-B5C2-684041844597}" dt="2023-09-05T14:42:55.001" v="12" actId="14100"/>
          <ac:picMkLst>
            <pc:docMk/>
            <pc:sldMk cId="1433004572" sldId="299"/>
            <ac:picMk id="10" creationId="{F028A533-D9F3-9519-CEFE-F916DB3F7816}"/>
          </ac:picMkLst>
        </pc:picChg>
        <pc:picChg chg="mod">
          <ac:chgData name="Leila Ingram-Smith" userId="abf53238-41da-4e01-a2dc-9d152a2d4646" providerId="ADAL" clId="{84D3AFCC-0533-4EA4-B5C2-684041844597}" dt="2023-09-05T14:43:44.724" v="16" actId="14100"/>
          <ac:picMkLst>
            <pc:docMk/>
            <pc:sldMk cId="1433004572" sldId="299"/>
            <ac:picMk id="13" creationId="{8722076C-FB65-B79F-8A94-E43749D4F35B}"/>
          </ac:picMkLst>
        </pc:picChg>
        <pc:picChg chg="mod">
          <ac:chgData name="Leila Ingram-Smith" userId="abf53238-41da-4e01-a2dc-9d152a2d4646" providerId="ADAL" clId="{84D3AFCC-0533-4EA4-B5C2-684041844597}" dt="2023-09-05T14:44:29.072" v="24" actId="1076"/>
          <ac:picMkLst>
            <pc:docMk/>
            <pc:sldMk cId="1433004572" sldId="299"/>
            <ac:picMk id="16" creationId="{3D8B837A-2F11-2814-1887-757BE5268F40}"/>
          </ac:picMkLst>
        </pc:picChg>
      </pc:sldChg>
      <pc:sldMasterChg chg="del delSldLayout">
        <pc:chgData name="Leila Ingram-Smith" userId="abf53238-41da-4e01-a2dc-9d152a2d4646" providerId="ADAL" clId="{84D3AFCC-0533-4EA4-B5C2-684041844597}" dt="2023-09-05T14:44:37.630" v="25" actId="2696"/>
        <pc:sldMasterMkLst>
          <pc:docMk/>
          <pc:sldMasterMk cId="3520568088" sldId="2147483648"/>
        </pc:sldMasterMkLst>
        <pc:sldLayoutChg chg="del">
          <pc:chgData name="Leila Ingram-Smith" userId="abf53238-41da-4e01-a2dc-9d152a2d4646" providerId="ADAL" clId="{84D3AFCC-0533-4EA4-B5C2-684041844597}" dt="2023-09-05T14:44:37.630" v="25" actId="2696"/>
          <pc:sldLayoutMkLst>
            <pc:docMk/>
            <pc:sldMasterMk cId="3520568088" sldId="2147483648"/>
            <pc:sldLayoutMk cId="3504255992" sldId="214748365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4AB2A0-42D6-4B6A-9B23-2289ECB2D757}" type="datetimeFigureOut">
              <a:rPr lang="en-GB" smtClean="0"/>
              <a:t>29/01/2024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994B1-A88A-49FD-91AC-E393A275BB87}" type="slidenum">
              <a:rPr lang="en-GB" smtClean="0"/>
              <a:t>‹#›</a:t>
            </a:fld>
            <a:endParaRPr lang="en-GB"/>
          </a:p>
        </p:txBody>
      </p:sp>
    </p:spTree>
    <p:extLst>
      <p:ext uri="{BB962C8B-B14F-4D97-AF65-F5344CB8AC3E}">
        <p14:creationId xmlns:p14="http://schemas.microsoft.com/office/powerpoint/2010/main" val="3949725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4EC0D-FE89-3D4A-871C-B7CDF984FBF3}" type="slidenum">
              <a:rPr lang="en-US" smtClean="0"/>
              <a:t>23</a:t>
            </a:fld>
            <a:endParaRPr lang="en-US"/>
          </a:p>
        </p:txBody>
      </p:sp>
    </p:spTree>
    <p:extLst>
      <p:ext uri="{BB962C8B-B14F-4D97-AF65-F5344CB8AC3E}">
        <p14:creationId xmlns:p14="http://schemas.microsoft.com/office/powerpoint/2010/main" val="344991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7FFFA-B8A2-2C48-ACB6-44550E3F0B8C}"/>
              </a:ext>
            </a:extLst>
          </p:cNvPr>
          <p:cNvSpPr>
            <a:spLocks noGrp="1"/>
          </p:cNvSpPr>
          <p:nvPr>
            <p:ph type="dt" sz="half" idx="10"/>
          </p:nvPr>
        </p:nvSpPr>
        <p:spPr/>
        <p:txBody>
          <a:bodyPr/>
          <a:lstStyle/>
          <a:p>
            <a:fld id="{B776C0C9-5303-E24F-AC1E-150A11D1B4EC}" type="datetimeFigureOut">
              <a:rPr lang="en-US" smtClean="0"/>
              <a:t>1/29/2024</a:t>
            </a:fld>
            <a:endParaRPr lang="en-US"/>
          </a:p>
        </p:txBody>
      </p:sp>
      <p:sp>
        <p:nvSpPr>
          <p:cNvPr id="3" name="Footer Placeholder 2">
            <a:extLst>
              <a:ext uri="{FF2B5EF4-FFF2-40B4-BE49-F238E27FC236}">
                <a16:creationId xmlns:a16="http://schemas.microsoft.com/office/drawing/2014/main" id="{B07449F7-3EA4-7647-8FFA-5FEAC4A8A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011A9D-3320-934F-96E5-2CF9FA5A4F61}"/>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50425599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432AC-B826-3440-B2A0-E0D84A9A2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184480-DD7D-ED4C-9A49-443B3838E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9BCD0C-3291-214A-8C33-BA585E5B1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6C0C9-5303-E24F-AC1E-150A11D1B4EC}" type="datetimeFigureOut">
              <a:rPr lang="en-US" smtClean="0"/>
              <a:t>1/29/2024</a:t>
            </a:fld>
            <a:endParaRPr lang="en-US"/>
          </a:p>
        </p:txBody>
      </p:sp>
      <p:sp>
        <p:nvSpPr>
          <p:cNvPr id="5" name="Footer Placeholder 4">
            <a:extLst>
              <a:ext uri="{FF2B5EF4-FFF2-40B4-BE49-F238E27FC236}">
                <a16:creationId xmlns:a16="http://schemas.microsoft.com/office/drawing/2014/main" id="{13E73C5F-BA09-DD45-B7BA-A9F28E6C9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C32FCA-CF25-FE4F-8751-A724B547C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75C51-DF9A-0B42-BB6E-F560A3AAF664}" type="slidenum">
              <a:rPr lang="en-US" smtClean="0"/>
              <a:t>‹#›</a:t>
            </a:fld>
            <a:endParaRPr lang="en-US"/>
          </a:p>
        </p:txBody>
      </p:sp>
    </p:spTree>
    <p:extLst>
      <p:ext uri="{BB962C8B-B14F-4D97-AF65-F5344CB8AC3E}">
        <p14:creationId xmlns:p14="http://schemas.microsoft.com/office/powerpoint/2010/main" val="3520568088"/>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VIUk0YCi15w"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VIUk0YCi15w"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452184-616A-3C5A-83A1-C1F4949DCB66}"/>
              </a:ext>
            </a:extLst>
          </p:cNvPr>
          <p:cNvSpPr>
            <a:spLocks/>
          </p:cNvSpPr>
          <p:nvPr/>
        </p:nvSpPr>
        <p:spPr>
          <a:xfrm>
            <a:off x="6430617" y="5723324"/>
            <a:ext cx="5761383" cy="113467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A696661-1DF9-B04E-B4E3-1C10AB5A5F08}"/>
              </a:ext>
            </a:extLst>
          </p:cNvPr>
          <p:cNvSpPr>
            <a:spLocks/>
          </p:cNvSpPr>
          <p:nvPr/>
        </p:nvSpPr>
        <p:spPr>
          <a:xfrm>
            <a:off x="-1" y="1"/>
            <a:ext cx="12192001" cy="2576172"/>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477995" y="359209"/>
            <a:ext cx="8039647" cy="1200329"/>
          </a:xfrm>
          <a:prstGeom prst="rect">
            <a:avLst/>
          </a:prstGeom>
          <a:noFill/>
        </p:spPr>
        <p:txBody>
          <a:bodyPr wrap="square" rtlCol="0">
            <a:spAutoFit/>
          </a:bodyPr>
          <a:lstStyle/>
          <a:p>
            <a:r>
              <a:rPr lang="en-US" sz="2400">
                <a:solidFill>
                  <a:schemeClr val="bg1"/>
                </a:solidFill>
                <a:latin typeface="Work Sans Light" pitchFamily="2" charset="0"/>
              </a:rPr>
              <a:t>Big Question: </a:t>
            </a:r>
          </a:p>
          <a:p>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Why is Easter the most important festival for Christians? </a:t>
            </a:r>
            <a:endParaRPr lang="en-US" sz="2400">
              <a:solidFill>
                <a:schemeClr val="bg1"/>
              </a:solidFill>
              <a:latin typeface="Work Sans Light" pitchFamily="2" charset="0"/>
            </a:endParaRPr>
          </a:p>
        </p:txBody>
      </p:sp>
      <p:sp>
        <p:nvSpPr>
          <p:cNvPr id="12" name="TextBox 11">
            <a:extLst>
              <a:ext uri="{FF2B5EF4-FFF2-40B4-BE49-F238E27FC236}">
                <a16:creationId xmlns:a16="http://schemas.microsoft.com/office/drawing/2014/main" id="{5D460F70-1D54-ED4A-ADF6-21064E957007}"/>
              </a:ext>
            </a:extLst>
          </p:cNvPr>
          <p:cNvSpPr txBox="1">
            <a:spLocks/>
          </p:cNvSpPr>
          <p:nvPr/>
        </p:nvSpPr>
        <p:spPr>
          <a:xfrm>
            <a:off x="296799" y="413963"/>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062660" y="1630908"/>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p:cNvSpPr>
          <p:nvPr/>
        </p:nvSpPr>
        <p:spPr>
          <a:xfrm>
            <a:off x="208891" y="1191178"/>
            <a:ext cx="2181196" cy="523220"/>
          </a:xfrm>
          <a:prstGeom prst="rect">
            <a:avLst/>
          </a:prstGeom>
          <a:noFill/>
        </p:spPr>
        <p:txBody>
          <a:bodyPr wrap="square" rtlCol="0">
            <a:spAutoFit/>
          </a:bodyPr>
          <a:lstStyle/>
          <a:p>
            <a:r>
              <a:rPr lang="en-US" sz="1400">
                <a:solidFill>
                  <a:schemeClr val="bg1"/>
                </a:solidFill>
                <a:latin typeface="Work Sans SemiBold" pitchFamily="2" charset="0"/>
              </a:rPr>
              <a:t>CORE CONCEPT:</a:t>
            </a:r>
          </a:p>
          <a:p>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SALVATION</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a:spLocks/>
          </p:cNvSpPr>
          <p:nvPr/>
        </p:nvSpPr>
        <p:spPr>
          <a:xfrm>
            <a:off x="6430617" y="2576173"/>
            <a:ext cx="5768410" cy="3147151"/>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2A947F6-1B69-709F-552B-F5197D4394BF}"/>
              </a:ext>
            </a:extLst>
          </p:cNvPr>
          <p:cNvSpPr>
            <a:spLocks/>
          </p:cNvSpPr>
          <p:nvPr/>
        </p:nvSpPr>
        <p:spPr>
          <a:xfrm>
            <a:off x="7027" y="2576173"/>
            <a:ext cx="1622990" cy="4281826"/>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DE66AFA-E74B-2A5B-54A9-042DB2229AA7}"/>
              </a:ext>
            </a:extLst>
          </p:cNvPr>
          <p:cNvSpPr txBox="1">
            <a:spLocks/>
          </p:cNvSpPr>
          <p:nvPr/>
        </p:nvSpPr>
        <p:spPr>
          <a:xfrm>
            <a:off x="6593475" y="5750731"/>
            <a:ext cx="5517981" cy="1169551"/>
          </a:xfrm>
          <a:prstGeom prst="rect">
            <a:avLst/>
          </a:prstGeom>
          <a:noFill/>
        </p:spPr>
        <p:txBody>
          <a:bodyPr wrap="square" rtlCol="0">
            <a:spAutoFit/>
          </a:bodyPr>
          <a:lstStyle/>
          <a:p>
            <a:r>
              <a:rPr lang="en-GB" sz="1000" b="1">
                <a:solidFill>
                  <a:srgbClr val="55345A"/>
                </a:solidFill>
                <a:effectLst/>
                <a:latin typeface="Work Sans" pitchFamily="2" charset="0"/>
                <a:ea typeface="Calibri" panose="020F0502020204030204" pitchFamily="34" charset="0"/>
                <a:cs typeface="Calibri Light" panose="020F0302020204030204" pitchFamily="34" charset="0"/>
              </a:rPr>
              <a:t>Sensitivities:</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a:solidFill>
                  <a:srgbClr val="000000"/>
                </a:solidFill>
                <a:effectLst/>
                <a:latin typeface="Work Sans" pitchFamily="2" charset="0"/>
                <a:ea typeface="Calibri" panose="020F0502020204030204" pitchFamily="34" charset="0"/>
                <a:cs typeface="Gill Sans MT" panose="020B0502020104020203" pitchFamily="34" charset="0"/>
              </a:rPr>
              <a:t>This unit will cover the facts related to Jesus’ death and resurrection.  Some pupils may find this upsetting as they may have experienced the death of a loved one. Also be aware that some pupils may be worried about dying themselves.</a:t>
            </a:r>
          </a:p>
          <a:p>
            <a:r>
              <a:rPr lang="en-GB" sz="1000">
                <a:effectLst/>
                <a:latin typeface="Work Sans" pitchFamily="2" charset="0"/>
                <a:ea typeface="Calibri" panose="020F0502020204030204" pitchFamily="34" charset="0"/>
                <a:cs typeface="Times New Roman" panose="02020603050405020304" pitchFamily="18" charset="0"/>
              </a:rPr>
              <a:t>Although the story and message of Easter is integral to the Christian faith, be aware of pupils of other faiths in the class.</a:t>
            </a:r>
          </a:p>
          <a:p>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FCBEA29B-1814-54FD-DF6E-C7E229BB1571}"/>
              </a:ext>
            </a:extLst>
          </p:cNvPr>
          <p:cNvSpPr txBox="1">
            <a:spLocks/>
          </p:cNvSpPr>
          <p:nvPr/>
        </p:nvSpPr>
        <p:spPr>
          <a:xfrm>
            <a:off x="6512930" y="2630927"/>
            <a:ext cx="2803595" cy="3170420"/>
          </a:xfrm>
          <a:prstGeom prst="rect">
            <a:avLst/>
          </a:prstGeom>
          <a:noFill/>
        </p:spPr>
        <p:txBody>
          <a:bodyPr wrap="square" rtlCol="0">
            <a:spAutoFit/>
          </a:bodyPr>
          <a:lstStyle/>
          <a:p>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Religious vocabulary:</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Salvation:</a:t>
            </a:r>
            <a:r>
              <a:rPr lang="en-GB" sz="1000">
                <a:effectLst/>
                <a:latin typeface="Work Sans" pitchFamily="2" charset="0"/>
                <a:ea typeface="Calibri" panose="020F0502020204030204" pitchFamily="34" charset="0"/>
                <a:cs typeface="Times New Roman" panose="02020603050405020304" pitchFamily="18" charset="0"/>
              </a:rPr>
              <a:t>  To be rescued/saved by God.  Relationship between God and humankind is restored.</a:t>
            </a:r>
          </a:p>
          <a:p>
            <a:r>
              <a:rPr lang="en-GB" sz="1000" b="1">
                <a:effectLst/>
                <a:latin typeface="Work Sans" pitchFamily="2" charset="0"/>
                <a:ea typeface="Calibri" panose="020F0502020204030204" pitchFamily="34" charset="0"/>
                <a:cs typeface="Times New Roman" panose="02020603050405020304" pitchFamily="18" charset="0"/>
              </a:rPr>
              <a:t>Jesus:</a:t>
            </a:r>
            <a:r>
              <a:rPr lang="en-GB" sz="1000">
                <a:effectLst/>
                <a:latin typeface="Work Sans" pitchFamily="2" charset="0"/>
                <a:ea typeface="Calibri" panose="020F0502020204030204" pitchFamily="34" charset="0"/>
                <a:cs typeface="Times New Roman" panose="02020603050405020304" pitchFamily="18" charset="0"/>
              </a:rPr>
              <a:t> The central figure in Christianity.  The second person of the Trinity.</a:t>
            </a:r>
          </a:p>
          <a:p>
            <a:r>
              <a:rPr lang="en-GB" sz="1000" b="1">
                <a:effectLst/>
                <a:latin typeface="Work Sans" pitchFamily="2" charset="0"/>
                <a:ea typeface="Calibri" panose="020F0502020204030204" pitchFamily="34" charset="0"/>
                <a:cs typeface="Times New Roman" panose="02020603050405020304" pitchFamily="18" charset="0"/>
              </a:rPr>
              <a:t>Disciple:</a:t>
            </a:r>
            <a:r>
              <a:rPr lang="en-GB" sz="1000">
                <a:effectLst/>
                <a:latin typeface="Work Sans" pitchFamily="2" charset="0"/>
                <a:ea typeface="Calibri" panose="020F0502020204030204" pitchFamily="34" charset="0"/>
                <a:cs typeface="Times New Roman" panose="02020603050405020304" pitchFamily="18" charset="0"/>
              </a:rPr>
              <a:t>  A follower of Jesus</a:t>
            </a:r>
          </a:p>
          <a:p>
            <a:r>
              <a:rPr lang="en-GB" sz="1000" b="1">
                <a:effectLst/>
                <a:latin typeface="Work Sans" pitchFamily="2" charset="0"/>
                <a:ea typeface="Calibri" panose="020F0502020204030204" pitchFamily="34" charset="0"/>
                <a:cs typeface="Times New Roman" panose="02020603050405020304" pitchFamily="18" charset="0"/>
              </a:rPr>
              <a:t>Pharisee:</a:t>
            </a:r>
            <a:r>
              <a:rPr lang="en-GB" sz="1000">
                <a:effectLst/>
                <a:latin typeface="Work Sans" pitchFamily="2" charset="0"/>
                <a:ea typeface="Calibri" panose="020F0502020204030204" pitchFamily="34" charset="0"/>
                <a:cs typeface="Times New Roman" panose="02020603050405020304" pitchFamily="18" charset="0"/>
              </a:rPr>
              <a:t>  Jewish religious leader</a:t>
            </a:r>
          </a:p>
          <a:p>
            <a:r>
              <a:rPr lang="en-GB" sz="1000" b="1">
                <a:effectLst/>
                <a:latin typeface="Work Sans" pitchFamily="2" charset="0"/>
                <a:ea typeface="Times New Roman" panose="02020603050405020304" pitchFamily="18" charset="0"/>
                <a:cs typeface="Calibri Light" panose="020F0302020204030204" pitchFamily="34" charset="0"/>
              </a:rPr>
              <a:t>Palm Sunday:</a:t>
            </a:r>
            <a:r>
              <a:rPr lang="en-GB" sz="1000">
                <a:effectLst/>
                <a:latin typeface="Work Sans" pitchFamily="2" charset="0"/>
                <a:ea typeface="Times New Roman" panose="02020603050405020304" pitchFamily="18" charset="0"/>
                <a:cs typeface="Calibri Light" panose="020F0302020204030204" pitchFamily="34" charset="0"/>
              </a:rPr>
              <a:t> The day Christians remember the triumphal entry of Jesus into Jerusalem.</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Calibri Light" panose="020F0302020204030204" pitchFamily="34" charset="0"/>
              </a:rPr>
              <a:t>King:</a:t>
            </a:r>
            <a:r>
              <a:rPr lang="en-GB" sz="1000">
                <a:effectLst/>
                <a:latin typeface="Work Sans" pitchFamily="2" charset="0"/>
                <a:ea typeface="Times New Roman" panose="02020603050405020304" pitchFamily="18" charset="0"/>
                <a:cs typeface="Calibri Light" panose="020F0302020204030204" pitchFamily="34" charset="0"/>
              </a:rPr>
              <a:t>  A person who has absolute authority.</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Calibri Light" panose="020F0302020204030204" pitchFamily="34" charset="0"/>
              </a:rPr>
              <a:t>Hosanna:</a:t>
            </a:r>
            <a:r>
              <a:rPr lang="en-GB" sz="1000">
                <a:effectLst/>
                <a:latin typeface="Work Sans" pitchFamily="2" charset="0"/>
                <a:ea typeface="Times New Roman" panose="02020603050405020304" pitchFamily="18" charset="0"/>
                <a:cs typeface="Calibri Light" panose="020F0302020204030204" pitchFamily="34" charset="0"/>
              </a:rPr>
              <a:t>  Hebrew word that means to ‘save/rescue.’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Calibri Light" panose="020F0302020204030204" pitchFamily="34" charset="0"/>
              </a:rPr>
              <a:t>Last Supper:</a:t>
            </a:r>
            <a:r>
              <a:rPr lang="en-GB" sz="1000">
                <a:effectLst/>
                <a:latin typeface="Work Sans" pitchFamily="2" charset="0"/>
                <a:ea typeface="Times New Roman" panose="02020603050405020304" pitchFamily="18" charset="0"/>
                <a:cs typeface="Calibri Light" panose="020F0302020204030204" pitchFamily="34" charset="0"/>
              </a:rPr>
              <a:t>  The last meal Jesus ate with his disciples.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Calibri Light" panose="020F0302020204030204" pitchFamily="34" charset="0"/>
              </a:rPr>
              <a:t>Servant:</a:t>
            </a:r>
            <a:r>
              <a:rPr lang="en-GB" sz="1000">
                <a:effectLst/>
                <a:latin typeface="Work Sans" pitchFamily="2" charset="0"/>
                <a:ea typeface="Times New Roman" panose="02020603050405020304" pitchFamily="18" charset="0"/>
                <a:cs typeface="Calibri Light" panose="020F0302020204030204" pitchFamily="34" charset="0"/>
              </a:rPr>
              <a:t>  Someone who comes to serve others from a place of humility </a:t>
            </a:r>
            <a:endParaRPr lang="en-GB" sz="1000">
              <a:effectLst/>
              <a:latin typeface="Work Sans" pitchFamily="2" charset="0"/>
              <a:ea typeface="Calibri" panose="020F0502020204030204" pitchFamily="34" charset="0"/>
              <a:cs typeface="Times New Roman" panose="02020603050405020304" pitchFamily="18" charset="0"/>
            </a:endParaRPr>
          </a:p>
          <a:p>
            <a:pPr marL="228600" indent="-228600">
              <a:lnSpc>
                <a:spcPct val="106000"/>
              </a:lnSpc>
            </a:pP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7A0B1AB5-C845-D825-5E53-42CB9D3C4090}"/>
              </a:ext>
            </a:extLst>
          </p:cNvPr>
          <p:cNvSpPr txBox="1">
            <a:spLocks/>
          </p:cNvSpPr>
          <p:nvPr/>
        </p:nvSpPr>
        <p:spPr>
          <a:xfrm>
            <a:off x="0" y="2609154"/>
            <a:ext cx="1630018" cy="3668697"/>
          </a:xfrm>
          <a:prstGeom prst="rect">
            <a:avLst/>
          </a:prstGeom>
          <a:noFill/>
        </p:spPr>
        <p:txBody>
          <a:bodyPr wrap="square" rtlCol="0">
            <a:spAutoFit/>
          </a:bodyPr>
          <a:lstStyle/>
          <a:p>
            <a:pPr lvl="0">
              <a:lnSpc>
                <a:spcPct val="106000"/>
              </a:lnSpc>
            </a:pPr>
            <a:r>
              <a:rPr lang="en-GB" sz="1000" b="1">
                <a:solidFill>
                  <a:srgbClr val="55345A"/>
                </a:solidFill>
                <a:effectLst/>
                <a:latin typeface="Work Sans" pitchFamily="2" charset="0"/>
                <a:ea typeface="Calibri" panose="020F0502020204030204" pitchFamily="34" charset="0"/>
                <a:cs typeface="Calibri Light" panose="020F0302020204030204" pitchFamily="34" charset="0"/>
              </a:rPr>
              <a:t>What a child needs to know and remember by the end of the unit:</a:t>
            </a:r>
          </a:p>
          <a:p>
            <a:pPr marL="171450" lvl="0" indent="-171450">
              <a:lnSpc>
                <a:spcPct val="106000"/>
              </a:lnSpc>
              <a:buFont typeface="Arial" panose="020B0604020202020204" pitchFamily="34" charset="0"/>
              <a:buChar char="•"/>
            </a:pPr>
            <a:endParaRPr lang="en-GB" sz="1000" b="1">
              <a:solidFill>
                <a:srgbClr val="55345A"/>
              </a:solidFill>
              <a:effectLst/>
              <a:latin typeface="Work Sans" pitchFamily="2" charset="0"/>
              <a:ea typeface="Calibri" panose="020F0502020204030204" pitchFamily="34" charset="0"/>
              <a:cs typeface="Calibri Light" panose="020F0302020204030204" pitchFamily="34"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To know and remember the meaning of the core concept:  Salvation – to save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To know and remember what happened on:</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Palm Sunday - Jesus’ entry into Jerusalem</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Maundy Thursday – The events of the Last Supper</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Good Friday – Jesus’ death and the build up to this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Easter Sunday – Jesus’ Resurrection</a:t>
            </a:r>
          </a:p>
        </p:txBody>
      </p:sp>
      <p:sp>
        <p:nvSpPr>
          <p:cNvPr id="22" name="TextBox 21">
            <a:extLst>
              <a:ext uri="{FF2B5EF4-FFF2-40B4-BE49-F238E27FC236}">
                <a16:creationId xmlns:a16="http://schemas.microsoft.com/office/drawing/2014/main" id="{01A8AF2B-B012-DE6B-49EA-3445979E1B01}"/>
              </a:ext>
            </a:extLst>
          </p:cNvPr>
          <p:cNvSpPr txBox="1">
            <a:spLocks/>
          </p:cNvSpPr>
          <p:nvPr/>
        </p:nvSpPr>
        <p:spPr>
          <a:xfrm>
            <a:off x="1684687" y="2618436"/>
            <a:ext cx="4738011" cy="4324261"/>
          </a:xfrm>
          <a:prstGeom prst="rect">
            <a:avLst/>
          </a:prstGeom>
          <a:noFill/>
        </p:spPr>
        <p:txBody>
          <a:bodyPr wrap="square" rtlCol="0">
            <a:spAutoFit/>
          </a:bodyPr>
          <a:lstStyle/>
          <a:p>
            <a:r>
              <a:rPr lang="en-GB" sz="1000" b="1">
                <a:solidFill>
                  <a:srgbClr val="55345A"/>
                </a:solidFill>
                <a:effectLst/>
                <a:latin typeface="Work Sans" pitchFamily="2" charset="0"/>
                <a:ea typeface="Calibri" panose="020F0502020204030204" pitchFamily="34" charset="0"/>
                <a:cs typeface="Calibri Light" panose="020F0302020204030204" pitchFamily="34" charset="0"/>
              </a:rPr>
              <a:t>What a child should be able to do (Assessment):</a:t>
            </a:r>
            <a:br>
              <a:rPr lang="en-GB" sz="1000" b="1">
                <a:solidFill>
                  <a:srgbClr val="55345A"/>
                </a:solidFill>
                <a:effectLst/>
                <a:latin typeface="Work Sans" pitchFamily="2" charset="0"/>
                <a:ea typeface="Calibri" panose="020F0502020204030204" pitchFamily="34" charset="0"/>
                <a:cs typeface="Calibri Light" panose="020F0302020204030204" pitchFamily="34" charset="0"/>
              </a:rPr>
            </a:br>
            <a:r>
              <a:rPr lang="en-GB" sz="1000" b="1" kern="1200">
                <a:solidFill>
                  <a:srgbClr val="000000"/>
                </a:solidFill>
                <a:effectLst/>
                <a:latin typeface="Work Sans" pitchFamily="2" charset="0"/>
                <a:ea typeface="Times New Roman" panose="02020603050405020304" pitchFamily="18" charset="0"/>
                <a:cs typeface="Times New Roman" panose="02020603050405020304" pitchFamily="18" charset="0"/>
              </a:rPr>
              <a:t>Beliefs, teachings, sources of wisdom and authority:</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a:solidFill>
                  <a:srgbClr val="000000"/>
                </a:solidFill>
                <a:effectLst/>
                <a:latin typeface="Work Sans" pitchFamily="2" charset="0"/>
                <a:ea typeface="Times New Roman" panose="02020603050405020304" pitchFamily="18" charset="0"/>
                <a:cs typeface="Symbol" panose="05050102010706020507" pitchFamily="18" charset="2"/>
              </a:rPr>
              <a:t>I can talk about the Easter story (WT)</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buFont typeface="Arial" panose="020B0604020202020204" pitchFamily="34" charset="0"/>
              <a:buChar char="•"/>
            </a:pPr>
            <a:r>
              <a:rPr lang="en-GB" sz="1000" kern="1200">
                <a:solidFill>
                  <a:srgbClr val="000000"/>
                </a:solidFill>
                <a:effectLst/>
                <a:latin typeface="Work Sans" pitchFamily="2" charset="0"/>
                <a:ea typeface="Times New Roman" panose="02020603050405020304" pitchFamily="18" charset="0"/>
                <a:cs typeface="Symbol" panose="05050102010706020507" pitchFamily="18" charset="2"/>
              </a:rPr>
              <a:t>I can retell the Easter story in order of events and talk about it. (Exp)</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buFont typeface="Arial" panose="020B0604020202020204" pitchFamily="34" charset="0"/>
              <a:buChar char="•"/>
            </a:pPr>
            <a:r>
              <a:rPr lang="en-GB" sz="1000" kern="1200">
                <a:solidFill>
                  <a:srgbClr val="000000"/>
                </a:solidFill>
                <a:effectLst/>
                <a:latin typeface="Work Sans" pitchFamily="2" charset="0"/>
                <a:ea typeface="Times New Roman" panose="02020603050405020304" pitchFamily="18" charset="0"/>
                <a:cs typeface="Symbol" panose="05050102010706020507" pitchFamily="18" charset="2"/>
              </a:rPr>
              <a:t>I can retell the Easter story and give some meaning about what each event teaches us about Jesus and why it is the most important festival for Christians.  (GD)  E.g. – Palm Sunday – Kingship of Jesus.  Last Supper – Jesus came to serve.  Good Friday – Jesus was prepared to suffer for the world because He loved humanity.  Easter Sunday – Jesus is able to conquer death because Christians believe He is God.</a:t>
            </a:r>
          </a:p>
          <a:p>
            <a:pPr marL="171450" lvl="0" indent="-171450">
              <a:buFont typeface="Arial" panose="020B0604020202020204" pitchFamily="34" charset="0"/>
              <a:buChar char="•"/>
            </a:pPr>
            <a:endParaRPr lang="en-GB" sz="500">
              <a:effectLst/>
              <a:latin typeface="Work Sans" pitchFamily="2" charset="0"/>
              <a:ea typeface="Calibri" panose="020F0502020204030204" pitchFamily="34" charset="0"/>
              <a:cs typeface="Symbol" panose="05050102010706020507" pitchFamily="18" charset="2"/>
            </a:endParaRPr>
          </a:p>
          <a:p>
            <a:r>
              <a:rPr lang="en-GB" sz="1000" b="1" kern="1200">
                <a:solidFill>
                  <a:srgbClr val="000000"/>
                </a:solidFill>
                <a:effectLst/>
                <a:latin typeface="Work Sans" pitchFamily="2" charset="0"/>
                <a:ea typeface="Times New Roman" panose="02020603050405020304" pitchFamily="18" charset="0"/>
                <a:cs typeface="Times New Roman" panose="02020603050405020304" pitchFamily="18" charset="0"/>
              </a:rPr>
              <a:t>Questions of purpose, meaning and truth:</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a:solidFill>
                  <a:srgbClr val="000000"/>
                </a:solidFill>
                <a:effectLst/>
                <a:latin typeface="Work Sans" pitchFamily="2" charset="0"/>
                <a:ea typeface="Times New Roman" panose="02020603050405020304" pitchFamily="18" charset="0"/>
                <a:cs typeface="Symbol" panose="05050102010706020507" pitchFamily="18" charset="2"/>
              </a:rPr>
              <a:t>I can recall an occasion and say whether it made me feel happy or sad.  (WT)</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buFont typeface="Arial" panose="020B0604020202020204" pitchFamily="34" charset="0"/>
              <a:buChar char="•"/>
            </a:pPr>
            <a:r>
              <a:rPr lang="en-GB" sz="1000" kern="1200">
                <a:solidFill>
                  <a:srgbClr val="000000"/>
                </a:solidFill>
                <a:effectLst/>
                <a:latin typeface="Work Sans" pitchFamily="2" charset="0"/>
                <a:ea typeface="Times New Roman" panose="02020603050405020304" pitchFamily="18" charset="0"/>
                <a:cs typeface="Symbol" panose="05050102010706020507" pitchFamily="18" charset="2"/>
              </a:rPr>
              <a:t>I can think and talk about special things that have happened to me and what they mean.  (Exp)</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buFont typeface="Arial" panose="020B0604020202020204" pitchFamily="34" charset="0"/>
              <a:buChar char="•"/>
            </a:pPr>
            <a:r>
              <a:rPr lang="en-GB" sz="1000" kern="1200">
                <a:solidFill>
                  <a:srgbClr val="000000"/>
                </a:solidFill>
                <a:effectLst/>
                <a:latin typeface="Work Sans" pitchFamily="2" charset="0"/>
                <a:ea typeface="Times New Roman" panose="02020603050405020304" pitchFamily="18" charset="0"/>
                <a:cs typeface="Symbol" panose="05050102010706020507" pitchFamily="18" charset="2"/>
              </a:rPr>
              <a:t>I can talk about the events that occur in the Easter story and ask and answer questions about what they might mean for a Christian and why Easter is the most important festival for Christians.  (GD)  E.g.:  Palm Sunday – what does seeing Jesus as a King mean for a Christian?  The Last Supper – Jesus came to serve – what is Jesus saying about how people should treat one another?  Good Friday – Jesus suffered because he loved humanity.  How do people show love to others?  Easter day – resurrection – new life.  What do Christians do to remember Jesus is alive today in the lives of people – e.g. go to church, try and be like Jesus through their actions and words.</a:t>
            </a:r>
            <a:endParaRPr lang="en-GB" sz="1000">
              <a:effectLst/>
              <a:latin typeface="Work Sans" pitchFamily="2" charset="0"/>
              <a:ea typeface="Calibri" panose="020F0502020204030204" pitchFamily="34" charset="0"/>
              <a:cs typeface="Symbol" panose="05050102010706020507" pitchFamily="18" charset="2"/>
            </a:endParaRPr>
          </a:p>
        </p:txBody>
      </p:sp>
      <p:sp>
        <p:nvSpPr>
          <p:cNvPr id="24" name="TextBox 23">
            <a:extLst>
              <a:ext uri="{FF2B5EF4-FFF2-40B4-BE49-F238E27FC236}">
                <a16:creationId xmlns:a16="http://schemas.microsoft.com/office/drawing/2014/main" id="{225109BB-EB7C-0FA7-B875-2EC8B0B1C1CC}"/>
              </a:ext>
            </a:extLst>
          </p:cNvPr>
          <p:cNvSpPr txBox="1">
            <a:spLocks/>
          </p:cNvSpPr>
          <p:nvPr/>
        </p:nvSpPr>
        <p:spPr>
          <a:xfrm>
            <a:off x="9243008" y="2612856"/>
            <a:ext cx="2868448" cy="2862322"/>
          </a:xfrm>
          <a:prstGeom prst="rect">
            <a:avLst/>
          </a:prstGeom>
          <a:noFill/>
        </p:spPr>
        <p:txBody>
          <a:bodyPr wrap="square" rtlCol="0">
            <a:spAutoFit/>
          </a:bodyPr>
          <a:lstStyle/>
          <a:p>
            <a:r>
              <a:rPr lang="en-GB" sz="1000" b="1">
                <a:effectLst/>
                <a:latin typeface="Work Sans" pitchFamily="2" charset="0"/>
                <a:ea typeface="Times New Roman" panose="02020603050405020304" pitchFamily="18" charset="0"/>
                <a:cs typeface="Calibri Light" panose="020F0302020204030204" pitchFamily="34" charset="0"/>
              </a:rPr>
              <a:t>Gethsemane:</a:t>
            </a:r>
            <a:r>
              <a:rPr lang="en-GB" sz="1000">
                <a:effectLst/>
                <a:latin typeface="Work Sans" pitchFamily="2" charset="0"/>
                <a:ea typeface="Times New Roman" panose="02020603050405020304" pitchFamily="18" charset="0"/>
                <a:cs typeface="Calibri Light" panose="020F0302020204030204" pitchFamily="34" charset="0"/>
              </a:rPr>
              <a:t>  The garden Jesus went to pray before he was arrested.</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Calibri Light" panose="020F0302020204030204" pitchFamily="34" charset="0"/>
              </a:rPr>
              <a:t>Good Friday:</a:t>
            </a:r>
            <a:r>
              <a:rPr lang="en-GB" sz="1000">
                <a:effectLst/>
                <a:latin typeface="Work Sans" pitchFamily="2" charset="0"/>
                <a:ea typeface="Times New Roman" panose="02020603050405020304" pitchFamily="18" charset="0"/>
                <a:cs typeface="Calibri Light" panose="020F0302020204030204" pitchFamily="34" charset="0"/>
              </a:rPr>
              <a:t>  The day on which Christians remember Jesus’ death.</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Calibri Light" panose="020F0302020204030204" pitchFamily="34" charset="0"/>
              </a:rPr>
              <a:t>Crucifixion:</a:t>
            </a:r>
            <a:r>
              <a:rPr lang="en-GB" sz="1000">
                <a:effectLst/>
                <a:latin typeface="Work Sans" pitchFamily="2" charset="0"/>
                <a:ea typeface="Times New Roman" panose="02020603050405020304" pitchFamily="18" charset="0"/>
                <a:cs typeface="Calibri Light" panose="020F0302020204030204" pitchFamily="34" charset="0"/>
              </a:rPr>
              <a:t>  A method used to execute criminals.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Calibri Light" panose="020F0302020204030204" pitchFamily="34" charset="0"/>
              </a:rPr>
              <a:t>Forgiveness:</a:t>
            </a:r>
            <a:r>
              <a:rPr lang="en-GB" sz="1000">
                <a:effectLst/>
                <a:latin typeface="Work Sans" pitchFamily="2" charset="0"/>
                <a:ea typeface="Times New Roman" panose="02020603050405020304" pitchFamily="18" charset="0"/>
                <a:cs typeface="Calibri Light" panose="020F0302020204030204" pitchFamily="34" charset="0"/>
              </a:rPr>
              <a:t>  To ‘let go’ of those things that hurt us.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Calibri Light" panose="020F0302020204030204" pitchFamily="34" charset="0"/>
              </a:rPr>
              <a:t>Love:</a:t>
            </a:r>
            <a:r>
              <a:rPr lang="en-GB" sz="1000">
                <a:effectLst/>
                <a:latin typeface="Work Sans" pitchFamily="2" charset="0"/>
                <a:ea typeface="Times New Roman" panose="02020603050405020304" pitchFamily="18" charset="0"/>
                <a:cs typeface="Calibri Light" panose="020F0302020204030204" pitchFamily="34" charset="0"/>
              </a:rPr>
              <a:t>  Giving to others in a selfless way.  Not expecting anything back</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Calibri Light" panose="020F0302020204030204" pitchFamily="34" charset="0"/>
              </a:rPr>
              <a:t>Cross:</a:t>
            </a:r>
            <a:r>
              <a:rPr lang="en-GB" sz="1000">
                <a:effectLst/>
                <a:latin typeface="Work Sans" pitchFamily="2" charset="0"/>
                <a:ea typeface="Times New Roman" panose="02020603050405020304" pitchFamily="18" charset="0"/>
                <a:cs typeface="Calibri Light" panose="020F0302020204030204" pitchFamily="34" charset="0"/>
              </a:rPr>
              <a:t>   The instrument on which Jesus died.  A symbol of forgiveness and sacrifice.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Calibri Light" panose="020F0302020204030204" pitchFamily="34" charset="0"/>
              </a:rPr>
              <a:t>Tomb:</a:t>
            </a:r>
            <a:r>
              <a:rPr lang="en-GB" sz="1000">
                <a:effectLst/>
                <a:latin typeface="Work Sans" pitchFamily="2" charset="0"/>
                <a:ea typeface="Times New Roman" panose="02020603050405020304" pitchFamily="18" charset="0"/>
                <a:cs typeface="Calibri Light" panose="020F0302020204030204" pitchFamily="34" charset="0"/>
              </a:rPr>
              <a:t>   The place where Jesus was laid.</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Calibri Light" panose="020F0302020204030204" pitchFamily="34" charset="0"/>
              </a:rPr>
              <a:t>Easter Sunday:</a:t>
            </a:r>
            <a:r>
              <a:rPr lang="en-GB" sz="1000">
                <a:effectLst/>
                <a:latin typeface="Work Sans" pitchFamily="2" charset="0"/>
                <a:ea typeface="Times New Roman" panose="02020603050405020304" pitchFamily="18" charset="0"/>
                <a:cs typeface="Calibri Light" panose="020F0302020204030204" pitchFamily="34" charset="0"/>
              </a:rPr>
              <a:t>  The day Christians celebrate the resurrection of Jesus Christ</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Calibri Light" panose="020F0302020204030204" pitchFamily="34" charset="0"/>
              </a:rPr>
              <a:t>Resurrection:</a:t>
            </a:r>
            <a:r>
              <a:rPr lang="en-GB" sz="1000">
                <a:effectLst/>
                <a:latin typeface="Work Sans" pitchFamily="2" charset="0"/>
                <a:ea typeface="Times New Roman" panose="02020603050405020304" pitchFamily="18" charset="0"/>
                <a:cs typeface="Calibri Light" panose="020F0302020204030204" pitchFamily="34" charset="0"/>
              </a:rPr>
              <a:t>  The rising from the dead of Jesus Christ</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BBD0E2F0-DFE2-AAEC-FB94-EABF9A7B52B4}"/>
              </a:ext>
            </a:extLst>
          </p:cNvPr>
          <p:cNvSpPr txBox="1">
            <a:spLocks/>
          </p:cNvSpPr>
          <p:nvPr/>
        </p:nvSpPr>
        <p:spPr>
          <a:xfrm>
            <a:off x="2598979" y="1551336"/>
            <a:ext cx="7988992" cy="861774"/>
          </a:xfrm>
          <a:prstGeom prst="rect">
            <a:avLst/>
          </a:prstGeom>
          <a:noFill/>
        </p:spPr>
        <p:txBody>
          <a:bodyPr wrap="square" rtlCol="0">
            <a:spAutoFit/>
          </a:bodyPr>
          <a:lstStyle/>
          <a:p>
            <a:r>
              <a:rPr lang="en-GB" sz="1000" b="1">
                <a:solidFill>
                  <a:schemeClr val="bg1"/>
                </a:solidFill>
                <a:effectLst/>
                <a:latin typeface="Work Sans" pitchFamily="2" charset="0"/>
                <a:ea typeface="Calibri" panose="020F0502020204030204" pitchFamily="34" charset="0"/>
                <a:cs typeface="Calibri Light" panose="020F0302020204030204" pitchFamily="34" charset="0"/>
              </a:rPr>
              <a:t>Weekly questions:</a:t>
            </a:r>
            <a:endParaRPr lang="en-GB" sz="100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kern="1200">
                <a:solidFill>
                  <a:schemeClr val="bg1"/>
                </a:solidFill>
                <a:effectLst/>
                <a:latin typeface="Work Sans" pitchFamily="2" charset="0"/>
                <a:ea typeface="Times New Roman" panose="02020603050405020304" pitchFamily="18" charset="0"/>
                <a:cs typeface="Times New Roman" panose="02020603050405020304" pitchFamily="18" charset="0"/>
              </a:rPr>
              <a:t>Week 1:  </a:t>
            </a:r>
            <a: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t>What happened on Palm Sunday and what does it teach us about Jesus?</a:t>
            </a:r>
            <a:b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a:solidFill>
                  <a:schemeClr val="bg1"/>
                </a:solidFill>
                <a:effectLst/>
                <a:latin typeface="Work Sans" pitchFamily="2" charset="0"/>
                <a:ea typeface="Times New Roman" panose="02020603050405020304" pitchFamily="18" charset="0"/>
                <a:cs typeface="Times New Roman" panose="02020603050405020304" pitchFamily="18" charset="0"/>
              </a:rPr>
              <a:t>Week 2:  </a:t>
            </a:r>
            <a: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t>What happened at the Last Supper and what does it teach us about Jesus?</a:t>
            </a:r>
            <a:b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a:solidFill>
                  <a:schemeClr val="bg1"/>
                </a:solidFill>
                <a:effectLst/>
                <a:latin typeface="Work Sans" pitchFamily="2" charset="0"/>
                <a:ea typeface="Times New Roman" panose="02020603050405020304" pitchFamily="18" charset="0"/>
                <a:cs typeface="Times New Roman" panose="02020603050405020304" pitchFamily="18" charset="0"/>
              </a:rPr>
              <a:t>Week 3:  </a:t>
            </a:r>
            <a: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t>What happened on Good Friday and what does it teach us about Jesus?</a:t>
            </a:r>
            <a:b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a:solidFill>
                  <a:schemeClr val="bg1"/>
                </a:solidFill>
                <a:effectLst/>
                <a:latin typeface="Work Sans" pitchFamily="2" charset="0"/>
                <a:ea typeface="Times New Roman" panose="02020603050405020304" pitchFamily="18" charset="0"/>
                <a:cs typeface="Times New Roman" panose="02020603050405020304" pitchFamily="18" charset="0"/>
              </a:rPr>
              <a:t>Week 4:  </a:t>
            </a:r>
            <a: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t>What happened on Easter Sunday and what does it teach us about Jesus?</a:t>
            </a:r>
            <a:endParaRPr lang="en-GB" sz="1000">
              <a:solidFill>
                <a:schemeClr val="bg1"/>
              </a:solidFill>
              <a:effectLst/>
              <a:latin typeface="Work Sans"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608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happened at the Last Supper and what does it teach us about Jesus?</a:t>
            </a: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a:solidFill>
                  <a:schemeClr val="bg1"/>
                </a:solidFill>
                <a:latin typeface="Work Sans SemiBold" pitchFamily="2" charset="0"/>
              </a:rPr>
              <a:t>CORE CONCEPT:</a:t>
            </a:r>
          </a:p>
          <a:p>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SALVATION</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539496" cy="4862870"/>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Explain</a:t>
            </a:r>
            <a:r>
              <a:rPr lang="en-GB" sz="1000">
                <a:effectLst/>
                <a:latin typeface="Work Sans" pitchFamily="2" charset="0"/>
                <a:ea typeface="Calibri" panose="020F0502020204030204" pitchFamily="34" charset="0"/>
                <a:cs typeface="Times New Roman" panose="02020603050405020304" pitchFamily="18" charset="0"/>
              </a:rPr>
              <a:t> to the pupils the scene Leonardo Da Vinci is trying to show in his painting:</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solidFill>
                  <a:srgbClr val="000000"/>
                </a:solidFill>
                <a:effectLst/>
                <a:latin typeface="Work Sans" pitchFamily="2" charset="0"/>
                <a:ea typeface="Calibri" panose="020F0502020204030204" pitchFamily="34" charset="0"/>
                <a:cs typeface="Times New Roman" panose="02020603050405020304" pitchFamily="18" charset="0"/>
              </a:rPr>
              <a:t>Teacher subject knowledge:</a:t>
            </a:r>
            <a:r>
              <a:rPr lang="en-GB" sz="1000">
                <a:solidFill>
                  <a:srgbClr val="000000"/>
                </a:solidFill>
                <a:effectLst/>
                <a:latin typeface="Work Sans" pitchFamily="2" charset="0"/>
                <a:ea typeface="Calibri" panose="020F0502020204030204" pitchFamily="34" charset="0"/>
                <a:cs typeface="Times New Roman" panose="02020603050405020304" pitchFamily="18" charset="0"/>
              </a:rPr>
              <a:t>  </a:t>
            </a:r>
            <a:r>
              <a:rPr lang="en-GB" sz="1000" spc="40">
                <a:solidFill>
                  <a:srgbClr val="55345A"/>
                </a:solidFill>
                <a:effectLst/>
                <a:latin typeface="Work Sans" pitchFamily="2" charset="0"/>
                <a:ea typeface="Calibri" panose="020F0502020204030204" pitchFamily="34" charset="0"/>
                <a:cs typeface="Times New Roman" panose="02020603050405020304" pitchFamily="18" charset="0"/>
              </a:rPr>
              <a:t>The painting depicts Jesus's last meal with his disciples before he was captured and crucified. But more specifically, </a:t>
            </a:r>
            <a:r>
              <a:rPr lang="en-GB" sz="1000" u="none" strike="noStrike" spc="40">
                <a:solidFill>
                  <a:srgbClr val="55345A"/>
                </a:solidFill>
                <a:effectLst/>
                <a:latin typeface="Work Sans" pitchFamily="2"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Leonardo da Vinci</a:t>
            </a:r>
            <a:r>
              <a:rPr lang="en-GB" sz="1000" spc="40">
                <a:solidFill>
                  <a:srgbClr val="55345A"/>
                </a:solidFill>
                <a:effectLst/>
                <a:latin typeface="Work Sans" pitchFamily="2" charset="0"/>
                <a:ea typeface="Calibri" panose="020F0502020204030204" pitchFamily="34" charset="0"/>
                <a:cs typeface="Times New Roman" panose="02020603050405020304" pitchFamily="18" charset="0"/>
              </a:rPr>
              <a:t> wanted to capture the scene just after Jesus reveals that one of his friends will betray him, complete with reactions of shock and rage from the disciples. In Leonardo da Vinci's interpretation, the moment also takes place just before the birth of the Eucharist, with Jesus reaching for the bread and a glass of wine that would then become the key symbols of this Christian sacrament.</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spc="40">
                <a:solidFill>
                  <a:srgbClr val="26323E"/>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spc="40">
                <a:solidFill>
                  <a:srgbClr val="000000"/>
                </a:solidFill>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fontAlgn="base">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Times New Roman" panose="02020603050405020304" pitchFamily="18" charset="0"/>
              </a:rPr>
              <a:t>What can you see?</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fontAlgn="base">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Times New Roman" panose="02020603050405020304" pitchFamily="18" charset="0"/>
              </a:rPr>
              <a:t>What is on the table?</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fontAlgn="base">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Times New Roman" panose="02020603050405020304" pitchFamily="18" charset="0"/>
              </a:rPr>
              <a:t>Who is there? What are they doing?</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fontAlgn="base">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Times New Roman" panose="02020603050405020304" pitchFamily="18" charset="0"/>
              </a:rPr>
              <a:t>What do their facial expressions tell you?</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fontAlgn="base">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Times New Roman" panose="02020603050405020304" pitchFamily="18" charset="0"/>
              </a:rPr>
              <a:t>Why do you think Jesus in the middle of the painting?</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fontAlgn="base">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Times New Roman" panose="02020603050405020304" pitchFamily="18" charset="0"/>
              </a:rPr>
              <a:t>What do you think the disciples might be saying to each other?</a:t>
            </a:r>
            <a:endParaRPr lang="en-GB" sz="1000">
              <a:effectLst/>
              <a:latin typeface="Work Sans" pitchFamily="2" charset="0"/>
              <a:ea typeface="Calibri" panose="020F0502020204030204" pitchFamily="34" charset="0"/>
              <a:cs typeface="Times New Roman" panose="02020603050405020304" pitchFamily="18" charset="0"/>
            </a:endParaRPr>
          </a:p>
          <a:p>
            <a:pPr marL="914400"/>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Main activity:  (Evaluate and communicate)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Carousal of activities and children choose where to go or go with one option:</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Option 1:  Model what a high-quality response would look like.</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Provide a copy for each child of the Last Supper painting</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Provide each child with a speech bubble.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Pupils imagine they are a disciple sitting at the table.  What is it they are saying to one of their friends or to Jesus directly?</a:t>
            </a:r>
          </a:p>
          <a:p>
            <a:pPr marL="171450" lvl="0" indent="-171450">
              <a:buFont typeface="Arial" panose="020B0604020202020204" pitchFamily="34" charset="0"/>
              <a:buChar char="•"/>
            </a:pPr>
            <a:endParaRPr lang="en-GB" sz="1000">
              <a:effectLst/>
              <a:latin typeface="Work Sans" pitchFamily="2" charset="0"/>
              <a:ea typeface="Calibri" panose="020F0502020204030204" pitchFamily="34" charset="0"/>
              <a:cs typeface="Symbol" panose="05050102010706020507" pitchFamily="18" charset="2"/>
            </a:endParaRPr>
          </a:p>
          <a:p>
            <a:r>
              <a:rPr lang="en-GB" sz="1000" b="1">
                <a:effectLst/>
                <a:latin typeface="Work Sans" pitchFamily="2" charset="0"/>
                <a:ea typeface="Calibri" panose="020F0502020204030204" pitchFamily="34" charset="0"/>
                <a:cs typeface="Times New Roman" panose="02020603050405020304" pitchFamily="18" charset="0"/>
              </a:rPr>
              <a:t>Option 2:</a:t>
            </a:r>
            <a:endParaRPr lang="en-GB" sz="1000">
              <a:effectLst/>
              <a:latin typeface="Work Sans" pitchFamily="2"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Pupils are given the option to wash either each other’s feet or their teacher washes their feet.  How do they feel washing the feet of their friend and how do they feel having their feet washed?  How do you think the disciples felt having their feet washed by Jesus?  Can you explain your answer?</a:t>
            </a:r>
            <a:endParaRPr lang="en-GB" sz="1000">
              <a:effectLst/>
              <a:latin typeface="Work Sans" pitchFamily="2" charset="0"/>
              <a:ea typeface="Calibri" panose="020F0502020204030204" pitchFamily="34" charset="0"/>
              <a:cs typeface="Times New Roman" panose="02020603050405020304" pitchFamily="18" charset="0"/>
            </a:endParaRPr>
          </a:p>
          <a:p>
            <a:pPr fontAlgn="base"/>
            <a:r>
              <a:rPr lang="en-GB" sz="1000" b="1">
                <a:effectLst/>
                <a:latin typeface="Work Sans" pitchFamily="2" charset="0"/>
                <a:ea typeface="Calibri" panose="020F0502020204030204" pitchFamily="34" charset="0"/>
                <a:cs typeface="Times New Roman" panose="02020603050405020304" pitchFamily="18" charset="0"/>
              </a:rPr>
              <a:t>Record the conversation on video and take photos of the action.</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endParaRPr lang="en-GB" sz="1000">
              <a:effectLst/>
              <a:latin typeface="Work Sans" pitchFamily="2" charset="0"/>
              <a:ea typeface="Calibri" panose="020F0502020204030204" pitchFamily="34" charset="0"/>
              <a:cs typeface="Symbol" panose="05050102010706020507" pitchFamily="18" charset="2"/>
            </a:endParaRP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2992298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happened at the Last Supper and what does it teach us about Jesus?</a:t>
            </a: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a:solidFill>
                  <a:schemeClr val="bg1"/>
                </a:solidFill>
                <a:latin typeface="Work Sans SemiBold" pitchFamily="2" charset="0"/>
              </a:rPr>
              <a:t>CORE CONCEPT:</a:t>
            </a:r>
          </a:p>
          <a:p>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SALVATION</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539496" cy="4555093"/>
          </a:xfrm>
          <a:prstGeom prst="rect">
            <a:avLst/>
          </a:prstGeom>
          <a:noFill/>
        </p:spPr>
        <p:txBody>
          <a:bodyPr wrap="square" lIns="91440" tIns="45720" rIns="91440" bIns="45720" anchor="t">
            <a:spAutoFit/>
          </a:bodyPr>
          <a:lstStyle/>
          <a:p>
            <a:pPr fontAlgn="base"/>
            <a:r>
              <a:rPr lang="en-GB" sz="1000" b="1">
                <a:effectLst/>
                <a:latin typeface="Work Sans"/>
                <a:ea typeface="Calibri" panose="020F0502020204030204" pitchFamily="34" charset="0"/>
                <a:cs typeface="Times New Roman"/>
              </a:rPr>
              <a:t>Option 3:</a:t>
            </a:r>
            <a:r>
              <a:rPr lang="en-GB" sz="1000" b="1">
                <a:latin typeface="Work Sans"/>
                <a:ea typeface="Calibri" panose="020F0502020204030204" pitchFamily="34" charset="0"/>
                <a:cs typeface="Times New Roman"/>
              </a:rPr>
              <a:t> </a:t>
            </a:r>
            <a:r>
              <a:rPr lang="en-GB" sz="1000" b="1">
                <a:effectLst/>
                <a:latin typeface="Work Sans"/>
                <a:ea typeface="Calibri" panose="020F0502020204030204" pitchFamily="34" charset="0"/>
                <a:cs typeface="Times New Roman"/>
              </a:rPr>
              <a:t> This activity strengthens the teaching of what the Last Supper has to teach Christians today.</a:t>
            </a:r>
            <a:r>
              <a:rPr lang="en-GB" sz="1000" b="1">
                <a:latin typeface="Work Sans"/>
                <a:ea typeface="Calibri" panose="020F0502020204030204" pitchFamily="34" charset="0"/>
                <a:cs typeface="Times New Roman"/>
              </a:rPr>
              <a:t> </a:t>
            </a:r>
            <a:endParaRPr lang="en-GB" sz="1000">
              <a:effectLst/>
              <a:latin typeface="Work Sans" pitchFamily="2" charset="0"/>
              <a:ea typeface="Calibri" panose="020F0502020204030204" pitchFamily="34" charset="0"/>
              <a:cs typeface="Times New Roman" panose="02020603050405020304" pitchFamily="18" charset="0"/>
            </a:endParaRPr>
          </a:p>
          <a:p>
            <a:pPr fontAlgn="base"/>
            <a:endParaRPr lang="en-GB" sz="1000">
              <a:effectLst/>
              <a:latin typeface="Work Sans" pitchFamily="2" charset="0"/>
              <a:ea typeface="Calibri" panose="020F0502020204030204" pitchFamily="34" charset="0"/>
              <a:cs typeface="Times New Roman" panose="02020603050405020304" pitchFamily="18" charset="0"/>
            </a:endParaRPr>
          </a:p>
          <a:p>
            <a:pPr fontAlgn="base"/>
            <a:r>
              <a:rPr lang="en-GB" sz="1000" b="1">
                <a:effectLst/>
                <a:latin typeface="Work Sans" pitchFamily="2" charset="0"/>
                <a:ea typeface="Calibri" panose="020F0502020204030204" pitchFamily="34" charset="0"/>
                <a:cs typeface="Times New Roman" panose="02020603050405020304" pitchFamily="18" charset="0"/>
              </a:rPr>
              <a:t>Showing love to others through acts of service.</a:t>
            </a:r>
            <a:endParaRPr lang="en-GB" sz="1000">
              <a:effectLst/>
              <a:latin typeface="Work Sans" pitchFamily="2" charset="0"/>
              <a:ea typeface="Calibri" panose="020F0502020204030204" pitchFamily="34" charset="0"/>
              <a:cs typeface="Times New Roman" panose="02020603050405020304" pitchFamily="18" charset="0"/>
            </a:endParaRPr>
          </a:p>
          <a:p>
            <a:pPr fontAlgn="base"/>
            <a:r>
              <a:rPr lang="en-GB" sz="1000">
                <a:effectLst/>
                <a:latin typeface="Work Sans"/>
                <a:ea typeface="Calibri" panose="020F0502020204030204" pitchFamily="34" charset="0"/>
                <a:cs typeface="Symbol" panose="05050102010706020507" pitchFamily="18" charset="2"/>
              </a:rPr>
              <a:t>Pupils decide either in groups or pairs an act of service they could do for someone else.</a:t>
            </a:r>
            <a:r>
              <a:rPr lang="en-GB" sz="1000">
                <a:latin typeface="Work Sans"/>
                <a:ea typeface="Calibri" panose="020F0502020204030204" pitchFamily="34" charset="0"/>
                <a:cs typeface="Symbol" panose="05050102010706020507" pitchFamily="18" charset="2"/>
              </a:rPr>
              <a:t> </a:t>
            </a:r>
            <a:r>
              <a:rPr lang="en-GB" sz="1000">
                <a:effectLst/>
                <a:latin typeface="Work Sans"/>
                <a:ea typeface="Calibri" panose="020F0502020204030204" pitchFamily="34" charset="0"/>
                <a:cs typeface="Symbol" panose="05050102010706020507" pitchFamily="18" charset="2"/>
              </a:rPr>
              <a:t> This could be for a member of their family or another friend or another class.</a:t>
            </a:r>
            <a:r>
              <a:rPr lang="en-GB" sz="1000">
                <a:latin typeface="Work Sans"/>
                <a:ea typeface="Calibri" panose="020F0502020204030204" pitchFamily="34" charset="0"/>
                <a:cs typeface="Symbol" panose="05050102010706020507" pitchFamily="18" charset="2"/>
              </a:rPr>
              <a:t> </a:t>
            </a:r>
            <a:r>
              <a:rPr lang="en-GB" sz="1000">
                <a:effectLst/>
                <a:latin typeface="Work Sans"/>
                <a:ea typeface="Calibri" panose="020F0502020204030204" pitchFamily="34" charset="0"/>
                <a:cs typeface="Symbol" panose="05050102010706020507" pitchFamily="18" charset="2"/>
              </a:rPr>
              <a:t> </a:t>
            </a:r>
            <a:r>
              <a:rPr lang="en-GB" sz="1000" err="1">
                <a:effectLst/>
                <a:latin typeface="Work Sans"/>
                <a:ea typeface="Calibri" panose="020F0502020204030204" pitchFamily="34" charset="0"/>
                <a:cs typeface="Symbol" panose="05050102010706020507" pitchFamily="18" charset="2"/>
              </a:rPr>
              <a:t>Eg</a:t>
            </a:r>
            <a:r>
              <a:rPr lang="en-GB" sz="1000">
                <a:effectLst/>
                <a:latin typeface="Work Sans"/>
                <a:ea typeface="Calibri" panose="020F0502020204030204" pitchFamily="34" charset="0"/>
                <a:cs typeface="Symbol" panose="05050102010706020507" pitchFamily="18" charset="2"/>
              </a:rPr>
              <a:t> – playing with the reception children at playtime.</a:t>
            </a:r>
            <a:r>
              <a:rPr lang="en-GB" sz="1000">
                <a:latin typeface="Work Sans"/>
                <a:ea typeface="Calibri" panose="020F0502020204030204" pitchFamily="34" charset="0"/>
                <a:cs typeface="Symbol" panose="05050102010706020507" pitchFamily="18" charset="2"/>
              </a:rPr>
              <a:t> </a:t>
            </a:r>
            <a:r>
              <a:rPr lang="en-GB" sz="1000">
                <a:effectLst/>
                <a:latin typeface="Work Sans"/>
                <a:ea typeface="Calibri" panose="020F0502020204030204" pitchFamily="34" charset="0"/>
                <a:cs typeface="Symbol" panose="05050102010706020507" pitchFamily="18" charset="2"/>
              </a:rPr>
              <a:t> Helping in the dining hall.</a:t>
            </a:r>
            <a:r>
              <a:rPr lang="en-GB" sz="1000">
                <a:latin typeface="Work Sans"/>
                <a:ea typeface="Calibri" panose="020F0502020204030204" pitchFamily="34" charset="0"/>
                <a:cs typeface="Symbol" panose="05050102010706020507" pitchFamily="18" charset="2"/>
              </a:rPr>
              <a:t> </a:t>
            </a:r>
            <a:r>
              <a:rPr lang="en-GB" sz="1000">
                <a:effectLst/>
                <a:latin typeface="Work Sans"/>
                <a:ea typeface="Calibri" panose="020F0502020204030204" pitchFamily="34" charset="0"/>
                <a:cs typeface="Symbol" panose="05050102010706020507" pitchFamily="18" charset="2"/>
              </a:rPr>
              <a:t> Offering to do a job for a member of staff.</a:t>
            </a:r>
            <a:r>
              <a:rPr lang="en-GB" sz="1000">
                <a:latin typeface="Work Sans"/>
                <a:ea typeface="Calibri" panose="020F0502020204030204" pitchFamily="34" charset="0"/>
                <a:cs typeface="Symbol" panose="05050102010706020507" pitchFamily="18" charset="2"/>
              </a:rPr>
              <a:t>  </a:t>
            </a:r>
            <a:r>
              <a:rPr lang="en-GB" sz="1000">
                <a:effectLst/>
                <a:latin typeface="Work Sans"/>
                <a:ea typeface="Calibri" panose="020F0502020204030204" pitchFamily="34" charset="0"/>
                <a:cs typeface="Symbol" panose="05050102010706020507" pitchFamily="18" charset="2"/>
              </a:rPr>
              <a:t> Bringing an item of food in for the local food bank.</a:t>
            </a:r>
            <a:r>
              <a:rPr lang="en-GB" sz="1000">
                <a:latin typeface="Work Sans"/>
                <a:ea typeface="Calibri" panose="020F0502020204030204" pitchFamily="34" charset="0"/>
                <a:cs typeface="Symbol" panose="05050102010706020507" pitchFamily="18" charset="2"/>
              </a:rPr>
              <a:t> </a:t>
            </a:r>
            <a:r>
              <a:rPr lang="en-GB" sz="1000">
                <a:effectLst/>
                <a:latin typeface="Work Sans"/>
                <a:ea typeface="Calibri" panose="020F0502020204030204" pitchFamily="34" charset="0"/>
                <a:cs typeface="Symbol" panose="05050102010706020507" pitchFamily="18" charset="2"/>
              </a:rPr>
              <a:t> Having a coffee morning and serving drinks and home-made biscuits to their parents.</a:t>
            </a:r>
          </a:p>
          <a:p>
            <a:endParaRPr lang="en-GB" sz="1000" b="1">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Plenary:  (Reflect and express)</a:t>
            </a:r>
            <a:endParaRPr lang="en-GB" sz="1000">
              <a:effectLst/>
              <a:latin typeface="Work Sans" pitchFamily="2" charset="0"/>
              <a:ea typeface="Calibri" panose="020F0502020204030204" pitchFamily="34" charset="0"/>
              <a:cs typeface="Times New Roman" panose="02020603050405020304" pitchFamily="18" charset="0"/>
            </a:endParaRPr>
          </a:p>
          <a:p>
            <a:endParaRPr lang="en-GB" sz="1000" b="1" u="none" strike="noStrike">
              <a:solidFill>
                <a:srgbClr val="000000"/>
              </a:solidFill>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Return to the question of the lesson: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What happened at the Last Supper and what does it teach us about Jesus?</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Recap on the main teaching points: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Jesus asked the disciples to break bread and drink wine to remember him.</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Jesus washed his disciples’ feet as a sign that he had come to serve and not be to be served.  He commanded them to do the same to each other out of love.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The Last Supper teaches us that Jesus came to serve.  That he was humble and never saw himself better than anyone else. </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The Last Supper gives Christians a clear example of how they should treat one another.</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Children should now know that Jesus was a King who came to bring peace and to serve.  He is often known as the Servant King</a:t>
            </a:r>
            <a:endParaRPr lang="en-GB" sz="1000">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  </a:t>
            </a:r>
            <a:r>
              <a:rPr lang="en-GB" sz="1000">
                <a:effectLst/>
                <a:latin typeface="Work Sans" pitchFamily="2" charset="0"/>
                <a:ea typeface="Calibri" panose="020F0502020204030204" pitchFamily="34" charset="0"/>
                <a:cs typeface="Times New Roman" panose="02020603050405020304" pitchFamily="18" charset="0"/>
              </a:rPr>
              <a:t>Provide a picture of the disciple Peter and Jesus.  </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What do you think Peter would want to say to Jesus?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What do you think Jesus would want to say to his disciples?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How do you think Jesus would want his followers (Christians) to treat others?  The aim of this question is to see if children have made the link between Jesus’ act of service and commandment to his disciples to serve one another, with how Christians should love and serve each other and others today.</a:t>
            </a: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1320313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happened at the Last Supper and what does it teach us about Jesus?</a:t>
            </a: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a:solidFill>
                  <a:schemeClr val="bg1"/>
                </a:solidFill>
                <a:latin typeface="Work Sans SemiBold" pitchFamily="2" charset="0"/>
              </a:rPr>
              <a:t>CORE CONCEPT:</a:t>
            </a:r>
          </a:p>
          <a:p>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SALVATION</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2977514"/>
            <a:ext cx="3383279" cy="2021206"/>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342132" cy="400110"/>
          </a:xfrm>
          <a:prstGeom prst="rect">
            <a:avLst/>
          </a:prstGeom>
          <a:noFill/>
        </p:spPr>
        <p:txBody>
          <a:bodyPr wrap="square">
            <a:spAutoFit/>
          </a:bodyPr>
          <a:lstStyle/>
          <a:p>
            <a:pPr marL="171450" lvl="0" indent="-171450">
              <a:buFont typeface="Arial" panose="020B0604020202020204" pitchFamily="34" charset="0"/>
              <a:buChar char="•"/>
            </a:pPr>
            <a:r>
              <a:rPr lang="en-GB" sz="1000" u="sng">
                <a:solidFill>
                  <a:srgbClr val="111111"/>
                </a:solidFill>
                <a:effectLst/>
                <a:latin typeface="Work Sans" pitchFamily="2" charset="0"/>
                <a:ea typeface="Times New Roman" panose="02020603050405020304" pitchFamily="18" charset="0"/>
                <a:cs typeface="Segoe UI" panose="020B0502040204020203" pitchFamily="34" charset="0"/>
                <a:hlinkClick r:id="rId3" tooltip="View original video: The Story of #Easter (The Last Supper)"/>
              </a:rPr>
              <a:t>The Story of #Easter (The Last Supper)</a:t>
            </a:r>
            <a:endParaRPr lang="en-GB" sz="1000">
              <a:effectLst/>
              <a:latin typeface="Work Sans" pitchFamily="2"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Painting of the Last Supper by Leonardo Da Vinci</a:t>
            </a: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7858968" cy="572786"/>
          </a:xfrm>
          <a:prstGeom prst="rect">
            <a:avLst/>
          </a:prstGeom>
          <a:noFill/>
        </p:spPr>
        <p:txBody>
          <a:bodyPr wrap="square">
            <a:spAutoFit/>
          </a:bodyPr>
          <a:lstStyle/>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Be aware of pupils who may find the topic of dying and death difficult and upsetting.</a:t>
            </a:r>
          </a:p>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Be aware of pupils who may have experienced violence.</a:t>
            </a:r>
          </a:p>
          <a:p>
            <a:pPr marL="171450" lvl="0" indent="-171450">
              <a:lnSpc>
                <a:spcPct val="106000"/>
              </a:lnSpc>
              <a:spcAft>
                <a:spcPts val="1000"/>
              </a:spcAft>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Important to point out the hope that the resurrection brings to Christians.</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Impact</a:t>
            </a:r>
          </a:p>
          <a:p>
            <a:endParaRPr lang="en-GB" sz="1600" b="1">
              <a:latin typeface="Work Sans" pitchFamily="2" charset="0"/>
              <a:cs typeface="Times New Roman" panose="02020603050405020304" pitchFamily="18" charset="0"/>
            </a:endParaRPr>
          </a:p>
          <a:p>
            <a:pPr>
              <a:lnSpc>
                <a:spcPct val="107000"/>
              </a:lnSpc>
              <a:spcAft>
                <a:spcPts val="800"/>
              </a:spcAft>
            </a:pPr>
            <a:r>
              <a:rPr lang="en-GB" sz="160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a:effectLst/>
                <a:latin typeface="Work Sans" pitchFamily="2" charset="0"/>
                <a:ea typeface="Calibri" panose="020F0502020204030204" pitchFamily="34" charset="0"/>
                <a:cs typeface="Times New Roman" panose="02020603050405020304" pitchFamily="18" charset="0"/>
              </a:rPr>
              <a:t>What do pupils say?</a:t>
            </a:r>
            <a:endParaRPr lang="en-GB" sz="160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131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happened on Good Friday and what does it teach us about Jesus?</a:t>
            </a: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a:solidFill>
                  <a:schemeClr val="bg1"/>
                </a:solidFill>
                <a:latin typeface="Work Sans SemiBold" pitchFamily="2" charset="0"/>
              </a:rPr>
              <a:t>CORE CONCEPT:</a:t>
            </a:r>
          </a:p>
          <a:p>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SALVATION</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p:cNvSpPr>
          <p:nvPr/>
        </p:nvSpPr>
        <p:spPr>
          <a:xfrm>
            <a:off x="3527921" y="2091131"/>
            <a:ext cx="7992841" cy="1477328"/>
          </a:xfrm>
          <a:prstGeom prst="rect">
            <a:avLst/>
          </a:prstGeom>
          <a:noFill/>
        </p:spPr>
        <p:txBody>
          <a:bodyPr wrap="square" rtlCol="0">
            <a:spAutoFit/>
          </a:bodyPr>
          <a:lstStyle/>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Recall and retell the events of Good Friday.</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Know that Good Friday teaches us that Jesus came to forgive and to show love through dying so that people could be friends with God again.</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Be able to ask and answer questions related to the events of Good Friday.</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Ask and answer questions about what Christians might learn from the events of Good Friday about how to live their lives.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Be able to talk about things that make them feel sad.</a:t>
            </a:r>
          </a:p>
          <a:p>
            <a:pPr marL="171450" lvl="0" indent="-171450">
              <a:buFont typeface="Arial" panose="020B0604020202020204" pitchFamily="34" charset="0"/>
              <a:buChar char="•"/>
            </a:pPr>
            <a:endParaRPr lang="en-GB" sz="1000">
              <a:effectLst/>
              <a:latin typeface="Work Sans" pitchFamily="2" charset="0"/>
              <a:ea typeface="Calibri" panose="020F0502020204030204" pitchFamily="34" charset="0"/>
              <a:cs typeface="Symbol" panose="05050102010706020507" pitchFamily="18" charset="2"/>
            </a:endParaRPr>
          </a:p>
          <a:p>
            <a:r>
              <a:rPr lang="en-GB" sz="1000" b="1">
                <a:effectLst/>
                <a:latin typeface="Work Sans" pitchFamily="2" charset="0"/>
                <a:ea typeface="Calibri" panose="020F0502020204030204" pitchFamily="34" charset="0"/>
                <a:cs typeface="Times New Roman" panose="02020603050405020304" pitchFamily="18" charset="0"/>
              </a:rPr>
              <a:t>Religious vocabulary:</a:t>
            </a:r>
            <a:r>
              <a:rPr lang="en-GB" sz="1000">
                <a:effectLst/>
                <a:latin typeface="Work Sans" pitchFamily="2" charset="0"/>
                <a:ea typeface="Calibri" panose="020F0502020204030204" pitchFamily="34" charset="0"/>
                <a:cs typeface="Times New Roman" panose="02020603050405020304" pitchFamily="18" charset="0"/>
              </a:rPr>
              <a:t>  Salvation, Good Friday, Gethsemane, crucifixion, tomb.</a:t>
            </a: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27922" y="3791148"/>
            <a:ext cx="8270177" cy="2862322"/>
          </a:xfrm>
          <a:prstGeom prst="rect">
            <a:avLst/>
          </a:prstGeom>
          <a:noFill/>
        </p:spPr>
        <p:txBody>
          <a:bodyPr wrap="square" lIns="91440" tIns="45720" rIns="91440" bIns="45720" rtlCol="0" anchor="t">
            <a:spAutoFit/>
          </a:bodyPr>
          <a:lstStyle/>
          <a:p>
            <a:r>
              <a:rPr lang="en-GB" sz="1000" b="1">
                <a:effectLst/>
                <a:latin typeface="Work Sans" pitchFamily="2" charset="0"/>
                <a:ea typeface="Calibri" panose="020F0502020204030204" pitchFamily="34" charset="0"/>
                <a:cs typeface="Times New Roman" panose="02020603050405020304" pitchFamily="18" charset="0"/>
              </a:rPr>
              <a:t>Introduction: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Recap </a:t>
            </a:r>
            <a:r>
              <a:rPr lang="en-GB" sz="1000">
                <a:effectLst/>
                <a:latin typeface="Work Sans" pitchFamily="2" charset="0"/>
                <a:ea typeface="Calibri" panose="020F0502020204030204" pitchFamily="34" charset="0"/>
                <a:cs typeface="Times New Roman" panose="02020603050405020304" pitchFamily="18" charset="0"/>
              </a:rPr>
              <a:t>on previous week’s learning.</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knowledge checking:</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Recall and retell the events of the Last Supper.</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Know that the Last Supper teaches us that Jesus came to serve.</a:t>
            </a:r>
          </a:p>
          <a:p>
            <a:pPr marL="342900" lvl="0" indent="-342900">
              <a:buFont typeface="Symbol" panose="05050102010706020507" pitchFamily="18" charset="2"/>
              <a:buChar char=""/>
            </a:pP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Have you ever had a hot cross bun? </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Can you remember what they tasted like? </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Do you know why they have crosses on them?</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Teacher subject knowledge:  </a:t>
            </a:r>
            <a:r>
              <a:rPr lang="en-GB" sz="1000">
                <a:solidFill>
                  <a:srgbClr val="55345A"/>
                </a:solidFill>
                <a:effectLst/>
                <a:latin typeface="Work Sans" pitchFamily="2" charset="0"/>
                <a:ea typeface="Calibri" panose="020F0502020204030204" pitchFamily="34" charset="0"/>
                <a:cs typeface="Times New Roman" panose="02020603050405020304" pitchFamily="18" charset="0"/>
              </a:rPr>
              <a:t>There isn’t one clear explanation for why hot cross buns are eaten on Good Friday.  Some theories rest in Christian symbolism, though there are several stories (and even some tales) about their origins. Some talk about hot cross buns (which may have at one time been called Good Friday buns) being baked and eaten solely on Good Friday, while others mentioned them being eaten throughout Lent. The origins of hot cross buns may go back as far as the 12th century. According to the story, an Anglican monk baked the buns and marked them with a cross in honour of Good Friday. Over time they gained popularity, and eventually became a symbol of Easter weekend. </a:t>
            </a: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a:latin typeface="Work Sans"/>
                <a:ea typeface="Calibri" panose="020F0502020204030204" pitchFamily="34" charset="0"/>
                <a:cs typeface="Times New Roman"/>
              </a:rPr>
              <a:t>Intention</a:t>
            </a:r>
            <a:r>
              <a:rPr lang="en-GB" sz="1600" b="1">
                <a:effectLst/>
                <a:latin typeface="Work Sans"/>
                <a:ea typeface="Calibri" panose="020F0502020204030204" pitchFamily="34" charset="0"/>
                <a:cs typeface="Times New Roman"/>
              </a:rPr>
              <a:t>:</a:t>
            </a:r>
            <a:r>
              <a:rPr lang="en-GB" sz="1600">
                <a:latin typeface="Work Sans"/>
                <a:ea typeface="Calibri" panose="020F0502020204030204" pitchFamily="34" charset="0"/>
                <a:cs typeface="Times New Roman"/>
              </a:rPr>
              <a:t> </a:t>
            </a:r>
            <a:endParaRPr lang="en-GB" sz="16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cxnSp>
        <p:nvCxnSpPr>
          <p:cNvPr id="9" name="Straight Connector 8">
            <a:extLst>
              <a:ext uri="{FF2B5EF4-FFF2-40B4-BE49-F238E27FC236}">
                <a16:creationId xmlns:a16="http://schemas.microsoft.com/office/drawing/2014/main" id="{6576263B-7EFD-2F92-FA2E-AF9E5CCC89E3}"/>
              </a:ext>
            </a:extLst>
          </p:cNvPr>
          <p:cNvCxnSpPr>
            <a:cxnSpLocks noGrp="1" noRot="1" noMove="1" noResize="1" noEditPoints="1" noAdjustHandles="1" noChangeArrowheads="1" noChangeShapeType="1"/>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E9AD98-C2D8-2AF0-258A-6963B2FE7118}"/>
              </a:ext>
            </a:extLst>
          </p:cNvPr>
          <p:cNvSpPr>
            <a:spLocks noGrp="1" noRot="1" noMove="1" noResize="1" noEditPoints="1" noAdjustHandles="1" noChangeArrowheads="1" noChangeShapeType="1"/>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353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happened on Good Friday and what does it teach us about Jesus?</a:t>
            </a: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a:solidFill>
                  <a:schemeClr val="bg1"/>
                </a:solidFill>
                <a:latin typeface="Work Sans SemiBold" pitchFamily="2" charset="0"/>
              </a:rPr>
              <a:t>CORE CONCEPT:</a:t>
            </a:r>
          </a:p>
          <a:p>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SALVATION</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539496" cy="4093428"/>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Look </a:t>
            </a:r>
            <a:r>
              <a:rPr lang="en-GB" sz="1000">
                <a:effectLst/>
                <a:latin typeface="Work Sans" pitchFamily="2" charset="0"/>
                <a:ea typeface="Calibri" panose="020F0502020204030204" pitchFamily="34" charset="0"/>
                <a:cs typeface="Times New Roman" panose="02020603050405020304" pitchFamily="18" charset="0"/>
              </a:rPr>
              <a:t>at a hot cross bun with the class and point out the cross shape on the top. </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Explain</a:t>
            </a:r>
            <a:r>
              <a:rPr lang="en-GB" sz="1000">
                <a:effectLst/>
                <a:latin typeface="Work Sans" pitchFamily="2" charset="0"/>
                <a:ea typeface="Calibri" panose="020F0502020204030204" pitchFamily="34" charset="0"/>
                <a:cs typeface="Times New Roman" panose="02020603050405020304" pitchFamily="18" charset="0"/>
              </a:rPr>
              <a:t> that Christians have made these for hundreds of years to help them celebrate ‘Good Friday’. </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Has anyone heard of Good Friday?</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Does anyone know what happened on Good Friday?</a:t>
            </a:r>
          </a:p>
          <a:p>
            <a:r>
              <a:rPr lang="en-GB" sz="1000" b="1">
                <a:effectLst/>
                <a:latin typeface="Work Sans" pitchFamily="2" charset="0"/>
                <a:ea typeface="Calibri" panose="020F0502020204030204" pitchFamily="34" charset="0"/>
                <a:cs typeface="Times New Roman" panose="02020603050405020304" pitchFamily="18" charset="0"/>
              </a:rPr>
              <a:t> </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Main teaching input:  (Investigate and explore)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Introduce this week’s question:</a:t>
            </a:r>
            <a:r>
              <a:rPr lang="en-GB" sz="1000">
                <a:effectLst/>
                <a:latin typeface="Work Sans" pitchFamily="2" charset="0"/>
                <a:ea typeface="Calibri" panose="020F0502020204030204" pitchFamily="34" charset="0"/>
                <a:cs typeface="Times New Roman" panose="02020603050405020304" pitchFamily="18" charset="0"/>
              </a:rPr>
              <a:t>  </a:t>
            </a:r>
            <a:r>
              <a:rPr lang="en-GB" sz="1000">
                <a:solidFill>
                  <a:srgbClr val="7030A0"/>
                </a:solidFill>
                <a:effectLst/>
                <a:latin typeface="Work Sans" pitchFamily="2" charset="0"/>
                <a:ea typeface="Calibri" panose="020F0502020204030204" pitchFamily="34" charset="0"/>
                <a:cs typeface="Times New Roman" panose="02020603050405020304" pitchFamily="18" charset="0"/>
              </a:rPr>
              <a:t>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What happened on Good Friday and what does it teach us about Jesus?</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Recap:</a:t>
            </a:r>
            <a:r>
              <a:rPr lang="en-GB" sz="1000">
                <a:effectLst/>
                <a:latin typeface="Work Sans" pitchFamily="2" charset="0"/>
                <a:ea typeface="Calibri" panose="020F0502020204030204" pitchFamily="34" charset="0"/>
                <a:cs typeface="Times New Roman" panose="02020603050405020304" pitchFamily="18" charset="0"/>
              </a:rPr>
              <a:t> </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Palm Sunday, many people welcomed Jesus into Jerusalem like a </a:t>
            </a:r>
            <a:r>
              <a:rPr lang="en-GB" sz="1000" b="1">
                <a:effectLst/>
                <a:latin typeface="Work Sans" pitchFamily="2" charset="0"/>
                <a:ea typeface="Calibri" panose="020F0502020204030204" pitchFamily="34" charset="0"/>
                <a:cs typeface="Times New Roman" panose="02020603050405020304" pitchFamily="18" charset="0"/>
              </a:rPr>
              <a:t>king,</a:t>
            </a:r>
            <a:r>
              <a:rPr lang="en-GB" sz="1000">
                <a:effectLst/>
                <a:latin typeface="Work Sans" pitchFamily="2" charset="0"/>
                <a:ea typeface="Calibri" panose="020F0502020204030204" pitchFamily="34" charset="0"/>
                <a:cs typeface="Times New Roman" panose="02020603050405020304" pitchFamily="18" charset="0"/>
              </a:rPr>
              <a:t> </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By Thursday, many people had been turned against Jesus by the religious leaders (‘Pharisees’). At the Last Supper, Jesus broke bread and drank wine.  He told his disciples to do this to </a:t>
            </a:r>
            <a:r>
              <a:rPr lang="en-GB" sz="1000" b="1">
                <a:effectLst/>
                <a:latin typeface="Work Sans" pitchFamily="2" charset="0"/>
                <a:ea typeface="Calibri" panose="020F0502020204030204" pitchFamily="34" charset="0"/>
                <a:cs typeface="Times New Roman" panose="02020603050405020304" pitchFamily="18" charset="0"/>
              </a:rPr>
              <a:t>remember</a:t>
            </a:r>
            <a:r>
              <a:rPr lang="en-GB" sz="1000">
                <a:effectLst/>
                <a:latin typeface="Work Sans" pitchFamily="2" charset="0"/>
                <a:ea typeface="Calibri" panose="020F0502020204030204" pitchFamily="34" charset="0"/>
                <a:cs typeface="Times New Roman" panose="02020603050405020304" pitchFamily="18" charset="0"/>
              </a:rPr>
              <a:t> him.  He also washed their feet to show them that he had come to </a:t>
            </a:r>
            <a:r>
              <a:rPr lang="en-GB" sz="1000" b="1">
                <a:effectLst/>
                <a:latin typeface="Work Sans" pitchFamily="2" charset="0"/>
                <a:ea typeface="Calibri" panose="020F0502020204030204" pitchFamily="34" charset="0"/>
                <a:cs typeface="Times New Roman" panose="02020603050405020304" pitchFamily="18" charset="0"/>
              </a:rPr>
              <a:t>serve</a:t>
            </a:r>
            <a:r>
              <a:rPr lang="en-GB" sz="1000">
                <a:effectLst/>
                <a:latin typeface="Work Sans" pitchFamily="2" charset="0"/>
                <a:ea typeface="Calibri" panose="020F0502020204030204" pitchFamily="34" charset="0"/>
                <a:cs typeface="Times New Roman" panose="02020603050405020304" pitchFamily="18" charset="0"/>
              </a:rPr>
              <a:t> not to be served and that they were to love and serve one another.</a:t>
            </a:r>
          </a:p>
          <a:p>
            <a:pPr marL="228600"/>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Read</a:t>
            </a:r>
            <a:r>
              <a:rPr lang="en-GB" sz="1000">
                <a:effectLst/>
                <a:latin typeface="Work Sans" pitchFamily="2" charset="0"/>
                <a:ea typeface="Calibri" panose="020F0502020204030204" pitchFamily="34" charset="0"/>
                <a:cs typeface="Times New Roman" panose="02020603050405020304" pitchFamily="18" charset="0"/>
              </a:rPr>
              <a:t> the story of Good Friday from a children’s Bible or watch a video clip of this (but be very careful that it is appropriate for children and not too upsetting for them to watch) – </a:t>
            </a:r>
            <a:r>
              <a:rPr lang="en-GB" sz="1000" b="1">
                <a:solidFill>
                  <a:srgbClr val="7030A0"/>
                </a:solidFill>
                <a:effectLst/>
                <a:latin typeface="Work Sans" pitchFamily="2" charset="0"/>
                <a:ea typeface="Calibri" panose="020F0502020204030204" pitchFamily="34" charset="0"/>
                <a:cs typeface="Times New Roman" panose="02020603050405020304" pitchFamily="18" charset="0"/>
              </a:rPr>
              <a:t>Luke 22:  26 – 49</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solidFill>
                  <a:srgbClr val="000000"/>
                </a:solidFill>
                <a:effectLst/>
                <a:latin typeface="Work Sans" pitchFamily="2" charset="0"/>
                <a:ea typeface="Times New Roman" panose="02020603050405020304" pitchFamily="18" charset="0"/>
                <a:cs typeface="Arial" panose="020B0604020202020204" pitchFamily="34" charset="0"/>
              </a:rPr>
              <a:t>Watch the clip:  </a:t>
            </a:r>
            <a:r>
              <a:rPr lang="en-GB" sz="1000" b="1" u="sng">
                <a:solidFill>
                  <a:srgbClr val="000000"/>
                </a:solidFill>
                <a:effectLst/>
                <a:latin typeface="Work Sans" pitchFamily="2" charset="0"/>
                <a:ea typeface="Times New Roman" panose="02020603050405020304" pitchFamily="18" charset="0"/>
                <a:cs typeface="Arial" panose="020B0604020202020204" pitchFamily="34" charset="0"/>
                <a:hlinkClick r:id="rId3"/>
              </a:rPr>
              <a:t>Videos of The Story of Easter (Jesus’ Sacrifice) </a:t>
            </a:r>
            <a:r>
              <a:rPr lang="en-GB" sz="1000" b="1" u="sng" err="1">
                <a:solidFill>
                  <a:srgbClr val="000000"/>
                </a:solidFill>
                <a:effectLst/>
                <a:latin typeface="Work Sans" pitchFamily="2" charset="0"/>
                <a:ea typeface="Times New Roman" panose="02020603050405020304" pitchFamily="18" charset="0"/>
                <a:cs typeface="Arial" panose="020B0604020202020204" pitchFamily="34" charset="0"/>
                <a:hlinkClick r:id="rId3"/>
              </a:rPr>
              <a:t>Youtube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solidFill>
                  <a:srgbClr val="7030A0"/>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1426604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happened on Good Friday and what does it teach us about Jesus?</a:t>
            </a: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a:solidFill>
                  <a:schemeClr val="bg1"/>
                </a:solidFill>
                <a:latin typeface="Work Sans SemiBold" pitchFamily="2" charset="0"/>
              </a:rPr>
              <a:t>CORE CONCEPT:</a:t>
            </a:r>
          </a:p>
          <a:p>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SALVATION</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539496" cy="4247317"/>
          </a:xfrm>
          <a:prstGeom prst="rect">
            <a:avLst/>
          </a:prstGeom>
          <a:noFill/>
        </p:spPr>
        <p:txBody>
          <a:bodyPr wrap="square">
            <a:spAutoFit/>
          </a:bodyPr>
          <a:lstStyle/>
          <a:p>
            <a:r>
              <a:rPr lang="en-GB" sz="1000">
                <a:effectLst/>
                <a:latin typeface="Work Sans" pitchFamily="2" charset="0"/>
                <a:ea typeface="Calibri" panose="020F0502020204030204" pitchFamily="34" charset="0"/>
                <a:cs typeface="Times New Roman" panose="02020603050405020304" pitchFamily="18" charset="0"/>
              </a:rPr>
              <a:t>If you use the video, pause it at various points to ask the following questions:  If using the video recommended – pause at the point the body is placed in the tomb.</a:t>
            </a:r>
          </a:p>
          <a:p>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Why did the Pharisees (Jewish leaders) not like Jesus?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How do you think Judas felt when he saw Jesus being arrested?</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How do you think the disciples felt when they saw their friend Jesus being taken away?</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Why do you think the crowd were not happy with Pilate’s decision to let Jesus go free?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How do you think Jesus felt carrying his own cross?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How do you think Jesus’ mother felt when Jesus died?</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How do you feel? </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things make you feel sad?</a:t>
            </a:r>
          </a:p>
          <a:p>
            <a:r>
              <a:rPr lang="en-GB" sz="1000">
                <a:effectLst/>
                <a:latin typeface="Work Sans" pitchFamily="2" charset="0"/>
                <a:ea typeface="Calibri" panose="020F0502020204030204" pitchFamily="34" charset="0"/>
                <a:cs typeface="Times New Roman" panose="02020603050405020304" pitchFamily="18" charset="0"/>
              </a:rPr>
              <a:t> </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To note:</a:t>
            </a:r>
            <a:r>
              <a:rPr lang="en-GB" sz="1000">
                <a:effectLst/>
                <a:latin typeface="Work Sans" pitchFamily="2" charset="0"/>
                <a:ea typeface="Calibri" panose="020F0502020204030204" pitchFamily="34" charset="0"/>
                <a:cs typeface="Times New Roman" panose="02020603050405020304" pitchFamily="18" charset="0"/>
              </a:rPr>
              <a:t>  Ensure children understand what is meant by the high council and role Pilate played.</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Explain </a:t>
            </a:r>
            <a:r>
              <a:rPr lang="en-GB" sz="1000">
                <a:effectLst/>
                <a:latin typeface="Work Sans" pitchFamily="2" charset="0"/>
                <a:ea typeface="Calibri" panose="020F0502020204030204" pitchFamily="34" charset="0"/>
                <a:cs typeface="Times New Roman" panose="02020603050405020304" pitchFamily="18" charset="0"/>
              </a:rPr>
              <a:t>that after Jesus’ special meal with his friends (The Last Supper), he went out into a garden called Gethsemane with the disciples to pray. There he was arrested, taken to stand trial and finally put on a cross to die.  Point out the reason why Jesus had to die – so that everyone could be forgiven for their sins.  It was God’s ultimate sacrifice for the whole of humanity – a sign of love.</a:t>
            </a:r>
          </a:p>
          <a:p>
            <a:r>
              <a:rPr lang="en-GB" sz="1000">
                <a:effectLst/>
                <a:latin typeface="Work Sans" pitchFamily="2" charset="0"/>
                <a:ea typeface="Calibri" panose="020F0502020204030204" pitchFamily="34" charset="0"/>
                <a:cs typeface="Times New Roman" panose="02020603050405020304" pitchFamily="18" charset="0"/>
              </a:rPr>
              <a:t> </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Draw </a:t>
            </a:r>
            <a:r>
              <a:rPr lang="en-GB" sz="1000">
                <a:effectLst/>
                <a:latin typeface="Work Sans" pitchFamily="2" charset="0"/>
                <a:ea typeface="Calibri" panose="020F0502020204030204" pitchFamily="34" charset="0"/>
                <a:cs typeface="Times New Roman" panose="02020603050405020304" pitchFamily="18" charset="0"/>
              </a:rPr>
              <a:t>children’s attention back to scene in the video where there are three crosses. </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Explain </a:t>
            </a:r>
            <a:r>
              <a:rPr lang="en-GB" sz="1000">
                <a:effectLst/>
                <a:latin typeface="Work Sans" pitchFamily="2" charset="0"/>
                <a:ea typeface="Calibri" panose="020F0502020204030204" pitchFamily="34" charset="0"/>
                <a:cs typeface="Times New Roman" panose="02020603050405020304" pitchFamily="18" charset="0"/>
              </a:rPr>
              <a:t>how the other two crosses were for thieves who had done wrong things, but Jesus had never done anything wrong. Christians believe he died on the cross so that everyone could be forgiven for their sins and to show people how much he loves them.  Jesus’ death was necessary so people could be friends with God again. </a:t>
            </a:r>
          </a:p>
          <a:p>
            <a:r>
              <a:rPr lang="en-GB" sz="1000" b="1" u="none" strike="noStrike">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u="none" strike="noStrike">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767814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happened on Good Friday and what does it teach us about Jesus?</a:t>
            </a: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a:solidFill>
                  <a:schemeClr val="bg1"/>
                </a:solidFill>
                <a:latin typeface="Work Sans SemiBold" pitchFamily="2" charset="0"/>
              </a:rPr>
              <a:t>CORE CONCEPT:</a:t>
            </a:r>
          </a:p>
          <a:p>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SALVATION</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539496" cy="4555093"/>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Carousal of activities and children choose where to go or go with one option:</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u="none" strike="noStrike">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Main activity:  (Evaluate and communicate)  - Allow 30 minutes minimum for this activity to ensure high-quality outcome.  Model expectations.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Option 1:</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Create</a:t>
            </a:r>
            <a:r>
              <a:rPr lang="en-GB" sz="1000">
                <a:effectLst/>
                <a:latin typeface="Work Sans" pitchFamily="2" charset="0"/>
                <a:ea typeface="Calibri" panose="020F0502020204030204" pitchFamily="34" charset="0"/>
                <a:cs typeface="Times New Roman" panose="02020603050405020304" pitchFamily="18" charset="0"/>
              </a:rPr>
              <a:t> a silhouette picture of the three crosses, with a dramatic sky behind. Talk about who the three crosses were for (Jesus, with 2 criminals either side).  What do you think Jesus might have said to the criminals on the cross?  Write this in a speech bubble to go next to your picture.  Encourage the pupils to explain either in writing or verbally why they have chosen those words for Jesus.  (Inform the children once they have come up with their saying of the words Jesus actually did say: “I tell you the truth, today you will be with me in paradise.”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Luke 23:  43</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Option 2:</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Create</a:t>
            </a:r>
            <a:r>
              <a:rPr lang="en-GB" sz="1000">
                <a:effectLst/>
                <a:latin typeface="Work Sans" pitchFamily="2" charset="0"/>
                <a:ea typeface="Calibri" panose="020F0502020204030204" pitchFamily="34" charset="0"/>
                <a:cs typeface="Times New Roman" panose="02020603050405020304" pitchFamily="18" charset="0"/>
              </a:rPr>
              <a:t> the final scene at the foot of the cross using collage materials.  Things to include:  The three crosses with Jesus in the middle.  A group of women who were standing at a distance (culturally women did not make themselves noticeable in public) The Gospel accounts refer to different people but these are the names that are mentioned:   Mary, Jesus’ mother, Mary Magdalene and Mary the mother of James and Jose.  Soldiers. </a:t>
            </a:r>
          </a:p>
          <a:p>
            <a:r>
              <a:rPr lang="en-GB" sz="1000">
                <a:effectLst/>
                <a:latin typeface="Work Sans" pitchFamily="2" charset="0"/>
                <a:ea typeface="Calibri" panose="020F0502020204030204" pitchFamily="34" charset="0"/>
                <a:cs typeface="Times New Roman" panose="02020603050405020304" pitchFamily="18" charset="0"/>
              </a:rPr>
              <a:t> </a:t>
            </a:r>
          </a:p>
          <a:p>
            <a:endParaRPr lang="en-GB" sz="1000">
              <a:effectLst/>
              <a:latin typeface="Work Sans" pitchFamily="2" charset="0"/>
              <a:ea typeface="Calibri" panose="020F0502020204030204" pitchFamily="34" charset="0"/>
              <a:cs typeface="Times New Roman" panose="02020603050405020304" pitchFamily="18" charset="0"/>
            </a:endParaRPr>
          </a:p>
          <a:p>
            <a:pPr lvl="0"/>
            <a:r>
              <a:rPr lang="en-GB" sz="1000" b="1">
                <a:effectLst/>
                <a:latin typeface="Work Sans" pitchFamily="2" charset="0"/>
                <a:ea typeface="Calibri" panose="020F0502020204030204" pitchFamily="34" charset="0"/>
                <a:cs typeface="Times New Roman" panose="02020603050405020304" pitchFamily="18" charset="0"/>
              </a:rPr>
              <a:t>Focus in on Mary:</a:t>
            </a:r>
            <a:r>
              <a:rPr lang="en-GB" sz="1000">
                <a:effectLst/>
                <a:latin typeface="Work Sans" pitchFamily="2" charset="0"/>
                <a:ea typeface="Calibri" panose="020F0502020204030204" pitchFamily="34" charset="0"/>
                <a:cs typeface="Times New Roman" panose="02020603050405020304" pitchFamily="18" charset="0"/>
              </a:rPr>
              <a:t>  Children to write some sentences/phrases/words (differentiate accordingly) in response to </a:t>
            </a:r>
            <a:r>
              <a:rPr lang="en-GB" sz="1000" b="1">
                <a:effectLst/>
                <a:latin typeface="Work Sans" pitchFamily="2" charset="0"/>
                <a:ea typeface="Calibri" panose="020F0502020204030204" pitchFamily="34" charset="0"/>
                <a:cs typeface="Times New Roman" panose="02020603050405020304" pitchFamily="18" charset="0"/>
              </a:rPr>
              <a:t>these key questions:</a:t>
            </a:r>
            <a:r>
              <a:rPr lang="en-GB" sz="1000">
                <a:effectLst/>
                <a:latin typeface="Work Sans" pitchFamily="2" charset="0"/>
                <a:ea typeface="Calibri" panose="020F0502020204030204" pitchFamily="34" charset="0"/>
                <a:cs typeface="Times New Roman" panose="02020603050405020304" pitchFamily="18" charset="0"/>
              </a:rPr>
              <a:t> </a:t>
            </a:r>
          </a:p>
          <a:p>
            <a:pPr lvl="0"/>
            <a:endParaRPr lang="en-GB" sz="1000">
              <a:latin typeface="Work Sans" pitchFamily="2" charset="0"/>
              <a:ea typeface="Calibri" panose="020F0502020204030204" pitchFamily="34" charset="0"/>
              <a:cs typeface="Times New Roman" panose="02020603050405020304" pitchFamily="18" charset="0"/>
            </a:endParaRPr>
          </a:p>
          <a:p>
            <a:pPr lvl="0"/>
            <a:r>
              <a:rPr lang="en-GB" sz="1000">
                <a:effectLst/>
                <a:latin typeface="Work Sans" pitchFamily="2" charset="0"/>
                <a:ea typeface="Calibri" panose="020F0502020204030204" pitchFamily="34" charset="0"/>
                <a:cs typeface="Times New Roman" panose="02020603050405020304" pitchFamily="18" charset="0"/>
              </a:rPr>
              <a:t>What do you think Mary’s last words to Jesus might have been?  How do you think Mary would have been feeling?  Who do you think would have comforted Mary?  Who comforts you when sad things happen?</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Option 3:</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Make</a:t>
            </a:r>
            <a:r>
              <a:rPr lang="en-GB" sz="1000">
                <a:effectLst/>
                <a:latin typeface="Work Sans" pitchFamily="2" charset="0"/>
                <a:ea typeface="Calibri" panose="020F0502020204030204" pitchFamily="34" charset="0"/>
                <a:cs typeface="Times New Roman" panose="02020603050405020304" pitchFamily="18" charset="0"/>
              </a:rPr>
              <a:t> hot cross buns and talk about the meaning of the cross on the top.   Talk about the spices used to flavour the buns. In Jesus’ time, people put spices on the bodies of people who had died so they didn’t smell.</a:t>
            </a:r>
          </a:p>
          <a:p>
            <a:pPr marL="228600" fontAlgn="base"/>
            <a:r>
              <a:rPr lang="en-GB" sz="1000">
                <a:effectLst/>
                <a:latin typeface="Work Sans" pitchFamily="2" charset="0"/>
                <a:ea typeface="Calibri" panose="020F050202020403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257094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happened on Good Friday and what does it teach us about Jesus?</a:t>
            </a: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a:solidFill>
                  <a:schemeClr val="bg1"/>
                </a:solidFill>
                <a:latin typeface="Work Sans SemiBold" pitchFamily="2" charset="0"/>
              </a:rPr>
              <a:t>CORE CONCEPT:</a:t>
            </a:r>
          </a:p>
          <a:p>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SALVATION</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21405" y="1906220"/>
            <a:ext cx="8539496" cy="4862870"/>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Plenary:  (Reflect and express)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Review: What happened on ‘Good Friday’ and what does it teach us about Jesus?</a:t>
            </a:r>
            <a:r>
              <a:rPr lang="en-GB" sz="1000">
                <a:effectLst/>
                <a:latin typeface="Work Sans" pitchFamily="2" charset="0"/>
                <a:ea typeface="Calibri" panose="020F0502020204030204" pitchFamily="34" charset="0"/>
                <a:cs typeface="Times New Roman" panose="02020603050405020304" pitchFamily="18" charset="0"/>
              </a:rPr>
              <a:t> (Christians believe that God loves people so much that Jesus was willing to die to show that love and to help people to be friends with God. Jesus hadn’t done anything wrong, but was still willing to die)</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Return to the question:</a:t>
            </a:r>
            <a:r>
              <a:rPr lang="en-GB" sz="1000">
                <a:effectLst/>
                <a:latin typeface="Work Sans" pitchFamily="2" charset="0"/>
                <a:ea typeface="Calibri" panose="020F0502020204030204" pitchFamily="34" charset="0"/>
                <a:cs typeface="Times New Roman" panose="02020603050405020304" pitchFamily="18" charset="0"/>
              </a:rPr>
              <a:t>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What happened on Good Friday and what does it teach us about Jesus?</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Show pupils the following pictures: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Someone showing forgiveness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Heart to represent love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The cross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A picture of Jesus</a:t>
            </a:r>
          </a:p>
          <a:p>
            <a:r>
              <a:rPr lang="en-GB" sz="1000" b="1">
                <a:solidFill>
                  <a:srgbClr val="7030A0"/>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Which two pictures would you put together?  Can you explain why?</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If you had to choose either the picture of forgiveness or the heart to explain what Good Friday teaches us about Jesus which one would you choose and why.</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Review:</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Christians believe Jesus died on the cross so that everyone could be forgiven for their sins.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Christians believe that Jesus died on the cross to show people how much he loves them.  </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Jesus’ death was necessary so people could be friends with God again.</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Show a picture of a </a:t>
            </a:r>
            <a:r>
              <a:rPr lang="en-GB" sz="1000" b="1">
                <a:effectLst/>
                <a:latin typeface="Work Sans" pitchFamily="2" charset="0"/>
                <a:ea typeface="Calibri" panose="020F0502020204030204" pitchFamily="34" charset="0"/>
                <a:cs typeface="Times New Roman" panose="02020603050405020304" pitchFamily="18" charset="0"/>
              </a:rPr>
              <a:t>person wearing a cross to</a:t>
            </a:r>
            <a:r>
              <a:rPr lang="en-GB" sz="1000">
                <a:effectLst/>
                <a:latin typeface="Work Sans" pitchFamily="2" charset="0"/>
                <a:ea typeface="Calibri" panose="020F0502020204030204" pitchFamily="34" charset="0"/>
                <a:cs typeface="Times New Roman" panose="02020603050405020304" pitchFamily="18" charset="0"/>
              </a:rPr>
              <a:t> remind children that yes, the story can be seen as a very sad story, but it also is a story all about love and forgiveness.  People and many Christians wear crosses to remind themselves and to show others, that Jesus loved them so much that he was prepared to die for them.  Christians believe that Good Friday reminds them of the importance to show forgiveness and love to others.</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Key question:</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How do you show someone you really love them?</a:t>
            </a: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3381444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happened on Good Friday and what does it teach us about Jesus?</a:t>
            </a: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a:solidFill>
                  <a:schemeClr val="bg1"/>
                </a:solidFill>
                <a:latin typeface="Work Sans SemiBold" pitchFamily="2" charset="0"/>
              </a:rPr>
              <a:t>CORE CONCEPT:</a:t>
            </a:r>
          </a:p>
          <a:p>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SALVATION</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2977514"/>
            <a:ext cx="3383279" cy="2021206"/>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342132" cy="553998"/>
          </a:xfrm>
          <a:prstGeom prst="rect">
            <a:avLst/>
          </a:prstGeom>
          <a:noFill/>
        </p:spPr>
        <p:txBody>
          <a:bodyPr wrap="square">
            <a:spAutoFit/>
          </a:bodyPr>
          <a:lstStyle/>
          <a:p>
            <a:pPr marL="171450" lvl="0" indent="-171450">
              <a:buFont typeface="Arial" panose="020B0604020202020204" pitchFamily="34" charset="0"/>
              <a:buChar char="•"/>
            </a:pPr>
            <a:r>
              <a:rPr lang="en-GB" sz="1000" u="sng">
                <a:solidFill>
                  <a:srgbClr val="000000"/>
                </a:solidFill>
                <a:effectLst/>
                <a:latin typeface="Work Sans" pitchFamily="2" charset="0"/>
                <a:ea typeface="Times New Roman" panose="02020603050405020304" pitchFamily="18" charset="0"/>
                <a:cs typeface="Arial" panose="020B0604020202020204" pitchFamily="34" charset="0"/>
                <a:hlinkClick r:id="rId3"/>
              </a:rPr>
              <a:t>Videos of The Story of Easter (Jesus’ Sacrifice) Youtube</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Bible</a:t>
            </a:r>
          </a:p>
          <a:p>
            <a:pPr marL="17145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Collage materials</a:t>
            </a: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7858968" cy="759182"/>
          </a:xfrm>
          <a:prstGeom prst="rect">
            <a:avLst/>
          </a:prstGeom>
          <a:noFill/>
        </p:spPr>
        <p:txBody>
          <a:bodyPr wrap="square">
            <a:spAutoFit/>
          </a:bodyPr>
          <a:lstStyle/>
          <a:p>
            <a:pPr marL="171450" lvl="0" indent="-171450">
              <a:spcAft>
                <a:spcPts val="200"/>
              </a:spcAft>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Be aware of pupils who may find the topic of dying and death difficult and upsetting.</a:t>
            </a:r>
          </a:p>
          <a:p>
            <a:pPr marL="171450" lvl="0" indent="-171450">
              <a:spcAft>
                <a:spcPts val="200"/>
              </a:spcAft>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Important to point out the hope that the resurrection brings to Christians.</a:t>
            </a:r>
          </a:p>
          <a:p>
            <a:pPr marL="171450" indent="-171450">
              <a:spcAft>
                <a:spcPts val="2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Other faiths will not believe the same interpretation of the death of Jesus, so it is important to point out this is what Christians believe.</a:t>
            </a:r>
            <a:endParaRPr lang="en-GB" sz="1000">
              <a:effectLst/>
              <a:latin typeface="Work Sans" pitchFamily="2" charset="0"/>
              <a:ea typeface="Calibri" panose="020F0502020204030204" pitchFamily="34" charset="0"/>
              <a:cs typeface="Symbol" panose="05050102010706020507" pitchFamily="18" charset="2"/>
            </a:endParaRP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Impact</a:t>
            </a:r>
          </a:p>
          <a:p>
            <a:endParaRPr lang="en-GB" sz="1600" b="1">
              <a:latin typeface="Work Sans" pitchFamily="2" charset="0"/>
              <a:cs typeface="Times New Roman" panose="02020603050405020304" pitchFamily="18" charset="0"/>
            </a:endParaRPr>
          </a:p>
          <a:p>
            <a:pPr>
              <a:lnSpc>
                <a:spcPct val="107000"/>
              </a:lnSpc>
              <a:spcAft>
                <a:spcPts val="800"/>
              </a:spcAft>
            </a:pPr>
            <a:r>
              <a:rPr lang="en-GB" sz="160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a:effectLst/>
                <a:latin typeface="Work Sans" pitchFamily="2" charset="0"/>
                <a:ea typeface="Calibri" panose="020F0502020204030204" pitchFamily="34" charset="0"/>
                <a:cs typeface="Times New Roman" panose="02020603050405020304" pitchFamily="18" charset="0"/>
              </a:rPr>
              <a:t>What do pupils say?</a:t>
            </a:r>
            <a:endParaRPr lang="en-GB" sz="160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069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happened on Easter Sunday and what does it teach us about Jesus?</a:t>
            </a: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a:solidFill>
                  <a:schemeClr val="bg1"/>
                </a:solidFill>
                <a:latin typeface="Work Sans SemiBold" pitchFamily="2" charset="0"/>
              </a:rPr>
              <a:t>CORE CONCEPT:</a:t>
            </a:r>
          </a:p>
          <a:p>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SALVATION</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p:cNvSpPr>
          <p:nvPr/>
        </p:nvSpPr>
        <p:spPr>
          <a:xfrm>
            <a:off x="3527921" y="2091131"/>
            <a:ext cx="7992841" cy="1169551"/>
          </a:xfrm>
          <a:prstGeom prst="rect">
            <a:avLst/>
          </a:prstGeom>
          <a:noFill/>
        </p:spPr>
        <p:txBody>
          <a:bodyPr wrap="square" rtlCol="0">
            <a:spAutoFit/>
          </a:bodyPr>
          <a:lstStyle/>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Recall and retell the events of Easter Sunday.</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Know that Easter Sunday teaches us that Jesus rose from the dead so that humankind could be rescued/saved (salvation) and be friends with God again.</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Know that Easter is about new life – a fresh start for all.  That life continues into eternal life.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Be able to ask and answer questions related to the events of Good Friday.</a:t>
            </a:r>
          </a:p>
          <a:p>
            <a:pPr marL="171450" lvl="0" indent="-171450">
              <a:buFont typeface="Arial" panose="020B0604020202020204" pitchFamily="34" charset="0"/>
              <a:buChar char="•"/>
            </a:pPr>
            <a:endParaRPr lang="en-GB" sz="1000">
              <a:effectLst/>
              <a:latin typeface="Work Sans" pitchFamily="2" charset="0"/>
              <a:ea typeface="Calibri" panose="020F0502020204030204" pitchFamily="34" charset="0"/>
              <a:cs typeface="Symbol" panose="05050102010706020507" pitchFamily="18" charset="2"/>
            </a:endParaRPr>
          </a:p>
          <a:p>
            <a:r>
              <a:rPr lang="en-GB" sz="1000" b="1">
                <a:effectLst/>
                <a:latin typeface="Work Sans" pitchFamily="2" charset="0"/>
                <a:ea typeface="Calibri" panose="020F0502020204030204" pitchFamily="34" charset="0"/>
                <a:cs typeface="Times New Roman" panose="02020603050405020304" pitchFamily="18" charset="0"/>
              </a:rPr>
              <a:t>Religious vocabulary:</a:t>
            </a:r>
            <a:r>
              <a:rPr lang="en-GB" sz="1000">
                <a:effectLst/>
                <a:latin typeface="Work Sans" pitchFamily="2" charset="0"/>
                <a:ea typeface="Calibri" panose="020F0502020204030204" pitchFamily="34" charset="0"/>
                <a:cs typeface="Times New Roman" panose="02020603050405020304" pitchFamily="18" charset="0"/>
              </a:rPr>
              <a:t>  Easter Sunday, tomb, resurrection, new life.</a:t>
            </a: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27922" y="3791148"/>
            <a:ext cx="8270177" cy="2400657"/>
          </a:xfrm>
          <a:prstGeom prst="rect">
            <a:avLst/>
          </a:prstGeom>
          <a:noFill/>
        </p:spPr>
        <p:txBody>
          <a:bodyPr wrap="square" lIns="91440" tIns="45720" rIns="91440" bIns="45720" rtlCol="0" anchor="t">
            <a:spAutoFit/>
          </a:bodyPr>
          <a:lstStyle/>
          <a:p>
            <a:r>
              <a:rPr lang="en-GB" sz="1000" b="1">
                <a:effectLst/>
                <a:latin typeface="Work Sans" pitchFamily="2" charset="0"/>
                <a:ea typeface="Calibri" panose="020F0502020204030204" pitchFamily="34" charset="0"/>
                <a:cs typeface="Times New Roman" panose="02020603050405020304" pitchFamily="18" charset="0"/>
              </a:rPr>
              <a:t>Introduction:</a:t>
            </a:r>
            <a:endParaRPr lang="en-GB" sz="1000">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Recap </a:t>
            </a:r>
            <a:r>
              <a:rPr lang="en-GB" sz="1000">
                <a:effectLst/>
                <a:latin typeface="Work Sans" pitchFamily="2" charset="0"/>
                <a:ea typeface="Calibri" panose="020F0502020204030204" pitchFamily="34" charset="0"/>
                <a:cs typeface="Times New Roman" panose="02020603050405020304" pitchFamily="18" charset="0"/>
              </a:rPr>
              <a:t>on previous week’s learning.</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knowledge checking:</a:t>
            </a:r>
            <a:endParaRPr lang="en-GB" sz="1000">
              <a:effectLst/>
              <a:latin typeface="Work Sans" pitchFamily="2" charset="0"/>
              <a:ea typeface="Calibri" panose="020F0502020204030204" pitchFamily="34" charset="0"/>
              <a:cs typeface="Times New Roman" panose="02020603050405020304" pitchFamily="18" charset="0"/>
            </a:endParaRPr>
          </a:p>
          <a:p>
            <a:pPr lvl="0"/>
            <a:endParaRPr lang="en-GB" sz="1000" b="1">
              <a:effectLst/>
              <a:latin typeface="Work Sans" pitchFamily="2" charset="0"/>
              <a:ea typeface="Calibri" panose="020F0502020204030204" pitchFamily="34" charset="0"/>
              <a:cs typeface="Times New Roman" panose="02020603050405020304" pitchFamily="18" charset="0"/>
            </a:endParaRPr>
          </a:p>
          <a:p>
            <a:pPr lvl="0"/>
            <a:r>
              <a:rPr lang="en-GB" sz="1000" b="1">
                <a:effectLst/>
                <a:latin typeface="Work Sans" pitchFamily="2" charset="0"/>
                <a:ea typeface="Calibri" panose="020F0502020204030204" pitchFamily="34" charset="0"/>
                <a:cs typeface="Times New Roman" panose="02020603050405020304" pitchFamily="18" charset="0"/>
              </a:rPr>
              <a:t>Recall </a:t>
            </a:r>
            <a:r>
              <a:rPr lang="en-GB" sz="1000">
                <a:effectLst/>
                <a:latin typeface="Work Sans" pitchFamily="2" charset="0"/>
                <a:ea typeface="Calibri" panose="020F0502020204030204" pitchFamily="34" charset="0"/>
                <a:cs typeface="Times New Roman" panose="02020603050405020304" pitchFamily="18" charset="0"/>
              </a:rPr>
              <a:t>the story of what happened on Good Friday. </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Why do Christians celebrate such a sad event? What ‘good’ things does it show them about Jesus?   (Key thing to draw out here are the concept of forgiveness and love.)</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Main teaching input:  (Investigate and explore) </a:t>
            </a:r>
            <a:endParaRPr lang="en-GB" sz="1000">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a:ea typeface="Calibri" panose="020F0502020204030204" pitchFamily="34" charset="0"/>
                <a:cs typeface="Times New Roman"/>
              </a:rPr>
              <a:t>Introduce this week’s question:</a:t>
            </a:r>
            <a:r>
              <a:rPr lang="en-GB" sz="1000">
                <a:latin typeface="Work Sans"/>
                <a:ea typeface="Calibri" panose="020F0502020204030204" pitchFamily="34" charset="0"/>
                <a:cs typeface="Times New Roman"/>
              </a:rPr>
              <a:t>  </a:t>
            </a:r>
            <a:r>
              <a:rPr lang="en-GB" sz="1000">
                <a:solidFill>
                  <a:srgbClr val="7030A0"/>
                </a:solidFill>
                <a:effectLst/>
                <a:latin typeface="Work Sans"/>
                <a:ea typeface="Calibri" panose="020F0502020204030204" pitchFamily="34" charset="0"/>
                <a:cs typeface="Times New Roman"/>
              </a:rPr>
              <a:t> </a:t>
            </a:r>
            <a:r>
              <a:rPr lang="en-GB" sz="1000" b="1">
                <a:solidFill>
                  <a:srgbClr val="55345A"/>
                </a:solidFill>
                <a:effectLst/>
                <a:latin typeface="Work Sans"/>
                <a:ea typeface="Calibri" panose="020F0502020204030204" pitchFamily="34" charset="0"/>
                <a:cs typeface="Times New Roman"/>
              </a:rPr>
              <a:t>What happened on Easter Sunday and what does it teach us about Jesus</a:t>
            </a:r>
            <a:r>
              <a:rPr lang="en-GB" sz="1000" b="1">
                <a:solidFill>
                  <a:srgbClr val="55345A"/>
                </a:solidFill>
                <a:latin typeface="Work Sans"/>
                <a:ea typeface="Calibri" panose="020F0502020204030204" pitchFamily="34" charset="0"/>
                <a:cs typeface="Times New Roman"/>
              </a:rPr>
              <a:t>?</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a:latin typeface="Work Sans"/>
                <a:ea typeface="Calibri" panose="020F0502020204030204" pitchFamily="34" charset="0"/>
                <a:cs typeface="Times New Roman"/>
              </a:rPr>
              <a:t>Intention</a:t>
            </a:r>
            <a:r>
              <a:rPr lang="en-GB" sz="1600" b="1">
                <a:effectLst/>
                <a:latin typeface="Work Sans"/>
                <a:ea typeface="Calibri" panose="020F0502020204030204" pitchFamily="34" charset="0"/>
                <a:cs typeface="Times New Roman"/>
              </a:rPr>
              <a:t>:</a:t>
            </a:r>
            <a:r>
              <a:rPr lang="en-GB" sz="1600">
                <a:latin typeface="Work Sans"/>
                <a:ea typeface="Calibri" panose="020F0502020204030204" pitchFamily="34" charset="0"/>
                <a:cs typeface="Times New Roman"/>
              </a:rPr>
              <a:t> </a:t>
            </a:r>
            <a:endParaRPr lang="en-GB" sz="16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cxnSp>
        <p:nvCxnSpPr>
          <p:cNvPr id="9" name="Straight Connector 8">
            <a:extLst>
              <a:ext uri="{FF2B5EF4-FFF2-40B4-BE49-F238E27FC236}">
                <a16:creationId xmlns:a16="http://schemas.microsoft.com/office/drawing/2014/main" id="{6576263B-7EFD-2F92-FA2E-AF9E5CCC89E3}"/>
              </a:ext>
            </a:extLst>
          </p:cNvPr>
          <p:cNvCxnSpPr>
            <a:cxnSpLocks noGrp="1" noRot="1" noMove="1" noResize="1" noEditPoints="1" noAdjustHandles="1" noChangeArrowheads="1" noChangeShapeType="1"/>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E9AD98-C2D8-2AF0-258A-6963B2FE7118}"/>
              </a:ext>
            </a:extLst>
          </p:cNvPr>
          <p:cNvSpPr>
            <a:spLocks noGrp="1" noRot="1" noMove="1" noResize="1" noEditPoints="1" noAdjustHandles="1" noChangeArrowheads="1" noChangeShapeType="1"/>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409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BCA156-F6ED-9586-48EE-833081F37FDE}"/>
              </a:ext>
            </a:extLst>
          </p:cNvPr>
          <p:cNvSpPr>
            <a:spLocks/>
          </p:cNvSpPr>
          <p:nvPr/>
        </p:nvSpPr>
        <p:spPr>
          <a:xfrm>
            <a:off x="-1" y="1"/>
            <a:ext cx="12192001" cy="2576172"/>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0FB90B4-ADD7-8168-0D99-0A71E301783E}"/>
              </a:ext>
            </a:extLst>
          </p:cNvPr>
          <p:cNvSpPr txBox="1"/>
          <p:nvPr/>
        </p:nvSpPr>
        <p:spPr>
          <a:xfrm>
            <a:off x="3156428" y="2682727"/>
            <a:ext cx="2770120" cy="3785652"/>
          </a:xfrm>
          <a:prstGeom prst="rect">
            <a:avLst/>
          </a:prstGeom>
          <a:noFill/>
        </p:spPr>
        <p:txBody>
          <a:bodyPr wrap="square" rtlCol="0">
            <a:spAutoFit/>
          </a:bodyPr>
          <a:lstStyle/>
          <a:p>
            <a:r>
              <a:rPr lang="en-GB" sz="1000" b="1">
                <a:effectLst/>
                <a:latin typeface="Work Sans" pitchFamily="2" charset="0"/>
                <a:ea typeface="Calibri" panose="020F0502020204030204" pitchFamily="34" charset="0"/>
                <a:cs typeface="Times New Roman" panose="02020603050405020304" pitchFamily="18" charset="0"/>
              </a:rPr>
              <a:t>Maundy Thursday:  The Last Supper</a:t>
            </a:r>
          </a:p>
          <a:p>
            <a:endParaRPr lang="en-GB" sz="1000" b="1">
              <a:latin typeface="Work Sans" pitchFamily="2" charset="0"/>
              <a:ea typeface="Calibri" panose="020F0502020204030204" pitchFamily="34" charset="0"/>
              <a:cs typeface="Times New Roman" panose="02020603050405020304" pitchFamily="18" charset="0"/>
            </a:endParaRPr>
          </a:p>
          <a:p>
            <a:endParaRPr lang="en-GB" sz="1000" b="1">
              <a:effectLst/>
              <a:latin typeface="Work Sans" pitchFamily="2" charset="0"/>
              <a:ea typeface="Calibri" panose="020F0502020204030204" pitchFamily="34" charset="0"/>
              <a:cs typeface="Times New Roman" panose="02020603050405020304" pitchFamily="18" charset="0"/>
            </a:endParaRPr>
          </a:p>
          <a:p>
            <a:endParaRPr lang="en-GB" sz="1000" b="1">
              <a:latin typeface="Work Sans" pitchFamily="2" charset="0"/>
              <a:ea typeface="Calibri" panose="020F0502020204030204" pitchFamily="34" charset="0"/>
              <a:cs typeface="Times New Roman" panose="02020603050405020304" pitchFamily="18" charset="0"/>
            </a:endParaRPr>
          </a:p>
          <a:p>
            <a:endParaRPr lang="en-GB" sz="1000" b="1">
              <a:effectLst/>
              <a:latin typeface="Work Sans" pitchFamily="2" charset="0"/>
              <a:ea typeface="Calibri" panose="020F0502020204030204" pitchFamily="34" charset="0"/>
              <a:cs typeface="Times New Roman" panose="02020603050405020304" pitchFamily="18" charset="0"/>
            </a:endParaRPr>
          </a:p>
          <a:p>
            <a:endParaRPr lang="en-GB" sz="1000" b="1">
              <a:latin typeface="Work Sans" pitchFamily="2" charset="0"/>
              <a:ea typeface="Calibri" panose="020F0502020204030204" pitchFamily="34" charset="0"/>
              <a:cs typeface="Times New Roman" panose="02020603050405020304" pitchFamily="18" charset="0"/>
            </a:endParaRPr>
          </a:p>
          <a:p>
            <a:endParaRPr lang="en-GB" sz="1000" b="1">
              <a:effectLst/>
              <a:latin typeface="Work Sans" pitchFamily="2" charset="0"/>
              <a:ea typeface="Calibri" panose="020F0502020204030204" pitchFamily="34" charset="0"/>
              <a:cs typeface="Times New Roman" panose="02020603050405020304" pitchFamily="18" charset="0"/>
            </a:endParaRPr>
          </a:p>
          <a:p>
            <a:endParaRPr lang="en-GB" sz="1000" b="1">
              <a:latin typeface="Work Sans" pitchFamily="2" charset="0"/>
              <a:ea typeface="Calibri" panose="020F0502020204030204" pitchFamily="34" charset="0"/>
              <a:cs typeface="Times New Roman" panose="02020603050405020304" pitchFamily="18" charset="0"/>
            </a:endParaRPr>
          </a:p>
          <a:p>
            <a:endParaRPr lang="en-GB" sz="1000" b="1">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Times New Roman" panose="02020603050405020304" pitchFamily="18" charset="0"/>
                <a:cs typeface="Times New Roman" panose="02020603050405020304" pitchFamily="18" charset="0"/>
              </a:rPr>
              <a:t>Whilst Maundy Thursday was the night on which the Lord’s Supper was first celebrated, there is a deeper meaning. The actual Latin word from which "maundy" is derived means "command." The central theme of that first Lord’s Supper was one of humble service. Jesus washed the feet of the disciples and commanded that the disciples do the same for each other. Jesus taught that he came not to be served but to serve, to share the hospitality of God and the intimacy of breaking bread together.</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02A947F6-1B69-709F-552B-F5197D4394BF}"/>
              </a:ext>
            </a:extLst>
          </p:cNvPr>
          <p:cNvSpPr>
            <a:spLocks/>
          </p:cNvSpPr>
          <p:nvPr/>
        </p:nvSpPr>
        <p:spPr>
          <a:xfrm>
            <a:off x="7026" y="2576173"/>
            <a:ext cx="3022600" cy="4281826"/>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10889" y="373310"/>
            <a:ext cx="8039647" cy="461665"/>
          </a:xfrm>
          <a:prstGeom prst="rect">
            <a:avLst/>
          </a:prstGeom>
          <a:noFill/>
        </p:spPr>
        <p:txBody>
          <a:bodyPr wrap="square" rtlCol="0">
            <a:spAutoFit/>
          </a:bodyPr>
          <a:lstStyle/>
          <a:p>
            <a:r>
              <a:rPr lang="en-US" sz="2400">
                <a:solidFill>
                  <a:schemeClr val="bg1"/>
                </a:solidFill>
                <a:latin typeface="Work Sans Light" pitchFamily="2" charset="77"/>
              </a:rPr>
              <a:t>Background knowledge for teachers</a:t>
            </a:r>
          </a:p>
        </p:txBody>
      </p:sp>
      <p:sp>
        <p:nvSpPr>
          <p:cNvPr id="11" name="Rectangle 10">
            <a:extLst>
              <a:ext uri="{FF2B5EF4-FFF2-40B4-BE49-F238E27FC236}">
                <a16:creationId xmlns:a16="http://schemas.microsoft.com/office/drawing/2014/main" id="{346218F4-AF65-728F-1C2B-F0AA8CAE6C43}"/>
              </a:ext>
            </a:extLst>
          </p:cNvPr>
          <p:cNvSpPr>
            <a:spLocks/>
          </p:cNvSpPr>
          <p:nvPr/>
        </p:nvSpPr>
        <p:spPr>
          <a:xfrm>
            <a:off x="5926548" y="2568509"/>
            <a:ext cx="3022600" cy="4289491"/>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B3E40EA-9D19-E051-5153-B02E17681228}"/>
              </a:ext>
            </a:extLst>
          </p:cNvPr>
          <p:cNvSpPr txBox="1">
            <a:spLocks/>
          </p:cNvSpPr>
          <p:nvPr/>
        </p:nvSpPr>
        <p:spPr>
          <a:xfrm>
            <a:off x="104158" y="2682727"/>
            <a:ext cx="2854703" cy="3477875"/>
          </a:xfrm>
          <a:prstGeom prst="rect">
            <a:avLst/>
          </a:prstGeom>
          <a:noFill/>
        </p:spPr>
        <p:txBody>
          <a:bodyPr wrap="square" rtlCol="0">
            <a:spAutoFit/>
          </a:bodyPr>
          <a:lstStyle/>
          <a:p>
            <a:r>
              <a:rPr lang="en-GB" sz="1000" b="1">
                <a:effectLst/>
                <a:latin typeface="Work Sans" pitchFamily="2" charset="0"/>
                <a:ea typeface="Calibri" panose="020F0502020204030204" pitchFamily="34" charset="0"/>
                <a:cs typeface="Times New Roman" panose="02020603050405020304" pitchFamily="18" charset="0"/>
              </a:rPr>
              <a:t>Palm Sunday:</a:t>
            </a:r>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Holy week begins with Palm Sunday.  On this day the focus is on the triumphal entry of Jesus into Jerusalem.  Jesus sends two of his disciples ahead to the village of </a:t>
            </a:r>
            <a:r>
              <a:rPr lang="en-GB" sz="1000" err="1">
                <a:effectLst/>
                <a:latin typeface="Work Sans" pitchFamily="2" charset="0"/>
                <a:ea typeface="Calibri" panose="020F0502020204030204" pitchFamily="34" charset="0"/>
                <a:cs typeface="Times New Roman" panose="02020603050405020304" pitchFamily="18" charset="0"/>
              </a:rPr>
              <a:t>Bethphage</a:t>
            </a:r>
            <a:r>
              <a:rPr lang="en-GB" sz="1000">
                <a:effectLst/>
                <a:latin typeface="Work Sans" pitchFamily="2" charset="0"/>
                <a:ea typeface="Calibri" panose="020F0502020204030204" pitchFamily="34" charset="0"/>
                <a:cs typeface="Times New Roman" panose="02020603050405020304" pitchFamily="18" charset="0"/>
              </a:rPr>
              <a:t> to look for an unbroken colt.  They brought the colt to Jesus and placed their cloaks on his back.  As Jesus sat on the young donkey, he slowly made his humble entrance into Jerusalem.  People welcomed Jesus in the traditional way of honouring a worthy person, by throwing down their cloaks and waving palm branches.</a:t>
            </a:r>
          </a:p>
          <a:p>
            <a:pPr fontAlgn="base"/>
            <a:r>
              <a:rPr lang="en-GB" sz="1000" b="1">
                <a:effectLst/>
                <a:latin typeface="Work Sans" pitchFamily="2" charset="0"/>
                <a:ea typeface="Times New Roman" panose="02020603050405020304" pitchFamily="18" charset="0"/>
                <a:cs typeface="Times New Roman" panose="02020603050405020304" pitchFamily="18" charset="0"/>
              </a:rPr>
              <a:t>The crowds that went ahead of him and those that followed shouted, "Hosanna to the Son of David! Blessed is he who comes in the name of the Lord!</a:t>
            </a:r>
            <a:r>
              <a:rPr lang="en-GB" sz="1000" b="1" baseline="30000">
                <a:effectLst/>
                <a:latin typeface="Work Sans" pitchFamily="2" charset="0"/>
                <a:ea typeface="Times New Roman" panose="02020603050405020304" pitchFamily="18" charset="0"/>
                <a:cs typeface="Times New Roman" panose="02020603050405020304" pitchFamily="18" charset="0"/>
              </a:rPr>
              <a:t> </a:t>
            </a:r>
            <a:r>
              <a:rPr lang="en-GB" sz="1000" b="1">
                <a:effectLst/>
                <a:latin typeface="Work Sans" pitchFamily="2" charset="0"/>
                <a:ea typeface="Times New Roman" panose="02020603050405020304" pitchFamily="18" charset="0"/>
                <a:cs typeface="Times New Roman" panose="02020603050405020304" pitchFamily="18" charset="0"/>
              </a:rPr>
              <a:t>Hosanna</a:t>
            </a:r>
            <a:r>
              <a:rPr lang="en-GB" sz="1000" b="1" baseline="30000">
                <a:effectLst/>
                <a:latin typeface="Work Sans" pitchFamily="2" charset="0"/>
                <a:ea typeface="Times New Roman" panose="02020603050405020304" pitchFamily="18" charset="0"/>
                <a:cs typeface="Times New Roman" panose="02020603050405020304" pitchFamily="18" charset="0"/>
              </a:rPr>
              <a:t> </a:t>
            </a:r>
            <a:r>
              <a:rPr lang="en-GB" sz="1000" b="1">
                <a:effectLst/>
                <a:latin typeface="Work Sans" pitchFamily="2" charset="0"/>
                <a:ea typeface="Times New Roman" panose="02020603050405020304" pitchFamily="18" charset="0"/>
                <a:cs typeface="Times New Roman" panose="02020603050405020304" pitchFamily="18" charset="0"/>
              </a:rPr>
              <a:t>in the highest heaven!" (Matthew 21:9, NIV)  </a:t>
            </a:r>
            <a:endParaRPr lang="en-GB" sz="1000">
              <a:effectLst/>
              <a:latin typeface="Work Sans" pitchFamily="2" charset="0"/>
              <a:ea typeface="Calibri" panose="020F0502020204030204" pitchFamily="34" charset="0"/>
              <a:cs typeface="Times New Roman" panose="02020603050405020304" pitchFamily="18" charset="0"/>
            </a:endParaRPr>
          </a:p>
          <a:p>
            <a:pPr fontAlgn="base"/>
            <a:r>
              <a:rPr lang="en-GB" sz="1000">
                <a:effectLst/>
                <a:latin typeface="Work Sans" pitchFamily="2" charset="0"/>
                <a:ea typeface="Times New Roman" panose="02020603050405020304" pitchFamily="18" charset="0"/>
                <a:cs typeface="Times New Roman" panose="02020603050405020304" pitchFamily="18" charset="0"/>
              </a:rPr>
              <a:t>The shouts of "Hosanna" meant "save now," and the palm branches symbolised goodness and victory. </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3B5305D-902E-62CF-B4D2-C7F416A299A9}"/>
              </a:ext>
            </a:extLst>
          </p:cNvPr>
          <p:cNvSpPr txBox="1">
            <a:spLocks/>
          </p:cNvSpPr>
          <p:nvPr/>
        </p:nvSpPr>
        <p:spPr>
          <a:xfrm>
            <a:off x="6053267" y="2682727"/>
            <a:ext cx="2769162" cy="4042132"/>
          </a:xfrm>
          <a:prstGeom prst="rect">
            <a:avLst/>
          </a:prstGeom>
          <a:noFill/>
        </p:spPr>
        <p:txBody>
          <a:bodyPr wrap="square" rtlCol="0">
            <a:spAutoFit/>
          </a:bodyPr>
          <a:lstStyle/>
          <a:p>
            <a:r>
              <a:rPr lang="en-GB" sz="1000" b="1">
                <a:effectLst/>
                <a:latin typeface="Work Sans" pitchFamily="2" charset="0"/>
                <a:ea typeface="Calibri" panose="020F0502020204030204" pitchFamily="34" charset="0"/>
                <a:cs typeface="Times New Roman" panose="02020603050405020304" pitchFamily="18" charset="0"/>
              </a:rPr>
              <a:t> Good Friday:</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p>
          <a:p>
            <a:endParaRPr lang="en-GB" sz="1000" b="1">
              <a:latin typeface="Work Sans" pitchFamily="2" charset="0"/>
              <a:ea typeface="Calibri" panose="020F0502020204030204" pitchFamily="34" charset="0"/>
              <a:cs typeface="Times New Roman" panose="02020603050405020304" pitchFamily="18" charset="0"/>
            </a:endParaRPr>
          </a:p>
          <a:p>
            <a:endParaRPr lang="en-GB" sz="1000" b="1">
              <a:effectLst/>
              <a:latin typeface="Work Sans" pitchFamily="2" charset="0"/>
              <a:ea typeface="Calibri" panose="020F0502020204030204" pitchFamily="34" charset="0"/>
              <a:cs typeface="Times New Roman" panose="02020603050405020304" pitchFamily="18" charset="0"/>
            </a:endParaRPr>
          </a:p>
          <a:p>
            <a:endParaRPr lang="en-GB" sz="1000" b="1">
              <a:latin typeface="Work Sans" pitchFamily="2" charset="0"/>
              <a:ea typeface="Calibri" panose="020F0502020204030204" pitchFamily="34" charset="0"/>
              <a:cs typeface="Times New Roman" panose="02020603050405020304" pitchFamily="18" charset="0"/>
            </a:endParaRPr>
          </a:p>
          <a:p>
            <a:endParaRPr lang="en-GB" sz="1000" b="1">
              <a:effectLst/>
              <a:latin typeface="Work Sans" pitchFamily="2" charset="0"/>
              <a:ea typeface="Calibri" panose="020F0502020204030204" pitchFamily="34" charset="0"/>
              <a:cs typeface="Times New Roman" panose="02020603050405020304" pitchFamily="18" charset="0"/>
            </a:endParaRPr>
          </a:p>
          <a:p>
            <a:endParaRPr lang="en-GB" sz="1000" b="1">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Good Friday is the Friday before Easter Day.  Good Friday was the day when Jesus stood trial before the Priests and later a Roman Governor called Pilate.  Although Pilate could not find any wrong in Jesus, he was still sentenced to death by crucifixion.  Later that day after having been beaten and mocked, Jesus was crucified.  He died in the afternoon. His body was taken from the cross and put into a guarded tomb.</a:t>
            </a:r>
          </a:p>
          <a:p>
            <a:pPr>
              <a:spcAft>
                <a:spcPts val="400"/>
              </a:spcAft>
            </a:pPr>
            <a:endParaRPr lang="en-GB" sz="1000" b="1">
              <a:effectLst/>
              <a:latin typeface="Work Sans" pitchFamily="2" charset="0"/>
              <a:ea typeface="Calibri" panose="020F0502020204030204" pitchFamily="34" charset="0"/>
              <a:cs typeface="Times New Roman" panose="02020603050405020304" pitchFamily="18" charset="0"/>
            </a:endParaRPr>
          </a:p>
          <a:p>
            <a:pPr>
              <a:spcAft>
                <a:spcPts val="400"/>
              </a:spcAft>
            </a:pPr>
            <a:endParaRPr lang="en-GB" sz="1000" b="1">
              <a:latin typeface="Work Sans" pitchFamily="2" charset="0"/>
              <a:ea typeface="Calibri" panose="020F0502020204030204" pitchFamily="34" charset="0"/>
              <a:cs typeface="Times New Roman" panose="02020603050405020304" pitchFamily="18" charset="0"/>
            </a:endParaRPr>
          </a:p>
          <a:p>
            <a:pPr>
              <a:spcAft>
                <a:spcPts val="400"/>
              </a:spcAft>
            </a:pPr>
            <a:endParaRPr lang="en-GB" sz="1000" b="1">
              <a:latin typeface="Work Sans" pitchFamily="2"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0A809312-3312-B251-1FDE-16D0AD1F8CC8}"/>
              </a:ext>
            </a:extLst>
          </p:cNvPr>
          <p:cNvSpPr txBox="1">
            <a:spLocks/>
          </p:cNvSpPr>
          <p:nvPr/>
        </p:nvSpPr>
        <p:spPr>
          <a:xfrm>
            <a:off x="9075868" y="2682727"/>
            <a:ext cx="3011974" cy="3631763"/>
          </a:xfrm>
          <a:prstGeom prst="rect">
            <a:avLst/>
          </a:prstGeom>
          <a:noFill/>
        </p:spPr>
        <p:txBody>
          <a:bodyPr wrap="square" rtlCol="0">
            <a:spAutoFit/>
          </a:bodyPr>
          <a:lstStyle/>
          <a:p>
            <a:r>
              <a:rPr lang="en-GB" sz="1000" b="1">
                <a:effectLst/>
                <a:latin typeface="Work Sans" pitchFamily="2" charset="0"/>
                <a:ea typeface="Calibri" panose="020F0502020204030204" pitchFamily="34" charset="0"/>
                <a:cs typeface="Times New Roman" panose="02020603050405020304" pitchFamily="18" charset="0"/>
              </a:rPr>
              <a:t>Easter Sunday:</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Easter is the most significant Christian festival, remembering and celebrating the salvation offered through Jesus.</a:t>
            </a:r>
          </a:p>
          <a:p>
            <a:r>
              <a:rPr lang="en-GB" sz="1000">
                <a:effectLst/>
                <a:latin typeface="Work Sans" pitchFamily="2" charset="0"/>
                <a:ea typeface="Calibri" panose="020F0502020204030204" pitchFamily="34" charset="0"/>
                <a:cs typeface="Times New Roman" panose="02020603050405020304" pitchFamily="18" charset="0"/>
              </a:rPr>
              <a:t>On Easter Sunday, the women on visiting Jesus’ tomb, found the stone had been moved, and his body gone.  The Gospels recall the resurrection accounts slightly differently, presenting different details and perspectives but all presented as eye-witness reports.  Jesus appears to the women and his disciples on a number of different occasions.  He first appears in the garden.  He appears on the road to Emmaus.  He appears among them while they were still talking about the events of the day.  He appears again to his disciples by the Sea of Tiberias during the miraculous catch of fish.  On Easter Sunday, hope comes.  The disciples cannot believe it at first and are not able to believe until they encounter the living Christ.</a:t>
            </a:r>
            <a:endParaRPr lang="en-GB" sz="1000" b="1">
              <a:effectLst/>
              <a:latin typeface="Work Sans" pitchFamily="2"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62D6125-2F81-6EA3-CDA9-1B0FF6D32772}"/>
              </a:ext>
            </a:extLst>
          </p:cNvPr>
          <p:cNvSpPr txBox="1">
            <a:spLocks noGrp="1" noRot="1" noMove="1" noResize="1" noEditPoints="1" noAdjustHandles="1" noChangeArrowheads="1" noChangeShapeType="1"/>
          </p:cNvSpPr>
          <p:nvPr/>
        </p:nvSpPr>
        <p:spPr>
          <a:xfrm>
            <a:off x="296799" y="413963"/>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sp>
        <p:nvSpPr>
          <p:cNvPr id="12" name="TextBox 11">
            <a:extLst>
              <a:ext uri="{FF2B5EF4-FFF2-40B4-BE49-F238E27FC236}">
                <a16:creationId xmlns:a16="http://schemas.microsoft.com/office/drawing/2014/main" id="{DB7EDC14-05F5-672F-3D25-D7645A160B0A}"/>
              </a:ext>
            </a:extLst>
          </p:cNvPr>
          <p:cNvSpPr txBox="1">
            <a:spLocks noGrp="1" noRot="1" noMove="1" noResize="1" noEditPoints="1" noAdjustHandles="1" noChangeArrowheads="1" noChangeShapeType="1"/>
          </p:cNvSpPr>
          <p:nvPr/>
        </p:nvSpPr>
        <p:spPr>
          <a:xfrm>
            <a:off x="208891" y="1191178"/>
            <a:ext cx="2181196" cy="523220"/>
          </a:xfrm>
          <a:prstGeom prst="rect">
            <a:avLst/>
          </a:prstGeom>
          <a:noFill/>
        </p:spPr>
        <p:txBody>
          <a:bodyPr wrap="square" rtlCol="0">
            <a:spAutoFit/>
          </a:bodyPr>
          <a:lstStyle/>
          <a:p>
            <a:r>
              <a:rPr lang="en-US" sz="1400">
                <a:solidFill>
                  <a:schemeClr val="bg1"/>
                </a:solidFill>
                <a:latin typeface="Work Sans SemiBold" pitchFamily="2" charset="0"/>
              </a:rPr>
              <a:t>CORE CONCEPT:</a:t>
            </a:r>
          </a:p>
          <a:p>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SALVATION</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9FF27448-1257-4ED3-E0EC-517FB66FA1A5}"/>
              </a:ext>
            </a:extLst>
          </p:cNvPr>
          <p:cNvSpPr txBox="1">
            <a:spLocks noGrp="1" noRot="1" noMove="1" noResize="1" noEditPoints="1" noAdjustHandles="1" noChangeArrowheads="1" noChangeShapeType="1"/>
          </p:cNvSpPr>
          <p:nvPr/>
        </p:nvSpPr>
        <p:spPr>
          <a:xfrm>
            <a:off x="2598979" y="1464956"/>
            <a:ext cx="7988992" cy="587790"/>
          </a:xfrm>
          <a:prstGeom prst="rect">
            <a:avLst/>
          </a:prstGeom>
          <a:noFill/>
        </p:spPr>
        <p:txBody>
          <a:bodyPr wrap="square" rtlCol="0">
            <a:spAutoFit/>
          </a:bodyPr>
          <a:lstStyle/>
          <a:p>
            <a:pPr>
              <a:spcBef>
                <a:spcPts val="50"/>
              </a:spcBef>
            </a:pPr>
            <a:r>
              <a:rPr lang="en-GB" sz="1000" b="1">
                <a:solidFill>
                  <a:schemeClr val="bg1"/>
                </a:solidFill>
                <a:effectLst/>
                <a:latin typeface="Work Sans" pitchFamily="2" charset="0"/>
                <a:ea typeface="Calibri" panose="020F0502020204030204" pitchFamily="34" charset="0"/>
                <a:cs typeface="Calibri Light" panose="020F0302020204030204" pitchFamily="34" charset="0"/>
              </a:rPr>
              <a:t>The meaning of salvation:</a:t>
            </a:r>
            <a:endParaRPr lang="en-GB" sz="1000">
              <a:solidFill>
                <a:schemeClr val="bg1"/>
              </a:solidFill>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000">
                <a:solidFill>
                  <a:schemeClr val="bg1"/>
                </a:solidFill>
                <a:effectLst/>
                <a:latin typeface="Work Sans" pitchFamily="2" charset="0"/>
                <a:ea typeface="Calibri" panose="020F0502020204030204" pitchFamily="34" charset="0"/>
                <a:cs typeface="Times New Roman" panose="02020603050405020304" pitchFamily="18" charset="0"/>
              </a:rPr>
              <a:t>It is through the death and resurrection of Jesus that the relationship between God and humanity is restored.  In the death of Christ, forgiveness is offered for the sins of all people.</a:t>
            </a:r>
          </a:p>
        </p:txBody>
      </p:sp>
      <p:pic>
        <p:nvPicPr>
          <p:cNvPr id="6" name="Picture 5">
            <a:extLst>
              <a:ext uri="{FF2B5EF4-FFF2-40B4-BE49-F238E27FC236}">
                <a16:creationId xmlns:a16="http://schemas.microsoft.com/office/drawing/2014/main" id="{FB4792FB-7A61-ED72-42FD-535B2B4D20A0}"/>
              </a:ext>
            </a:extLst>
          </p:cNvPr>
          <p:cNvPicPr>
            <a:picLocks noChangeAspect="1"/>
          </p:cNvPicPr>
          <p:nvPr/>
        </p:nvPicPr>
        <p:blipFill>
          <a:blip r:embed="rId2"/>
          <a:srcRect/>
          <a:stretch/>
        </p:blipFill>
        <p:spPr>
          <a:xfrm>
            <a:off x="11062660" y="1630908"/>
            <a:ext cx="748873" cy="748873"/>
          </a:xfrm>
          <a:prstGeom prst="rect">
            <a:avLst/>
          </a:prstGeom>
        </p:spPr>
      </p:pic>
      <p:pic>
        <p:nvPicPr>
          <p:cNvPr id="7" name="Picture 6">
            <a:extLst>
              <a:ext uri="{FF2B5EF4-FFF2-40B4-BE49-F238E27FC236}">
                <a16:creationId xmlns:a16="http://schemas.microsoft.com/office/drawing/2014/main" id="{D8A7E246-D378-507C-CBCE-0805435FF3E9}"/>
              </a:ext>
            </a:extLst>
          </p:cNvPr>
          <p:cNvPicPr>
            <a:picLocks noChangeAspect="1"/>
          </p:cNvPicPr>
          <p:nvPr/>
        </p:nvPicPr>
        <p:blipFill rotWithShape="1">
          <a:blip r:embed="rId3">
            <a:extLst>
              <a:ext uri="{28A0092B-C50C-407E-A947-70E740481C1C}">
                <a14:useLocalDpi xmlns:a14="http://schemas.microsoft.com/office/drawing/2010/main" val="0"/>
              </a:ext>
            </a:extLst>
          </a:blip>
          <a:srcRect r="28424"/>
          <a:stretch/>
        </p:blipFill>
        <p:spPr bwMode="auto">
          <a:xfrm>
            <a:off x="2017446" y="6141405"/>
            <a:ext cx="793689" cy="716594"/>
          </a:xfrm>
          <a:prstGeom prst="rect">
            <a:avLst/>
          </a:prstGeom>
          <a:noFill/>
          <a:ln>
            <a:noFill/>
          </a:ln>
        </p:spPr>
      </p:pic>
      <p:pic>
        <p:nvPicPr>
          <p:cNvPr id="10" name="Picture 9">
            <a:extLst>
              <a:ext uri="{FF2B5EF4-FFF2-40B4-BE49-F238E27FC236}">
                <a16:creationId xmlns:a16="http://schemas.microsoft.com/office/drawing/2014/main" id="{F028A533-D9F3-9519-CEFE-F916DB3F78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3317966" y="3009628"/>
            <a:ext cx="1623150" cy="1082100"/>
          </a:xfrm>
          <a:prstGeom prst="rect">
            <a:avLst/>
          </a:prstGeom>
          <a:noFill/>
          <a:ln>
            <a:noFill/>
          </a:ln>
        </p:spPr>
      </p:pic>
      <p:pic>
        <p:nvPicPr>
          <p:cNvPr id="13" name="Picture 12">
            <a:extLst>
              <a:ext uri="{FF2B5EF4-FFF2-40B4-BE49-F238E27FC236}">
                <a16:creationId xmlns:a16="http://schemas.microsoft.com/office/drawing/2014/main" id="{8722076C-FB65-B79F-8A94-E43749D4F35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6232463" y="3009628"/>
            <a:ext cx="2173306" cy="1230983"/>
          </a:xfrm>
          <a:prstGeom prst="rect">
            <a:avLst/>
          </a:prstGeom>
          <a:noFill/>
          <a:ln>
            <a:noFill/>
          </a:ln>
        </p:spPr>
      </p:pic>
      <p:pic>
        <p:nvPicPr>
          <p:cNvPr id="16" name="Picture 15">
            <a:extLst>
              <a:ext uri="{FF2B5EF4-FFF2-40B4-BE49-F238E27FC236}">
                <a16:creationId xmlns:a16="http://schemas.microsoft.com/office/drawing/2014/main" id="{3D8B837A-2F11-2814-1887-757BE5268F4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auto">
          <a:xfrm>
            <a:off x="10718624" y="6219217"/>
            <a:ext cx="1476590" cy="646007"/>
          </a:xfrm>
          <a:prstGeom prst="rect">
            <a:avLst/>
          </a:prstGeom>
          <a:noFill/>
          <a:ln>
            <a:noFill/>
          </a:ln>
        </p:spPr>
      </p:pic>
    </p:spTree>
    <p:extLst>
      <p:ext uri="{BB962C8B-B14F-4D97-AF65-F5344CB8AC3E}">
        <p14:creationId xmlns:p14="http://schemas.microsoft.com/office/powerpoint/2010/main" val="1433004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happened on Easter Sunday and what does it teach us about Jesus?</a:t>
            </a: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a:solidFill>
                  <a:schemeClr val="bg1"/>
                </a:solidFill>
                <a:latin typeface="Work Sans SemiBold" pitchFamily="2" charset="0"/>
              </a:rPr>
              <a:t>CORE CONCEPT:</a:t>
            </a:r>
          </a:p>
          <a:p>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SALVATION</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539496" cy="4555093"/>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Retell</a:t>
            </a:r>
            <a:r>
              <a:rPr lang="en-GB" sz="1000">
                <a:effectLst/>
                <a:latin typeface="Work Sans" pitchFamily="2" charset="0"/>
                <a:ea typeface="Calibri" panose="020F0502020204030204" pitchFamily="34" charset="0"/>
                <a:cs typeface="Times New Roman" panose="02020603050405020304" pitchFamily="18" charset="0"/>
              </a:rPr>
              <a:t> the story of Good Friday and then Easter Sunday with the children in a circle, and start building an Easter Garden as the story goes along (using a simple tray of soil). </a:t>
            </a:r>
          </a:p>
          <a:p>
            <a:r>
              <a:rPr lang="en-GB" sz="1000">
                <a:effectLst/>
                <a:latin typeface="Work Sans" pitchFamily="2" charset="0"/>
                <a:ea typeface="Calibri" panose="020F0502020204030204" pitchFamily="34" charset="0"/>
                <a:cs typeface="Symbol" panose="05050102010706020507" pitchFamily="18" charset="2"/>
              </a:rPr>
              <a:t>Begin with 3 crosses, and talk about who these were for. </a:t>
            </a:r>
          </a:p>
          <a:p>
            <a:pPr marL="228600"/>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Key question:  </a:t>
            </a:r>
            <a:r>
              <a:rPr lang="en-GB" sz="1000">
                <a:effectLst/>
                <a:latin typeface="Work Sans" pitchFamily="2" charset="0"/>
                <a:ea typeface="Calibri" panose="020F0502020204030204" pitchFamily="34" charset="0"/>
                <a:cs typeface="Times New Roman" panose="02020603050405020304" pitchFamily="18" charset="0"/>
              </a:rPr>
              <a:t>What does this tell us about Jesus?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Add a path of pebbles which shows the path that Jesus was taken on by Joseph of Arimathea (an important Jewish man who offered to bury Jesus in his own family tomb).</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Use larger stones to create a tomb – the place where Jesus’ body was put after he died, with a large stone over its entrance to stop anyone getting in or out. </a:t>
            </a:r>
            <a:r>
              <a:rPr lang="en-GB" sz="1000" b="1">
                <a:effectLst/>
                <a:latin typeface="Work Sans" pitchFamily="2" charset="0"/>
                <a:ea typeface="Calibri" panose="020F0502020204030204" pitchFamily="34" charset="0"/>
                <a:cs typeface="Symbol" panose="05050102010706020507" pitchFamily="18" charset="2"/>
              </a:rPr>
              <a:t>Explain </a:t>
            </a:r>
            <a:r>
              <a:rPr lang="en-GB" sz="1000">
                <a:effectLst/>
                <a:latin typeface="Work Sans" pitchFamily="2" charset="0"/>
                <a:ea typeface="Calibri" panose="020F0502020204030204" pitchFamily="34" charset="0"/>
                <a:cs typeface="Symbol" panose="05050102010706020507" pitchFamily="18" charset="2"/>
              </a:rPr>
              <a:t>why Jesus’ friends would have gone to the tomb on the Sunday (Saturday was the Sabbath, so not allowed, and they needed to anoint the body for burial). </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Then show how the tomb was empty with the stone rolled away. How would Jesus’ friends have felt to see the empty tomb?</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Add in a ‘gardener’ – Mary asked the ‘gardener’ why the tomb was empty and who had rolled away the stone.  </a:t>
            </a:r>
          </a:p>
          <a:p>
            <a:pPr lvl="0"/>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John 20:  1 – 18</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pPr marL="228600"/>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 </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fontAlgn="base">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Who did the ‘gardener’ turn out to be? </a:t>
            </a:r>
          </a:p>
          <a:p>
            <a:pPr marL="171450" lvl="0" indent="-171450" fontAlgn="base">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Why did Mary think he was a gardener? (She thought Jesus was dead, so it had to be someone else) </a:t>
            </a:r>
          </a:p>
          <a:p>
            <a:pPr marL="171450" lvl="0" indent="-171450" fontAlgn="base">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When did she realise it was Jesus? (when he spoke – she recognised his voice and he called her by name)</a:t>
            </a:r>
          </a:p>
          <a:p>
            <a:pPr marL="228600" fontAlgn="base"/>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Explain</a:t>
            </a:r>
            <a:r>
              <a:rPr lang="en-GB" sz="1000">
                <a:effectLst/>
                <a:latin typeface="Work Sans" pitchFamily="2" charset="0"/>
                <a:ea typeface="Calibri" panose="020F0502020204030204" pitchFamily="34" charset="0"/>
                <a:cs typeface="Times New Roman" panose="02020603050405020304" pitchFamily="18" charset="0"/>
              </a:rPr>
              <a:t> that Christians believe Jesus rose from the dead and is still alive today. Sprinkle the garden with grass seed (or equivalent) and water it (over time, the grass seed will grow: a sign of new life). They believe everyone can have a fresh start because of Jesus, and can be friends with God.  Humankind receive salvation through the death and the resurrection.  They have been rescued.  The relationship between God and humankind has been restored.</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Main activity:  (Evaluate and communicate)  </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b="1">
                <a:effectLst/>
                <a:latin typeface="Work Sans" pitchFamily="2" charset="0"/>
                <a:ea typeface="Calibri" panose="020F0502020204030204" pitchFamily="34" charset="0"/>
                <a:cs typeface="Times New Roman" panose="02020603050405020304" pitchFamily="18" charset="0"/>
              </a:rPr>
              <a:t>Create</a:t>
            </a:r>
            <a:r>
              <a:rPr lang="en-GB" sz="1000">
                <a:effectLst/>
                <a:latin typeface="Work Sans" pitchFamily="2" charset="0"/>
                <a:ea typeface="Calibri" panose="020F0502020204030204" pitchFamily="34" charset="0"/>
                <a:cs typeface="Times New Roman" panose="02020603050405020304" pitchFamily="18" charset="0"/>
              </a:rPr>
              <a:t> individual Easter gardens (or working in pairs), using them to retell the story.  Ensure children have all the resources they need to include every aspect of the scene in their garden</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Differentiation:  Children to add labels to their garden with key religious vocabulary associated with Easter Day:</a:t>
            </a: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2489815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happened on Easter Sunday and what does it teach us about Jesus?</a:t>
            </a: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a:solidFill>
                  <a:schemeClr val="bg1"/>
                </a:solidFill>
                <a:latin typeface="Work Sans SemiBold" pitchFamily="2" charset="0"/>
              </a:rPr>
              <a:t>CORE CONCEPT:</a:t>
            </a:r>
          </a:p>
          <a:p>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SALVATION</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539496" cy="4708981"/>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Plenary:  (Reflect and express)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Refer back to the big question of the unit: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Why is Easter the most important festival for Christians?</a:t>
            </a:r>
            <a:r>
              <a:rPr lang="en-GB" sz="1000">
                <a:solidFill>
                  <a:srgbClr val="55345A"/>
                </a:solidFill>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Give each pair a picture of:</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Palm Sunday</a:t>
            </a:r>
          </a:p>
          <a:p>
            <a:r>
              <a:rPr lang="en-GB" sz="1000">
                <a:effectLst/>
                <a:latin typeface="Work Sans" pitchFamily="2" charset="0"/>
                <a:ea typeface="Calibri" panose="020F0502020204030204" pitchFamily="34" charset="0"/>
                <a:cs typeface="Times New Roman" panose="02020603050405020304" pitchFamily="18" charset="0"/>
              </a:rPr>
              <a:t>The Last Supper </a:t>
            </a:r>
          </a:p>
          <a:p>
            <a:r>
              <a:rPr lang="en-GB" sz="1000">
                <a:effectLst/>
                <a:latin typeface="Work Sans" pitchFamily="2" charset="0"/>
                <a:ea typeface="Calibri" panose="020F0502020204030204" pitchFamily="34" charset="0"/>
                <a:cs typeface="Times New Roman" panose="02020603050405020304" pitchFamily="18" charset="0"/>
              </a:rPr>
              <a:t>Good Friday</a:t>
            </a:r>
          </a:p>
          <a:p>
            <a:r>
              <a:rPr lang="en-GB" sz="1000">
                <a:effectLst/>
                <a:latin typeface="Work Sans" pitchFamily="2" charset="0"/>
                <a:ea typeface="Calibri" panose="020F0502020204030204" pitchFamily="34" charset="0"/>
                <a:cs typeface="Times New Roman" panose="02020603050405020304" pitchFamily="18" charset="0"/>
              </a:rPr>
              <a:t>Easter day</a:t>
            </a:r>
          </a:p>
          <a:p>
            <a:r>
              <a:rPr lang="en-GB" sz="1000">
                <a:effectLst/>
                <a:latin typeface="Work Sans" pitchFamily="2" charset="0"/>
                <a:ea typeface="Calibri" panose="020F0502020204030204" pitchFamily="34" charset="0"/>
                <a:cs typeface="Times New Roman" panose="02020603050405020304" pitchFamily="18" charset="0"/>
              </a:rPr>
              <a:t>King</a:t>
            </a:r>
          </a:p>
          <a:p>
            <a:r>
              <a:rPr lang="en-GB" sz="1000">
                <a:effectLst/>
                <a:latin typeface="Work Sans" pitchFamily="2" charset="0"/>
                <a:ea typeface="Calibri" panose="020F0502020204030204" pitchFamily="34" charset="0"/>
                <a:cs typeface="Times New Roman" panose="02020603050405020304" pitchFamily="18" charset="0"/>
              </a:rPr>
              <a:t>Servant</a:t>
            </a:r>
          </a:p>
          <a:p>
            <a:r>
              <a:rPr lang="en-GB" sz="1000">
                <a:effectLst/>
                <a:latin typeface="Work Sans" pitchFamily="2" charset="0"/>
                <a:ea typeface="Calibri" panose="020F0502020204030204" pitchFamily="34" charset="0"/>
                <a:cs typeface="Times New Roman" panose="02020603050405020304" pitchFamily="18" charset="0"/>
              </a:rPr>
              <a:t>Forgiveness</a:t>
            </a:r>
          </a:p>
          <a:p>
            <a:r>
              <a:rPr lang="en-GB" sz="1000">
                <a:effectLst/>
                <a:latin typeface="Work Sans" pitchFamily="2" charset="0"/>
                <a:ea typeface="Calibri" panose="020F0502020204030204" pitchFamily="34" charset="0"/>
                <a:cs typeface="Times New Roman" panose="02020603050405020304" pitchFamily="18" charset="0"/>
              </a:rPr>
              <a:t>Love</a:t>
            </a:r>
          </a:p>
          <a:p>
            <a:r>
              <a:rPr lang="en-GB" sz="1000">
                <a:effectLst/>
                <a:latin typeface="Work Sans" pitchFamily="2" charset="0"/>
                <a:ea typeface="Calibri" panose="020F0502020204030204" pitchFamily="34" charset="0"/>
                <a:cs typeface="Times New Roman" panose="02020603050405020304" pitchFamily="18" charset="0"/>
              </a:rPr>
              <a:t>New life</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In pairs, pupils link concept to event.</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Assessment:  </a:t>
            </a:r>
            <a:r>
              <a:rPr lang="en-GB" sz="1000">
                <a:effectLst/>
                <a:latin typeface="Work Sans" pitchFamily="2" charset="0"/>
                <a:ea typeface="Calibri" panose="020F0502020204030204" pitchFamily="34" charset="0"/>
                <a:cs typeface="Times New Roman" panose="02020603050405020304" pitchFamily="18" charset="0"/>
              </a:rPr>
              <a:t>Pupils are then given four statements.  Individually they decide which order they go in and say why they have chosen the top one.</a:t>
            </a:r>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Statements: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Easter is the most important festival for Christians because it celebrates new life.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Easter is the most important festival for Christians because it shows Christians through Jesus how to forgive, serve and love others.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Easter is the important festival for Christians because it shows them how it is possible to be friends with God.</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Easter is the most important festival for Christians because if Jesus hadn’t died or come back to life then people would still be separated from God because of sin.</a:t>
            </a:r>
          </a:p>
          <a:p>
            <a:pPr marL="228600"/>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Key question:</a:t>
            </a:r>
            <a:r>
              <a:rPr lang="en-GB" sz="1000">
                <a:effectLst/>
                <a:latin typeface="Work Sans" pitchFamily="2" charset="0"/>
                <a:ea typeface="Calibri" panose="020F0502020204030204" pitchFamily="34" charset="0"/>
                <a:cs typeface="Times New Roman" panose="02020603050405020304" pitchFamily="18" charset="0"/>
              </a:rPr>
              <a:t>  Circle time</a:t>
            </a:r>
          </a:p>
          <a:p>
            <a:r>
              <a:rPr lang="en-GB" sz="1000">
                <a:effectLst/>
                <a:latin typeface="Work Sans" pitchFamily="2" charset="0"/>
                <a:ea typeface="Calibri" panose="020F0502020204030204" pitchFamily="34" charset="0"/>
                <a:cs typeface="Times New Roman" panose="02020603050405020304" pitchFamily="18" charset="0"/>
              </a:rPr>
              <a:t>What is/was the most important event/occasion in your life?  Why is/was it so important to you?</a:t>
            </a: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4199032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happened on Easter Sunday and what does it teach us about Jesus?</a:t>
            </a: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a:solidFill>
                  <a:schemeClr val="bg1"/>
                </a:solidFill>
                <a:latin typeface="Work Sans SemiBold" pitchFamily="2" charset="0"/>
              </a:rPr>
              <a:t>CORE CONCEPT:</a:t>
            </a:r>
          </a:p>
          <a:p>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SALVATION</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2977514"/>
            <a:ext cx="3383279" cy="2021206"/>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342132" cy="682238"/>
          </a:xfrm>
          <a:prstGeom prst="rect">
            <a:avLst/>
          </a:prstGeom>
          <a:noFill/>
        </p:spPr>
        <p:txBody>
          <a:bodyPr wrap="square">
            <a:spAutoFit/>
          </a:bodyPr>
          <a:lstStyle/>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Props to retell the Easter story</a:t>
            </a:r>
          </a:p>
          <a:p>
            <a:pPr marL="171450" lvl="0" indent="-171450">
              <a:spcAft>
                <a:spcPts val="10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Resources to make Easter gardens</a:t>
            </a:r>
          </a:p>
          <a:p>
            <a:r>
              <a:rPr lang="en-GB" sz="1000" b="1">
                <a:effectLst/>
                <a:latin typeface="Work Sans" pitchFamily="2" charset="0"/>
                <a:ea typeface="Calibri" panose="020F0502020204030204" pitchFamily="34" charset="0"/>
                <a:cs typeface="Times New Roman" panose="02020603050405020304" pitchFamily="18" charset="0"/>
              </a:rPr>
              <a:t>Pictures of:</a:t>
            </a:r>
            <a:r>
              <a:rPr lang="en-GB" sz="1000" b="1">
                <a:latin typeface="Work Sans" pitchFamily="2" charset="0"/>
                <a:ea typeface="Calibri" panose="020F0502020204030204" pitchFamily="34" charset="0"/>
                <a:cs typeface="Times New Roman" panose="02020603050405020304" pitchFamily="18" charset="0"/>
              </a:rPr>
              <a:t> </a:t>
            </a:r>
            <a:r>
              <a:rPr lang="en-GB" sz="1000">
                <a:effectLst/>
                <a:latin typeface="Work Sans" pitchFamily="2" charset="0"/>
                <a:ea typeface="Calibri" panose="020F0502020204030204" pitchFamily="34" charset="0"/>
                <a:cs typeface="Times New Roman" panose="02020603050405020304" pitchFamily="18" charset="0"/>
              </a:rPr>
              <a:t>Palm Sunday, The Last Supper, Good Friday, Easter day, King</a:t>
            </a:r>
            <a:r>
              <a:rPr lang="en-GB" sz="1000">
                <a:latin typeface="Work Sans" pitchFamily="2" charset="0"/>
                <a:ea typeface="Calibri" panose="020F0502020204030204" pitchFamily="34" charset="0"/>
                <a:cs typeface="Times New Roman" panose="02020603050405020304" pitchFamily="18" charset="0"/>
              </a:rPr>
              <a:t>, </a:t>
            </a:r>
            <a:r>
              <a:rPr lang="en-GB" sz="1000">
                <a:effectLst/>
                <a:latin typeface="Work Sans" pitchFamily="2" charset="0"/>
                <a:ea typeface="Calibri" panose="020F0502020204030204" pitchFamily="34" charset="0"/>
                <a:cs typeface="Times New Roman" panose="02020603050405020304" pitchFamily="18" charset="0"/>
              </a:rPr>
              <a:t>Servant, Forgiveness, Love</a:t>
            </a:r>
            <a:r>
              <a:rPr lang="en-GB" sz="1000">
                <a:latin typeface="Work Sans" pitchFamily="2" charset="0"/>
                <a:ea typeface="Calibri" panose="020F0502020204030204" pitchFamily="34" charset="0"/>
                <a:cs typeface="Times New Roman" panose="02020603050405020304" pitchFamily="18" charset="0"/>
              </a:rPr>
              <a:t>, </a:t>
            </a:r>
            <a:r>
              <a:rPr lang="en-GB" sz="1000">
                <a:effectLst/>
                <a:latin typeface="Work Sans" pitchFamily="2" charset="0"/>
                <a:ea typeface="Calibri" panose="020F0502020204030204" pitchFamily="34" charset="0"/>
                <a:cs typeface="Times New Roman" panose="02020603050405020304" pitchFamily="18" charset="0"/>
              </a:rPr>
              <a:t>New life</a:t>
            </a: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7858968" cy="810478"/>
          </a:xfrm>
          <a:prstGeom prst="rect">
            <a:avLst/>
          </a:prstGeom>
          <a:noFill/>
        </p:spPr>
        <p:txBody>
          <a:bodyPr wrap="square">
            <a:spAutoFit/>
          </a:bodyPr>
          <a:lstStyle/>
          <a:p>
            <a:pPr marL="171450" lvl="0" indent="-171450">
              <a:spcAft>
                <a:spcPts val="400"/>
              </a:spcAft>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Be aware of pupils who may find the topic of dying and death difficult and upsetting.</a:t>
            </a:r>
          </a:p>
          <a:p>
            <a:pPr marL="171450" lvl="0" indent="-171450">
              <a:spcAft>
                <a:spcPts val="400"/>
              </a:spcAft>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Important to point out the hope that the resurrection brings to Christians.</a:t>
            </a:r>
          </a:p>
          <a:p>
            <a:pPr marL="171450" indent="-171450">
              <a:spcAft>
                <a:spcPts val="4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Other faiths will not believe the same interpretation of the death of Jesus, so it is important to point out this is what Christians believe.</a:t>
            </a:r>
            <a:endParaRPr lang="en-GB" sz="1000">
              <a:effectLst/>
              <a:latin typeface="Work Sans" pitchFamily="2" charset="0"/>
              <a:ea typeface="Calibri" panose="020F0502020204030204" pitchFamily="34" charset="0"/>
              <a:cs typeface="Symbol" panose="05050102010706020507" pitchFamily="18" charset="2"/>
            </a:endParaRP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Impact</a:t>
            </a:r>
          </a:p>
          <a:p>
            <a:endParaRPr lang="en-GB" sz="1600" b="1">
              <a:latin typeface="Work Sans" pitchFamily="2" charset="0"/>
              <a:cs typeface="Times New Roman" panose="02020603050405020304" pitchFamily="18" charset="0"/>
            </a:endParaRPr>
          </a:p>
          <a:p>
            <a:pPr>
              <a:lnSpc>
                <a:spcPct val="107000"/>
              </a:lnSpc>
              <a:spcAft>
                <a:spcPts val="800"/>
              </a:spcAft>
            </a:pPr>
            <a:r>
              <a:rPr lang="en-GB" sz="160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a:effectLst/>
                <a:latin typeface="Work Sans" pitchFamily="2" charset="0"/>
                <a:ea typeface="Calibri" panose="020F0502020204030204" pitchFamily="34" charset="0"/>
                <a:cs typeface="Times New Roman" panose="02020603050405020304" pitchFamily="18" charset="0"/>
              </a:rPr>
              <a:t>What do pupils say?</a:t>
            </a:r>
            <a:endParaRPr lang="en-GB" sz="160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048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1" y="0"/>
            <a:ext cx="12192001" cy="685800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815B98-6D0A-1E48-8EB0-73F044A24F7A}"/>
              </a:ext>
            </a:extLst>
          </p:cNvPr>
          <p:cNvSpPr txBox="1"/>
          <p:nvPr/>
        </p:nvSpPr>
        <p:spPr>
          <a:xfrm>
            <a:off x="2328042" y="3738007"/>
            <a:ext cx="7535917" cy="1369606"/>
          </a:xfrm>
          <a:prstGeom prst="rect">
            <a:avLst/>
          </a:prstGeom>
          <a:noFill/>
        </p:spPr>
        <p:txBody>
          <a:bodyPr wrap="square" rtlCol="0">
            <a:spAutoFit/>
          </a:bodyPr>
          <a:lstStyle/>
          <a:p>
            <a:pPr algn="ctr"/>
            <a:r>
              <a:rPr lang="en-GB" sz="1400" b="1" u="none" strike="noStrike">
                <a:solidFill>
                  <a:schemeClr val="bg1"/>
                </a:solidFill>
                <a:effectLst/>
                <a:latin typeface="Work Sans SemiBold" pitchFamily="2" charset="77"/>
              </a:rPr>
              <a:t>London Diocesan Board for Schools </a:t>
            </a:r>
          </a:p>
          <a:p>
            <a:pPr algn="ctr"/>
            <a:r>
              <a:rPr lang="en-GB" sz="1400" b="1" u="sng">
                <a:solidFill>
                  <a:schemeClr val="bg1"/>
                </a:solidFill>
                <a:latin typeface="Work Sans SemiBold" pitchFamily="2" charset="77"/>
              </a:rPr>
              <a:t>www.ldbs.co.uk</a:t>
            </a:r>
            <a:r>
              <a:rPr lang="en-GB" sz="1400" b="1" strike="noStrike">
                <a:solidFill>
                  <a:schemeClr val="bg1"/>
                </a:solidFill>
                <a:effectLst/>
                <a:latin typeface="Work Sans SemiBold" pitchFamily="2" charset="77"/>
              </a:rPr>
              <a:t>   </a:t>
            </a:r>
            <a:r>
              <a:rPr lang="en-GB" sz="1400" b="1" u="none" strike="noStrike">
                <a:solidFill>
                  <a:schemeClr val="bg1"/>
                </a:solidFill>
                <a:effectLst/>
                <a:latin typeface="Work Sans SemiBold" pitchFamily="2" charset="77"/>
              </a:rPr>
              <a:t>020 7932 1100</a:t>
            </a:r>
          </a:p>
          <a:p>
            <a:pPr algn="ctr"/>
            <a:br>
              <a:rPr lang="en-GB" sz="1100">
                <a:solidFill>
                  <a:schemeClr val="bg1"/>
                </a:solidFill>
                <a:latin typeface="Work Sans" pitchFamily="2" charset="77"/>
              </a:rPr>
            </a:br>
            <a:r>
              <a:rPr lang="en-GB" sz="1100" u="none" strike="noStrike">
                <a:solidFill>
                  <a:schemeClr val="bg1"/>
                </a:solidFill>
                <a:effectLst/>
                <a:latin typeface="Work Sans" pitchFamily="2" charset="77"/>
              </a:rPr>
              <a:t>London Diocesan Board for Schools is a Charitable Company Limited by Guarantee. </a:t>
            </a:r>
            <a:br>
              <a:rPr lang="en-GB" sz="1100" u="none" strike="noStrike">
                <a:solidFill>
                  <a:schemeClr val="bg1"/>
                </a:solidFill>
                <a:effectLst/>
                <a:latin typeface="Work Sans" pitchFamily="2" charset="77"/>
              </a:rPr>
            </a:br>
            <a:r>
              <a:rPr lang="en-GB" sz="1100" u="none" strike="noStrike">
                <a:solidFill>
                  <a:schemeClr val="bg1"/>
                </a:solidFill>
                <a:effectLst/>
                <a:latin typeface="Work Sans" pitchFamily="2" charset="77"/>
              </a:rPr>
              <a:t>Company Registration No 198131. Charity Registration No 313000. </a:t>
            </a:r>
            <a:br>
              <a:rPr lang="en-GB" sz="1100" u="none" strike="noStrike">
                <a:solidFill>
                  <a:schemeClr val="bg1"/>
                </a:solidFill>
                <a:effectLst/>
                <a:latin typeface="Work Sans" pitchFamily="2" charset="77"/>
              </a:rPr>
            </a:br>
            <a:endParaRPr lang="en-GB" sz="1100" u="none" strike="noStrike">
              <a:solidFill>
                <a:schemeClr val="bg1"/>
              </a:solidFill>
              <a:effectLst/>
              <a:latin typeface="Work Sans" pitchFamily="2" charset="77"/>
            </a:endParaRPr>
          </a:p>
          <a:p>
            <a:pPr algn="ctr"/>
            <a:r>
              <a:rPr lang="en-GB" sz="1100" u="none" strike="noStrike">
                <a:solidFill>
                  <a:schemeClr val="bg1"/>
                </a:solidFill>
                <a:effectLst/>
                <a:latin typeface="Work Sans" pitchFamily="2" charset="77"/>
              </a:rPr>
              <a:t>Registered Address: London Diocesan House, 36 </a:t>
            </a:r>
            <a:r>
              <a:rPr lang="en-GB" sz="1100" u="none" strike="noStrike" err="1">
                <a:solidFill>
                  <a:schemeClr val="bg1"/>
                </a:solidFill>
                <a:effectLst/>
                <a:latin typeface="Work Sans" pitchFamily="2" charset="77"/>
              </a:rPr>
              <a:t>Causton</a:t>
            </a:r>
            <a:r>
              <a:rPr lang="en-GB" sz="1100" u="none" strike="noStrike">
                <a:solidFill>
                  <a:schemeClr val="bg1"/>
                </a:solidFill>
                <a:effectLst/>
                <a:latin typeface="Work Sans" pitchFamily="2" charset="77"/>
              </a:rPr>
              <a:t> Street, London, SW1P 4AU</a:t>
            </a:r>
          </a:p>
        </p:txBody>
      </p:sp>
      <p:pic>
        <p:nvPicPr>
          <p:cNvPr id="4" name="Picture 3">
            <a:extLst>
              <a:ext uri="{FF2B5EF4-FFF2-40B4-BE49-F238E27FC236}">
                <a16:creationId xmlns:a16="http://schemas.microsoft.com/office/drawing/2014/main" id="{10173B46-344B-050C-4F9D-D83921089364}"/>
              </a:ext>
            </a:extLst>
          </p:cNvPr>
          <p:cNvPicPr>
            <a:picLocks noChangeAspect="1"/>
          </p:cNvPicPr>
          <p:nvPr/>
        </p:nvPicPr>
        <p:blipFill>
          <a:blip r:embed="rId3"/>
          <a:srcRect/>
          <a:stretch/>
        </p:blipFill>
        <p:spPr>
          <a:xfrm>
            <a:off x="5249940" y="1736881"/>
            <a:ext cx="1692119" cy="1692119"/>
          </a:xfrm>
          <a:prstGeom prst="rect">
            <a:avLst/>
          </a:prstGeom>
        </p:spPr>
      </p:pic>
      <p:sp>
        <p:nvSpPr>
          <p:cNvPr id="5" name="TextBox 4">
            <a:extLst>
              <a:ext uri="{FF2B5EF4-FFF2-40B4-BE49-F238E27FC236}">
                <a16:creationId xmlns:a16="http://schemas.microsoft.com/office/drawing/2014/main" id="{81CDD2C9-F4D6-9DA4-4528-D7F81E15003A}"/>
              </a:ext>
            </a:extLst>
          </p:cNvPr>
          <p:cNvSpPr txBox="1"/>
          <p:nvPr/>
        </p:nvSpPr>
        <p:spPr>
          <a:xfrm>
            <a:off x="1728650" y="5244602"/>
            <a:ext cx="8734697" cy="1480213"/>
          </a:xfrm>
          <a:prstGeom prst="rect">
            <a:avLst/>
          </a:prstGeom>
          <a:noFill/>
        </p:spPr>
        <p:txBody>
          <a:bodyPr wrap="square" rtlCol="0">
            <a:spAutoFit/>
          </a:bodyPr>
          <a:lstStyle/>
          <a:p>
            <a:pPr algn="ctr">
              <a:lnSpc>
                <a:spcPct val="107000"/>
              </a:lnSpc>
              <a:spcAft>
                <a:spcPts val="800"/>
              </a:spcAft>
            </a:pPr>
            <a:r>
              <a:rPr lang="en-GB" sz="1100" kern="100">
                <a:solidFill>
                  <a:schemeClr val="bg1"/>
                </a:solidFill>
                <a:effectLst/>
                <a:latin typeface="Work Sans" pitchFamily="2" charset="0"/>
                <a:ea typeface="Calibri" panose="020F0502020204030204" pitchFamily="34" charset="0"/>
                <a:cs typeface="Calibri" panose="020F0502020204030204" pitchFamily="34" charset="0"/>
              </a:rPr>
              <a:t>©</a:t>
            </a:r>
            <a:r>
              <a:rPr lang="en-GB" sz="1100" kern="100">
                <a:solidFill>
                  <a:schemeClr val="bg1"/>
                </a:solidFill>
                <a:effectLst/>
                <a:latin typeface="Work Sans" pitchFamily="2" charset="0"/>
                <a:ea typeface="Calibri" panose="020F0502020204030204" pitchFamily="34" charset="0"/>
                <a:cs typeface="Times New Roman" panose="02020603050405020304" pitchFamily="18" charset="0"/>
              </a:rPr>
              <a:t> Copyright London Diocesan Board for Schools 2023</a:t>
            </a:r>
          </a:p>
          <a:p>
            <a:pPr algn="ctr">
              <a:lnSpc>
                <a:spcPct val="107000"/>
              </a:lnSpc>
              <a:spcAft>
                <a:spcPts val="800"/>
              </a:spcAft>
            </a:pPr>
            <a:r>
              <a:rPr lang="en-GB" sz="1100" kern="100">
                <a:solidFill>
                  <a:schemeClr val="bg1"/>
                </a:solidFill>
                <a:effectLst/>
                <a:latin typeface="Work Sans" pitchFamily="2" charset="0"/>
                <a:ea typeface="Calibri" panose="020F0502020204030204" pitchFamily="34" charset="0"/>
                <a:cs typeface="Times New Roman" panose="02020603050405020304" pitchFamily="18" charset="0"/>
              </a:rPr>
              <a:t>All rights reserved. No part of these slides may be reproduced, stored in a retrieval system or transmitted in any form or by any other means, electronic or mechanical photocopying, recording or otherwise without the prior written permission of the London Diocesan Board for Schools. These slides may not be lent, resold, hired out or otherwise disposed of by way of trade without the prior consent of the London Diocesan Board for Schools. </a:t>
            </a:r>
          </a:p>
          <a:p>
            <a:endParaRPr lang="en-GB"/>
          </a:p>
        </p:txBody>
      </p:sp>
    </p:spTree>
    <p:extLst>
      <p:ext uri="{BB962C8B-B14F-4D97-AF65-F5344CB8AC3E}">
        <p14:creationId xmlns:p14="http://schemas.microsoft.com/office/powerpoint/2010/main" val="1309021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happened on Palm Sunday and what does it teach us about Jesus?</a:t>
            </a: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a:solidFill>
                  <a:schemeClr val="bg1"/>
                </a:solidFill>
                <a:latin typeface="Work Sans SemiBold" pitchFamily="2" charset="0"/>
              </a:rPr>
              <a:t>CORE CONCEPT:</a:t>
            </a:r>
          </a:p>
          <a:p>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SALVATION</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p:cNvSpPr>
          <p:nvPr/>
        </p:nvSpPr>
        <p:spPr>
          <a:xfrm>
            <a:off x="3527921" y="2091131"/>
            <a:ext cx="7992841" cy="1015663"/>
          </a:xfrm>
          <a:prstGeom prst="rect">
            <a:avLst/>
          </a:prstGeom>
          <a:noFill/>
        </p:spPr>
        <p:txBody>
          <a:bodyPr wrap="square" rtlCol="0">
            <a:spAutoFit/>
          </a:bodyPr>
          <a:lstStyle/>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Know what happened on Palm Sunday.</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know that Palm Sunday teaches us that Jesus was humble (riding on a donkey) and was seen as a King who came to bring peace to the world.</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Be able to talk about a special occasion and how it made them feel.</a:t>
            </a:r>
          </a:p>
          <a:p>
            <a:pPr marL="171450" lvl="0" indent="-171450">
              <a:buFont typeface="Arial" panose="020B0604020202020204" pitchFamily="34" charset="0"/>
              <a:buChar char="•"/>
            </a:pPr>
            <a:endParaRPr lang="en-GB" sz="1000">
              <a:effectLst/>
              <a:latin typeface="Work Sans" pitchFamily="2" charset="0"/>
              <a:ea typeface="Calibri" panose="020F0502020204030204" pitchFamily="34" charset="0"/>
              <a:cs typeface="Symbol" panose="05050102010706020507" pitchFamily="18" charset="2"/>
            </a:endParaRPr>
          </a:p>
          <a:p>
            <a:r>
              <a:rPr lang="en-GB" sz="1000" b="1">
                <a:effectLst/>
                <a:latin typeface="Work Sans" pitchFamily="2" charset="0"/>
                <a:ea typeface="Calibri" panose="020F0502020204030204" pitchFamily="34" charset="0"/>
                <a:cs typeface="Times New Roman" panose="02020603050405020304" pitchFamily="18" charset="0"/>
              </a:rPr>
              <a:t>Key religious vocabulary:</a:t>
            </a:r>
            <a:r>
              <a:rPr lang="en-GB" sz="1000">
                <a:effectLst/>
                <a:latin typeface="Work Sans" pitchFamily="2" charset="0"/>
                <a:ea typeface="Calibri" panose="020F0502020204030204" pitchFamily="34" charset="0"/>
                <a:cs typeface="Times New Roman" panose="02020603050405020304" pitchFamily="18" charset="0"/>
              </a:rPr>
              <a:t>  Palm Sunday, disciple, King, hosanna.</a:t>
            </a: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27922" y="3791148"/>
            <a:ext cx="8270177" cy="3016210"/>
          </a:xfrm>
          <a:prstGeom prst="rect">
            <a:avLst/>
          </a:prstGeom>
          <a:noFill/>
        </p:spPr>
        <p:txBody>
          <a:bodyPr wrap="square" lIns="91440" tIns="45720" rIns="91440" bIns="45720" rtlCol="0" anchor="t">
            <a:spAutoFit/>
          </a:bodyPr>
          <a:lstStyle/>
          <a:p>
            <a:r>
              <a:rPr lang="en-GB" sz="1000" b="1">
                <a:effectLst/>
                <a:latin typeface="Work Sans" pitchFamily="2" charset="0"/>
                <a:ea typeface="Calibri" panose="020F0502020204030204" pitchFamily="34" charset="0"/>
                <a:cs typeface="Times New Roman" panose="02020603050405020304" pitchFamily="18" charset="0"/>
              </a:rPr>
              <a:t>Introduction:</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Have you ever been part of a large, crowd celebrating a special occasion?</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was the occasion?</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did it feel like?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did people do?</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How was it different from normal?</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Watch </a:t>
            </a:r>
            <a:r>
              <a:rPr lang="en-GB" sz="1000">
                <a:effectLst/>
                <a:latin typeface="Work Sans" pitchFamily="2" charset="0"/>
                <a:ea typeface="Calibri" panose="020F0502020204030204" pitchFamily="34" charset="0"/>
                <a:cs typeface="Times New Roman" panose="02020603050405020304" pitchFamily="18" charset="0"/>
              </a:rPr>
              <a:t>a video clip/ look at pictures of famous people </a:t>
            </a:r>
            <a:r>
              <a:rPr lang="en-GB" sz="1000" err="1">
                <a:effectLst/>
                <a:latin typeface="Work Sans" pitchFamily="2" charset="0"/>
                <a:ea typeface="Calibri" panose="020F0502020204030204" pitchFamily="34" charset="0"/>
                <a:cs typeface="Times New Roman" panose="02020603050405020304" pitchFamily="18" charset="0"/>
              </a:rPr>
              <a:t>eg</a:t>
            </a:r>
            <a:r>
              <a:rPr lang="en-GB" sz="1000">
                <a:effectLst/>
                <a:latin typeface="Work Sans" pitchFamily="2" charset="0"/>
                <a:ea typeface="Calibri" panose="020F0502020204030204" pitchFamily="34" charset="0"/>
                <a:cs typeface="Times New Roman" panose="02020603050405020304" pitchFamily="18" charset="0"/>
              </a:rPr>
              <a:t> a royal wedding</a:t>
            </a:r>
          </a:p>
          <a:p>
            <a:pPr marL="171450" lvl="0" indent="-171450" fontAlgn="base">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How does the crowd respond? (cheer, wave, shout, etc)</a:t>
            </a:r>
          </a:p>
          <a:p>
            <a:pPr marL="171450" lvl="0" indent="-171450" fontAlgn="base">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is the feeling of the crowd? (excitement, anticipation, joy)</a:t>
            </a:r>
          </a:p>
          <a:p>
            <a:pPr marL="171450" lvl="0" indent="-171450" fontAlgn="base">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Why is there a crowd? (they want to see the important people)</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Main teaching input:  (Investigate and explore)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Introduce the big question for the unit: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Why is Easter the most important festival for Christians?</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 </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Introduce this week’s question:</a:t>
            </a:r>
            <a:r>
              <a:rPr lang="en-GB" sz="1000">
                <a:effectLst/>
                <a:latin typeface="Work Sans" pitchFamily="2" charset="0"/>
                <a:ea typeface="Calibri" panose="020F0502020204030204" pitchFamily="34" charset="0"/>
                <a:cs typeface="Times New Roman" panose="02020603050405020304" pitchFamily="18" charset="0"/>
              </a:rPr>
              <a:t>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What happened on Palm Sunday and what does it teach us about Jesus?</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a:latin typeface="Work Sans"/>
                <a:ea typeface="Calibri" panose="020F0502020204030204" pitchFamily="34" charset="0"/>
                <a:cs typeface="Times New Roman"/>
              </a:rPr>
              <a:t>Intention</a:t>
            </a:r>
            <a:r>
              <a:rPr lang="en-GB" sz="1600" b="1">
                <a:effectLst/>
                <a:latin typeface="Work Sans"/>
                <a:ea typeface="Calibri" panose="020F0502020204030204" pitchFamily="34" charset="0"/>
                <a:cs typeface="Times New Roman"/>
              </a:rPr>
              <a:t>:</a:t>
            </a:r>
            <a:r>
              <a:rPr lang="en-GB" sz="1600">
                <a:latin typeface="Work Sans"/>
                <a:ea typeface="Calibri" panose="020F0502020204030204" pitchFamily="34" charset="0"/>
                <a:cs typeface="Times New Roman"/>
              </a:rPr>
              <a:t> </a:t>
            </a:r>
            <a:endParaRPr lang="en-GB" sz="16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cxnSp>
        <p:nvCxnSpPr>
          <p:cNvPr id="9" name="Straight Connector 8">
            <a:extLst>
              <a:ext uri="{FF2B5EF4-FFF2-40B4-BE49-F238E27FC236}">
                <a16:creationId xmlns:a16="http://schemas.microsoft.com/office/drawing/2014/main" id="{6576263B-7EFD-2F92-FA2E-AF9E5CCC89E3}"/>
              </a:ext>
            </a:extLst>
          </p:cNvPr>
          <p:cNvCxnSpPr>
            <a:cxnSpLocks noGrp="1" noRot="1" noMove="1" noResize="1" noEditPoints="1" noAdjustHandles="1" noChangeArrowheads="1" noChangeShapeType="1"/>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E9AD98-C2D8-2AF0-258A-6963B2FE7118}"/>
              </a:ext>
            </a:extLst>
          </p:cNvPr>
          <p:cNvSpPr>
            <a:spLocks noGrp="1" noRot="1" noMove="1" noResize="1" noEditPoints="1" noAdjustHandles="1" noChangeArrowheads="1" noChangeShapeType="1"/>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9294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happened on Palm Sunday and what does it teach us about Jesus?</a:t>
            </a: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a:solidFill>
                  <a:schemeClr val="bg1"/>
                </a:solidFill>
                <a:latin typeface="Work Sans SemiBold" pitchFamily="2" charset="0"/>
              </a:rPr>
              <a:t>CORE CONCEPT:</a:t>
            </a:r>
          </a:p>
          <a:p>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SALVATION</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539496" cy="4401205"/>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Read</a:t>
            </a:r>
            <a:r>
              <a:rPr lang="en-GB" sz="1000">
                <a:effectLst/>
                <a:latin typeface="Work Sans" pitchFamily="2" charset="0"/>
                <a:ea typeface="Calibri" panose="020F0502020204030204" pitchFamily="34" charset="0"/>
                <a:cs typeface="Times New Roman" panose="02020603050405020304" pitchFamily="18" charset="0"/>
              </a:rPr>
              <a:t> from the story of Jesus entering Jerusalem or use a video clip which tells the story of the triumphal entry into Jerusalem </a:t>
            </a:r>
            <a:r>
              <a:rPr lang="en-GB" sz="1000">
                <a:solidFill>
                  <a:srgbClr val="55345A"/>
                </a:solidFill>
                <a:effectLst/>
                <a:latin typeface="Work Sans" pitchFamily="2" charset="0"/>
                <a:ea typeface="Calibri" panose="020F0502020204030204" pitchFamily="34" charset="0"/>
                <a:cs typeface="Times New Roman" panose="02020603050405020304" pitchFamily="18" charset="0"/>
              </a:rPr>
              <a:t>-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Luke 19:  28 – 44</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Palm Sunday for Kids:  The Triumphal Entry:  Easter Sunday </a:t>
            </a:r>
            <a:r>
              <a:rPr lang="en-GB" sz="1000" u="sng">
                <a:solidFill>
                  <a:srgbClr val="0563C1"/>
                </a:solidFill>
                <a:effectLst/>
                <a:latin typeface="Work Sans" pitchFamily="2" charset="0"/>
                <a:ea typeface="Calibri" panose="020F0502020204030204" pitchFamily="34" charset="0"/>
                <a:cs typeface="Times New Roman" panose="02020603050405020304" pitchFamily="18" charset="0"/>
                <a:hlinkClick r:id="rId3"/>
              </a:rPr>
              <a:t>https://www.youtube.com/watch?v=VIUk0YCi15w</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Discuss</a:t>
            </a:r>
            <a:r>
              <a:rPr lang="en-GB" sz="1000">
                <a:effectLst/>
                <a:latin typeface="Work Sans" pitchFamily="2" charset="0"/>
                <a:ea typeface="Calibri" panose="020F0502020204030204" pitchFamily="34" charset="0"/>
                <a:cs typeface="Times New Roman" panose="02020603050405020304" pitchFamily="18" charset="0"/>
              </a:rPr>
              <a:t> Jesus’ entry into Jerusalem on Palm Sunday and what it tells us about who people thought Jesus was.</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Why were there so many people? (they had heard about Jesus and what he had been doing - miracles, or met Jesus before)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Who did the people think Jesus was? (they thought he might be the </a:t>
            </a:r>
            <a:r>
              <a:rPr lang="en-GB" sz="1000" b="1">
                <a:effectLst/>
                <a:latin typeface="Work Sans" pitchFamily="2" charset="0"/>
                <a:ea typeface="Calibri" panose="020F0502020204030204" pitchFamily="34" charset="0"/>
                <a:cs typeface="Symbol" panose="05050102010706020507" pitchFamily="18" charset="2"/>
              </a:rPr>
              <a:t>new King,</a:t>
            </a:r>
            <a:r>
              <a:rPr lang="en-GB" sz="1000">
                <a:effectLst/>
                <a:latin typeface="Work Sans" pitchFamily="2" charset="0"/>
                <a:ea typeface="Calibri" panose="020F0502020204030204" pitchFamily="34" charset="0"/>
                <a:cs typeface="Symbol" panose="05050102010706020507" pitchFamily="18" charset="2"/>
              </a:rPr>
              <a:t> person who was going to save them, knew he was special because of his miracles)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Why would some people, particularly the Pharisees, not have been happy about Jesus’ arrival? (jealous, threatened, scared of change etc)</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Teacher subject knowledge:</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solidFill>
                  <a:srgbClr val="55345A"/>
                </a:solidFill>
                <a:effectLst/>
                <a:latin typeface="Work Sans" pitchFamily="2" charset="0"/>
                <a:ea typeface="Calibri" panose="020F0502020204030204" pitchFamily="34" charset="0"/>
                <a:cs typeface="Symbol" panose="05050102010706020507" pitchFamily="18" charset="2"/>
              </a:rPr>
              <a:t>Jesus was </a:t>
            </a:r>
            <a:r>
              <a:rPr lang="en-GB" sz="1000" b="1">
                <a:solidFill>
                  <a:srgbClr val="55345A"/>
                </a:solidFill>
                <a:effectLst/>
                <a:latin typeface="Work Sans" pitchFamily="2" charset="0"/>
                <a:ea typeface="Calibri" panose="020F0502020204030204" pitchFamily="34" charset="0"/>
                <a:cs typeface="Symbol" panose="05050102010706020507" pitchFamily="18" charset="2"/>
              </a:rPr>
              <a:t>Jewish.</a:t>
            </a:r>
            <a:r>
              <a:rPr lang="en-GB" sz="1000">
                <a:solidFill>
                  <a:srgbClr val="55345A"/>
                </a:solidFill>
                <a:effectLst/>
                <a:latin typeface="Work Sans" pitchFamily="2" charset="0"/>
                <a:ea typeface="Calibri" panose="020F0502020204030204" pitchFamily="34" charset="0"/>
                <a:cs typeface="Symbol" panose="05050102010706020507" pitchFamily="18" charset="2"/>
              </a:rPr>
              <a:t>  It was the feast of the </a:t>
            </a:r>
            <a:r>
              <a:rPr lang="en-GB" sz="1000" b="1">
                <a:solidFill>
                  <a:srgbClr val="55345A"/>
                </a:solidFill>
                <a:effectLst/>
                <a:latin typeface="Work Sans" pitchFamily="2" charset="0"/>
                <a:ea typeface="Calibri" panose="020F0502020204030204" pitchFamily="34" charset="0"/>
                <a:cs typeface="Symbol" panose="05050102010706020507" pitchFamily="18" charset="2"/>
              </a:rPr>
              <a:t>Passover.</a:t>
            </a:r>
            <a:r>
              <a:rPr lang="en-GB" sz="1000">
                <a:solidFill>
                  <a:srgbClr val="55345A"/>
                </a:solidFill>
                <a:effectLst/>
                <a:latin typeface="Work Sans" pitchFamily="2" charset="0"/>
                <a:ea typeface="Calibri" panose="020F0502020204030204" pitchFamily="34" charset="0"/>
                <a:cs typeface="Symbol" panose="05050102010706020507" pitchFamily="18" charset="2"/>
              </a:rPr>
              <a:t>  Large crowds gathered for the Feast every year.  It is important to inform the pupils of this as often pupils think </a:t>
            </a:r>
            <a:r>
              <a:rPr lang="en-GB" sz="1000" b="1">
                <a:solidFill>
                  <a:srgbClr val="55345A"/>
                </a:solidFill>
                <a:effectLst/>
                <a:latin typeface="Work Sans" pitchFamily="2" charset="0"/>
                <a:ea typeface="Calibri" panose="020F0502020204030204" pitchFamily="34" charset="0"/>
                <a:cs typeface="Symbol" panose="05050102010706020507" pitchFamily="18" charset="2"/>
              </a:rPr>
              <a:t>Jesus was a Christian</a:t>
            </a:r>
            <a:r>
              <a:rPr lang="en-GB" sz="1000">
                <a:solidFill>
                  <a:srgbClr val="55345A"/>
                </a:solidFill>
                <a:effectLst/>
                <a:latin typeface="Work Sans" pitchFamily="2" charset="0"/>
                <a:ea typeface="Calibri" panose="020F0502020204030204" pitchFamily="34" charset="0"/>
                <a:cs typeface="Symbol" panose="05050102010706020507" pitchFamily="18" charset="2"/>
              </a:rPr>
              <a:t> – a very common </a:t>
            </a:r>
            <a:r>
              <a:rPr lang="en-GB" sz="1000" b="1">
                <a:solidFill>
                  <a:srgbClr val="55345A"/>
                </a:solidFill>
                <a:effectLst/>
                <a:latin typeface="Work Sans" pitchFamily="2" charset="0"/>
                <a:ea typeface="Calibri" panose="020F0502020204030204" pitchFamily="34" charset="0"/>
                <a:cs typeface="Symbol" panose="05050102010706020507" pitchFamily="18" charset="2"/>
              </a:rPr>
              <a:t>misconception.</a:t>
            </a:r>
            <a:endParaRPr lang="en-GB" sz="1000">
              <a:solidFill>
                <a:srgbClr val="55345A"/>
              </a:solidFill>
              <a:effectLst/>
              <a:latin typeface="Work Sans" pitchFamily="2" charset="0"/>
              <a:ea typeface="Calibri" panose="020F0502020204030204" pitchFamily="34" charset="0"/>
              <a:cs typeface="Symbol" panose="05050102010706020507" pitchFamily="18" charset="2"/>
            </a:endParaRPr>
          </a:p>
          <a:p>
            <a:pPr marL="171450" lvl="0" indent="-171450">
              <a:buFont typeface="Arial" panose="020B0604020202020204" pitchFamily="34" charset="0"/>
              <a:buChar char="•"/>
            </a:pPr>
            <a:r>
              <a:rPr lang="en-GB" sz="1000">
                <a:solidFill>
                  <a:srgbClr val="55345A"/>
                </a:solidFill>
                <a:effectLst/>
                <a:latin typeface="Work Sans" pitchFamily="2" charset="0"/>
                <a:ea typeface="Calibri" panose="020F0502020204030204" pitchFamily="34" charset="0"/>
                <a:cs typeface="Symbol" panose="05050102010706020507" pitchFamily="18" charset="2"/>
              </a:rPr>
              <a:t>The Pharisees were not happy neither were the Romans because Jesus was challenging both the Roman and Jewish authorities.  Jesus was a threat to the establishment of the day and had been throughout his whole ministry.</a:t>
            </a:r>
          </a:p>
          <a:p>
            <a:pPr marL="171450" lvl="0" indent="-171450">
              <a:buFont typeface="Arial" panose="020B0604020202020204" pitchFamily="34" charset="0"/>
              <a:buChar char="•"/>
            </a:pPr>
            <a:r>
              <a:rPr lang="en-GB" sz="1000">
                <a:solidFill>
                  <a:srgbClr val="55345A"/>
                </a:solidFill>
                <a:effectLst/>
                <a:latin typeface="Work Sans" pitchFamily="2" charset="0"/>
                <a:ea typeface="Calibri" panose="020F0502020204030204" pitchFamily="34" charset="0"/>
                <a:cs typeface="Symbol" panose="05050102010706020507" pitchFamily="18" charset="2"/>
              </a:rPr>
              <a:t>It is important to understand that Jesus’ entry into Jerusalem </a:t>
            </a:r>
            <a:r>
              <a:rPr lang="en-GB" sz="1000" b="1">
                <a:solidFill>
                  <a:srgbClr val="55345A"/>
                </a:solidFill>
                <a:effectLst/>
                <a:latin typeface="Work Sans" pitchFamily="2" charset="0"/>
                <a:ea typeface="Calibri" panose="020F0502020204030204" pitchFamily="34" charset="0"/>
                <a:cs typeface="Symbol" panose="05050102010706020507" pitchFamily="18" charset="2"/>
              </a:rPr>
              <a:t>showed his Kingship.</a:t>
            </a:r>
            <a:r>
              <a:rPr lang="en-GB" sz="1000">
                <a:solidFill>
                  <a:srgbClr val="55345A"/>
                </a:solidFill>
                <a:effectLst/>
                <a:latin typeface="Work Sans" pitchFamily="2" charset="0"/>
                <a:ea typeface="Calibri" panose="020F0502020204030204" pitchFamily="34" charset="0"/>
                <a:cs typeface="Symbol" panose="05050102010706020507" pitchFamily="18" charset="2"/>
              </a:rPr>
              <a:t> He was the</a:t>
            </a:r>
            <a:r>
              <a:rPr lang="en-GB" sz="1000" b="1">
                <a:solidFill>
                  <a:srgbClr val="55345A"/>
                </a:solidFill>
                <a:effectLst/>
                <a:latin typeface="Work Sans" pitchFamily="2" charset="0"/>
                <a:ea typeface="Calibri" panose="020F0502020204030204" pitchFamily="34" charset="0"/>
                <a:cs typeface="Symbol" panose="05050102010706020507" pitchFamily="18" charset="2"/>
              </a:rPr>
              <a:t> King</a:t>
            </a:r>
            <a:r>
              <a:rPr lang="en-GB" sz="1000">
                <a:solidFill>
                  <a:srgbClr val="55345A"/>
                </a:solidFill>
                <a:effectLst/>
                <a:latin typeface="Work Sans" pitchFamily="2" charset="0"/>
                <a:ea typeface="Calibri" panose="020F0502020204030204" pitchFamily="34" charset="0"/>
                <a:cs typeface="Symbol" panose="05050102010706020507" pitchFamily="18" charset="2"/>
              </a:rPr>
              <a:t> who came to bring peace.  A very different type of King to what they people had ever known. </a:t>
            </a:r>
          </a:p>
          <a:p>
            <a:pPr marL="228600"/>
            <a:r>
              <a:rPr lang="en-GB" sz="1000">
                <a:solidFill>
                  <a:srgbClr val="FF0000"/>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Main activity:  (Evaluate and communicate)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Purpose of the activity:</a:t>
            </a:r>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To prepare palm branches/banners to wave to welcome Jesus as he enters into Jerusalem in the re-enactment of the Palm Sunday procession that will take place at the end of the lesson.</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233161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happened on Palm Sunday and what does it teach us about Jesus?</a:t>
            </a: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a:solidFill>
                  <a:schemeClr val="bg1"/>
                </a:solidFill>
                <a:latin typeface="Work Sans SemiBold" pitchFamily="2" charset="0"/>
              </a:rPr>
              <a:t>CORE CONCEPT:</a:t>
            </a:r>
          </a:p>
          <a:p>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SALVATION</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539496" cy="4708981"/>
          </a:xfrm>
          <a:prstGeom prst="rect">
            <a:avLst/>
          </a:prstGeom>
          <a:noFill/>
        </p:spPr>
        <p:txBody>
          <a:bodyPr wrap="square" lIns="91440" tIns="45720" rIns="91440" bIns="45720" anchor="t">
            <a:spAutoFit/>
          </a:bodyPr>
          <a:lstStyle/>
          <a:p>
            <a:r>
              <a:rPr lang="en-GB" sz="1000" b="1">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000">
                <a:effectLst/>
                <a:latin typeface="Work Sans"/>
                <a:ea typeface="Calibri" panose="020F0502020204030204" pitchFamily="34" charset="0"/>
                <a:cs typeface="Symbol" panose="05050102010706020507" pitchFamily="18" charset="2"/>
              </a:rPr>
              <a:t>What words would you have shouted if you were welcoming Jesus?</a:t>
            </a:r>
            <a:r>
              <a:rPr lang="en-GB" sz="1000">
                <a:latin typeface="Work Sans"/>
                <a:ea typeface="Calibri" panose="020F0502020204030204" pitchFamily="34" charset="0"/>
                <a:cs typeface="Symbol" panose="05050102010706020507" pitchFamily="18" charset="2"/>
              </a:rPr>
              <a:t> </a:t>
            </a:r>
            <a:r>
              <a:rPr lang="en-GB" sz="1000">
                <a:effectLst/>
                <a:latin typeface="Work Sans"/>
                <a:ea typeface="Calibri" panose="020F0502020204030204" pitchFamily="34" charset="0"/>
                <a:cs typeface="Symbol" panose="05050102010706020507" pitchFamily="18" charset="2"/>
              </a:rPr>
              <a:t> Why have you chosen these words?</a:t>
            </a:r>
            <a:r>
              <a:rPr lang="en-GB" sz="1000">
                <a:latin typeface="Work Sans"/>
                <a:ea typeface="Calibri" panose="020F0502020204030204" pitchFamily="34" charset="0"/>
                <a:cs typeface="Symbol" panose="05050102010706020507" pitchFamily="18" charset="2"/>
              </a:rPr>
              <a:t> </a:t>
            </a:r>
            <a:r>
              <a:rPr lang="en-GB" sz="1000">
                <a:effectLst/>
                <a:latin typeface="Work Sans"/>
                <a:ea typeface="Calibri" panose="020F0502020204030204" pitchFamily="34" charset="0"/>
                <a:cs typeface="Symbol" panose="05050102010706020507" pitchFamily="18" charset="2"/>
              </a:rPr>
              <a:t> (From children’s response, teachers can identify those children who have an understanding of who Jesus was.)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Can you think of some adjectives to describe how you might have been feeling if you had been in that crowd?  Can you explain why these adjectives?</a:t>
            </a:r>
          </a:p>
          <a:p>
            <a:pPr marL="342900" lvl="0" indent="-342900">
              <a:buFont typeface="Symbol" panose="05050102010706020507" pitchFamily="18" charset="2"/>
              <a:buChar char=""/>
            </a:pPr>
            <a:endParaRPr lang="en-GB" sz="1000">
              <a:latin typeface="Work Sans" pitchFamily="2" charset="0"/>
              <a:ea typeface="Calibri" panose="020F0502020204030204" pitchFamily="34" charset="0"/>
              <a:cs typeface="Symbol" panose="05050102010706020507" pitchFamily="18" charset="2"/>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u="sng">
                <a:effectLst/>
                <a:latin typeface="Work Sans" pitchFamily="2" charset="0"/>
                <a:ea typeface="Calibri" panose="020F0502020204030204" pitchFamily="34" charset="0"/>
                <a:cs typeface="Times New Roman" panose="02020603050405020304" pitchFamily="18" charset="0"/>
              </a:rPr>
              <a:t>Option 1:</a:t>
            </a:r>
            <a:endParaRPr lang="en-GB" sz="1000" u="sng">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pPr lvl="0"/>
            <a:r>
              <a:rPr lang="en-GB" sz="1000">
                <a:effectLst/>
                <a:latin typeface="Work Sans" pitchFamily="2" charset="0"/>
                <a:ea typeface="Calibri" panose="020F0502020204030204" pitchFamily="34" charset="0"/>
                <a:cs typeface="Symbol" panose="05050102010706020507" pitchFamily="18" charset="2"/>
              </a:rPr>
              <a:t>Pupils make individual palm branches and write their response to the above questions on the branch. </a:t>
            </a:r>
          </a:p>
          <a:p>
            <a:pPr lvl="0"/>
            <a:r>
              <a:rPr lang="en-GB" sz="1000" b="1">
                <a:effectLst/>
                <a:latin typeface="Work Sans" pitchFamily="2" charset="0"/>
                <a:ea typeface="Calibri" panose="020F0502020204030204" pitchFamily="34" charset="0"/>
                <a:cs typeface="Symbol" panose="05050102010706020507" pitchFamily="18" charset="2"/>
              </a:rPr>
              <a:t>Teachers to model what a quality response looks like:</a:t>
            </a:r>
            <a:endParaRPr lang="en-GB" sz="1000" b="1">
              <a:latin typeface="Work Sans" pitchFamily="2" charset="0"/>
              <a:ea typeface="Calibri" panose="020F0502020204030204" pitchFamily="34" charset="0"/>
              <a:cs typeface="Symbol" panose="05050102010706020507" pitchFamily="18" charset="2"/>
            </a:endParaRPr>
          </a:p>
          <a:p>
            <a:pPr lvl="0"/>
            <a:r>
              <a:rPr lang="en-GB" sz="1000">
                <a:effectLst/>
                <a:latin typeface="Work Sans" pitchFamily="2" charset="0"/>
                <a:ea typeface="Calibri" panose="020F0502020204030204" pitchFamily="34" charset="0"/>
                <a:cs typeface="Times New Roman" panose="02020603050405020304" pitchFamily="18" charset="0"/>
              </a:rPr>
              <a:t>E.g.:  Welcome Jesus.  You are the King who brings peace.</a:t>
            </a:r>
          </a:p>
          <a:p>
            <a:pPr lvl="0"/>
            <a:r>
              <a:rPr lang="en-GB" sz="1000">
                <a:effectLst/>
                <a:latin typeface="Work Sans" pitchFamily="2" charset="0"/>
                <a:ea typeface="Calibri" panose="020F0502020204030204" pitchFamily="34" charset="0"/>
                <a:cs typeface="Times New Roman" panose="02020603050405020304" pitchFamily="18" charset="0"/>
              </a:rPr>
              <a:t>Hosanna in the</a:t>
            </a:r>
            <a:r>
              <a:rPr lang="en-GB" sz="1000">
                <a:solidFill>
                  <a:srgbClr val="000000"/>
                </a:solidFill>
                <a:effectLst/>
                <a:latin typeface="Work Sans" pitchFamily="2" charset="0"/>
                <a:ea typeface="Calibri" panose="020F0502020204030204" pitchFamily="34" charset="0"/>
                <a:cs typeface="Times New Roman" panose="02020603050405020304" pitchFamily="18" charset="0"/>
              </a:rPr>
              <a:t> highest.  Thank you for coming to save us.</a:t>
            </a:r>
            <a:endParaRPr lang="en-GB" sz="1000">
              <a:latin typeface="Work Sans" pitchFamily="2" charset="0"/>
              <a:ea typeface="Calibri" panose="020F0502020204030204" pitchFamily="34" charset="0"/>
              <a:cs typeface="Times New Roman" panose="02020603050405020304" pitchFamily="18" charset="0"/>
            </a:endParaRPr>
          </a:p>
          <a:p>
            <a:pPr lvl="0"/>
            <a:r>
              <a:rPr lang="en-GB" sz="1000">
                <a:solidFill>
                  <a:srgbClr val="000000"/>
                </a:solidFill>
                <a:effectLst/>
                <a:latin typeface="Work Sans" pitchFamily="2" charset="0"/>
                <a:ea typeface="Calibri" panose="020F0502020204030204" pitchFamily="34" charset="0"/>
                <a:cs typeface="Times New Roman" panose="02020603050405020304" pitchFamily="18" charset="0"/>
              </a:rPr>
              <a:t>You are the best because you healed people and loved everyone.</a:t>
            </a:r>
            <a:endParaRPr lang="en-GB" sz="1000">
              <a:solidFill>
                <a:srgbClr val="000000"/>
              </a:solidFill>
              <a:latin typeface="Work Sans" pitchFamily="2" charset="0"/>
              <a:ea typeface="Calibri" panose="020F0502020204030204" pitchFamily="34" charset="0"/>
              <a:cs typeface="Times New Roman" panose="02020603050405020304" pitchFamily="18" charset="0"/>
            </a:endParaRPr>
          </a:p>
          <a:p>
            <a:pPr lvl="0"/>
            <a:r>
              <a:rPr lang="en-GB" sz="1000">
                <a:effectLst/>
                <a:latin typeface="Work Sans" pitchFamily="2" charset="0"/>
                <a:ea typeface="Calibri" panose="020F0502020204030204" pitchFamily="34" charset="0"/>
                <a:cs typeface="Times New Roman" panose="02020603050405020304" pitchFamily="18" charset="0"/>
              </a:rPr>
              <a:t>Welcome to Jerusalem.  The King has arrived.</a:t>
            </a:r>
          </a:p>
          <a:p>
            <a:pPr lvl="0"/>
            <a:r>
              <a:rPr lang="en-GB" sz="1000">
                <a:effectLst/>
                <a:latin typeface="Work Sans" pitchFamily="2" charset="0"/>
                <a:ea typeface="Calibri" panose="020F0502020204030204" pitchFamily="34" charset="0"/>
                <a:cs typeface="Times New Roman" panose="02020603050405020304" pitchFamily="18" charset="0"/>
              </a:rPr>
              <a:t>Hurray for King Jesus.  The man that has healed and performed miracles.</a:t>
            </a:r>
          </a:p>
          <a:p>
            <a:pPr lvl="0"/>
            <a:endParaRPr lang="en-GB" sz="1000">
              <a:effectLst/>
              <a:latin typeface="Work Sans" pitchFamily="2" charset="0"/>
              <a:ea typeface="Calibri" panose="020F0502020204030204" pitchFamily="34" charset="0"/>
              <a:cs typeface="Times New Roman" panose="02020603050405020304" pitchFamily="18" charset="0"/>
            </a:endParaRPr>
          </a:p>
          <a:p>
            <a:pPr lvl="0"/>
            <a:r>
              <a:rPr lang="en-GB" sz="1000">
                <a:effectLst/>
                <a:latin typeface="Work Sans"/>
                <a:ea typeface="Calibri" panose="020F0502020204030204" pitchFamily="34" charset="0"/>
                <a:cs typeface="Times New Roman"/>
              </a:rPr>
              <a:t>I would have felt very excited because everyone was gathered together to celebrate Jesus’ arrival.</a:t>
            </a:r>
          </a:p>
          <a:p>
            <a:pPr lvl="0"/>
            <a:r>
              <a:rPr lang="en-GB" sz="1000">
                <a:effectLst/>
                <a:latin typeface="Work Sans" pitchFamily="2" charset="0"/>
                <a:ea typeface="Calibri" panose="020F0502020204030204" pitchFamily="34" charset="0"/>
                <a:cs typeface="Times New Roman" panose="02020603050405020304" pitchFamily="18" charset="0"/>
              </a:rPr>
              <a:t>I would have been a little bit worried with so many people being there.  Not everyone liked Jesus.</a:t>
            </a:r>
          </a:p>
          <a:p>
            <a:r>
              <a:rPr lang="en-GB" sz="1000">
                <a:effectLst/>
                <a:latin typeface="Work Sans"/>
                <a:ea typeface="Calibri" panose="020F0502020204030204" pitchFamily="34" charset="0"/>
                <a:cs typeface="Times New Roman"/>
              </a:rPr>
              <a:t>I would have been excited but also shocked to see Jesus riding on a donkey.</a:t>
            </a:r>
            <a:r>
              <a:rPr lang="en-GB" sz="1000">
                <a:latin typeface="Work Sans"/>
                <a:ea typeface="Calibri" panose="020F0502020204030204" pitchFamily="34" charset="0"/>
                <a:cs typeface="Times New Roman"/>
              </a:rPr>
              <a:t> </a:t>
            </a:r>
            <a:r>
              <a:rPr lang="en-GB" sz="1000">
                <a:effectLst/>
                <a:latin typeface="Work Sans"/>
                <a:ea typeface="Calibri" panose="020F0502020204030204" pitchFamily="34" charset="0"/>
                <a:cs typeface="Times New Roman"/>
              </a:rPr>
              <a:t> I thought Kings came on horses.</a:t>
            </a:r>
          </a:p>
          <a:p>
            <a:pPr lvl="0"/>
            <a:r>
              <a:rPr lang="en-GB" sz="1000">
                <a:effectLst/>
                <a:latin typeface="Work Sans" pitchFamily="2" charset="0"/>
                <a:ea typeface="Calibri" panose="020F0502020204030204" pitchFamily="34" charset="0"/>
                <a:cs typeface="Times New Roman" panose="02020603050405020304" pitchFamily="18" charset="0"/>
              </a:rPr>
              <a:t>I would have been happy to be celebrating with everyone just like when we celebrate with our friends and family on someone’s Birthday</a:t>
            </a:r>
          </a:p>
          <a:p>
            <a:r>
              <a:rPr lang="en-GB" sz="1000">
                <a:effectLst/>
                <a:latin typeface="Work Sans"/>
                <a:ea typeface="Calibri" panose="020F0502020204030204" pitchFamily="34" charset="0"/>
                <a:cs typeface="Times New Roman"/>
              </a:rPr>
              <a:t>I would have been a little confused because when our</a:t>
            </a:r>
            <a:r>
              <a:rPr lang="en-GB" sz="1000">
                <a:latin typeface="Work Sans"/>
                <a:ea typeface="Calibri" panose="020F0502020204030204" pitchFamily="34" charset="0"/>
                <a:cs typeface="Times New Roman"/>
              </a:rPr>
              <a:t> King</a:t>
            </a:r>
            <a:r>
              <a:rPr lang="en-GB" sz="1000">
                <a:effectLst/>
                <a:latin typeface="Work Sans"/>
                <a:ea typeface="Calibri" panose="020F0502020204030204" pitchFamily="34" charset="0"/>
                <a:cs typeface="Times New Roman"/>
              </a:rPr>
              <a:t> visits, she arrives in a smart coach pulled by horses or in a very nice car so why did Jesus come on a donkey?</a:t>
            </a:r>
          </a:p>
          <a:p>
            <a:endParaRPr lang="en-GB" sz="1000" b="1">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Differentiation:</a:t>
            </a:r>
            <a:r>
              <a:rPr lang="en-GB" sz="1000">
                <a:effectLst/>
                <a:latin typeface="Work Sans" pitchFamily="2" charset="0"/>
                <a:ea typeface="Calibri" panose="020F0502020204030204" pitchFamily="34" charset="0"/>
                <a:cs typeface="Times New Roman" panose="02020603050405020304" pitchFamily="18" charset="0"/>
              </a:rPr>
              <a:t>  Provide a word bank of appropriate adjectives to choose from.  For pupils who struggle to write, focus on the making on of the palm branch </a:t>
            </a:r>
            <a:r>
              <a:rPr lang="en-GB" sz="1000" b="1">
                <a:effectLst/>
                <a:latin typeface="Work Sans" pitchFamily="2" charset="0"/>
                <a:ea typeface="Calibri" panose="020F0502020204030204" pitchFamily="34" charset="0"/>
                <a:cs typeface="Times New Roman" panose="02020603050405020304" pitchFamily="18" charset="0"/>
              </a:rPr>
              <a:t>using a range of collage materials </a:t>
            </a:r>
            <a:r>
              <a:rPr lang="en-GB" sz="1000">
                <a:effectLst/>
                <a:latin typeface="Work Sans" pitchFamily="2" charset="0"/>
                <a:ea typeface="Calibri" panose="020F0502020204030204" pitchFamily="34" charset="0"/>
                <a:cs typeface="Times New Roman" panose="02020603050405020304" pitchFamily="18" charset="0"/>
              </a:rPr>
              <a:t>a verbally encourage them to give a response to the question.  Record on a post it notes.</a:t>
            </a:r>
          </a:p>
          <a:p>
            <a:pPr marL="228600"/>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270315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happened on Palm Sunday and what does it teach us about Jesus?</a:t>
            </a: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a:solidFill>
                  <a:schemeClr val="bg1"/>
                </a:solidFill>
                <a:latin typeface="Work Sans SemiBold" pitchFamily="2" charset="0"/>
              </a:rPr>
              <a:t>CORE CONCEPT:</a:t>
            </a:r>
          </a:p>
          <a:p>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SALVATION</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539496" cy="3477875"/>
          </a:xfrm>
          <a:prstGeom prst="rect">
            <a:avLst/>
          </a:prstGeom>
          <a:noFill/>
        </p:spPr>
        <p:txBody>
          <a:bodyPr wrap="square">
            <a:spAutoFit/>
          </a:bodyPr>
          <a:lstStyle/>
          <a:p>
            <a:r>
              <a:rPr lang="en-GB" sz="1000" b="1" u="sng">
                <a:effectLst/>
                <a:latin typeface="Work Sans" pitchFamily="2" charset="0"/>
                <a:ea typeface="Calibri" panose="020F0502020204030204" pitchFamily="34" charset="0"/>
                <a:cs typeface="Times New Roman" panose="02020603050405020304" pitchFamily="18" charset="0"/>
              </a:rPr>
              <a:t>Option 2:</a:t>
            </a:r>
            <a:endParaRPr lang="en-GB" sz="1000" u="sng">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Pupils work in groups of three to create a group banner.</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On the banner, they place their written responses to the above questions and decorate the banner with appropriate images linked with Palm Sunday.  E.g.:   Palm branches, donkey, Jesus, other words that might have been shouted out – </a:t>
            </a:r>
            <a:r>
              <a:rPr lang="en-GB" sz="1000" err="1">
                <a:effectLst/>
                <a:latin typeface="Work Sans" pitchFamily="2" charset="0"/>
                <a:ea typeface="Calibri" panose="020F0502020204030204" pitchFamily="34" charset="0"/>
                <a:cs typeface="Symbol" panose="05050102010706020507" pitchFamily="18" charset="2"/>
              </a:rPr>
              <a:t>eg</a:t>
            </a:r>
            <a:r>
              <a:rPr lang="en-GB" sz="1000">
                <a:effectLst/>
                <a:latin typeface="Work Sans" pitchFamily="2" charset="0"/>
                <a:ea typeface="Calibri" panose="020F0502020204030204" pitchFamily="34" charset="0"/>
                <a:cs typeface="Symbol" panose="05050102010706020507" pitchFamily="18" charset="2"/>
              </a:rPr>
              <a:t>:  Hosanna </a:t>
            </a:r>
          </a:p>
          <a:p>
            <a:pPr lvl="0"/>
            <a:endParaRPr lang="en-GB" sz="1000" b="1">
              <a:latin typeface="Work Sans" pitchFamily="2" charset="0"/>
              <a:ea typeface="Calibri" panose="020F0502020204030204" pitchFamily="34" charset="0"/>
              <a:cs typeface="Times New Roman" panose="02020603050405020304" pitchFamily="18" charset="0"/>
            </a:endParaRPr>
          </a:p>
          <a:p>
            <a:pPr lvl="0"/>
            <a:r>
              <a:rPr lang="en-GB" sz="1000" b="1">
                <a:effectLst/>
                <a:latin typeface="Work Sans" pitchFamily="2" charset="0"/>
                <a:ea typeface="Calibri" panose="020F0502020204030204" pitchFamily="34" charset="0"/>
                <a:cs typeface="Times New Roman" panose="02020603050405020304" pitchFamily="18" charset="0"/>
              </a:rPr>
              <a:t>Teachers to provide pupils with an example of what makes for a high-quality banner.</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Plenary:  (Reflect and express)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Act</a:t>
            </a:r>
            <a:r>
              <a:rPr lang="en-GB" sz="1000">
                <a:effectLst/>
                <a:latin typeface="Work Sans" pitchFamily="2" charset="0"/>
                <a:ea typeface="Calibri" panose="020F0502020204030204" pitchFamily="34" charset="0"/>
                <a:cs typeface="Times New Roman" panose="02020603050405020304" pitchFamily="18" charset="0"/>
              </a:rPr>
              <a:t> out on the playground if possible, (to get a sense of space/being outside and there being a crowd,) the arrival into Jerusalem.  Give someone the role of being Jesus.  You may like to also have people outside of the crowd – Roman Soldiers and Pharisees, looking in as a way of making it clear to the pupils that not everyone was celebrating Jesus’ arrival.  </a:t>
            </a:r>
          </a:p>
          <a:p>
            <a:r>
              <a:rPr lang="en-GB" sz="1000">
                <a:effectLst/>
                <a:latin typeface="Work Sans" pitchFamily="2" charset="0"/>
                <a:ea typeface="Calibri" panose="020F0502020204030204" pitchFamily="34" charset="0"/>
                <a:cs typeface="Times New Roman" panose="02020603050405020304" pitchFamily="18" charset="0"/>
              </a:rPr>
              <a:t>Pupils encouraged to shout out their phrases.  Pupils could be encouraged to sing a Palm Sunday song:  Hosanna (Out of the Ark) Sing Hosanna, You are the King of Glory.</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Conclude the session</a:t>
            </a:r>
            <a:r>
              <a:rPr lang="en-GB" sz="1000">
                <a:effectLst/>
                <a:latin typeface="Work Sans" pitchFamily="2" charset="0"/>
                <a:ea typeface="Calibri" panose="020F0502020204030204" pitchFamily="34" charset="0"/>
                <a:cs typeface="Times New Roman" panose="02020603050405020304" pitchFamily="18" charset="0"/>
              </a:rPr>
              <a:t> with the key question for the lesson: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What happened on Palm Sunday and what does it teach us about Jesus?</a:t>
            </a:r>
          </a:p>
          <a:p>
            <a:endParaRPr lang="en-GB" sz="1000">
              <a:solidFill>
                <a:srgbClr val="55345A"/>
              </a:solidFill>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Draw out ideas about Jesus as a leader and King (but not the sort of ‘King’ people expected), humble (on a donkey not a grand horse or chariot) and saviour (‘Hosanna’ means ‘save us’).</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To note:</a:t>
            </a:r>
            <a:r>
              <a:rPr lang="en-GB" sz="1000">
                <a:effectLst/>
                <a:latin typeface="Work Sans" pitchFamily="2" charset="0"/>
                <a:ea typeface="Calibri" panose="020F0502020204030204" pitchFamily="34" charset="0"/>
                <a:cs typeface="Times New Roman" panose="02020603050405020304" pitchFamily="18" charset="0"/>
              </a:rPr>
              <a:t>  Keep the palm branches/banners as evidence of the learning.  Add them to the learning journey.</a:t>
            </a: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40231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happened on Palm Sunday and what does it teach us about Jesus?</a:t>
            </a: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a:solidFill>
                  <a:schemeClr val="bg1"/>
                </a:solidFill>
                <a:latin typeface="Work Sans SemiBold" pitchFamily="2" charset="0"/>
              </a:rPr>
              <a:t>CORE CONCEPT:</a:t>
            </a:r>
          </a:p>
          <a:p>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SALVATION</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2977514"/>
            <a:ext cx="3383279" cy="2021206"/>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342132" cy="735907"/>
          </a:xfrm>
          <a:prstGeom prst="rect">
            <a:avLst/>
          </a:prstGeom>
          <a:noFill/>
        </p:spPr>
        <p:txBody>
          <a:bodyPr wrap="square">
            <a:spAutoFit/>
          </a:bodyPr>
          <a:lstStyle/>
          <a:p>
            <a:pPr marL="171450" lvl="0" indent="-171450">
              <a:lnSpc>
                <a:spcPct val="106000"/>
              </a:lnSpc>
              <a:buFont typeface="Arial" panose="020B0604020202020204" pitchFamily="34" charset="0"/>
              <a:buChar char="•"/>
            </a:pPr>
            <a:r>
              <a:rPr lang="en-GB" sz="1000" b="1">
                <a:effectLst/>
                <a:latin typeface="Work Sans" pitchFamily="2" charset="0"/>
                <a:ea typeface="Calibri" panose="020F0502020204030204" pitchFamily="34" charset="0"/>
                <a:cs typeface="Times New Roman" panose="02020603050405020304" pitchFamily="18" charset="0"/>
              </a:rPr>
              <a:t>Palm Sunday for Kids:  The Triumphal Entry:  Easter Sunday </a:t>
            </a:r>
            <a:r>
              <a:rPr lang="en-GB" sz="1000" u="sng">
                <a:solidFill>
                  <a:srgbClr val="0563C1"/>
                </a:solidFill>
                <a:effectLst/>
                <a:latin typeface="Work Sans" pitchFamily="2" charset="0"/>
                <a:ea typeface="Calibri" panose="020F0502020204030204" pitchFamily="34" charset="0"/>
                <a:cs typeface="Times New Roman" panose="02020603050405020304" pitchFamily="18" charset="0"/>
                <a:hlinkClick r:id="rId3"/>
              </a:rPr>
              <a:t>https://www.youtube.com/watch?v=VIUk0YCi15w</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Bible</a:t>
            </a:r>
          </a:p>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Songs linked to Palm Sunday </a:t>
            </a:r>
          </a:p>
          <a:p>
            <a:pPr marL="171450" lvl="0" indent="-171450">
              <a:lnSpc>
                <a:spcPct val="106000"/>
              </a:lnSpc>
              <a:spcAft>
                <a:spcPts val="10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A range of collage materials</a:t>
            </a: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7858968" cy="845360"/>
          </a:xfrm>
          <a:prstGeom prst="rect">
            <a:avLst/>
          </a:prstGeom>
          <a:noFill/>
        </p:spPr>
        <p:txBody>
          <a:bodyPr wrap="square">
            <a:spAutoFit/>
          </a:bodyPr>
          <a:lstStyle/>
          <a:p>
            <a:pPr marL="171450" lvl="0" indent="-171450">
              <a:lnSpc>
                <a:spcPct val="106000"/>
              </a:lnSpc>
              <a:spcAft>
                <a:spcPts val="10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Children having worries/ memories of being part of a big crowd.</a:t>
            </a:r>
          </a:p>
          <a:p>
            <a:pPr marL="17145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Other religions will not view Jesus in the same way that Christians do, and some children may find it hard to ‘welcome’ Jesus as part of a drama scenario. Compare other situations where people wave things eg flags at Royal events.  Scarves at football matches</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Impact</a:t>
            </a:r>
          </a:p>
          <a:p>
            <a:endParaRPr lang="en-GB" sz="1600" b="1">
              <a:latin typeface="Work Sans" pitchFamily="2" charset="0"/>
              <a:cs typeface="Times New Roman" panose="02020603050405020304" pitchFamily="18" charset="0"/>
            </a:endParaRPr>
          </a:p>
          <a:p>
            <a:pPr>
              <a:lnSpc>
                <a:spcPct val="107000"/>
              </a:lnSpc>
              <a:spcAft>
                <a:spcPts val="800"/>
              </a:spcAft>
            </a:pPr>
            <a:r>
              <a:rPr lang="en-GB" sz="160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a:effectLst/>
                <a:latin typeface="Work Sans" pitchFamily="2" charset="0"/>
                <a:ea typeface="Calibri" panose="020F0502020204030204" pitchFamily="34" charset="0"/>
                <a:cs typeface="Times New Roman" panose="02020603050405020304" pitchFamily="18" charset="0"/>
              </a:rPr>
              <a:t>What do pupils say?</a:t>
            </a:r>
            <a:endParaRPr lang="en-GB" sz="160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620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happened at the Last Supper and what does it teach us about Jesus?</a:t>
            </a: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a:solidFill>
                  <a:schemeClr val="bg1"/>
                </a:solidFill>
                <a:latin typeface="Work Sans SemiBold" pitchFamily="2" charset="0"/>
              </a:rPr>
              <a:t>CORE CONCEPT:</a:t>
            </a:r>
          </a:p>
          <a:p>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SALVATION</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p:cNvSpPr>
          <p:nvPr/>
        </p:nvSpPr>
        <p:spPr>
          <a:xfrm>
            <a:off x="3527921" y="2091131"/>
            <a:ext cx="7992841" cy="1169551"/>
          </a:xfrm>
          <a:prstGeom prst="rect">
            <a:avLst/>
          </a:prstGeom>
          <a:noFill/>
        </p:spPr>
        <p:txBody>
          <a:bodyPr wrap="square" rtlCol="0">
            <a:spAutoFit/>
          </a:bodyPr>
          <a:lstStyle/>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Recall and retell the events of the Last Supper.</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Know that the Last Supper teaches us that Jesus came to serve.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Ask and answer questions related to the Last Supper from their own view point and from the view point of a disciple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Ask and answer questions about what Christians might learn from the Last Supper about how to live their lives.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Talk about a special meal, they have participated in and how it made them feel.</a:t>
            </a:r>
          </a:p>
          <a:p>
            <a:pPr marL="342900" lvl="0" indent="-342900">
              <a:buFont typeface="Symbol" panose="05050102010706020507" pitchFamily="18" charset="2"/>
              <a:buChar char=""/>
            </a:pPr>
            <a:endParaRPr lang="en-GB" sz="1000">
              <a:effectLst/>
              <a:latin typeface="Work Sans" pitchFamily="2" charset="0"/>
              <a:ea typeface="Calibri" panose="020F0502020204030204" pitchFamily="34" charset="0"/>
              <a:cs typeface="Symbol" panose="05050102010706020507" pitchFamily="18" charset="2"/>
            </a:endParaRPr>
          </a:p>
          <a:p>
            <a:r>
              <a:rPr lang="en-GB" sz="1000" b="1">
                <a:effectLst/>
                <a:latin typeface="Work Sans" pitchFamily="2" charset="0"/>
                <a:ea typeface="Calibri" panose="020F0502020204030204" pitchFamily="34" charset="0"/>
                <a:cs typeface="Times New Roman" panose="02020603050405020304" pitchFamily="18" charset="0"/>
              </a:rPr>
              <a:t>Religious vocabulary:</a:t>
            </a:r>
            <a:r>
              <a:rPr lang="en-GB" sz="1000">
                <a:effectLst/>
                <a:latin typeface="Work Sans" pitchFamily="2" charset="0"/>
                <a:ea typeface="Calibri" panose="020F0502020204030204" pitchFamily="34" charset="0"/>
                <a:cs typeface="Times New Roman" panose="02020603050405020304" pitchFamily="18" charset="0"/>
              </a:rPr>
              <a:t>  Last Supper, Pharisees, remembrance, Servant King.</a:t>
            </a: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27922" y="3791148"/>
            <a:ext cx="8270177" cy="3016210"/>
          </a:xfrm>
          <a:prstGeom prst="rect">
            <a:avLst/>
          </a:prstGeom>
          <a:noFill/>
        </p:spPr>
        <p:txBody>
          <a:bodyPr wrap="square" lIns="91440" tIns="45720" rIns="91440" bIns="45720" rtlCol="0" anchor="t">
            <a:spAutoFit/>
          </a:bodyPr>
          <a:lstStyle/>
          <a:p>
            <a:r>
              <a:rPr lang="en-GB" sz="1000" b="1">
                <a:effectLst/>
                <a:latin typeface="Work Sans" pitchFamily="2" charset="0"/>
                <a:ea typeface="Calibri" panose="020F0502020204030204" pitchFamily="34" charset="0"/>
                <a:cs typeface="Times New Roman" panose="02020603050405020304" pitchFamily="18" charset="0"/>
              </a:rPr>
              <a:t>Introduction:</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Recap </a:t>
            </a:r>
            <a:r>
              <a:rPr lang="en-GB" sz="1000">
                <a:effectLst/>
                <a:latin typeface="Work Sans" pitchFamily="2" charset="0"/>
                <a:ea typeface="Calibri" panose="020F0502020204030204" pitchFamily="34" charset="0"/>
                <a:cs typeface="Times New Roman" panose="02020603050405020304" pitchFamily="18" charset="0"/>
              </a:rPr>
              <a:t>on previous week’s learning.</a:t>
            </a:r>
          </a:p>
          <a:p>
            <a:r>
              <a:rPr lang="en-GB" sz="1000" b="1">
                <a:effectLst/>
                <a:latin typeface="Work Sans" pitchFamily="2" charset="0"/>
                <a:ea typeface="Calibri" panose="020F0502020204030204" pitchFamily="34" charset="0"/>
                <a:cs typeface="Times New Roman" panose="02020603050405020304" pitchFamily="18" charset="0"/>
              </a:rPr>
              <a:t>Key knowledge checking:</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To know what happened on and the meaning of Palm Sunday.</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solidFill>
                  <a:srgbClr val="000000"/>
                </a:solidFill>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Have you ever had a special meal? </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How did it make you feel?</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Who did you share it with? </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Discuss </a:t>
            </a:r>
            <a:r>
              <a:rPr lang="en-GB" sz="1000">
                <a:effectLst/>
                <a:latin typeface="Work Sans" pitchFamily="2" charset="0"/>
                <a:ea typeface="Calibri" panose="020F0502020204030204" pitchFamily="34" charset="0"/>
                <a:cs typeface="Times New Roman" panose="02020603050405020304" pitchFamily="18" charset="0"/>
              </a:rPr>
              <a:t>with the pupils what made their meal particularly special. Was it a celebration of some kind, or did it mark a special occasion? </a:t>
            </a:r>
          </a:p>
          <a:p>
            <a:r>
              <a:rPr lang="en-GB" sz="1000" b="1">
                <a:effectLst/>
                <a:latin typeface="Work Sans" pitchFamily="2" charset="0"/>
                <a:ea typeface="Calibri" panose="020F0502020204030204" pitchFamily="34" charset="0"/>
                <a:cs typeface="Times New Roman" panose="02020603050405020304" pitchFamily="18" charset="0"/>
              </a:rPr>
              <a:t>Explain</a:t>
            </a:r>
            <a:r>
              <a:rPr lang="en-GB" sz="1000">
                <a:effectLst/>
                <a:latin typeface="Work Sans" pitchFamily="2" charset="0"/>
                <a:ea typeface="Calibri" panose="020F0502020204030204" pitchFamily="34" charset="0"/>
                <a:cs typeface="Times New Roman" panose="02020603050405020304" pitchFamily="18" charset="0"/>
              </a:rPr>
              <a:t> that today they are going to learn about a very special meal that Jesus had with his disciples (special friends), which people call the ‘Last Supper’.</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Main teaching input:  (Investigate and explore)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Introduce this week’s question:</a:t>
            </a:r>
            <a:r>
              <a:rPr lang="en-GB" sz="1000">
                <a:effectLst/>
                <a:latin typeface="Work Sans" pitchFamily="2" charset="0"/>
                <a:ea typeface="Calibri" panose="020F0502020204030204" pitchFamily="34" charset="0"/>
                <a:cs typeface="Times New Roman" panose="02020603050405020304" pitchFamily="18" charset="0"/>
              </a:rPr>
              <a:t>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What happened at the Last Supper and what does it teach us about Jesus?</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a:latin typeface="Work Sans"/>
                <a:ea typeface="Calibri" panose="020F0502020204030204" pitchFamily="34" charset="0"/>
                <a:cs typeface="Times New Roman"/>
              </a:rPr>
              <a:t>Intention</a:t>
            </a:r>
            <a:r>
              <a:rPr lang="en-GB" sz="1600" b="1">
                <a:effectLst/>
                <a:latin typeface="Work Sans"/>
                <a:ea typeface="Calibri" panose="020F0502020204030204" pitchFamily="34" charset="0"/>
                <a:cs typeface="Times New Roman"/>
              </a:rPr>
              <a:t>:</a:t>
            </a:r>
            <a:r>
              <a:rPr lang="en-GB" sz="1600">
                <a:latin typeface="Work Sans"/>
                <a:ea typeface="Calibri" panose="020F0502020204030204" pitchFamily="34" charset="0"/>
                <a:cs typeface="Times New Roman"/>
              </a:rPr>
              <a:t> </a:t>
            </a:r>
            <a:endParaRPr lang="en-GB" sz="16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cxnSp>
        <p:nvCxnSpPr>
          <p:cNvPr id="9" name="Straight Connector 8">
            <a:extLst>
              <a:ext uri="{FF2B5EF4-FFF2-40B4-BE49-F238E27FC236}">
                <a16:creationId xmlns:a16="http://schemas.microsoft.com/office/drawing/2014/main" id="{6576263B-7EFD-2F92-FA2E-AF9E5CCC89E3}"/>
              </a:ext>
            </a:extLst>
          </p:cNvPr>
          <p:cNvCxnSpPr>
            <a:cxnSpLocks noGrp="1" noRot="1" noMove="1" noResize="1" noEditPoints="1" noAdjustHandles="1" noChangeArrowheads="1" noChangeShapeType="1"/>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E9AD98-C2D8-2AF0-258A-6963B2FE7118}"/>
              </a:ext>
            </a:extLst>
          </p:cNvPr>
          <p:cNvSpPr>
            <a:spLocks noGrp="1" noRot="1" noMove="1" noResize="1" noEditPoints="1" noAdjustHandles="1" noChangeArrowheads="1" noChangeShapeType="1"/>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800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happened at the Last Supper and what does it teach us about Jesus?</a:t>
            </a: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a:solidFill>
                  <a:schemeClr val="bg1"/>
                </a:solidFill>
                <a:latin typeface="Work Sans SemiBold" pitchFamily="2" charset="0"/>
              </a:rPr>
              <a:t>CORE CONCEPT:</a:t>
            </a:r>
          </a:p>
          <a:p>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SALVATION</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539496" cy="4555093"/>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Recap:</a:t>
            </a:r>
            <a:r>
              <a:rPr lang="en-GB" sz="1000">
                <a:effectLst/>
                <a:latin typeface="Work Sans" pitchFamily="2" charset="0"/>
                <a:ea typeface="Calibri" panose="020F0502020204030204" pitchFamily="34" charset="0"/>
                <a:cs typeface="Times New Roman" panose="02020603050405020304" pitchFamily="18" charset="0"/>
              </a:rPr>
              <a:t> Palm Sunday was a time when people welcomed Jesus into Jerusalem like a king. Look back at any evidence captured in the previous lesson e.g. palm branches/ banners. How did people feel about Jesus on Palm Sunday?</a:t>
            </a:r>
          </a:p>
          <a:p>
            <a:r>
              <a:rPr lang="en-GB" sz="1000">
                <a:effectLst/>
                <a:latin typeface="Work Sans" pitchFamily="2" charset="0"/>
                <a:ea typeface="Calibri" panose="020F0502020204030204" pitchFamily="34" charset="0"/>
                <a:cs typeface="Times New Roman" panose="02020603050405020304" pitchFamily="18" charset="0"/>
              </a:rPr>
              <a:t>However, after only a few days (count the days on a calendar – Sunday to Thursday), people had started to turn against Jesus. The religious leaders (‘Pharisees’) didn’t like how popular Jesus was and were worried  that he might become more powerful than them.</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Read</a:t>
            </a:r>
            <a:r>
              <a:rPr lang="en-GB" sz="1000">
                <a:effectLst/>
                <a:latin typeface="Work Sans" pitchFamily="2" charset="0"/>
                <a:ea typeface="Calibri" panose="020F0502020204030204" pitchFamily="34" charset="0"/>
                <a:cs typeface="Times New Roman" panose="02020603050405020304" pitchFamily="18" charset="0"/>
              </a:rPr>
              <a:t> the events of the Last Supper from the Bible or watch a video clip showing the same events – Luke 22:  7 – 38.  John 13 – 1 – 17  (Both accounts need be read as Luke refers to the bread and wine and John to the washing of feet.)</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Times New Roman" panose="02020603050405020304" pitchFamily="18" charset="0"/>
                <a:cs typeface="Segoe UI" panose="020B0502040204020203" pitchFamily="34" charset="0"/>
              </a:rPr>
              <a:t>Watch clip:</a:t>
            </a:r>
            <a:r>
              <a:rPr lang="en-GB" sz="1000">
                <a:effectLst/>
                <a:latin typeface="Work Sans" pitchFamily="2" charset="0"/>
                <a:ea typeface="Times New Roman" panose="02020603050405020304" pitchFamily="18" charset="0"/>
                <a:cs typeface="Segoe UI" panose="020B0502040204020203" pitchFamily="34" charset="0"/>
              </a:rPr>
              <a:t>  </a:t>
            </a:r>
            <a:r>
              <a:rPr lang="en-GB" sz="1000" u="sng">
                <a:solidFill>
                  <a:srgbClr val="111111"/>
                </a:solidFill>
                <a:effectLst/>
                <a:latin typeface="Work Sans" pitchFamily="2" charset="0"/>
                <a:ea typeface="Times New Roman" panose="02020603050405020304" pitchFamily="18" charset="0"/>
                <a:cs typeface="Segoe UI" panose="020B0502040204020203" pitchFamily="34" charset="0"/>
                <a:hlinkClick r:id="rId3" tooltip="View original video: The Story of #Easter (The Last Supper)"/>
              </a:rPr>
              <a:t>The Story of #Easter (The Last Supper)</a:t>
            </a:r>
            <a:r>
              <a:rPr lang="en-GB" sz="1000">
                <a:solidFill>
                  <a:srgbClr val="767676"/>
                </a:solidFill>
                <a:effectLst/>
                <a:latin typeface="Work Sans" pitchFamily="2" charset="0"/>
                <a:ea typeface="Times New Roman" panose="02020603050405020304" pitchFamily="18" charset="0"/>
                <a:cs typeface="Segoe UI" panose="020B0502040204020203" pitchFamily="34" charset="0"/>
              </a:rPr>
              <a:t> </a:t>
            </a:r>
            <a:r>
              <a:rPr lang="en-GB" sz="1000">
                <a:effectLst/>
                <a:latin typeface="Work Sans" pitchFamily="2" charset="0"/>
                <a:ea typeface="Times New Roman" panose="02020603050405020304" pitchFamily="18" charset="0"/>
                <a:cs typeface="Segoe UI" panose="020B0502040204020203" pitchFamily="34" charset="0"/>
              </a:rPr>
              <a:t>– pause the video at 5.21 min in</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fontAlgn="base">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did Jesus do that was different at this Passover Meal?</a:t>
            </a:r>
          </a:p>
          <a:p>
            <a:pPr marL="171450" lvl="0" indent="-171450" fontAlgn="base">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Bread and wine: have you ever heard the words ‘do this in remembrance of me’ before?  What do you think Jesus meant by this?</a:t>
            </a:r>
          </a:p>
          <a:p>
            <a:pPr marL="171450" lvl="0" indent="-171450" fontAlgn="base">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Washing the disciples’ feet: why was this a strange thing for Jesus to do?  </a:t>
            </a:r>
          </a:p>
          <a:p>
            <a:pPr marL="171450" lvl="0" indent="-171450" fontAlgn="base">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do you think Jesus was trying to show his disciples by washing their feet?  What does it teach us about Jesus?</a:t>
            </a:r>
          </a:p>
          <a:p>
            <a:pPr marL="171450" lvl="0" indent="-171450" fontAlgn="base">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How do you think the disciples were feeling at this meal?</a:t>
            </a:r>
          </a:p>
          <a:p>
            <a:pPr marL="171450" lvl="0" indent="-171450" fontAlgn="base">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It is called the ‘Last Supper’. Why?</a:t>
            </a:r>
          </a:p>
          <a:p>
            <a:pPr fontAlgn="base"/>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Teacher subject knowledge:</a:t>
            </a:r>
            <a:r>
              <a:rPr lang="en-GB" sz="1000">
                <a:effectLst/>
                <a:latin typeface="Work Sans" pitchFamily="2" charset="0"/>
                <a:ea typeface="Calibri" panose="020F0502020204030204" pitchFamily="34" charset="0"/>
                <a:cs typeface="Times New Roman" panose="02020603050405020304" pitchFamily="18" charset="0"/>
              </a:rPr>
              <a:t>  </a:t>
            </a:r>
            <a:r>
              <a:rPr lang="en-GB" sz="1000">
                <a:solidFill>
                  <a:srgbClr val="55345A"/>
                </a:solidFill>
                <a:effectLst/>
                <a:latin typeface="Work Sans" pitchFamily="2" charset="0"/>
                <a:ea typeface="Calibri" panose="020F0502020204030204" pitchFamily="34" charset="0"/>
                <a:cs typeface="Times New Roman" panose="02020603050405020304" pitchFamily="18" charset="0"/>
              </a:rPr>
              <a:t>This was the Passover Meal that Jesus and the disciples would be very familiar with.  Jewish people celebrate the feast to commemorate the liberation of the Children of Israel who we led out of Egypt by Moses.  The Children of Israel had been slaves in Egypt for 210 years.  God promised he would release them from slavery but not before Pharaoh had refused their release and God had visited ten plagues on Egypt to demonstrate his power.  The Egyptians become very frightened, and they summon Moses to banish the Israelites there and then.</a:t>
            </a:r>
            <a:r>
              <a:rPr lang="en-GB" sz="1000">
                <a:solidFill>
                  <a:srgbClr val="55345A"/>
                </a:solidFill>
                <a:effectLst/>
                <a:latin typeface="Work Sans" pitchFamily="2" charset="0"/>
                <a:ea typeface="Times New Roman" panose="02020603050405020304" pitchFamily="18" charset="0"/>
                <a:cs typeface="Times New Roman" panose="02020603050405020304" pitchFamily="18" charset="0"/>
              </a:rPr>
              <a:t> </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a:solidFill>
                  <a:srgbClr val="55345A"/>
                </a:solidFill>
                <a:effectLst/>
                <a:latin typeface="Work Sans" pitchFamily="2" charset="0"/>
                <a:ea typeface="Times New Roman" panose="02020603050405020304" pitchFamily="18" charset="0"/>
                <a:cs typeface="Times New Roman" panose="02020603050405020304" pitchFamily="18" charset="0"/>
              </a:rPr>
              <a:t>The central theme of that first Lord’s Supper was one of humble service. Jesus washed the feet of the disciples and commanded that the disciples do the same for each other. Jesus taught that he came not to be served but to serve, to share the hospitality of God and the intimacy of breaking bread together.</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a:solidFill>
                  <a:srgbClr val="55345A"/>
                </a:solidFill>
                <a:effectLst/>
                <a:latin typeface="Work Sans" pitchFamily="2" charset="0"/>
                <a:ea typeface="Times New Roman" panose="02020603050405020304" pitchFamily="18" charset="0"/>
                <a:cs typeface="Times New Roman" panose="02020603050405020304" pitchFamily="18" charset="0"/>
              </a:rPr>
              <a:t> </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Look</a:t>
            </a:r>
            <a:r>
              <a:rPr lang="en-GB" sz="1000">
                <a:effectLst/>
                <a:latin typeface="Work Sans" pitchFamily="2" charset="0"/>
                <a:ea typeface="Calibri" panose="020F0502020204030204" pitchFamily="34" charset="0"/>
                <a:cs typeface="Times New Roman" panose="02020603050405020304" pitchFamily="18" charset="0"/>
              </a:rPr>
              <a:t> at Leonardo Da Vinci’s painting of the Last Supper, referring back to the Bible story.</a:t>
            </a:r>
          </a:p>
          <a:p>
            <a:r>
              <a:rPr lang="en-GB" sz="1000">
                <a:effectLst/>
                <a:latin typeface="Work Sans" pitchFamily="2" charset="0"/>
                <a:ea typeface="Calibri" panose="020F050202020403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2234764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 Syllabus KS1 Units of Learning Template" id="{98CEE82A-5173-4FD9-BBA4-6436A5BC2C87}" vid="{B0F57CC1-CDB5-4740-91E4-089262F02F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2940bfc-e56c-4552-8076-1b7135828164" xsi:nil="true"/>
    <lcf76f155ced4ddcb4097134ff3c332f xmlns="37c5c6fe-bc8e-4494-977e-45e76d6ce1f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785FF21E3A1444BE0DFE2E5C59DFFC" ma:contentTypeVersion="14" ma:contentTypeDescription="Create a new document." ma:contentTypeScope="" ma:versionID="7044c6264d3a0ebe1f1cc9df10260561">
  <xsd:schema xmlns:xsd="http://www.w3.org/2001/XMLSchema" xmlns:xs="http://www.w3.org/2001/XMLSchema" xmlns:p="http://schemas.microsoft.com/office/2006/metadata/properties" xmlns:ns2="37c5c6fe-bc8e-4494-977e-45e76d6ce1fa" xmlns:ns3="62940bfc-e56c-4552-8076-1b7135828164" targetNamespace="http://schemas.microsoft.com/office/2006/metadata/properties" ma:root="true" ma:fieldsID="04e286e50f2a216d36399f8f5698cf81" ns2:_="" ns3:_="">
    <xsd:import namespace="37c5c6fe-bc8e-4494-977e-45e76d6ce1fa"/>
    <xsd:import namespace="62940bfc-e56c-4552-8076-1b713582816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c5c6fe-bc8e-4494-977e-45e76d6ce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6acc64-6845-4a0f-a249-d12a5ba8c67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940bfc-e56c-4552-8076-1b71358281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55e0fd7-9706-4511-9413-6a00656adbfd}" ma:internalName="TaxCatchAll" ma:showField="CatchAllData" ma:web="62940bfc-e56c-4552-8076-1b71358281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1C3059-E440-4AF2-98D3-8F5621D85915}">
  <ds:schemaRefs>
    <ds:schemaRef ds:uri="37c5c6fe-bc8e-4494-977e-45e76d6ce1fa"/>
    <ds:schemaRef ds:uri="62940bfc-e56c-4552-8076-1b71358281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6E4771C-A562-4418-A764-C09F6BDDDCB9}">
  <ds:schemaRefs>
    <ds:schemaRef ds:uri="http://schemas.microsoft.com/sharepoint/v3/contenttype/forms"/>
  </ds:schemaRefs>
</ds:datastoreItem>
</file>

<file path=customXml/itemProps3.xml><?xml version="1.0" encoding="utf-8"?>
<ds:datastoreItem xmlns:ds="http://schemas.openxmlformats.org/officeDocument/2006/customXml" ds:itemID="{1868EFAA-1AAA-471E-80C5-97A61A94BB44}">
  <ds:schemaRefs>
    <ds:schemaRef ds:uri="37c5c6fe-bc8e-4494-977e-45e76d6ce1fa"/>
    <ds:schemaRef ds:uri="62940bfc-e56c-4552-8076-1b71358281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23</Slides>
  <Notes>1</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Leila Ingram-Smith</dc:creator>
  <cp:revision>1</cp:revision>
  <dcterms:created xsi:type="dcterms:W3CDTF">2023-08-10T11:14:40Z</dcterms:created>
  <dcterms:modified xsi:type="dcterms:W3CDTF">2024-01-29T23:37:10Z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0x01010017785FF21E3A1444BE0DFE2E5C59DFFC</vt:lpwstr>
  </property>
  <property fmtid="{D5CDD505-2E9C-101B-9397-08002B2CF9AE}" pid="3" name="MediaServiceImageTags">
    <vt:lpwstr/>
  </property>
</Properties>
</file>