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257" r:id="rId5"/>
    <p:sldId id="258" r:id="rId6"/>
    <p:sldId id="259" r:id="rId7"/>
    <p:sldId id="265" r:id="rId8"/>
    <p:sldId id="266" r:id="rId9"/>
    <p:sldId id="268" r:id="rId10"/>
    <p:sldId id="269" r:id="rId11"/>
    <p:sldId id="271" r:id="rId12"/>
    <p:sldId id="272" r:id="rId13"/>
    <p:sldId id="270" r:id="rId14"/>
    <p:sldId id="273" r:id="rId15"/>
    <p:sldId id="278" r:id="rId16"/>
    <p:sldId id="279" r:id="rId17"/>
    <p:sldId id="280" r:id="rId18"/>
    <p:sldId id="277" r:id="rId19"/>
    <p:sldId id="267"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345A"/>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C22A93-1DB6-7557-A1AA-A5078D100B5F}" v="31" dt="2023-12-15T13:46:50.221"/>
    <p1510:client id="{D3F488CE-2658-47F4-8911-3457211C4A47}" v="12" dt="2023-10-19T22:36:07.4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35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y Thorne" userId="S::mary.thorne@london.anglican.org::a5b5e5da-c416-47bf-aff9-8cca5d278713" providerId="AD" clId="Web-{25C22A93-1DB6-7557-A1AA-A5078D100B5F}"/>
    <pc:docChg chg="modSld">
      <pc:chgData name="Mary Thorne" userId="S::mary.thorne@london.anglican.org::a5b5e5da-c416-47bf-aff9-8cca5d278713" providerId="AD" clId="Web-{25C22A93-1DB6-7557-A1AA-A5078D100B5F}" dt="2023-12-15T13:46:50.221" v="18" actId="20577"/>
      <pc:docMkLst>
        <pc:docMk/>
      </pc:docMkLst>
      <pc:sldChg chg="modSp">
        <pc:chgData name="Mary Thorne" userId="S::mary.thorne@london.anglican.org::a5b5e5da-c416-47bf-aff9-8cca5d278713" providerId="AD" clId="Web-{25C22A93-1DB6-7557-A1AA-A5078D100B5F}" dt="2023-12-15T13:46:50.221" v="18" actId="20577"/>
        <pc:sldMkLst>
          <pc:docMk/>
          <pc:sldMk cId="2216089837" sldId="257"/>
        </pc:sldMkLst>
        <pc:spChg chg="mod">
          <ac:chgData name="Mary Thorne" userId="S::mary.thorne@london.anglican.org::a5b5e5da-c416-47bf-aff9-8cca5d278713" providerId="AD" clId="Web-{25C22A93-1DB6-7557-A1AA-A5078D100B5F}" dt="2023-12-15T13:46:50.221" v="18" actId="20577"/>
          <ac:spMkLst>
            <pc:docMk/>
            <pc:sldMk cId="2216089837" sldId="257"/>
            <ac:spMk id="20" creationId="{FCBEA29B-1814-54FD-DF6E-C7E229BB1571}"/>
          </ac:spMkLst>
        </pc:spChg>
      </pc:sldChg>
      <pc:sldChg chg="modSp">
        <pc:chgData name="Mary Thorne" userId="S::mary.thorne@london.anglican.org::a5b5e5da-c416-47bf-aff9-8cca5d278713" providerId="AD" clId="Web-{25C22A93-1DB6-7557-A1AA-A5078D100B5F}" dt="2023-12-15T13:42:40.855" v="4" actId="20577"/>
        <pc:sldMkLst>
          <pc:docMk/>
          <pc:sldMk cId="1433004572" sldId="258"/>
        </pc:sldMkLst>
        <pc:spChg chg="mod">
          <ac:chgData name="Mary Thorne" userId="S::mary.thorne@london.anglican.org::a5b5e5da-c416-47bf-aff9-8cca5d278713" providerId="AD" clId="Web-{25C22A93-1DB6-7557-A1AA-A5078D100B5F}" dt="2023-12-15T13:42:40.855" v="4" actId="20577"/>
          <ac:spMkLst>
            <pc:docMk/>
            <pc:sldMk cId="1433004572" sldId="258"/>
            <ac:spMk id="7" creationId="{9A0AEFE5-3DBF-9131-B567-8823112FEDF7}"/>
          </ac:spMkLst>
        </pc:spChg>
      </pc:sldChg>
      <pc:sldChg chg="modSp">
        <pc:chgData name="Mary Thorne" userId="S::mary.thorne@london.anglican.org::a5b5e5da-c416-47bf-aff9-8cca5d278713" providerId="AD" clId="Web-{25C22A93-1DB6-7557-A1AA-A5078D100B5F}" dt="2023-12-15T13:45:21.422" v="13" actId="20577"/>
        <pc:sldMkLst>
          <pc:docMk/>
          <pc:sldMk cId="605937784" sldId="272"/>
        </pc:sldMkLst>
        <pc:spChg chg="mod">
          <ac:chgData name="Mary Thorne" userId="S::mary.thorne@london.anglican.org::a5b5e5da-c416-47bf-aff9-8cca5d278713" providerId="AD" clId="Web-{25C22A93-1DB6-7557-A1AA-A5078D100B5F}" dt="2023-12-15T13:45:21.422" v="13" actId="20577"/>
          <ac:spMkLst>
            <pc:docMk/>
            <pc:sldMk cId="605937784" sldId="272"/>
            <ac:spMk id="5" creationId="{FA96F9E5-8D36-A8A5-C360-ABB1898E278E}"/>
          </ac:spMkLst>
        </pc:spChg>
      </pc:sldChg>
      <pc:sldChg chg="modSp">
        <pc:chgData name="Mary Thorne" userId="S::mary.thorne@london.anglican.org::a5b5e5da-c416-47bf-aff9-8cca5d278713" providerId="AD" clId="Web-{25C22A93-1DB6-7557-A1AA-A5078D100B5F}" dt="2023-12-15T13:46:00.329" v="15" actId="20577"/>
        <pc:sldMkLst>
          <pc:docMk/>
          <pc:sldMk cId="3537730036" sldId="278"/>
        </pc:sldMkLst>
        <pc:spChg chg="mod">
          <ac:chgData name="Mary Thorne" userId="S::mary.thorne@london.anglican.org::a5b5e5da-c416-47bf-aff9-8cca5d278713" providerId="AD" clId="Web-{25C22A93-1DB6-7557-A1AA-A5078D100B5F}" dt="2023-12-15T13:46:00.329" v="15" actId="20577"/>
          <ac:spMkLst>
            <pc:docMk/>
            <pc:sldMk cId="3537730036" sldId="278"/>
            <ac:spMk id="5" creationId="{FA96F9E5-8D36-A8A5-C360-ABB1898E278E}"/>
          </ac:spMkLst>
        </pc:spChg>
      </pc:sldChg>
      <pc:sldChg chg="modSp">
        <pc:chgData name="Mary Thorne" userId="S::mary.thorne@london.anglican.org::a5b5e5da-c416-47bf-aff9-8cca5d278713" providerId="AD" clId="Web-{25C22A93-1DB6-7557-A1AA-A5078D100B5F}" dt="2023-12-15T13:46:36.408" v="17" actId="20577"/>
        <pc:sldMkLst>
          <pc:docMk/>
          <pc:sldMk cId="2260975219" sldId="280"/>
        </pc:sldMkLst>
        <pc:spChg chg="mod">
          <ac:chgData name="Mary Thorne" userId="S::mary.thorne@london.anglican.org::a5b5e5da-c416-47bf-aff9-8cca5d278713" providerId="AD" clId="Web-{25C22A93-1DB6-7557-A1AA-A5078D100B5F}" dt="2023-12-15T13:46:36.408" v="17" actId="20577"/>
          <ac:spMkLst>
            <pc:docMk/>
            <pc:sldMk cId="2260975219" sldId="280"/>
            <ac:spMk id="5" creationId="{FA96F9E5-8D36-A8A5-C360-ABB1898E278E}"/>
          </ac:spMkLst>
        </pc:spChg>
      </pc:sldChg>
    </pc:docChg>
  </pc:docChgLst>
  <pc:docChgLst>
    <pc:chgData name="Mary Thorne" userId="S::mary.thorne@london.anglican.org::a5b5e5da-c416-47bf-aff9-8cca5d278713" providerId="AD" clId="Web-{D3F488CE-2658-47F4-8911-3457211C4A47}"/>
    <pc:docChg chg="modSld">
      <pc:chgData name="Mary Thorne" userId="S::mary.thorne@london.anglican.org::a5b5e5da-c416-47bf-aff9-8cca5d278713" providerId="AD" clId="Web-{D3F488CE-2658-47F4-8911-3457211C4A47}" dt="2023-10-19T22:36:07.454" v="5" actId="20577"/>
      <pc:docMkLst>
        <pc:docMk/>
      </pc:docMkLst>
      <pc:sldChg chg="modSp">
        <pc:chgData name="Mary Thorne" userId="S::mary.thorne@london.anglican.org::a5b5e5da-c416-47bf-aff9-8cca5d278713" providerId="AD" clId="Web-{D3F488CE-2658-47F4-8911-3457211C4A47}" dt="2023-10-19T22:36:07.454" v="5" actId="20577"/>
        <pc:sldMkLst>
          <pc:docMk/>
          <pc:sldMk cId="1264258376" sldId="279"/>
        </pc:sldMkLst>
        <pc:spChg chg="mod">
          <ac:chgData name="Mary Thorne" userId="S::mary.thorne@london.anglican.org::a5b5e5da-c416-47bf-aff9-8cca5d278713" providerId="AD" clId="Web-{D3F488CE-2658-47F4-8911-3457211C4A47}" dt="2023-10-19T22:36:07.454" v="5" actId="20577"/>
          <ac:spMkLst>
            <pc:docMk/>
            <pc:sldMk cId="1264258376" sldId="279"/>
            <ac:spMk id="5" creationId="{FA96F9E5-8D36-A8A5-C360-ABB1898E278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131B10-2518-4CE6-875B-E9B0B1E250A7}" type="datetimeFigureOut">
              <a:rPr lang="en-GB" smtClean="0"/>
              <a:t>20/12/2023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A75F33-EB27-444C-A02E-C6B8F6238D0B}" type="slidenum">
              <a:rPr lang="en-GB" smtClean="0"/>
              <a:t>‹#›</a:t>
            </a:fld>
            <a:endParaRPr lang="en-GB"/>
          </a:p>
        </p:txBody>
      </p:sp>
    </p:spTree>
    <p:extLst>
      <p:ext uri="{BB962C8B-B14F-4D97-AF65-F5344CB8AC3E}">
        <p14:creationId xmlns:p14="http://schemas.microsoft.com/office/powerpoint/2010/main" val="165035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F4EC0D-FE89-3D4A-871C-B7CDF984FBF3}" type="slidenum">
              <a:rPr lang="en-US" smtClean="0"/>
              <a:t>16</a:t>
            </a:fld>
            <a:endParaRPr lang="en-US"/>
          </a:p>
        </p:txBody>
      </p:sp>
    </p:spTree>
    <p:extLst>
      <p:ext uri="{BB962C8B-B14F-4D97-AF65-F5344CB8AC3E}">
        <p14:creationId xmlns:p14="http://schemas.microsoft.com/office/powerpoint/2010/main" val="3449911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9E9C1-8ED9-CA4A-AD76-D7D3CD99EB5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D4A4EFD0-D945-9C46-AD3A-F8B1B13BB8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EBF3E435-13F5-F44F-9089-8E9ED246EAEA}"/>
              </a:ext>
            </a:extLst>
          </p:cNvPr>
          <p:cNvSpPr>
            <a:spLocks noGrp="1"/>
          </p:cNvSpPr>
          <p:nvPr>
            <p:ph type="dt" sz="half" idx="10"/>
          </p:nvPr>
        </p:nvSpPr>
        <p:spPr/>
        <p:txBody>
          <a:bodyPr/>
          <a:lstStyle/>
          <a:p>
            <a:fld id="{B776C0C9-5303-E24F-AC1E-150A11D1B4EC}" type="datetimeFigureOut">
              <a:rPr lang="en-US" smtClean="0"/>
              <a:t>12/20/2023</a:t>
            </a:fld>
            <a:endParaRPr lang="en-US"/>
          </a:p>
        </p:txBody>
      </p:sp>
      <p:sp>
        <p:nvSpPr>
          <p:cNvPr id="5" name="Footer Placeholder 4">
            <a:extLst>
              <a:ext uri="{FF2B5EF4-FFF2-40B4-BE49-F238E27FC236}">
                <a16:creationId xmlns:a16="http://schemas.microsoft.com/office/drawing/2014/main" id="{E91ADE4F-2196-3D42-BD2A-38870AE82B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3DB89D-1714-EF47-9A59-722923BD8E3F}"/>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889680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7E551-73EB-754D-A468-CA3450B53D9A}"/>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573CC7B-1724-BB44-9AA3-AFB5EA80F15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3836DE3-98C9-214D-A227-F8C5B1F265E5}"/>
              </a:ext>
            </a:extLst>
          </p:cNvPr>
          <p:cNvSpPr>
            <a:spLocks noGrp="1"/>
          </p:cNvSpPr>
          <p:nvPr>
            <p:ph type="dt" sz="half" idx="10"/>
          </p:nvPr>
        </p:nvSpPr>
        <p:spPr/>
        <p:txBody>
          <a:bodyPr/>
          <a:lstStyle/>
          <a:p>
            <a:fld id="{B776C0C9-5303-E24F-AC1E-150A11D1B4EC}" type="datetimeFigureOut">
              <a:rPr lang="en-US" smtClean="0"/>
              <a:t>12/20/2023</a:t>
            </a:fld>
            <a:endParaRPr lang="en-US"/>
          </a:p>
        </p:txBody>
      </p:sp>
      <p:sp>
        <p:nvSpPr>
          <p:cNvPr id="5" name="Footer Placeholder 4">
            <a:extLst>
              <a:ext uri="{FF2B5EF4-FFF2-40B4-BE49-F238E27FC236}">
                <a16:creationId xmlns:a16="http://schemas.microsoft.com/office/drawing/2014/main" id="{F50A005F-5733-534A-90B8-10D4783720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339FEA-F112-4545-88D1-3BAFE1F5F76D}"/>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933433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C27C8B-EBC7-994B-8DEE-E59A63B540FD}"/>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60B2E9B-4D8D-5F45-A737-EF109E4A88ED}"/>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BD745F5-48FC-DF47-AC39-9931721491FB}"/>
              </a:ext>
            </a:extLst>
          </p:cNvPr>
          <p:cNvSpPr>
            <a:spLocks noGrp="1"/>
          </p:cNvSpPr>
          <p:nvPr>
            <p:ph type="dt" sz="half" idx="10"/>
          </p:nvPr>
        </p:nvSpPr>
        <p:spPr/>
        <p:txBody>
          <a:bodyPr/>
          <a:lstStyle/>
          <a:p>
            <a:fld id="{B776C0C9-5303-E24F-AC1E-150A11D1B4EC}" type="datetimeFigureOut">
              <a:rPr lang="en-US" smtClean="0"/>
              <a:t>12/20/2023</a:t>
            </a:fld>
            <a:endParaRPr lang="en-US"/>
          </a:p>
        </p:txBody>
      </p:sp>
      <p:sp>
        <p:nvSpPr>
          <p:cNvPr id="5" name="Footer Placeholder 4">
            <a:extLst>
              <a:ext uri="{FF2B5EF4-FFF2-40B4-BE49-F238E27FC236}">
                <a16:creationId xmlns:a16="http://schemas.microsoft.com/office/drawing/2014/main" id="{45E5410C-9319-F041-9AD1-BAEE8C42C7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866B1B-4401-3949-8E3F-DE74B1B3F908}"/>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2476975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91E23-60B6-2845-B408-15FF7AFDA1E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3B21FD2-B6C2-8743-AE07-835F5777AD3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0F66F3F-FD51-2049-B519-C99C443784CC}"/>
              </a:ext>
            </a:extLst>
          </p:cNvPr>
          <p:cNvSpPr>
            <a:spLocks noGrp="1"/>
          </p:cNvSpPr>
          <p:nvPr>
            <p:ph type="dt" sz="half" idx="10"/>
          </p:nvPr>
        </p:nvSpPr>
        <p:spPr/>
        <p:txBody>
          <a:bodyPr/>
          <a:lstStyle/>
          <a:p>
            <a:fld id="{B776C0C9-5303-E24F-AC1E-150A11D1B4EC}" type="datetimeFigureOut">
              <a:rPr lang="en-US" smtClean="0"/>
              <a:t>12/20/2023</a:t>
            </a:fld>
            <a:endParaRPr lang="en-US"/>
          </a:p>
        </p:txBody>
      </p:sp>
      <p:sp>
        <p:nvSpPr>
          <p:cNvPr id="5" name="Footer Placeholder 4">
            <a:extLst>
              <a:ext uri="{FF2B5EF4-FFF2-40B4-BE49-F238E27FC236}">
                <a16:creationId xmlns:a16="http://schemas.microsoft.com/office/drawing/2014/main" id="{CB2D7152-3AF1-1A4A-9FC9-A66AEA65CB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0B2D6A-99AC-304C-8170-06D6A3033367}"/>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47447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9D835-D7D8-E44C-B5D6-C1F445CF5B15}"/>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29AC0E26-2F05-244D-8D0D-33A0D7FFCA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BFFE58E-D6F3-B84B-B5D6-A60ECFA91179}"/>
              </a:ext>
            </a:extLst>
          </p:cNvPr>
          <p:cNvSpPr>
            <a:spLocks noGrp="1"/>
          </p:cNvSpPr>
          <p:nvPr>
            <p:ph type="dt" sz="half" idx="10"/>
          </p:nvPr>
        </p:nvSpPr>
        <p:spPr/>
        <p:txBody>
          <a:bodyPr/>
          <a:lstStyle/>
          <a:p>
            <a:fld id="{B776C0C9-5303-E24F-AC1E-150A11D1B4EC}" type="datetimeFigureOut">
              <a:rPr lang="en-US" smtClean="0"/>
              <a:t>12/20/2023</a:t>
            </a:fld>
            <a:endParaRPr lang="en-US"/>
          </a:p>
        </p:txBody>
      </p:sp>
      <p:sp>
        <p:nvSpPr>
          <p:cNvPr id="5" name="Footer Placeholder 4">
            <a:extLst>
              <a:ext uri="{FF2B5EF4-FFF2-40B4-BE49-F238E27FC236}">
                <a16:creationId xmlns:a16="http://schemas.microsoft.com/office/drawing/2014/main" id="{7BC3FB78-9681-7146-AD53-EA57328F86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EC779A-55A5-BE45-A8D8-A71BECA763CD}"/>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082987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050B8-5BA9-F947-856C-4015DE6E6C7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9F89CCE-66CD-404C-9B48-2B417B1A7D3B}"/>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2985F8E2-836F-E741-8B3E-38D70659F60A}"/>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BA13EED2-D74F-0242-960A-9DA028BF03AE}"/>
              </a:ext>
            </a:extLst>
          </p:cNvPr>
          <p:cNvSpPr>
            <a:spLocks noGrp="1"/>
          </p:cNvSpPr>
          <p:nvPr>
            <p:ph type="dt" sz="half" idx="10"/>
          </p:nvPr>
        </p:nvSpPr>
        <p:spPr/>
        <p:txBody>
          <a:bodyPr/>
          <a:lstStyle/>
          <a:p>
            <a:fld id="{B776C0C9-5303-E24F-AC1E-150A11D1B4EC}" type="datetimeFigureOut">
              <a:rPr lang="en-US" smtClean="0"/>
              <a:t>12/20/2023</a:t>
            </a:fld>
            <a:endParaRPr lang="en-US"/>
          </a:p>
        </p:txBody>
      </p:sp>
      <p:sp>
        <p:nvSpPr>
          <p:cNvPr id="6" name="Footer Placeholder 5">
            <a:extLst>
              <a:ext uri="{FF2B5EF4-FFF2-40B4-BE49-F238E27FC236}">
                <a16:creationId xmlns:a16="http://schemas.microsoft.com/office/drawing/2014/main" id="{68C18D76-C842-324D-A767-B6AD3C3B0A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4A0260-4EB7-2F4A-AF6C-CCE1F372490D}"/>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4022936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3A593-1C58-F246-85C8-B2A4B9E4A8C2}"/>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7E1BA7F-C969-AB43-B91D-9FA0D9019A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508D577-1716-5843-A005-4AD6CE7C4DE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D2107EE9-761C-0C46-BF82-DDCC0C446B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5C56B46-B275-5146-BFCE-8343C6358CDE}"/>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5E8B2E11-6828-CC4D-B31C-D41754F808C4}"/>
              </a:ext>
            </a:extLst>
          </p:cNvPr>
          <p:cNvSpPr>
            <a:spLocks noGrp="1"/>
          </p:cNvSpPr>
          <p:nvPr>
            <p:ph type="dt" sz="half" idx="10"/>
          </p:nvPr>
        </p:nvSpPr>
        <p:spPr/>
        <p:txBody>
          <a:bodyPr/>
          <a:lstStyle/>
          <a:p>
            <a:fld id="{B776C0C9-5303-E24F-AC1E-150A11D1B4EC}" type="datetimeFigureOut">
              <a:rPr lang="en-US" smtClean="0"/>
              <a:t>12/20/2023</a:t>
            </a:fld>
            <a:endParaRPr lang="en-US"/>
          </a:p>
        </p:txBody>
      </p:sp>
      <p:sp>
        <p:nvSpPr>
          <p:cNvPr id="8" name="Footer Placeholder 7">
            <a:extLst>
              <a:ext uri="{FF2B5EF4-FFF2-40B4-BE49-F238E27FC236}">
                <a16:creationId xmlns:a16="http://schemas.microsoft.com/office/drawing/2014/main" id="{96DE111F-49A6-6E44-8F8F-6EBD90C5B63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25D1EF5-9600-F849-A6F8-EDE0E1DCAA64}"/>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181022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58C8B-3CD5-3C4B-8C68-1D0B1EFC05E7}"/>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9F618E93-0852-0745-A3F5-DCA3E741173A}"/>
              </a:ext>
            </a:extLst>
          </p:cNvPr>
          <p:cNvSpPr>
            <a:spLocks noGrp="1"/>
          </p:cNvSpPr>
          <p:nvPr>
            <p:ph type="dt" sz="half" idx="10"/>
          </p:nvPr>
        </p:nvSpPr>
        <p:spPr/>
        <p:txBody>
          <a:bodyPr/>
          <a:lstStyle/>
          <a:p>
            <a:fld id="{B776C0C9-5303-E24F-AC1E-150A11D1B4EC}" type="datetimeFigureOut">
              <a:rPr lang="en-US" smtClean="0"/>
              <a:t>12/20/2023</a:t>
            </a:fld>
            <a:endParaRPr lang="en-US"/>
          </a:p>
        </p:txBody>
      </p:sp>
      <p:sp>
        <p:nvSpPr>
          <p:cNvPr id="4" name="Footer Placeholder 3">
            <a:extLst>
              <a:ext uri="{FF2B5EF4-FFF2-40B4-BE49-F238E27FC236}">
                <a16:creationId xmlns:a16="http://schemas.microsoft.com/office/drawing/2014/main" id="{853020E4-EF38-8B40-B868-8D03F6480A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0DCB915-5024-5E4A-AC02-DBCD9C7C9709}"/>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2298088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77FFFA-B8A2-2C48-ACB6-44550E3F0B8C}"/>
              </a:ext>
            </a:extLst>
          </p:cNvPr>
          <p:cNvSpPr>
            <a:spLocks noGrp="1"/>
          </p:cNvSpPr>
          <p:nvPr>
            <p:ph type="dt" sz="half" idx="10"/>
          </p:nvPr>
        </p:nvSpPr>
        <p:spPr/>
        <p:txBody>
          <a:bodyPr/>
          <a:lstStyle/>
          <a:p>
            <a:fld id="{B776C0C9-5303-E24F-AC1E-150A11D1B4EC}" type="datetimeFigureOut">
              <a:rPr lang="en-US" smtClean="0"/>
              <a:t>12/20/2023</a:t>
            </a:fld>
            <a:endParaRPr lang="en-US" dirty="0"/>
          </a:p>
        </p:txBody>
      </p:sp>
      <p:sp>
        <p:nvSpPr>
          <p:cNvPr id="3" name="Footer Placeholder 2">
            <a:extLst>
              <a:ext uri="{FF2B5EF4-FFF2-40B4-BE49-F238E27FC236}">
                <a16:creationId xmlns:a16="http://schemas.microsoft.com/office/drawing/2014/main" id="{B07449F7-3EA4-7647-8FFA-5FEAC4A8A29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9011A9D-3320-934F-96E5-2CF9FA5A4F61}"/>
              </a:ext>
            </a:extLst>
          </p:cNvPr>
          <p:cNvSpPr>
            <a:spLocks noGrp="1"/>
          </p:cNvSpPr>
          <p:nvPr>
            <p:ph type="sldNum" sz="quarter" idx="12"/>
          </p:nvPr>
        </p:nvSpPr>
        <p:spPr/>
        <p:txBody>
          <a:bodyPr/>
          <a:lstStyle/>
          <a:p>
            <a:fld id="{E8075C51-DF9A-0B42-BB6E-F560A3AAF664}" type="slidenum">
              <a:rPr lang="en-US" smtClean="0"/>
              <a:t>‹#›</a:t>
            </a:fld>
            <a:endParaRPr lang="en-US" dirty="0"/>
          </a:p>
        </p:txBody>
      </p:sp>
    </p:spTree>
    <p:extLst>
      <p:ext uri="{BB962C8B-B14F-4D97-AF65-F5344CB8AC3E}">
        <p14:creationId xmlns:p14="http://schemas.microsoft.com/office/powerpoint/2010/main" val="3504255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57BE1-EF87-5A44-B07B-4D0AFC95AF2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DE9B1899-BA03-7249-8937-A29C7E0FBA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04CBFCD2-F3AE-3E4D-8A23-D970BED57B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747E706-795F-1541-A991-E5826285AAF2}"/>
              </a:ext>
            </a:extLst>
          </p:cNvPr>
          <p:cNvSpPr>
            <a:spLocks noGrp="1"/>
          </p:cNvSpPr>
          <p:nvPr>
            <p:ph type="dt" sz="half" idx="10"/>
          </p:nvPr>
        </p:nvSpPr>
        <p:spPr/>
        <p:txBody>
          <a:bodyPr/>
          <a:lstStyle/>
          <a:p>
            <a:fld id="{B776C0C9-5303-E24F-AC1E-150A11D1B4EC}" type="datetimeFigureOut">
              <a:rPr lang="en-US" smtClean="0"/>
              <a:t>12/20/2023</a:t>
            </a:fld>
            <a:endParaRPr lang="en-US"/>
          </a:p>
        </p:txBody>
      </p:sp>
      <p:sp>
        <p:nvSpPr>
          <p:cNvPr id="6" name="Footer Placeholder 5">
            <a:extLst>
              <a:ext uri="{FF2B5EF4-FFF2-40B4-BE49-F238E27FC236}">
                <a16:creationId xmlns:a16="http://schemas.microsoft.com/office/drawing/2014/main" id="{6A52EF06-9C56-9D43-A3C8-19447C72D6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634BEA-B893-D948-89DD-8341AE8EF90B}"/>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119877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2FF4C-3DE3-CC45-B783-544E8DEECF6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A8B5691C-B88E-984A-A13E-5428565C7F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54854A5-3C3A-4F46-91C4-C321D92F05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0B5AFE7-93A9-1542-8655-CBC730CA48D8}"/>
              </a:ext>
            </a:extLst>
          </p:cNvPr>
          <p:cNvSpPr>
            <a:spLocks noGrp="1"/>
          </p:cNvSpPr>
          <p:nvPr>
            <p:ph type="dt" sz="half" idx="10"/>
          </p:nvPr>
        </p:nvSpPr>
        <p:spPr/>
        <p:txBody>
          <a:bodyPr/>
          <a:lstStyle/>
          <a:p>
            <a:fld id="{B776C0C9-5303-E24F-AC1E-150A11D1B4EC}" type="datetimeFigureOut">
              <a:rPr lang="en-US" smtClean="0"/>
              <a:t>12/20/2023</a:t>
            </a:fld>
            <a:endParaRPr lang="en-US"/>
          </a:p>
        </p:txBody>
      </p:sp>
      <p:sp>
        <p:nvSpPr>
          <p:cNvPr id="6" name="Footer Placeholder 5">
            <a:extLst>
              <a:ext uri="{FF2B5EF4-FFF2-40B4-BE49-F238E27FC236}">
                <a16:creationId xmlns:a16="http://schemas.microsoft.com/office/drawing/2014/main" id="{1072007C-1863-AD49-A24A-AB48C49E16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426D1F-2785-FF45-A60E-E7856A9FA62A}"/>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1287681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4432AC-B826-3440-B2A0-E0D84A9A23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E184480-DD7D-ED4C-9A49-443B3838E3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B9BCD0C-3291-214A-8C33-BA585E5B18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76C0C9-5303-E24F-AC1E-150A11D1B4EC}" type="datetimeFigureOut">
              <a:rPr lang="en-US" smtClean="0"/>
              <a:t>12/20/2023</a:t>
            </a:fld>
            <a:endParaRPr lang="en-US" dirty="0"/>
          </a:p>
        </p:txBody>
      </p:sp>
      <p:sp>
        <p:nvSpPr>
          <p:cNvPr id="5" name="Footer Placeholder 4">
            <a:extLst>
              <a:ext uri="{FF2B5EF4-FFF2-40B4-BE49-F238E27FC236}">
                <a16:creationId xmlns:a16="http://schemas.microsoft.com/office/drawing/2014/main" id="{13E73C5F-BA09-DD45-B7BA-A9F28E6C99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EC32FCA-CF25-FE4F-8751-A724B547C7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075C51-DF9A-0B42-BB6E-F560A3AAF664}" type="slidenum">
              <a:rPr lang="en-US" smtClean="0"/>
              <a:t>‹#›</a:t>
            </a:fld>
            <a:endParaRPr lang="en-US" dirty="0"/>
          </a:p>
        </p:txBody>
      </p:sp>
    </p:spTree>
    <p:extLst>
      <p:ext uri="{BB962C8B-B14F-4D97-AF65-F5344CB8AC3E}">
        <p14:creationId xmlns:p14="http://schemas.microsoft.com/office/powerpoint/2010/main" val="35205680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SigoALSS1R8"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HL8R158Ujp4"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v=HL8R158Ujp4"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bbc.co.uk/religion/religions/christianity/ritesrituals/eucharist_1.shtml"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SigoALSS1R8"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9452184-616A-3C5A-83A1-C1F4949DCB66}"/>
              </a:ext>
            </a:extLst>
          </p:cNvPr>
          <p:cNvSpPr>
            <a:spLocks noGrp="1" noRot="1" noMove="1" noResize="1" noEditPoints="1" noAdjustHandles="1" noChangeArrowheads="1" noChangeShapeType="1"/>
          </p:cNvSpPr>
          <p:nvPr/>
        </p:nvSpPr>
        <p:spPr>
          <a:xfrm>
            <a:off x="6110053" y="5526931"/>
            <a:ext cx="6081947" cy="1331067"/>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1" y="1"/>
            <a:ext cx="12192001" cy="2754216"/>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77995" y="359209"/>
            <a:ext cx="8039647" cy="912109"/>
          </a:xfrm>
          <a:prstGeom prst="rect">
            <a:avLst/>
          </a:prstGeom>
          <a:noFill/>
        </p:spPr>
        <p:txBody>
          <a:bodyPr wrap="square" rtlCol="0">
            <a:spAutoFit/>
          </a:bodyPr>
          <a:lstStyle/>
          <a:p>
            <a:pPr>
              <a:lnSpc>
                <a:spcPct val="115000"/>
              </a:lnSpc>
              <a:spcAft>
                <a:spcPts val="1000"/>
              </a:spcAft>
            </a:pPr>
            <a:r>
              <a:rPr lang="en-US" sz="2400" dirty="0">
                <a:solidFill>
                  <a:schemeClr val="bg1"/>
                </a:solidFill>
                <a:latin typeface="Work Sans Light" pitchFamily="2" charset="0"/>
              </a:rPr>
              <a:t>Big Question: </a:t>
            </a:r>
            <a:r>
              <a:rPr lang="en-GB" sz="2400" dirty="0">
                <a:solidFill>
                  <a:schemeClr val="bg1"/>
                </a:solidFill>
                <a:effectLst/>
                <a:latin typeface="Work Sans Light" pitchFamily="2" charset="0"/>
                <a:ea typeface="Calibri" panose="020F0502020204030204" pitchFamily="34" charset="0"/>
                <a:cs typeface="Calibri Light" panose="020F0302020204030204" pitchFamily="34" charset="0"/>
              </a:rPr>
              <a:t>How do the symbols of Easter help us to understand the meaning of Easter for Christians?</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799" y="413963"/>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TWO</a:t>
            </a:r>
          </a:p>
        </p:txBody>
      </p:sp>
      <p:pic>
        <p:nvPicPr>
          <p:cNvPr id="6" name="Picture 5">
            <a:extLst>
              <a:ext uri="{FF2B5EF4-FFF2-40B4-BE49-F238E27FC236}">
                <a16:creationId xmlns:a16="http://schemas.microsoft.com/office/drawing/2014/main" id="{E1E5E4F1-2553-A7F3-3194-8EFF08438838}"/>
              </a:ext>
            </a:extLst>
          </p:cNvPr>
          <p:cNvPicPr>
            <a:picLocks noGrp="1" noRot="1" noChangeAspect="1" noMove="1" noResize="1" noEditPoints="1" noAdjustHandles="1" noChangeArrowheads="1" noChangeShapeType="1" noCrop="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062660" y="1630908"/>
            <a:ext cx="748873" cy="748873"/>
          </a:xfrm>
          <a:prstGeom prst="rect">
            <a:avLst/>
          </a:prstGeom>
        </p:spPr>
      </p:pic>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6110054" y="2754217"/>
            <a:ext cx="6088973" cy="2772715"/>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02A947F6-1B69-709F-552B-F5197D4394BF}"/>
              </a:ext>
            </a:extLst>
          </p:cNvPr>
          <p:cNvSpPr>
            <a:spLocks/>
          </p:cNvSpPr>
          <p:nvPr/>
        </p:nvSpPr>
        <p:spPr>
          <a:xfrm>
            <a:off x="7026" y="2754217"/>
            <a:ext cx="2591953" cy="410378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DE66AFA-E74B-2A5B-54A9-042DB2229AA7}"/>
              </a:ext>
            </a:extLst>
          </p:cNvPr>
          <p:cNvSpPr txBox="1">
            <a:spLocks noGrp="1" noRot="1" noMove="1" noResize="1" noEditPoints="1" noAdjustHandles="1" noChangeArrowheads="1" noChangeShapeType="1"/>
          </p:cNvSpPr>
          <p:nvPr/>
        </p:nvSpPr>
        <p:spPr>
          <a:xfrm>
            <a:off x="6342770" y="5637017"/>
            <a:ext cx="4981012" cy="1169551"/>
          </a:xfrm>
          <a:prstGeom prst="rect">
            <a:avLst/>
          </a:prstGeom>
          <a:noFill/>
        </p:spPr>
        <p:txBody>
          <a:bodyPr wrap="square" rtlCol="0">
            <a:spAutoFit/>
          </a:bodyPr>
          <a:lstStyle/>
          <a:p>
            <a:r>
              <a:rPr lang="en-GB" sz="1000" b="1" dirty="0">
                <a:solidFill>
                  <a:srgbClr val="55345A"/>
                </a:solidFill>
                <a:effectLst/>
                <a:latin typeface="Work Sans" pitchFamily="2" charset="0"/>
                <a:ea typeface="Calibri" panose="020F0502020204030204" pitchFamily="34" charset="0"/>
                <a:cs typeface="Calibri Light" panose="020F0302020204030204" pitchFamily="34" charset="0"/>
              </a:rPr>
              <a:t>Sensitivities:</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dirty="0">
                <a:solidFill>
                  <a:srgbClr val="7030A0"/>
                </a:solidFill>
                <a:effectLst/>
                <a:latin typeface="Work Sans" pitchFamily="2" charset="0"/>
                <a:ea typeface="Calibri" panose="020F0502020204030204" pitchFamily="34" charset="0"/>
                <a:cs typeface="Calibri Light" panose="020F030202020403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Calibri Light" panose="020F0302020204030204" pitchFamily="34" charset="0"/>
              </a:rPr>
              <a:t>Children from other faiths or no faith background.</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Calibri Light" panose="020F0302020204030204" pitchFamily="34" charset="0"/>
              </a:rPr>
              <a:t>Concept of death.</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Calibri Light" panose="020F0302020204030204" pitchFamily="34" charset="0"/>
              </a:rPr>
              <a:t>Allergies when handling food</a:t>
            </a:r>
            <a:r>
              <a:rPr lang="en-GB" sz="1000" dirty="0">
                <a:effectLst/>
                <a:latin typeface="Work Sans" pitchFamily="2" charset="0"/>
                <a:ea typeface="Calibri" panose="020F0502020204030204" pitchFamily="34" charset="0"/>
                <a:cs typeface="Times New Roman" panose="02020603050405020304" pitchFamily="18" charset="0"/>
              </a:rPr>
              <a:t>.</a:t>
            </a:r>
          </a:p>
          <a:p>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0" name="TextBox 19">
            <a:extLst>
              <a:ext uri="{FF2B5EF4-FFF2-40B4-BE49-F238E27FC236}">
                <a16:creationId xmlns:a16="http://schemas.microsoft.com/office/drawing/2014/main" id="{FCBEA29B-1814-54FD-DF6E-C7E229BB1571}"/>
              </a:ext>
            </a:extLst>
          </p:cNvPr>
          <p:cNvSpPr txBox="1">
            <a:spLocks noGrp="1" noRot="1" noMove="1" noResize="1" noEditPoints="1" noAdjustHandles="1" noChangeArrowheads="1" noChangeShapeType="1"/>
          </p:cNvSpPr>
          <p:nvPr/>
        </p:nvSpPr>
        <p:spPr>
          <a:xfrm>
            <a:off x="6151350" y="2818498"/>
            <a:ext cx="3165176" cy="2647200"/>
          </a:xfrm>
          <a:prstGeom prst="rect">
            <a:avLst/>
          </a:prstGeom>
          <a:noFill/>
        </p:spPr>
        <p:txBody>
          <a:bodyPr wrap="square" lIns="91440" tIns="45720" rIns="91440" bIns="45720" rtlCol="0" anchor="t">
            <a:spAutoFit/>
          </a:bodyPr>
          <a:lstStyle/>
          <a:p>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Religious vocabulary:</a:t>
            </a:r>
          </a:p>
          <a:p>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b="1" dirty="0">
                <a:effectLst/>
                <a:latin typeface="Work Sans" pitchFamily="2" charset="0"/>
                <a:ea typeface="Calibri" panose="020F0502020204030204" pitchFamily="34" charset="0"/>
                <a:cs typeface="Times New Roman" panose="02020603050405020304" pitchFamily="18" charset="0"/>
              </a:rPr>
              <a:t>Salvation:</a:t>
            </a:r>
            <a:r>
              <a:rPr lang="en-GB" sz="1000" dirty="0">
                <a:effectLst/>
                <a:latin typeface="Work Sans" pitchFamily="2" charset="0"/>
                <a:ea typeface="Calibri" panose="020F0502020204030204" pitchFamily="34" charset="0"/>
                <a:cs typeface="Times New Roman" panose="02020603050405020304" pitchFamily="18" charset="0"/>
              </a:rPr>
              <a:t>  To be rescued/saved by God. Relationship between God and humankind is restored.                          </a:t>
            </a:r>
          </a:p>
          <a:p>
            <a:pPr marL="171450" lvl="0" indent="-171450">
              <a:lnSpc>
                <a:spcPct val="106000"/>
              </a:lnSpc>
              <a:buFont typeface="Arial" panose="020B0604020202020204" pitchFamily="34" charset="0"/>
              <a:buChar char="•"/>
            </a:pPr>
            <a:r>
              <a:rPr lang="en-GB" sz="1000" b="1" kern="1200" dirty="0">
                <a:solidFill>
                  <a:srgbClr val="000000"/>
                </a:solidFill>
                <a:effectLst/>
                <a:latin typeface="Work Sans" pitchFamily="2" charset="0"/>
                <a:ea typeface="Times New Roman" panose="02020603050405020304" pitchFamily="18" charset="0"/>
                <a:cs typeface="Calibri Light" panose="020F0302020204030204" pitchFamily="34" charset="0"/>
              </a:rPr>
              <a:t>Symbol:</a:t>
            </a:r>
            <a:r>
              <a:rPr lang="en-GB" sz="1000" kern="1200" dirty="0">
                <a:solidFill>
                  <a:srgbClr val="000000"/>
                </a:solidFill>
                <a:effectLst/>
                <a:latin typeface="Work Sans" pitchFamily="2" charset="0"/>
                <a:ea typeface="Times New Roman" panose="02020603050405020304" pitchFamily="18" charset="0"/>
                <a:cs typeface="Calibri Light" panose="020F0302020204030204" pitchFamily="34" charset="0"/>
              </a:rPr>
              <a:t>  An iconic representation of a specific religion or religious concept.</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lnSpc>
                <a:spcPct val="106000"/>
              </a:lnSpc>
              <a:buFont typeface="Arial" panose="020B0604020202020204" pitchFamily="34" charset="0"/>
              <a:buChar char="•"/>
            </a:pPr>
            <a:r>
              <a:rPr lang="en-GB" sz="1000" b="1" kern="1200" dirty="0">
                <a:solidFill>
                  <a:srgbClr val="000000"/>
                </a:solidFill>
                <a:effectLst/>
                <a:latin typeface="Work Sans" pitchFamily="2" charset="0"/>
                <a:ea typeface="Times New Roman" panose="02020603050405020304" pitchFamily="18" charset="0"/>
                <a:cs typeface="Calibri Light" panose="020F0302020204030204" pitchFamily="34" charset="0"/>
              </a:rPr>
              <a:t>Last Supper:</a:t>
            </a:r>
            <a:r>
              <a:rPr lang="en-GB" sz="1000" kern="1200" dirty="0">
                <a:solidFill>
                  <a:srgbClr val="000000"/>
                </a:solidFill>
                <a:effectLst/>
                <a:latin typeface="Work Sans" pitchFamily="2" charset="0"/>
                <a:ea typeface="Times New Roman" panose="02020603050405020304" pitchFamily="18" charset="0"/>
                <a:cs typeface="Calibri Light" panose="020F0302020204030204" pitchFamily="34" charset="0"/>
              </a:rPr>
              <a:t>  The last meal Jesus ate with his disciples.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indent="-171450">
              <a:lnSpc>
                <a:spcPct val="106000"/>
              </a:lnSpc>
              <a:buFont typeface="Arial" panose="020B0604020202020204" pitchFamily="34" charset="0"/>
              <a:buChar char="•"/>
            </a:pPr>
            <a:r>
              <a:rPr lang="en-GB" sz="1000" b="1" kern="1200" dirty="0">
                <a:solidFill>
                  <a:srgbClr val="000000"/>
                </a:solidFill>
                <a:effectLst/>
                <a:latin typeface="Work Sans"/>
                <a:ea typeface="Times New Roman" panose="02020603050405020304" pitchFamily="18" charset="0"/>
                <a:cs typeface="Calibri Light"/>
              </a:rPr>
              <a:t>Holy Communion</a:t>
            </a:r>
            <a:r>
              <a:rPr lang="en-GB" sz="1000" kern="1200" dirty="0">
                <a:solidFill>
                  <a:srgbClr val="000000"/>
                </a:solidFill>
                <a:effectLst/>
                <a:latin typeface="Work Sans"/>
                <a:ea typeface="Times New Roman" panose="02020603050405020304" pitchFamily="18" charset="0"/>
                <a:cs typeface="Calibri Light"/>
              </a:rPr>
              <a:t>: </a:t>
            </a:r>
            <a:r>
              <a:rPr lang="en-GB" sz="1000" dirty="0">
                <a:effectLst/>
                <a:latin typeface="Work Sans"/>
                <a:ea typeface="Calibri" panose="020F0502020204030204" pitchFamily="34" charset="0"/>
                <a:cs typeface="Calibri Light"/>
              </a:rPr>
              <a:t>Central liturgical service observed by most Churches (see Eucharist, Mass, Lord's Supper).</a:t>
            </a:r>
            <a:r>
              <a:rPr lang="en-GB" sz="1000" dirty="0">
                <a:latin typeface="Work Sans"/>
                <a:ea typeface="Calibri" panose="020F0502020204030204" pitchFamily="34" charset="0"/>
                <a:cs typeface="Calibri Light"/>
              </a:rPr>
              <a:t> </a:t>
            </a:r>
            <a:r>
              <a:rPr lang="en-GB" sz="1000" dirty="0">
                <a:effectLst/>
                <a:latin typeface="Work Sans"/>
                <a:ea typeface="Calibri" panose="020F0502020204030204" pitchFamily="34" charset="0"/>
                <a:cs typeface="Calibri Light"/>
              </a:rPr>
              <a:t> Recalls the last meal of </a:t>
            </a:r>
            <a:r>
              <a:rPr lang="en-GB" sz="1000">
                <a:effectLst/>
                <a:latin typeface="Work Sans"/>
                <a:ea typeface="Calibri" panose="020F0502020204030204" pitchFamily="34" charset="0"/>
                <a:cs typeface="Calibri Light"/>
              </a:rPr>
              <a:t>Jesus and</a:t>
            </a:r>
            <a:r>
              <a:rPr lang="en-GB" sz="1000" dirty="0">
                <a:effectLst/>
                <a:latin typeface="Work Sans"/>
                <a:ea typeface="Calibri" panose="020F0502020204030204" pitchFamily="34" charset="0"/>
                <a:cs typeface="Calibri Light"/>
              </a:rPr>
              <a:t> celebrates his sacrificial and saving death.</a:t>
            </a:r>
            <a:r>
              <a:rPr lang="en-GB" sz="1000" dirty="0">
                <a:solidFill>
                  <a:srgbClr val="000000"/>
                </a:solidFill>
                <a:latin typeface="Work Sans"/>
                <a:ea typeface="Calibri" panose="020F0502020204030204" pitchFamily="34" charset="0"/>
                <a:cs typeface="Calibri Light"/>
              </a:rPr>
              <a:t> </a:t>
            </a:r>
            <a:r>
              <a:rPr lang="en-GB" sz="1000" kern="1200" dirty="0">
                <a:solidFill>
                  <a:srgbClr val="000000"/>
                </a:solidFill>
                <a:effectLst/>
                <a:latin typeface="Work Sans"/>
                <a:ea typeface="Times New Roman" panose="02020603050405020304" pitchFamily="18" charset="0"/>
                <a:cs typeface="Calibri Light"/>
              </a:rPr>
              <a:t> It is the coming together as the Body of Christ.</a:t>
            </a:r>
            <a:endParaRPr lang="en-GB" sz="1000" dirty="0">
              <a:effectLst/>
              <a:latin typeface="Work Sans"/>
              <a:ea typeface="Calibri" panose="020F0502020204030204" pitchFamily="34" charset="0"/>
              <a:cs typeface="Calibri Light"/>
            </a:endParaRPr>
          </a:p>
          <a:p>
            <a:pPr marL="228600" indent="-228600">
              <a:lnSpc>
                <a:spcPct val="106000"/>
              </a:lnSpc>
            </a:pP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1" name="TextBox 20">
            <a:extLst>
              <a:ext uri="{FF2B5EF4-FFF2-40B4-BE49-F238E27FC236}">
                <a16:creationId xmlns:a16="http://schemas.microsoft.com/office/drawing/2014/main" id="{7A0B1AB5-C845-D825-5E53-42CB9D3C4090}"/>
              </a:ext>
            </a:extLst>
          </p:cNvPr>
          <p:cNvSpPr txBox="1">
            <a:spLocks/>
          </p:cNvSpPr>
          <p:nvPr/>
        </p:nvSpPr>
        <p:spPr>
          <a:xfrm>
            <a:off x="132890" y="2808971"/>
            <a:ext cx="2345105" cy="2582245"/>
          </a:xfrm>
          <a:prstGeom prst="rect">
            <a:avLst/>
          </a:prstGeom>
          <a:noFill/>
        </p:spPr>
        <p:txBody>
          <a:bodyPr wrap="square" rtlCol="0">
            <a:spAutoFit/>
          </a:bodyPr>
          <a:lstStyle/>
          <a:p>
            <a:pPr lvl="0">
              <a:lnSpc>
                <a:spcPct val="106000"/>
              </a:lnSpc>
            </a:pPr>
            <a:r>
              <a:rPr lang="en-GB" sz="1000" b="1" dirty="0">
                <a:effectLst/>
                <a:latin typeface="Work Sans" pitchFamily="2" charset="0"/>
                <a:ea typeface="Calibri" panose="020F0502020204030204" pitchFamily="34" charset="0"/>
                <a:cs typeface="Calibri Light" panose="020F0302020204030204" pitchFamily="34" charset="0"/>
              </a:rPr>
              <a:t>What a child needs to know and remember by the end of the unit:</a:t>
            </a:r>
          </a:p>
          <a:p>
            <a:pPr lvl="0">
              <a:lnSpc>
                <a:spcPct val="106000"/>
              </a:lnSpc>
            </a:pPr>
            <a:endParaRPr lang="en-GB" sz="1000" b="1" dirty="0">
              <a:effectLst/>
              <a:latin typeface="Work Sans" pitchFamily="2" charset="0"/>
              <a:ea typeface="Calibri" panose="020F0502020204030204" pitchFamily="34" charset="0"/>
              <a:cs typeface="Calibri Light" panose="020F0302020204030204" pitchFamily="34"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Calibri Light" panose="020F0302020204030204" pitchFamily="34" charset="0"/>
              </a:rPr>
              <a:t>To know and remember the meaning of the core concept:  Salvation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Calibri Light" panose="020F0302020204030204" pitchFamily="34" charset="0"/>
              </a:rPr>
              <a:t>To retell the Easter story and know and remember its meaning</a:t>
            </a:r>
            <a:endParaRPr lang="en-GB" sz="1000" dirty="0">
              <a:effectLst/>
              <a:latin typeface="Work Sans" pitchFamily="2" charset="0"/>
              <a:ea typeface="Calibri" panose="020F0502020204030204" pitchFamily="34" charset="0"/>
              <a:cs typeface="Times New Roman" panose="02020603050405020304" pitchFamily="18" charset="0"/>
            </a:endParaRPr>
          </a:p>
          <a:p>
            <a:pPr marL="400050" indent="-171450">
              <a:buFont typeface="Arial" panose="020B0604020202020204" pitchFamily="34" charset="0"/>
              <a:buChar char="•"/>
            </a:pPr>
            <a:r>
              <a:rPr lang="en-GB" sz="1000" dirty="0">
                <a:effectLst/>
                <a:latin typeface="Work Sans" pitchFamily="2" charset="0"/>
                <a:ea typeface="Calibri" panose="020F0502020204030204" pitchFamily="34" charset="0"/>
                <a:cs typeface="Calibri Light" panose="020F0302020204030204" pitchFamily="34" charset="0"/>
              </a:rPr>
              <a:t>Main focus:</a:t>
            </a:r>
            <a:endParaRPr lang="en-GB" sz="1000" dirty="0">
              <a:effectLst/>
              <a:latin typeface="Work Sans" pitchFamily="2" charset="0"/>
              <a:ea typeface="Calibri" panose="020F0502020204030204" pitchFamily="34" charset="0"/>
              <a:cs typeface="Times New Roman" panose="02020603050405020304" pitchFamily="18" charset="0"/>
            </a:endParaRPr>
          </a:p>
          <a:p>
            <a:pPr marL="400050" indent="-171450">
              <a:buFont typeface="Arial" panose="020B0604020202020204" pitchFamily="34" charset="0"/>
              <a:buChar char="•"/>
            </a:pPr>
            <a:r>
              <a:rPr lang="en-GB" sz="1000" dirty="0">
                <a:effectLst/>
                <a:latin typeface="Work Sans" pitchFamily="2" charset="0"/>
                <a:ea typeface="Calibri" panose="020F0502020204030204" pitchFamily="34" charset="0"/>
                <a:cs typeface="Calibri Light" panose="020F0302020204030204" pitchFamily="34" charset="0"/>
              </a:rPr>
              <a:t>The Last Supper</a:t>
            </a:r>
            <a:endParaRPr lang="en-GB" sz="1000" dirty="0">
              <a:effectLst/>
              <a:latin typeface="Work Sans" pitchFamily="2" charset="0"/>
              <a:ea typeface="Calibri" panose="020F0502020204030204" pitchFamily="34" charset="0"/>
              <a:cs typeface="Times New Roman" panose="02020603050405020304" pitchFamily="18" charset="0"/>
            </a:endParaRPr>
          </a:p>
          <a:p>
            <a:pPr marL="400050" indent="-171450">
              <a:buFont typeface="Arial" panose="020B0604020202020204" pitchFamily="34" charset="0"/>
              <a:buChar char="•"/>
            </a:pPr>
            <a:r>
              <a:rPr lang="en-GB" sz="1000" dirty="0">
                <a:effectLst/>
                <a:latin typeface="Work Sans" pitchFamily="2" charset="0"/>
                <a:ea typeface="Calibri" panose="020F0502020204030204" pitchFamily="34" charset="0"/>
                <a:cs typeface="Calibri Light" panose="020F0302020204030204" pitchFamily="34" charset="0"/>
              </a:rPr>
              <a:t>The Crucifixion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Calibri Light" panose="020F0302020204030204" pitchFamily="34" charset="0"/>
              </a:rPr>
              <a:t>To know and remember which symbols teach us about the meaning of Easter for Christians:  bread/wine/cross</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2" name="TextBox 21">
            <a:extLst>
              <a:ext uri="{FF2B5EF4-FFF2-40B4-BE49-F238E27FC236}">
                <a16:creationId xmlns:a16="http://schemas.microsoft.com/office/drawing/2014/main" id="{01A8AF2B-B012-DE6B-49EA-3445979E1B01}"/>
              </a:ext>
            </a:extLst>
          </p:cNvPr>
          <p:cNvSpPr txBox="1">
            <a:spLocks/>
          </p:cNvSpPr>
          <p:nvPr/>
        </p:nvSpPr>
        <p:spPr>
          <a:xfrm>
            <a:off x="2724843" y="2818498"/>
            <a:ext cx="3264226" cy="3708708"/>
          </a:xfrm>
          <a:prstGeom prst="rect">
            <a:avLst/>
          </a:prstGeom>
          <a:noFill/>
        </p:spPr>
        <p:txBody>
          <a:bodyPr wrap="square" rtlCol="0">
            <a:spAutoFit/>
          </a:bodyPr>
          <a:lstStyle/>
          <a:p>
            <a:pPr>
              <a:spcAft>
                <a:spcPts val="200"/>
              </a:spcAft>
            </a:pPr>
            <a:r>
              <a:rPr lang="en-GB" sz="1000" b="1" dirty="0">
                <a:solidFill>
                  <a:srgbClr val="55345A"/>
                </a:solidFill>
                <a:effectLst/>
                <a:latin typeface="Work Sans" pitchFamily="2" charset="0"/>
                <a:ea typeface="Calibri" panose="020F0502020204030204" pitchFamily="34" charset="0"/>
                <a:cs typeface="Calibri Light" panose="020F0302020204030204" pitchFamily="34" charset="0"/>
              </a:rPr>
              <a:t>What a child should be able to do (Assessment):</a:t>
            </a:r>
            <a:br>
              <a:rPr lang="en-GB" sz="1000" b="1" dirty="0">
                <a:solidFill>
                  <a:srgbClr val="55345A"/>
                </a:solidFill>
                <a:effectLst/>
                <a:latin typeface="Work Sans" pitchFamily="2" charset="0"/>
                <a:ea typeface="Calibri" panose="020F0502020204030204" pitchFamily="34" charset="0"/>
                <a:cs typeface="Calibri Light" panose="020F0302020204030204" pitchFamily="34" charset="0"/>
              </a:rPr>
            </a:br>
            <a:endParaRPr lang="en-GB" sz="1000" b="1" dirty="0">
              <a:solidFill>
                <a:srgbClr val="55345A"/>
              </a:solidFill>
              <a:effectLst/>
              <a:latin typeface="Work Sans" pitchFamily="2" charset="0"/>
              <a:ea typeface="Calibri" panose="020F0502020204030204" pitchFamily="34" charset="0"/>
              <a:cs typeface="Calibri Light" panose="020F0302020204030204" pitchFamily="34" charset="0"/>
            </a:endParaRPr>
          </a:p>
          <a:p>
            <a:pPr>
              <a:spcAft>
                <a:spcPts val="200"/>
              </a:spcAft>
            </a:pPr>
            <a:r>
              <a:rPr lang="en-GB" sz="1000" b="1" kern="1200" dirty="0">
                <a:solidFill>
                  <a:srgbClr val="000000"/>
                </a:solidFill>
                <a:effectLst/>
                <a:latin typeface="Work Sans" pitchFamily="2" charset="0"/>
                <a:ea typeface="Times New Roman" panose="02020603050405020304" pitchFamily="18" charset="0"/>
                <a:cs typeface="Calibri Light" panose="020F0302020204030204" pitchFamily="34" charset="0"/>
              </a:rPr>
              <a:t>Ways of expressing meaning:</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200"/>
              </a:spcAft>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Calibri Light" panose="020F0302020204030204" pitchFamily="34" charset="0"/>
              </a:rPr>
              <a:t>I can recognise that the bread, wine and cross are Christian symbols and can talk about them.  (WT)</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200"/>
              </a:spcAft>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Calibri Light" panose="020F0302020204030204" pitchFamily="34" charset="0"/>
              </a:rPr>
              <a:t>I recognise that the bread, wine and the cross are symbols that have meaning for Christians.  (Exp)</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200"/>
              </a:spcAft>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Calibri Light" panose="020F0302020204030204" pitchFamily="34" charset="0"/>
              </a:rPr>
              <a:t>I can use religious vocabulary to describe how Christians show their beliefs – </a:t>
            </a:r>
            <a:r>
              <a:rPr lang="en-GB" sz="1000" kern="1200" dirty="0" err="1">
                <a:solidFill>
                  <a:srgbClr val="000000"/>
                </a:solidFill>
                <a:effectLst/>
                <a:latin typeface="Work Sans" pitchFamily="2" charset="0"/>
                <a:ea typeface="Times New Roman" panose="02020603050405020304" pitchFamily="18" charset="0"/>
                <a:cs typeface="Calibri Light" panose="020F0302020204030204" pitchFamily="34" charset="0"/>
              </a:rPr>
              <a:t>ie</a:t>
            </a:r>
            <a:r>
              <a:rPr lang="en-GB" sz="1000" kern="1200" dirty="0">
                <a:solidFill>
                  <a:srgbClr val="000000"/>
                </a:solidFill>
                <a:effectLst/>
                <a:latin typeface="Work Sans" pitchFamily="2" charset="0"/>
                <a:ea typeface="Times New Roman" panose="02020603050405020304" pitchFamily="18" charset="0"/>
                <a:cs typeface="Calibri Light" panose="020F0302020204030204" pitchFamily="34" charset="0"/>
              </a:rPr>
              <a:t> receiving communion in memory of Christ, wearing a cross to signify their belief.  (GD)</a:t>
            </a:r>
          </a:p>
          <a:p>
            <a:pPr marL="171450" lvl="0" indent="-171450">
              <a:spcAft>
                <a:spcPts val="200"/>
              </a:spcAft>
              <a:buFont typeface="Arial" panose="020B0604020202020204" pitchFamily="34" charset="0"/>
              <a:buChar char="•"/>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kern="1200" dirty="0">
                <a:solidFill>
                  <a:srgbClr val="000000"/>
                </a:solidFill>
                <a:effectLst/>
                <a:latin typeface="Work Sans" pitchFamily="2" charset="0"/>
                <a:ea typeface="Times New Roman" panose="02020603050405020304" pitchFamily="18" charset="0"/>
                <a:cs typeface="Calibri Light" panose="020F0302020204030204" pitchFamily="34" charset="0"/>
              </a:rPr>
              <a:t>Questions of values and commitments:  </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200"/>
              </a:spcAft>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Calibri Light" panose="020F0302020204030204" pitchFamily="34" charset="0"/>
              </a:rPr>
              <a:t>I know what is special and important to me. (WT)</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200"/>
              </a:spcAft>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Calibri Light" panose="020F0302020204030204" pitchFamily="34" charset="0"/>
              </a:rPr>
              <a:t>I can express my own ideas and recognise that others may have a different idea. (Exp)</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200"/>
              </a:spcAft>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Calibri Light" panose="020F0302020204030204" pitchFamily="34" charset="0"/>
              </a:rPr>
              <a:t>I am beginning to make links with things that are important to me with the way I think and behave.   (GD)</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225109BB-EB7C-0FA7-B875-2EC8B0B1C1CC}"/>
              </a:ext>
            </a:extLst>
          </p:cNvPr>
          <p:cNvSpPr txBox="1">
            <a:spLocks noGrp="1" noRot="1" noMove="1" noResize="1" noEditPoints="1" noAdjustHandles="1" noChangeArrowheads="1" noChangeShapeType="1"/>
          </p:cNvSpPr>
          <p:nvPr/>
        </p:nvSpPr>
        <p:spPr>
          <a:xfrm>
            <a:off x="9316526" y="2818498"/>
            <a:ext cx="2868448" cy="1388393"/>
          </a:xfrm>
          <a:prstGeom prst="rect">
            <a:avLst/>
          </a:prstGeom>
          <a:noFill/>
        </p:spPr>
        <p:txBody>
          <a:bodyPr wrap="square" rtlCol="0">
            <a:spAutoFit/>
          </a:bodyPr>
          <a:lstStyle/>
          <a:p>
            <a:pPr marL="171450" lvl="0" indent="-171450">
              <a:lnSpc>
                <a:spcPct val="106000"/>
              </a:lnSpc>
              <a:buFont typeface="Arial" panose="020B0604020202020204" pitchFamily="34" charset="0"/>
              <a:buChar char="•"/>
            </a:pPr>
            <a:r>
              <a:rPr lang="en-GB" sz="1000" b="1" kern="1200" dirty="0">
                <a:solidFill>
                  <a:srgbClr val="000000"/>
                </a:solidFill>
                <a:effectLst/>
                <a:latin typeface="Work Sans" pitchFamily="2" charset="0"/>
                <a:ea typeface="Times New Roman" panose="02020603050405020304" pitchFamily="18" charset="0"/>
                <a:cs typeface="Calibri Light" panose="020F0302020204030204" pitchFamily="34" charset="0"/>
              </a:rPr>
              <a:t>Passover/Pesach:</a:t>
            </a:r>
            <a:r>
              <a:rPr lang="en-GB" sz="1000" kern="1200" dirty="0">
                <a:solidFill>
                  <a:srgbClr val="000000"/>
                </a:solidFill>
                <a:effectLst/>
                <a:latin typeface="Work Sans" pitchFamily="2" charset="0"/>
                <a:ea typeface="Times New Roman" panose="02020603050405020304" pitchFamily="18" charset="0"/>
                <a:cs typeface="Calibri Light" panose="020F0302020204030204" pitchFamily="34" charset="0"/>
              </a:rPr>
              <a:t>  </a:t>
            </a:r>
            <a:r>
              <a:rPr lang="en-GB" sz="1000" dirty="0">
                <a:effectLst/>
                <a:latin typeface="Work Sans" pitchFamily="2" charset="0"/>
                <a:ea typeface="Calibri" panose="020F0502020204030204" pitchFamily="34" charset="0"/>
                <a:cs typeface="Calibri Light" panose="020F0302020204030204" pitchFamily="34" charset="0"/>
              </a:rPr>
              <a:t>Festival commemorating the Exodus from Egypt.  </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lnSpc>
                <a:spcPct val="106000"/>
              </a:lnSpc>
              <a:buFont typeface="Arial" panose="020B0604020202020204" pitchFamily="34" charset="0"/>
              <a:buChar char="•"/>
            </a:pPr>
            <a:r>
              <a:rPr lang="en-GB" sz="1000" b="1" kern="1200" dirty="0">
                <a:solidFill>
                  <a:srgbClr val="000000"/>
                </a:solidFill>
                <a:effectLst/>
                <a:latin typeface="Work Sans" pitchFamily="2" charset="0"/>
                <a:ea typeface="Times New Roman" panose="02020603050405020304" pitchFamily="18" charset="0"/>
                <a:cs typeface="Calibri Light" panose="020F0302020204030204" pitchFamily="34" charset="0"/>
              </a:rPr>
              <a:t>Sacrifice:</a:t>
            </a:r>
            <a:r>
              <a:rPr lang="en-GB" sz="1000" kern="1200" dirty="0">
                <a:solidFill>
                  <a:srgbClr val="000000"/>
                </a:solidFill>
                <a:effectLst/>
                <a:latin typeface="Work Sans" pitchFamily="2" charset="0"/>
                <a:ea typeface="Times New Roman" panose="02020603050405020304" pitchFamily="18" charset="0"/>
                <a:cs typeface="Calibri Light" panose="020F0302020204030204" pitchFamily="34" charset="0"/>
              </a:rPr>
              <a:t>  A divine offering.  Christ gave up his life for humanity.  He was the ultimate sacrifice.</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lnSpc>
                <a:spcPct val="106000"/>
              </a:lnSpc>
              <a:spcAft>
                <a:spcPts val="1000"/>
              </a:spcAft>
              <a:buFont typeface="Arial" panose="020B0604020202020204" pitchFamily="34" charset="0"/>
              <a:buChar char="•"/>
            </a:pPr>
            <a:r>
              <a:rPr lang="en-GB" sz="1000" b="1" kern="1200" dirty="0">
                <a:solidFill>
                  <a:srgbClr val="000000"/>
                </a:solidFill>
                <a:effectLst/>
                <a:latin typeface="Work Sans" pitchFamily="2" charset="0"/>
                <a:ea typeface="Times New Roman" panose="02020603050405020304" pitchFamily="18" charset="0"/>
                <a:cs typeface="Calibri Light" panose="020F0302020204030204" pitchFamily="34" charset="0"/>
              </a:rPr>
              <a:t>Forgiveness:</a:t>
            </a:r>
            <a:r>
              <a:rPr lang="en-GB" sz="1000" kern="1200" dirty="0">
                <a:solidFill>
                  <a:srgbClr val="000000"/>
                </a:solidFill>
                <a:effectLst/>
                <a:latin typeface="Work Sans" pitchFamily="2" charset="0"/>
                <a:ea typeface="Times New Roman" panose="02020603050405020304" pitchFamily="18" charset="0"/>
                <a:cs typeface="Calibri Light" panose="020F0302020204030204" pitchFamily="34" charset="0"/>
              </a:rPr>
              <a:t>  To ‘let go’ of those things that hurt us.</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6" name="TextBox 25">
            <a:extLst>
              <a:ext uri="{FF2B5EF4-FFF2-40B4-BE49-F238E27FC236}">
                <a16:creationId xmlns:a16="http://schemas.microsoft.com/office/drawing/2014/main" id="{BBD0E2F0-DFE2-AAEC-FB94-EABF9A7B52B4}"/>
              </a:ext>
            </a:extLst>
          </p:cNvPr>
          <p:cNvSpPr txBox="1">
            <a:spLocks noGrp="1" noRot="1" noMove="1" noResize="1" noEditPoints="1" noAdjustHandles="1" noChangeArrowheads="1" noChangeShapeType="1"/>
          </p:cNvSpPr>
          <p:nvPr/>
        </p:nvSpPr>
        <p:spPr>
          <a:xfrm>
            <a:off x="2598979" y="1464956"/>
            <a:ext cx="7988992" cy="707886"/>
          </a:xfrm>
          <a:prstGeom prst="rect">
            <a:avLst/>
          </a:prstGeom>
          <a:noFill/>
        </p:spPr>
        <p:txBody>
          <a:bodyPr wrap="square" rtlCol="0">
            <a:spAutoFit/>
          </a:bodyPr>
          <a:lstStyle/>
          <a:p>
            <a:r>
              <a:rPr lang="en-GB" sz="1000" b="1" dirty="0">
                <a:solidFill>
                  <a:schemeClr val="bg1"/>
                </a:solidFill>
                <a:effectLst/>
                <a:latin typeface="Work Sans" pitchFamily="2" charset="0"/>
                <a:ea typeface="Calibri" panose="020F0502020204030204" pitchFamily="34" charset="0"/>
                <a:cs typeface="Calibri Light" panose="020F0302020204030204" pitchFamily="34" charset="0"/>
              </a:rPr>
              <a:t>Weekly questions:</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b="1" dirty="0">
                <a:solidFill>
                  <a:schemeClr val="bg1"/>
                </a:solidFill>
                <a:effectLst/>
                <a:latin typeface="Work Sans" pitchFamily="2" charset="0"/>
                <a:ea typeface="Calibri" panose="020F0502020204030204" pitchFamily="34" charset="0"/>
                <a:cs typeface="Calibri Light" panose="020F0302020204030204" pitchFamily="34" charset="0"/>
              </a:rPr>
              <a:t>Week 1:</a:t>
            </a:r>
            <a:r>
              <a:rPr lang="en-GB" sz="1000" dirty="0">
                <a:solidFill>
                  <a:schemeClr val="bg1"/>
                </a:solidFill>
                <a:effectLst/>
                <a:latin typeface="Work Sans" pitchFamily="2" charset="0"/>
                <a:ea typeface="Calibri" panose="020F0502020204030204" pitchFamily="34" charset="0"/>
                <a:cs typeface="Calibri Light" panose="020F0302020204030204" pitchFamily="34" charset="0"/>
              </a:rPr>
              <a:t>  How do different symbols help us to remember the story of Easter?</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b="1" dirty="0">
                <a:solidFill>
                  <a:schemeClr val="bg1"/>
                </a:solidFill>
                <a:effectLst/>
                <a:latin typeface="Work Sans" pitchFamily="2" charset="0"/>
                <a:ea typeface="Calibri" panose="020F0502020204030204" pitchFamily="34" charset="0"/>
                <a:cs typeface="Calibri Light" panose="020F0302020204030204" pitchFamily="34" charset="0"/>
              </a:rPr>
              <a:t>Week 2:</a:t>
            </a:r>
            <a:r>
              <a:rPr lang="en-GB" sz="1000" dirty="0">
                <a:solidFill>
                  <a:schemeClr val="bg1"/>
                </a:solidFill>
                <a:effectLst/>
                <a:latin typeface="Work Sans" pitchFamily="2" charset="0"/>
                <a:ea typeface="Calibri" panose="020F0502020204030204" pitchFamily="34" charset="0"/>
                <a:cs typeface="Calibri Light" panose="020F0302020204030204" pitchFamily="34" charset="0"/>
              </a:rPr>
              <a:t>  What do the symbols of bread and wine teach us about the meaning of Easter for Christians?</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b="1" dirty="0">
                <a:solidFill>
                  <a:schemeClr val="bg1"/>
                </a:solidFill>
                <a:effectLst/>
                <a:latin typeface="Work Sans" pitchFamily="2" charset="0"/>
                <a:ea typeface="Calibri" panose="020F0502020204030204" pitchFamily="34" charset="0"/>
                <a:cs typeface="Calibri Light" panose="020F0302020204030204" pitchFamily="34" charset="0"/>
              </a:rPr>
              <a:t>Week 3 and 4:</a:t>
            </a:r>
            <a:r>
              <a:rPr lang="en-GB" sz="1000" dirty="0">
                <a:solidFill>
                  <a:schemeClr val="bg1"/>
                </a:solidFill>
                <a:effectLst/>
                <a:latin typeface="Work Sans" pitchFamily="2" charset="0"/>
                <a:ea typeface="Calibri" panose="020F0502020204030204" pitchFamily="34" charset="0"/>
                <a:cs typeface="Calibri Light" panose="020F0302020204030204" pitchFamily="34" charset="0"/>
              </a:rPr>
              <a:t>  What does the symbol of the cross teach us about the meaning of Easter for Christians?</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00AFF3B6-F263-EC06-6577-B193668C0F68}"/>
              </a:ext>
            </a:extLst>
          </p:cNvPr>
          <p:cNvSpPr txBox="1"/>
          <p:nvPr/>
        </p:nvSpPr>
        <p:spPr>
          <a:xfrm>
            <a:off x="296799" y="1425379"/>
            <a:ext cx="2514336" cy="523220"/>
          </a:xfrm>
          <a:prstGeom prst="rect">
            <a:avLst/>
          </a:prstGeom>
          <a:noFill/>
        </p:spPr>
        <p:txBody>
          <a:bodyPr wrap="square" rtlCol="0">
            <a:spAutoFit/>
          </a:bodyPr>
          <a:lstStyle/>
          <a:p>
            <a:r>
              <a:rPr lang="en-US" sz="1400" b="1" dirty="0">
                <a:solidFill>
                  <a:schemeClr val="bg1"/>
                </a:solidFill>
                <a:latin typeface="Work Sans SemiBold" pitchFamily="2" charset="0"/>
              </a:rPr>
              <a:t>CORE CONCEPT:</a:t>
            </a:r>
          </a:p>
          <a:p>
            <a:r>
              <a:rPr lang="en-GB" sz="1400" b="1" dirty="0">
                <a:solidFill>
                  <a:schemeClr val="bg1"/>
                </a:solidFill>
                <a:effectLst/>
                <a:latin typeface="Work Sans SemiBold" pitchFamily="2" charset="0"/>
                <a:ea typeface="Calibri" panose="020F0502020204030204" pitchFamily="34" charset="0"/>
                <a:cs typeface="Calibri Light" panose="020F0302020204030204" pitchFamily="34" charset="0"/>
              </a:rPr>
              <a:t>SALVATION</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16089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2: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do the symbols of bread and wine teach us about the meaning of Easter for Christians?</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0"/>
              </a:rPr>
              <a:t>CORE CONCEPT:</a:t>
            </a:r>
          </a:p>
          <a:p>
            <a:r>
              <a:rPr lang="en-GB" sz="1400" b="1">
                <a:solidFill>
                  <a:schemeClr val="bg1"/>
                </a:solidFill>
                <a:effectLst/>
                <a:latin typeface="Work Sans SemiBold" pitchFamily="2" charset="0"/>
                <a:ea typeface="Calibri" panose="020F0502020204030204" pitchFamily="34" charset="0"/>
                <a:cs typeface="Calibri Light" panose="020F0302020204030204" pitchFamily="34" charset="0"/>
              </a:rPr>
              <a:t>SALVATION</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346218F4-AF65-728F-1C2B-F0AA8CAE6C43}"/>
              </a:ext>
            </a:extLst>
          </p:cNvPr>
          <p:cNvSpPr/>
          <p:nvPr/>
        </p:nvSpPr>
        <p:spPr>
          <a:xfrm>
            <a:off x="0" y="2977514"/>
            <a:ext cx="3383279" cy="2021206"/>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p:nvPr/>
        </p:nvSpPr>
        <p:spPr>
          <a:xfrm>
            <a:off x="3590910" y="1892411"/>
            <a:ext cx="8304289" cy="861774"/>
          </a:xfrm>
          <a:prstGeom prst="rect">
            <a:avLst/>
          </a:prstGeom>
          <a:noFill/>
        </p:spPr>
        <p:txBody>
          <a:bodyPr wrap="square">
            <a:spAutoFit/>
          </a:bodyPr>
          <a:lstStyle/>
          <a:p>
            <a:pPr marL="171450" indent="-171450">
              <a:buFont typeface="Arial" panose="020B0604020202020204" pitchFamily="34" charset="0"/>
              <a:buChar char="•"/>
            </a:pPr>
            <a:r>
              <a:rPr lang="en-GB" sz="1000" b="1" dirty="0">
                <a:effectLst/>
                <a:latin typeface="Work Sans" pitchFamily="2" charset="0"/>
                <a:ea typeface="Calibri" panose="020F0502020204030204" pitchFamily="34" charset="0"/>
                <a:cs typeface="Times New Roman" panose="02020603050405020304" pitchFamily="18" charset="0"/>
              </a:rPr>
              <a:t>Feely bag containing Easter symbols:</a:t>
            </a:r>
            <a:r>
              <a:rPr lang="en-GB" sz="1000" b="1" dirty="0">
                <a:latin typeface="Work Sans" pitchFamily="2" charset="0"/>
                <a:ea typeface="Calibri" panose="020F0502020204030204" pitchFamily="34" charset="0"/>
                <a:cs typeface="Times New Roman" panose="02020603050405020304" pitchFamily="18" charset="0"/>
              </a:rPr>
              <a:t> </a:t>
            </a:r>
            <a:r>
              <a:rPr lang="en-GB" sz="1000" dirty="0">
                <a:latin typeface="Work Sans" pitchFamily="2" charset="0"/>
                <a:ea typeface="Calibri" panose="020F0502020204030204" pitchFamily="34" charset="0"/>
                <a:cs typeface="Times New Roman" panose="02020603050405020304" pitchFamily="18" charset="0"/>
              </a:rPr>
              <a:t>P</a:t>
            </a:r>
            <a:r>
              <a:rPr lang="en-GB" sz="1000" dirty="0">
                <a:effectLst/>
                <a:latin typeface="Work Sans" pitchFamily="2" charset="0"/>
                <a:ea typeface="Calibri" panose="020F0502020204030204" pitchFamily="34" charset="0"/>
                <a:cs typeface="Times New Roman" panose="02020603050405020304" pitchFamily="18" charset="0"/>
              </a:rPr>
              <a:t>alm leaf (Palm Sunday), bottle of water with perhaps a cloth (Jesus’ washing his disciples’ feet), bread and ‘wine’ (either an image or bread and red squash!), cross (Jesus’ death), Easter egg (symbol of new life – now empty because Jesus is alive), stone (from the front of the tomb, which was rolled away), Children’s Bible: Last Supper.  </a:t>
            </a:r>
          </a:p>
          <a:p>
            <a:pPr marL="17145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Video clip:  </a:t>
            </a:r>
            <a:r>
              <a:rPr lang="en-GB" sz="1000" u="sng" dirty="0">
                <a:solidFill>
                  <a:srgbClr val="0563C1"/>
                </a:solidFill>
                <a:effectLst/>
                <a:latin typeface="Work Sans" pitchFamily="2" charset="0"/>
                <a:ea typeface="Calibri" panose="020F0502020204030204" pitchFamily="34" charset="0"/>
                <a:cs typeface="Times New Roman" panose="02020603050405020304" pitchFamily="18" charset="0"/>
                <a:hlinkClick r:id="rId3"/>
              </a:rPr>
              <a:t>The Story of Easter (The Last Supper) - YouTube</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8304289" cy="691471"/>
          </a:xfrm>
          <a:prstGeom prst="rect">
            <a:avLst/>
          </a:prstGeom>
          <a:noFill/>
        </p:spPr>
        <p:txBody>
          <a:bodyPr wrap="square">
            <a:spAutoFit/>
          </a:bodyPr>
          <a:lstStyle/>
          <a:p>
            <a:pPr marL="285750" lvl="0" indent="-285750">
              <a:lnSpc>
                <a:spcPct val="106000"/>
              </a:lnSpc>
              <a:spcAft>
                <a:spcPts val="10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Be aware of any children with allergies, especially gluten allergies.</a:t>
            </a:r>
          </a:p>
          <a:p>
            <a:pPr marL="285750" indent="-2857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Take note of children from different faiths.  If any children are unwilling to touch the bread and ‘wine’ allow them to watch and discuss, without needing to handle the objects.</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10" y="5204626"/>
            <a:ext cx="820719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cxnSp>
        <p:nvCxnSpPr>
          <p:cNvPr id="9" name="Straight Connector 8">
            <a:extLst>
              <a:ext uri="{FF2B5EF4-FFF2-40B4-BE49-F238E27FC236}">
                <a16:creationId xmlns:a16="http://schemas.microsoft.com/office/drawing/2014/main" id="{8FE4AEC0-94B1-5CD8-0B4A-87A4FFB8252F}"/>
              </a:ext>
            </a:extLst>
          </p:cNvPr>
          <p:cNvCxnSpPr>
            <a:cxnSpLocks/>
          </p:cNvCxnSpPr>
          <p:nvPr/>
        </p:nvCxnSpPr>
        <p:spPr>
          <a:xfrm flipH="1">
            <a:off x="3788659" y="2977514"/>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454FC53-2FC9-1532-F4C5-37D4C457D17C}"/>
              </a:ext>
            </a:extLst>
          </p:cNvPr>
          <p:cNvCxnSpPr>
            <a:cxnSpLocks/>
          </p:cNvCxnSpPr>
          <p:nvPr/>
        </p:nvCxnSpPr>
        <p:spPr>
          <a:xfrm flipH="1">
            <a:off x="3788659" y="4997783"/>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35346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3 &amp; 4: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What does the symbol of the cross teach us about the meaning of Easter for Christians?</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0"/>
              </a:rPr>
              <a:t>CORE CONCEPT:</a:t>
            </a:r>
          </a:p>
          <a:p>
            <a:r>
              <a:rPr lang="en-GB" sz="1400" b="1">
                <a:solidFill>
                  <a:schemeClr val="bg1"/>
                </a:solidFill>
                <a:effectLst/>
                <a:latin typeface="Work Sans SemiBold" pitchFamily="2" charset="0"/>
                <a:ea typeface="Calibri" panose="020F0502020204030204" pitchFamily="34" charset="0"/>
                <a:cs typeface="Calibri Light" panose="020F0302020204030204" pitchFamily="34" charset="0"/>
              </a:rPr>
              <a:t>SALVATION</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20" name="TextBox 19">
            <a:extLst>
              <a:ext uri="{FF2B5EF4-FFF2-40B4-BE49-F238E27FC236}">
                <a16:creationId xmlns:a16="http://schemas.microsoft.com/office/drawing/2014/main" id="{7F0F295F-1945-027E-E498-9204783374FC}"/>
              </a:ext>
            </a:extLst>
          </p:cNvPr>
          <p:cNvSpPr txBox="1"/>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p:nvPr/>
        </p:nvSpPr>
        <p:spPr>
          <a:xfrm>
            <a:off x="3527922" y="2091131"/>
            <a:ext cx="8242126" cy="1169551"/>
          </a:xfrm>
          <a:prstGeom prst="rect">
            <a:avLst/>
          </a:prstGeom>
          <a:noFill/>
        </p:spPr>
        <p:txBody>
          <a:bodyPr wrap="square" rtlCol="0">
            <a:spAutoFit/>
          </a:bodyPr>
          <a:lstStyle/>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Identify the cross as a Christian symbol, which is used all over the world.</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Know that the cross reminds Christians of Jesus’ death and talk about why this is important.</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Know that the cross teachers us about the meaning of Easter for Christians.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To express their own ideas and recognise that other may have other ideas.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Begin to make links to what is important to them and how this makes them think and behave.</a:t>
            </a:r>
          </a:p>
          <a:p>
            <a:pPr marL="342900" lvl="0" indent="-342900">
              <a:buFont typeface="Symbol" panose="05050102010706020507" pitchFamily="18" charset="2"/>
              <a:buChar char=""/>
            </a:pP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Religious vocabulary:</a:t>
            </a:r>
            <a:r>
              <a:rPr lang="en-GB" sz="1000" dirty="0">
                <a:effectLst/>
                <a:latin typeface="Work Sans" pitchFamily="2" charset="0"/>
                <a:ea typeface="Calibri" panose="020F0502020204030204" pitchFamily="34" charset="0"/>
                <a:cs typeface="Times New Roman" panose="02020603050405020304" pitchFamily="18" charset="0"/>
              </a:rPr>
              <a:t>  Salvation, cross, sacrifice, forgiveness.</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p:nvPr/>
        </p:nvSpPr>
        <p:spPr>
          <a:xfrm>
            <a:off x="3527922" y="3791148"/>
            <a:ext cx="8270177" cy="2734082"/>
          </a:xfrm>
          <a:prstGeom prst="rect">
            <a:avLst/>
          </a:prstGeom>
          <a:noFill/>
        </p:spPr>
        <p:txBody>
          <a:bodyPr wrap="square" lIns="91440" tIns="45720" rIns="91440" bIns="45720" rtlCol="0" anchor="t">
            <a:spAutoFit/>
          </a:bodyPr>
          <a:lstStyle/>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Introduction:</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dirty="0">
                <a:effectLst/>
                <a:latin typeface="Work Sans" pitchFamily="2" charset="0"/>
                <a:ea typeface="Calibri" panose="020F0502020204030204" pitchFamily="34" charset="0"/>
                <a:cs typeface="Times New Roman" panose="02020603050405020304" pitchFamily="18" charset="0"/>
              </a:rPr>
              <a:t> </a:t>
            </a: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Recap </a:t>
            </a:r>
            <a:r>
              <a:rPr lang="en-GB" sz="1000" dirty="0">
                <a:effectLst/>
                <a:latin typeface="Work Sans" pitchFamily="2" charset="0"/>
                <a:ea typeface="Calibri" panose="020F0502020204030204" pitchFamily="34" charset="0"/>
                <a:cs typeface="Times New Roman" panose="02020603050405020304" pitchFamily="18" charset="0"/>
              </a:rPr>
              <a:t>on previous week’s learning.</a:t>
            </a:r>
          </a:p>
          <a:p>
            <a:pPr>
              <a:spcAft>
                <a:spcPts val="2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Key knowledge checking:</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Recall the story of the Last Supper and its place in Holy Week.</a:t>
            </a: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Identify bread and wine as symbols relating to Easter, which are used by people all over the world to celebrate Holy Communion.</a:t>
            </a: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Begin to understand what Holy Communion means for Christians.</a:t>
            </a:r>
          </a:p>
          <a:p>
            <a:pPr marL="171450" lvl="0" indent="-171450">
              <a:spcAft>
                <a:spcPts val="200"/>
              </a:spcAft>
              <a:buFont typeface="Arial" panose="020B0604020202020204" pitchFamily="34" charset="0"/>
              <a:buChar char="•"/>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dirty="0">
                <a:effectLst/>
                <a:latin typeface="Work Sans" pitchFamily="2" charset="0"/>
                <a:ea typeface="Calibri" panose="020F0502020204030204" pitchFamily="34" charset="0"/>
                <a:cs typeface="Times New Roman" panose="02020603050405020304" pitchFamily="18" charset="0"/>
              </a:rPr>
              <a:t> </a:t>
            </a:r>
          </a:p>
          <a:p>
            <a:pPr>
              <a:spcAft>
                <a:spcPts val="200"/>
              </a:spcAft>
            </a:pPr>
            <a:r>
              <a:rPr lang="en-GB" sz="1000" dirty="0">
                <a:effectLst/>
                <a:latin typeface="Work Sans" pitchFamily="2" charset="0"/>
                <a:ea typeface="Calibri" panose="020F0502020204030204" pitchFamily="34" charset="0"/>
                <a:cs typeface="Times New Roman" panose="02020603050405020304" pitchFamily="18" charset="0"/>
              </a:rPr>
              <a:t>Return to the feely bag of symbols and bring out the cross.</a:t>
            </a:r>
          </a:p>
          <a:p>
            <a:pPr>
              <a:spcAft>
                <a:spcPts val="200"/>
              </a:spcAft>
            </a:pPr>
            <a:r>
              <a:rPr lang="en-GB" sz="1000" dirty="0">
                <a:effectLst/>
                <a:latin typeface="Work Sans" pitchFamily="2" charset="0"/>
                <a:ea typeface="Calibri" panose="020F0502020204030204" pitchFamily="34" charset="0"/>
                <a:cs typeface="Times New Roman" panose="02020603050405020304" pitchFamily="18" charset="0"/>
              </a:rPr>
              <a:t> </a:t>
            </a: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Introduce the weekly question:</a:t>
            </a:r>
            <a:r>
              <a:rPr lang="en-GB" sz="1000" dirty="0">
                <a:effectLst/>
                <a:latin typeface="Work Sans" pitchFamily="2" charset="0"/>
                <a:ea typeface="Calibri" panose="020F0502020204030204" pitchFamily="34" charset="0"/>
                <a:cs typeface="Times New Roman" panose="02020603050405020304" pitchFamily="18" charset="0"/>
              </a:rPr>
              <a:t>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What does the symbol of the cross teach us about the meaning of Easter for Christians?</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D9E9AD98-C2D8-2AF0-258A-6963B2FE7118}"/>
              </a:ext>
            </a:extLst>
          </p:cNvPr>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95893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3 &amp; 4: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does the symbol of the cross teach us about the meaning of Easter for Christians?</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0"/>
              </a:rPr>
              <a:t>CORE CONCEPT:</a:t>
            </a:r>
          </a:p>
          <a:p>
            <a:r>
              <a:rPr lang="en-GB" sz="1400" b="1">
                <a:solidFill>
                  <a:schemeClr val="bg1"/>
                </a:solidFill>
                <a:effectLst/>
                <a:latin typeface="Work Sans SemiBold" pitchFamily="2" charset="0"/>
                <a:ea typeface="Calibri" panose="020F0502020204030204" pitchFamily="34" charset="0"/>
                <a:cs typeface="Calibri Light" panose="020F0302020204030204" pitchFamily="34" charset="0"/>
              </a:rPr>
              <a:t>SALVATION</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346218F4-AF65-728F-1C2B-F0AA8CAE6C43}"/>
              </a:ext>
            </a:extLst>
          </p:cNvPr>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8304289" cy="5016758"/>
          </a:xfrm>
          <a:prstGeom prst="rect">
            <a:avLst/>
          </a:prstGeom>
          <a:noFill/>
        </p:spPr>
        <p:txBody>
          <a:bodyPr wrap="square" lIns="91440" tIns="45720" rIns="91440" bIns="45720" anchor="t">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Display</a:t>
            </a:r>
            <a:r>
              <a:rPr lang="en-GB" sz="1000" dirty="0">
                <a:effectLst/>
                <a:latin typeface="Work Sans" pitchFamily="2" charset="0"/>
                <a:ea typeface="Calibri" panose="020F0502020204030204" pitchFamily="34" charset="0"/>
                <a:cs typeface="Times New Roman" panose="02020603050405020304" pitchFamily="18" charset="0"/>
              </a:rPr>
              <a:t> a picture of a cross on the board.</a:t>
            </a:r>
          </a:p>
          <a:p>
            <a:br>
              <a:rPr lang="en-GB" sz="1000" dirty="0">
                <a:effectLst/>
                <a:latin typeface="Work Sans" pitchFamily="2" charset="0"/>
                <a:ea typeface="Calibri" panose="020F0502020204030204" pitchFamily="34" charset="0"/>
                <a:cs typeface="Times New Roman" panose="02020603050405020304" pitchFamily="18" charset="0"/>
              </a:rPr>
            </a:br>
            <a:r>
              <a:rPr lang="en-GB" sz="1000" b="1" dirty="0">
                <a:effectLst/>
                <a:latin typeface="Work Sans" pitchFamily="2" charset="0"/>
                <a:ea typeface="Calibri" panose="020F0502020204030204" pitchFamily="34" charset="0"/>
                <a:cs typeface="Times New Roman" panose="02020603050405020304" pitchFamily="18" charset="0"/>
              </a:rPr>
              <a:t>Explore</a:t>
            </a:r>
            <a:r>
              <a:rPr lang="en-GB" sz="1000" dirty="0">
                <a:effectLst/>
                <a:latin typeface="Work Sans" pitchFamily="2" charset="0"/>
                <a:ea typeface="Calibri" panose="020F0502020204030204" pitchFamily="34" charset="0"/>
                <a:cs typeface="Times New Roman" panose="02020603050405020304" pitchFamily="18" charset="0"/>
              </a:rPr>
              <a:t> the use of a cross to mean a variety of things e.g. a simple maths sum someone got wrong, a kiss after a name, an event that has been cancelled, a signpost for crossroads, a voting form with a candidate chosen, an island with a treasure map on it, cross for Christians.</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Return </a:t>
            </a:r>
            <a:r>
              <a:rPr lang="en-GB" sz="1000" dirty="0">
                <a:effectLst/>
                <a:latin typeface="Work Sans" pitchFamily="2" charset="0"/>
                <a:ea typeface="Calibri" panose="020F0502020204030204" pitchFamily="34" charset="0"/>
                <a:cs typeface="Times New Roman" panose="02020603050405020304" pitchFamily="18" charset="0"/>
              </a:rPr>
              <a:t>to the Easter story. </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Which part of the story does the cross remind us of? </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Watch a video clip</a:t>
            </a:r>
            <a:r>
              <a:rPr lang="en-GB" sz="1000" dirty="0">
                <a:effectLst/>
                <a:latin typeface="Work Sans" pitchFamily="2" charset="0"/>
                <a:ea typeface="Calibri" panose="020F0502020204030204" pitchFamily="34" charset="0"/>
                <a:cs typeface="Times New Roman" panose="02020603050405020304" pitchFamily="18" charset="0"/>
              </a:rPr>
              <a:t> or read from the Bible the passage:  The crucifixion and Jesus’ death:  </a:t>
            </a:r>
            <a:r>
              <a:rPr lang="en-GB" sz="1000" b="1" i="1" dirty="0">
                <a:solidFill>
                  <a:srgbClr val="55345A"/>
                </a:solidFill>
                <a:effectLst/>
                <a:latin typeface="Work Sans" pitchFamily="2" charset="0"/>
                <a:ea typeface="Calibri" panose="020F0502020204030204" pitchFamily="34" charset="0"/>
                <a:cs typeface="Times New Roman" panose="02020603050405020304" pitchFamily="18" charset="0"/>
              </a:rPr>
              <a:t>Mark 15:  21 – 39</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Video:  </a:t>
            </a:r>
            <a:r>
              <a:rPr lang="en-GB" sz="1000" u="sng" dirty="0">
                <a:solidFill>
                  <a:srgbClr val="111111"/>
                </a:solidFill>
                <a:effectLst/>
                <a:latin typeface="Work Sans" pitchFamily="2" charset="0"/>
                <a:ea typeface="Calibri" panose="020F0502020204030204" pitchFamily="34" charset="0"/>
                <a:cs typeface="Times New Roman" panose="02020603050405020304" pitchFamily="18" charset="0"/>
                <a:hlinkClick r:id="rId3" tooltip="View original video: The Story of Easter (Jesus' Sacrifice)"/>
              </a:rPr>
              <a:t>The Story of Easter (Jesus' Sacrifice)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Explain to the pupils that many Christians would say this is the </a:t>
            </a:r>
            <a:r>
              <a:rPr lang="en-GB" sz="1000" i="1" dirty="0">
                <a:effectLst/>
                <a:latin typeface="Work Sans" pitchFamily="2" charset="0"/>
                <a:ea typeface="Calibri" panose="020F0502020204030204" pitchFamily="34" charset="0"/>
                <a:cs typeface="Times New Roman" panose="02020603050405020304" pitchFamily="18" charset="0"/>
              </a:rPr>
              <a:t>most</a:t>
            </a:r>
            <a:r>
              <a:rPr lang="en-GB" sz="1000" dirty="0">
                <a:effectLst/>
                <a:latin typeface="Work Sans" pitchFamily="2" charset="0"/>
                <a:ea typeface="Calibri" panose="020F0502020204030204" pitchFamily="34" charset="0"/>
                <a:cs typeface="Times New Roman" panose="02020603050405020304" pitchFamily="18" charset="0"/>
              </a:rPr>
              <a:t> important part of the Easter story. </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Why do you think many Christians would say that this part of the story is the most important part?</a:t>
            </a:r>
          </a:p>
          <a:p>
            <a:pPr marL="171450" indent="-171450">
              <a:buFont typeface="Arial" panose="020B0604020202020204" pitchFamily="34" charset="0"/>
              <a:buChar char="•"/>
            </a:pPr>
            <a:r>
              <a:rPr lang="en-GB" sz="1000" dirty="0">
                <a:effectLst/>
                <a:latin typeface="Work Sans"/>
                <a:ea typeface="Calibri" panose="020F0502020204030204" pitchFamily="34" charset="0"/>
                <a:cs typeface="Times New Roman"/>
              </a:rPr>
              <a:t>How many of you would agree with many Christians </a:t>
            </a:r>
            <a:r>
              <a:rPr lang="en-GB" sz="1000">
                <a:latin typeface="Work Sans"/>
                <a:ea typeface="Calibri" panose="020F0502020204030204" pitchFamily="34" charset="0"/>
                <a:cs typeface="Times New Roman"/>
              </a:rPr>
              <a:t>viewpoint</a:t>
            </a:r>
            <a:r>
              <a:rPr lang="en-GB" sz="1000">
                <a:effectLst/>
                <a:latin typeface="Work Sans"/>
                <a:ea typeface="Calibri" panose="020F0502020204030204" pitchFamily="34" charset="0"/>
                <a:cs typeface="Times New Roman"/>
              </a:rPr>
              <a:t>?</a:t>
            </a:r>
            <a:r>
              <a:rPr lang="en-GB" sz="1000">
                <a:latin typeface="Work Sans"/>
                <a:ea typeface="Calibri" panose="020F0502020204030204" pitchFamily="34" charset="0"/>
                <a:cs typeface="Times New Roman"/>
              </a:rPr>
              <a:t> </a:t>
            </a:r>
            <a:r>
              <a:rPr lang="en-GB" sz="1000">
                <a:effectLst/>
                <a:latin typeface="Work Sans"/>
                <a:ea typeface="Calibri" panose="020F0502020204030204" pitchFamily="34" charset="0"/>
                <a:cs typeface="Times New Roman"/>
              </a:rPr>
              <a:t> Can you explain your answer?</a:t>
            </a:r>
          </a:p>
          <a:p>
            <a:pPr marL="171450" indent="-171450">
              <a:buFont typeface="Arial" panose="020B0604020202020204" pitchFamily="34" charset="0"/>
              <a:buChar char="•"/>
            </a:pPr>
            <a:r>
              <a:rPr lang="en-GB" sz="1000" dirty="0">
                <a:effectLst/>
                <a:latin typeface="Work Sans"/>
                <a:ea typeface="Calibri" panose="020F0502020204030204" pitchFamily="34" charset="0"/>
                <a:cs typeface="Times New Roman"/>
              </a:rPr>
              <a:t>What do you think the symbol of the cross represents for a Christian?</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(Draw out and make a note of what the children say.</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For Christians the cross symbolises a range of things:</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Forgiveness, sacrifice, new life, salvation.)</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How many of you in lesson 1 thought the cross was the most important symbol in the Easter story?  Do you still think the same now?</a:t>
            </a:r>
          </a:p>
          <a:p>
            <a:pPr marL="171450" lvl="0" indent="-171450">
              <a:buFont typeface="Arial" panose="020B0604020202020204" pitchFamily="34" charset="0"/>
              <a:buChar char="•"/>
            </a:pP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Teacher subject knowledge:  </a:t>
            </a:r>
            <a:r>
              <a:rPr lang="en-GB" sz="1000" dirty="0">
                <a:effectLst/>
                <a:latin typeface="Work Sans" pitchFamily="2" charset="0"/>
                <a:ea typeface="Calibri" panose="020F0502020204030204" pitchFamily="34" charset="0"/>
                <a:cs typeface="Times New Roman" panose="02020603050405020304" pitchFamily="18" charset="0"/>
              </a:rPr>
              <a:t>Christians believe Jesus was given to people by God to die to rescue/save them from suffering because they do wrong things sometimes.  Jesus was sent to ‘save’ people, forgive them for their ‘sins’ and offer them ‘salvation’ (life after death.)</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Return to the weekly question:</a:t>
            </a:r>
            <a:r>
              <a:rPr lang="en-GB" sz="1000" dirty="0">
                <a:effectLst/>
                <a:latin typeface="Work Sans" pitchFamily="2" charset="0"/>
                <a:ea typeface="Calibri" panose="020F0502020204030204" pitchFamily="34" charset="0"/>
                <a:cs typeface="Times New Roman" panose="02020603050405020304" pitchFamily="18" charset="0"/>
              </a:rPr>
              <a:t>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What does the symbol of the cross teach us about the meaning of Easter for Christians?</a:t>
            </a:r>
          </a:p>
          <a:p>
            <a:r>
              <a:rPr lang="en-GB" sz="1000" dirty="0">
                <a:effectLst/>
                <a:latin typeface="Work Sans" pitchFamily="2" charset="0"/>
                <a:ea typeface="Calibri" panose="020F0502020204030204" pitchFamily="34" charset="0"/>
                <a:cs typeface="Times New Roman" panose="02020603050405020304" pitchFamily="18" charset="0"/>
              </a:rPr>
              <a:t>Explain to the pupils that the symbol of the cross teaches us that the meaning of Easter for Christians is about being forgiven, being saved and receiving new and eternal life.</a:t>
            </a:r>
          </a:p>
          <a:p>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82CEC210-64FE-8C49-2C0E-5336DBB92CF6}"/>
              </a:ext>
            </a:extLst>
          </p:cNvPr>
          <p:cNvSpPr txBox="1"/>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35377300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3 &amp; 4: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does the symbol of the cross teach us about the meaning of Easter for Christians?</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0"/>
              </a:rPr>
              <a:t>CORE CONCEPT:</a:t>
            </a:r>
          </a:p>
          <a:p>
            <a:r>
              <a:rPr lang="en-GB" sz="1400" b="1">
                <a:solidFill>
                  <a:schemeClr val="bg1"/>
                </a:solidFill>
                <a:effectLst/>
                <a:latin typeface="Work Sans SemiBold" pitchFamily="2" charset="0"/>
                <a:ea typeface="Calibri" panose="020F0502020204030204" pitchFamily="34" charset="0"/>
                <a:cs typeface="Calibri Light" panose="020F0302020204030204" pitchFamily="34" charset="0"/>
              </a:rPr>
              <a:t>SALVATION</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346218F4-AF65-728F-1C2B-F0AA8CAE6C43}"/>
              </a:ext>
            </a:extLst>
          </p:cNvPr>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8304289" cy="4862870"/>
          </a:xfrm>
          <a:prstGeom prst="rect">
            <a:avLst/>
          </a:prstGeom>
          <a:noFill/>
        </p:spPr>
        <p:txBody>
          <a:bodyPr wrap="square" lIns="91440" tIns="45720" rIns="91440" bIns="45720" anchor="t">
            <a:spAutoFit/>
          </a:bodyPr>
          <a:lstStyle/>
          <a:p>
            <a:r>
              <a:rPr lang="en-GB" sz="1000" b="1" u="sng" dirty="0">
                <a:effectLst/>
                <a:latin typeface="Work Sans" pitchFamily="2" charset="0"/>
                <a:ea typeface="Calibri" panose="020F0502020204030204" pitchFamily="34" charset="0"/>
                <a:cs typeface="Times New Roman" panose="02020603050405020304" pitchFamily="18" charset="0"/>
              </a:rPr>
              <a:t>Part 2 (Lesson 4)</a:t>
            </a:r>
            <a:endParaRPr lang="en-GB" sz="1000" u="sng"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a:ea typeface="Calibri" panose="020F0502020204030204" pitchFamily="34" charset="0"/>
                <a:cs typeface="Times New Roman"/>
              </a:rPr>
              <a:t>Look at three crosses from different parts of the world.</a:t>
            </a:r>
            <a:r>
              <a:rPr lang="en-GB" sz="1000" b="1">
                <a:latin typeface="Work Sans"/>
                <a:ea typeface="Calibri" panose="020F0502020204030204" pitchFamily="34" charset="0"/>
                <a:cs typeface="Times New Roman"/>
              </a:rPr>
              <a:t>  (See appendix lesson 4)</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 you notice?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is different?</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is the same?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Does it show Jesus’ life or death?</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 you think the cross tells us about Easter?</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Tell the pupils about the story behind each of the crosses.</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Recap on the meaning behind the cross and the importance of the cross being the universally recognised symbol of the Christian faith.</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Main activity:  (Evaluate and communicate)   - Allow at least 45 minutes for this activity,</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Pupils design their own cross</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Plan: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  </a:t>
            </a:r>
            <a:r>
              <a:rPr lang="en-GB" sz="1000" dirty="0">
                <a:effectLst/>
                <a:latin typeface="Work Sans" pitchFamily="2" charset="0"/>
                <a:ea typeface="Calibri" panose="020F0502020204030204" pitchFamily="34" charset="0"/>
                <a:cs typeface="Times New Roman" panose="02020603050405020304" pitchFamily="18" charset="0"/>
              </a:rPr>
              <a:t>What do you want your chosen design to say about the meaning of Easter.  How might you represent this?  What materials will you use from the resources that are available to you.</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Make:  </a:t>
            </a:r>
            <a:r>
              <a:rPr lang="en-GB" sz="1000" dirty="0">
                <a:effectLst/>
                <a:latin typeface="Work Sans" pitchFamily="2" charset="0"/>
                <a:ea typeface="Calibri" panose="020F0502020204030204" pitchFamily="34" charset="0"/>
                <a:cs typeface="Times New Roman" panose="02020603050405020304" pitchFamily="18" charset="0"/>
              </a:rPr>
              <a:t>Give children a range of collage and mediums to work from.  Give them large sheets of paper to work on.  Children create their crosses.</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Children write an explanation to go with their cross.  Teacher to model what a high-quality response would look like.</a:t>
            </a:r>
          </a:p>
        </p:txBody>
      </p:sp>
      <p:sp>
        <p:nvSpPr>
          <p:cNvPr id="9" name="TextBox 8">
            <a:extLst>
              <a:ext uri="{FF2B5EF4-FFF2-40B4-BE49-F238E27FC236}">
                <a16:creationId xmlns:a16="http://schemas.microsoft.com/office/drawing/2014/main" id="{82CEC210-64FE-8C49-2C0E-5336DBB92CF6}"/>
              </a:ext>
            </a:extLst>
          </p:cNvPr>
          <p:cNvSpPr txBox="1"/>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12642583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3 &amp; 4: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does the symbol of the cross teach us about the meaning of Easter for Christians?</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0"/>
              </a:rPr>
              <a:t>CORE CONCEPT:</a:t>
            </a:r>
          </a:p>
          <a:p>
            <a:r>
              <a:rPr lang="en-GB" sz="1400" b="1">
                <a:solidFill>
                  <a:schemeClr val="bg1"/>
                </a:solidFill>
                <a:effectLst/>
                <a:latin typeface="Work Sans SemiBold" pitchFamily="2" charset="0"/>
                <a:ea typeface="Calibri" panose="020F0502020204030204" pitchFamily="34" charset="0"/>
                <a:cs typeface="Calibri Light" panose="020F0302020204030204" pitchFamily="34" charset="0"/>
              </a:rPr>
              <a:t>SALVATION</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346218F4-AF65-728F-1C2B-F0AA8CAE6C43}"/>
              </a:ext>
            </a:extLst>
          </p:cNvPr>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8304289" cy="3811300"/>
          </a:xfrm>
          <a:prstGeom prst="rect">
            <a:avLst/>
          </a:prstGeom>
          <a:noFill/>
        </p:spPr>
        <p:txBody>
          <a:bodyPr wrap="square" lIns="91440" tIns="45720" rIns="91440" bIns="45720" anchor="t">
            <a:spAutoFit/>
          </a:bodyPr>
          <a:lstStyle/>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Reflect and express:</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dirty="0">
                <a:effectLst/>
                <a:latin typeface="Work Sans"/>
                <a:ea typeface="Calibri" panose="020F0502020204030204" pitchFamily="34" charset="0"/>
                <a:cs typeface="Times New Roman"/>
              </a:rPr>
              <a:t>E.g.:</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When you look at my cross you will see flowers and blossom on the trees.</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This to me symbolises new life.</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Easter to me is about new life because Jesus rose from the dead.</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Christians believe that there is life after death.</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It is important to me that we all remember to celebrate life.</a:t>
            </a:r>
          </a:p>
          <a:p>
            <a:pPr>
              <a:spcAft>
                <a:spcPts val="2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dirty="0">
                <a:effectLst/>
                <a:latin typeface="Work Sans"/>
                <a:ea typeface="Calibri" panose="020F0502020204030204" pitchFamily="34" charset="0"/>
                <a:cs typeface="Times New Roman"/>
              </a:rPr>
              <a:t>E.g.:</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When you look at my cross you will see two people hugging.</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This to me symbolises forgiveness.</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The most important part of Easter for me is when Jesus died on the cross to take away the sins of everyone and to let us know that we are all forgiven.</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I try and forgive when people hurt </a:t>
            </a:r>
            <a:r>
              <a:rPr lang="en-GB" sz="1000">
                <a:effectLst/>
                <a:latin typeface="Work Sans"/>
                <a:ea typeface="Calibri" panose="020F0502020204030204" pitchFamily="34" charset="0"/>
                <a:cs typeface="Times New Roman"/>
              </a:rPr>
              <a:t>me</a:t>
            </a:r>
            <a:r>
              <a:rPr lang="en-GB" sz="1000">
                <a:latin typeface="Work Sans"/>
                <a:ea typeface="Calibri" panose="020F0502020204030204" pitchFamily="34" charset="0"/>
                <a:cs typeface="Times New Roman"/>
              </a:rPr>
              <a:t>,</a:t>
            </a:r>
            <a:r>
              <a:rPr lang="en-GB" sz="1000" dirty="0">
                <a:effectLst/>
                <a:latin typeface="Work Sans"/>
                <a:ea typeface="Calibri" panose="020F0502020204030204" pitchFamily="34" charset="0"/>
                <a:cs typeface="Times New Roman"/>
              </a:rPr>
              <a:t> but it isn’t always easy.</a:t>
            </a:r>
          </a:p>
          <a:p>
            <a:pPr>
              <a:spcAft>
                <a:spcPts val="2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dirty="0">
                <a:effectLst/>
                <a:latin typeface="Work Sans"/>
                <a:ea typeface="Calibri" panose="020F0502020204030204" pitchFamily="34" charset="0"/>
                <a:cs typeface="Times New Roman"/>
              </a:rPr>
              <a:t>E.g.:</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When you look at my cross you will see the symbols of bread and wine.</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Christians remember what happened to Jesus at Easter every time they celebrate Holy Communion.</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I wanted my cross to help people to always remember the Easter message.</a:t>
            </a:r>
          </a:p>
          <a:p>
            <a:pPr>
              <a:spcAft>
                <a:spcPts val="2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Plenary:</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dirty="0">
                <a:effectLst/>
                <a:latin typeface="Work Sans" pitchFamily="2" charset="0"/>
                <a:ea typeface="Calibri" panose="020F0502020204030204" pitchFamily="34" charset="0"/>
                <a:cs typeface="Times New Roman" panose="02020603050405020304" pitchFamily="18" charset="0"/>
              </a:rPr>
              <a:t>Create an art exhibition and invite parents in to look around.  Children to take their parents around their exhibition and explain their learning.</a:t>
            </a:r>
          </a:p>
          <a:p>
            <a:pPr>
              <a:spcAft>
                <a:spcPts val="2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Reflect and express:</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dirty="0">
                <a:effectLst/>
                <a:latin typeface="Work Sans" pitchFamily="2" charset="0"/>
                <a:ea typeface="Calibri" panose="020F0502020204030204" pitchFamily="34" charset="0"/>
                <a:cs typeface="Times New Roman" panose="02020603050405020304" pitchFamily="18" charset="0"/>
              </a:rPr>
              <a:t>Return to the feely bag:  Place each symbol out in the order of the story.  I wonder which symbol is the most important one for Christians?  I wonder which symbol is the most important one for you?  If you could add a symbol of your own choice to the story, which one would you add?</a:t>
            </a:r>
          </a:p>
        </p:txBody>
      </p:sp>
      <p:sp>
        <p:nvSpPr>
          <p:cNvPr id="9" name="TextBox 8">
            <a:extLst>
              <a:ext uri="{FF2B5EF4-FFF2-40B4-BE49-F238E27FC236}">
                <a16:creationId xmlns:a16="http://schemas.microsoft.com/office/drawing/2014/main" id="{82CEC210-64FE-8C49-2C0E-5336DBB92CF6}"/>
              </a:ext>
            </a:extLst>
          </p:cNvPr>
          <p:cNvSpPr txBox="1"/>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22609752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3 &amp; 4: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does the symbol of the cross teach us about the meaning of Easter for Christians?</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0"/>
              </a:rPr>
              <a:t>CORE CONCEPT:</a:t>
            </a:r>
          </a:p>
          <a:p>
            <a:r>
              <a:rPr lang="en-GB" sz="1400" b="1">
                <a:solidFill>
                  <a:schemeClr val="bg1"/>
                </a:solidFill>
                <a:effectLst/>
                <a:latin typeface="Work Sans SemiBold" pitchFamily="2" charset="0"/>
                <a:ea typeface="Calibri" panose="020F0502020204030204" pitchFamily="34" charset="0"/>
                <a:cs typeface="Calibri Light" panose="020F0302020204030204" pitchFamily="34" charset="0"/>
              </a:rPr>
              <a:t>SALVATION</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346218F4-AF65-728F-1C2B-F0AA8CAE6C43}"/>
              </a:ext>
            </a:extLst>
          </p:cNvPr>
          <p:cNvSpPr/>
          <p:nvPr/>
        </p:nvSpPr>
        <p:spPr>
          <a:xfrm>
            <a:off x="0" y="3108816"/>
            <a:ext cx="3383279" cy="1889904"/>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p:nvPr/>
        </p:nvSpPr>
        <p:spPr>
          <a:xfrm>
            <a:off x="3590910" y="1873684"/>
            <a:ext cx="8207191" cy="1169551"/>
          </a:xfrm>
          <a:prstGeom prst="rect">
            <a:avLst/>
          </a:prstGeom>
          <a:noFill/>
        </p:spPr>
        <p:txBody>
          <a:bodyPr wrap="square">
            <a:spAutoFit/>
          </a:bodyPr>
          <a:lstStyle/>
          <a:p>
            <a:pPr marL="171450" indent="-171450">
              <a:buFont typeface="Arial" panose="020B0604020202020204" pitchFamily="34" charset="0"/>
              <a:buChar char="•"/>
            </a:pPr>
            <a:r>
              <a:rPr lang="en-GB" sz="1000" b="1" dirty="0">
                <a:effectLst/>
                <a:latin typeface="Work Sans" pitchFamily="2" charset="0"/>
                <a:ea typeface="Calibri" panose="020F0502020204030204" pitchFamily="34" charset="0"/>
                <a:cs typeface="Times New Roman" panose="02020603050405020304" pitchFamily="18" charset="0"/>
              </a:rPr>
              <a:t>Feely bag containing Easter symbols:</a:t>
            </a:r>
            <a:r>
              <a:rPr lang="en-GB" sz="1000" b="1" dirty="0">
                <a:latin typeface="Work Sans" pitchFamily="2" charset="0"/>
                <a:ea typeface="Calibri" panose="020F0502020204030204" pitchFamily="34" charset="0"/>
                <a:cs typeface="Times New Roman" panose="02020603050405020304" pitchFamily="18" charset="0"/>
              </a:rPr>
              <a:t> </a:t>
            </a:r>
            <a:r>
              <a:rPr lang="en-GB" sz="1000" dirty="0">
                <a:latin typeface="Work Sans" pitchFamily="2" charset="0"/>
                <a:ea typeface="Calibri" panose="020F0502020204030204" pitchFamily="34" charset="0"/>
                <a:cs typeface="Times New Roman" panose="02020603050405020304" pitchFamily="18" charset="0"/>
              </a:rPr>
              <a:t>P</a:t>
            </a:r>
            <a:r>
              <a:rPr lang="en-GB" sz="1000" dirty="0">
                <a:effectLst/>
                <a:latin typeface="Work Sans" pitchFamily="2" charset="0"/>
                <a:ea typeface="Calibri" panose="020F0502020204030204" pitchFamily="34" charset="0"/>
                <a:cs typeface="Times New Roman" panose="02020603050405020304" pitchFamily="18" charset="0"/>
              </a:rPr>
              <a:t>alm leaf (Palm Sunday), bottle of water with perhaps a cloth (Jesus’ washing his disciples’ feet)</a:t>
            </a:r>
            <a:r>
              <a:rPr lang="en-GB" sz="1000" dirty="0">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bread and ‘wine’ (either an image or bread and red squash!)</a:t>
            </a:r>
            <a:r>
              <a:rPr lang="en-GB" sz="1000" dirty="0">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cross (Jesus’ death)</a:t>
            </a:r>
            <a:r>
              <a:rPr lang="en-GB" sz="1000" dirty="0">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Easter egg (symbol of new life – now empty because Jesus is alive), stone (from the front of the tomb, which was rolled away)</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Children’s Bible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Video:  </a:t>
            </a:r>
            <a:r>
              <a:rPr lang="en-GB" sz="1000" u="sng" dirty="0">
                <a:solidFill>
                  <a:srgbClr val="111111"/>
                </a:solidFill>
                <a:effectLst/>
                <a:latin typeface="Work Sans" pitchFamily="2" charset="0"/>
                <a:ea typeface="Calibri" panose="020F0502020204030204" pitchFamily="34" charset="0"/>
                <a:cs typeface="Times New Roman" panose="02020603050405020304" pitchFamily="18" charset="0"/>
                <a:hlinkClick r:id="rId3" tooltip="View original video: The Story of Easter (Jesus' Sacrifice)"/>
              </a:rPr>
              <a:t>The Story of Easter (Jesus' Sacrifice)</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A range of collage/art materials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Resources linked with the crosses you have chosen</a:t>
            </a: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368402"/>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54444"/>
            <a:ext cx="8304289" cy="1017715"/>
          </a:xfrm>
          <a:prstGeom prst="rect">
            <a:avLst/>
          </a:prstGeom>
          <a:noFill/>
        </p:spPr>
        <p:txBody>
          <a:bodyPr wrap="square">
            <a:spAutoFit/>
          </a:bodyPr>
          <a:lstStyle/>
          <a:p>
            <a:pPr marL="171450" lvl="0" indent="-171450">
              <a:spcAft>
                <a:spcPts val="10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Be aware of any children who may find it difficult to talk about death, and be sure to point out that although the cross reminds us of a sad event, it is a positive symbol because it reminds Christians they can be friends with God because of Jesus, and shows how much God loves everyone.</a:t>
            </a:r>
          </a:p>
          <a:p>
            <a:pPr marL="17145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Take note of children from different faiths. If any children are unwilling to draw or make a cross for religious reasons, ask them to create a picture showing the meaning of Easter.</a:t>
            </a: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29150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10" y="5204626"/>
            <a:ext cx="820719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cxnSp>
        <p:nvCxnSpPr>
          <p:cNvPr id="9" name="Straight Connector 8">
            <a:extLst>
              <a:ext uri="{FF2B5EF4-FFF2-40B4-BE49-F238E27FC236}">
                <a16:creationId xmlns:a16="http://schemas.microsoft.com/office/drawing/2014/main" id="{8FE4AEC0-94B1-5CD8-0B4A-87A4FFB8252F}"/>
              </a:ext>
            </a:extLst>
          </p:cNvPr>
          <p:cNvCxnSpPr>
            <a:cxnSpLocks/>
          </p:cNvCxnSpPr>
          <p:nvPr/>
        </p:nvCxnSpPr>
        <p:spPr>
          <a:xfrm flipH="1">
            <a:off x="3788659" y="3108815"/>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454FC53-2FC9-1532-F4C5-37D4C457D17C}"/>
              </a:ext>
            </a:extLst>
          </p:cNvPr>
          <p:cNvCxnSpPr>
            <a:cxnSpLocks/>
          </p:cNvCxnSpPr>
          <p:nvPr/>
        </p:nvCxnSpPr>
        <p:spPr>
          <a:xfrm flipH="1">
            <a:off x="3788659" y="4997783"/>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0254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1" y="0"/>
            <a:ext cx="12192001" cy="685800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AE815B98-6D0A-1E48-8EB0-73F044A24F7A}"/>
              </a:ext>
            </a:extLst>
          </p:cNvPr>
          <p:cNvSpPr txBox="1"/>
          <p:nvPr/>
        </p:nvSpPr>
        <p:spPr>
          <a:xfrm>
            <a:off x="2328042" y="3738007"/>
            <a:ext cx="7535917" cy="1369606"/>
          </a:xfrm>
          <a:prstGeom prst="rect">
            <a:avLst/>
          </a:prstGeom>
          <a:noFill/>
        </p:spPr>
        <p:txBody>
          <a:bodyPr wrap="square" rtlCol="0">
            <a:spAutoFit/>
          </a:bodyPr>
          <a:lstStyle/>
          <a:p>
            <a:pPr algn="ctr"/>
            <a:r>
              <a:rPr lang="en-GB" sz="1400" b="1" u="none" strike="noStrike" dirty="0">
                <a:solidFill>
                  <a:schemeClr val="bg1"/>
                </a:solidFill>
                <a:effectLst/>
                <a:latin typeface="Work Sans SemiBold" pitchFamily="2" charset="77"/>
              </a:rPr>
              <a:t>London Diocesan Board for Schools </a:t>
            </a:r>
          </a:p>
          <a:p>
            <a:pPr algn="ctr"/>
            <a:r>
              <a:rPr lang="en-GB" sz="1400" b="1" u="sng" dirty="0">
                <a:solidFill>
                  <a:schemeClr val="bg1"/>
                </a:solidFill>
                <a:latin typeface="Work Sans SemiBold" pitchFamily="2" charset="77"/>
              </a:rPr>
              <a:t>www.ldbs.co.uk</a:t>
            </a:r>
            <a:r>
              <a:rPr lang="en-GB" sz="1400" b="1" strike="noStrike" dirty="0">
                <a:solidFill>
                  <a:schemeClr val="bg1"/>
                </a:solidFill>
                <a:effectLst/>
                <a:latin typeface="Work Sans SemiBold" pitchFamily="2" charset="77"/>
              </a:rPr>
              <a:t>   </a:t>
            </a:r>
            <a:r>
              <a:rPr lang="en-GB" sz="1400" b="1" u="none" strike="noStrike" dirty="0">
                <a:solidFill>
                  <a:schemeClr val="bg1"/>
                </a:solidFill>
                <a:effectLst/>
                <a:latin typeface="Work Sans SemiBold" pitchFamily="2" charset="77"/>
              </a:rPr>
              <a:t>020 7932 1100</a:t>
            </a:r>
          </a:p>
          <a:p>
            <a:pPr algn="ctr"/>
            <a:br>
              <a:rPr lang="en-GB" sz="1100" dirty="0">
                <a:solidFill>
                  <a:schemeClr val="bg1"/>
                </a:solidFill>
                <a:latin typeface="Work Sans" pitchFamily="2" charset="77"/>
              </a:rPr>
            </a:br>
            <a:r>
              <a:rPr lang="en-GB" sz="1100" u="none" strike="noStrike" dirty="0">
                <a:solidFill>
                  <a:schemeClr val="bg1"/>
                </a:solidFill>
                <a:effectLst/>
                <a:latin typeface="Work Sans" pitchFamily="2" charset="77"/>
              </a:rPr>
              <a:t>London Diocesan Board for Schools is a Charitable Company Limited by Guarantee. </a:t>
            </a:r>
            <a:br>
              <a:rPr lang="en-GB" sz="1100" u="none" strike="noStrike" dirty="0">
                <a:solidFill>
                  <a:schemeClr val="bg1"/>
                </a:solidFill>
                <a:effectLst/>
                <a:latin typeface="Work Sans" pitchFamily="2" charset="77"/>
              </a:rPr>
            </a:br>
            <a:r>
              <a:rPr lang="en-GB" sz="1100" u="none" strike="noStrike" dirty="0">
                <a:solidFill>
                  <a:schemeClr val="bg1"/>
                </a:solidFill>
                <a:effectLst/>
                <a:latin typeface="Work Sans" pitchFamily="2" charset="77"/>
              </a:rPr>
              <a:t>Company Registration No 198131. Charity Registration No 313000. </a:t>
            </a:r>
            <a:br>
              <a:rPr lang="en-GB" sz="1100" u="none" strike="noStrike" dirty="0">
                <a:solidFill>
                  <a:schemeClr val="bg1"/>
                </a:solidFill>
                <a:effectLst/>
                <a:latin typeface="Work Sans" pitchFamily="2" charset="77"/>
              </a:rPr>
            </a:br>
            <a:endParaRPr lang="en-GB" sz="1100" u="none" strike="noStrike" dirty="0">
              <a:solidFill>
                <a:schemeClr val="bg1"/>
              </a:solidFill>
              <a:effectLst/>
              <a:latin typeface="Work Sans" pitchFamily="2" charset="77"/>
            </a:endParaRPr>
          </a:p>
          <a:p>
            <a:pPr algn="ctr"/>
            <a:r>
              <a:rPr lang="en-GB" sz="1100" u="none" strike="noStrike" dirty="0">
                <a:solidFill>
                  <a:schemeClr val="bg1"/>
                </a:solidFill>
                <a:effectLst/>
                <a:latin typeface="Work Sans" pitchFamily="2" charset="77"/>
              </a:rPr>
              <a:t>Registered Address: London Diocesan House, 36 </a:t>
            </a:r>
            <a:r>
              <a:rPr lang="en-GB" sz="1100" u="none" strike="noStrike" dirty="0" err="1">
                <a:solidFill>
                  <a:schemeClr val="bg1"/>
                </a:solidFill>
                <a:effectLst/>
                <a:latin typeface="Work Sans" pitchFamily="2" charset="77"/>
              </a:rPr>
              <a:t>Causton</a:t>
            </a:r>
            <a:r>
              <a:rPr lang="en-GB" sz="1100" u="none" strike="noStrike" dirty="0">
                <a:solidFill>
                  <a:schemeClr val="bg1"/>
                </a:solidFill>
                <a:effectLst/>
                <a:latin typeface="Work Sans" pitchFamily="2" charset="77"/>
              </a:rPr>
              <a:t> Street, London, SW1P 4AU</a:t>
            </a:r>
          </a:p>
        </p:txBody>
      </p:sp>
      <p:pic>
        <p:nvPicPr>
          <p:cNvPr id="4" name="Picture 3">
            <a:extLst>
              <a:ext uri="{FF2B5EF4-FFF2-40B4-BE49-F238E27FC236}">
                <a16:creationId xmlns:a16="http://schemas.microsoft.com/office/drawing/2014/main" id="{10173B46-344B-050C-4F9D-D83921089364}"/>
              </a:ext>
            </a:extLst>
          </p:cNvPr>
          <p:cNvPicPr>
            <a:picLocks noChangeAspect="1"/>
          </p:cNvPicPr>
          <p:nvPr/>
        </p:nvPicPr>
        <p:blipFill>
          <a:blip r:embed="rId3"/>
          <a:srcRect/>
          <a:stretch/>
        </p:blipFill>
        <p:spPr>
          <a:xfrm>
            <a:off x="5249940" y="1736881"/>
            <a:ext cx="1692119" cy="1692119"/>
          </a:xfrm>
          <a:prstGeom prst="rect">
            <a:avLst/>
          </a:prstGeom>
        </p:spPr>
      </p:pic>
      <p:sp>
        <p:nvSpPr>
          <p:cNvPr id="5" name="TextBox 4">
            <a:extLst>
              <a:ext uri="{FF2B5EF4-FFF2-40B4-BE49-F238E27FC236}">
                <a16:creationId xmlns:a16="http://schemas.microsoft.com/office/drawing/2014/main" id="{81CDD2C9-F4D6-9DA4-4528-D7F81E15003A}"/>
              </a:ext>
            </a:extLst>
          </p:cNvPr>
          <p:cNvSpPr txBox="1"/>
          <p:nvPr/>
        </p:nvSpPr>
        <p:spPr>
          <a:xfrm>
            <a:off x="1728650" y="5244602"/>
            <a:ext cx="8734697" cy="1480213"/>
          </a:xfrm>
          <a:prstGeom prst="rect">
            <a:avLst/>
          </a:prstGeom>
          <a:noFill/>
        </p:spPr>
        <p:txBody>
          <a:bodyPr wrap="square" rtlCol="0">
            <a:spAutoFit/>
          </a:bodyPr>
          <a:lstStyle/>
          <a:p>
            <a:pPr algn="ctr">
              <a:lnSpc>
                <a:spcPct val="107000"/>
              </a:lnSpc>
              <a:spcAft>
                <a:spcPts val="800"/>
              </a:spcAft>
            </a:pPr>
            <a:r>
              <a:rPr lang="en-GB" sz="1100" kern="100" dirty="0">
                <a:solidFill>
                  <a:schemeClr val="bg1"/>
                </a:solidFill>
                <a:effectLst/>
                <a:latin typeface="Work Sans" pitchFamily="2" charset="0"/>
                <a:ea typeface="Calibri" panose="020F0502020204030204" pitchFamily="34" charset="0"/>
                <a:cs typeface="Calibri" panose="020F0502020204030204" pitchFamily="34" charset="0"/>
              </a:rPr>
              <a:t>©</a:t>
            </a:r>
            <a:r>
              <a:rPr lang="en-GB" sz="1100" kern="100" dirty="0">
                <a:solidFill>
                  <a:schemeClr val="bg1"/>
                </a:solidFill>
                <a:effectLst/>
                <a:latin typeface="Work Sans" pitchFamily="2" charset="0"/>
                <a:ea typeface="Calibri" panose="020F0502020204030204" pitchFamily="34" charset="0"/>
                <a:cs typeface="Times New Roman" panose="02020603050405020304" pitchFamily="18" charset="0"/>
              </a:rPr>
              <a:t> Copyright London Diocesan Board for Schools 2023</a:t>
            </a:r>
          </a:p>
          <a:p>
            <a:pPr algn="ctr">
              <a:lnSpc>
                <a:spcPct val="107000"/>
              </a:lnSpc>
              <a:spcAft>
                <a:spcPts val="800"/>
              </a:spcAft>
            </a:pPr>
            <a:r>
              <a:rPr lang="en-GB" sz="1100" kern="100" dirty="0">
                <a:solidFill>
                  <a:schemeClr val="bg1"/>
                </a:solidFill>
                <a:effectLst/>
                <a:latin typeface="Work Sans" pitchFamily="2" charset="0"/>
                <a:ea typeface="Calibri" panose="020F0502020204030204" pitchFamily="34" charset="0"/>
                <a:cs typeface="Times New Roman" panose="02020603050405020304" pitchFamily="18" charset="0"/>
              </a:rPr>
              <a:t>All rights reserved. No part of these slides may be reproduced, stored in a retrieval system or transmitted in any form or by any other means, electronic or mechanical photocopying, recording or otherwise without the prior written permission of the London Diocesan Board for Schools. These slides may not be lent, resold, hired out or otherwise disposed of by way of trade without the prior consent of the London Diocesan Board for Schools. </a:t>
            </a:r>
          </a:p>
          <a:p>
            <a:endParaRPr lang="en-GB" dirty="0"/>
          </a:p>
        </p:txBody>
      </p:sp>
    </p:spTree>
    <p:extLst>
      <p:ext uri="{BB962C8B-B14F-4D97-AF65-F5344CB8AC3E}">
        <p14:creationId xmlns:p14="http://schemas.microsoft.com/office/powerpoint/2010/main" val="1309021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1" y="0"/>
            <a:ext cx="12192001" cy="2769835"/>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10889" y="373310"/>
            <a:ext cx="8039647" cy="461665"/>
          </a:xfrm>
          <a:prstGeom prst="rect">
            <a:avLst/>
          </a:prstGeom>
          <a:noFill/>
        </p:spPr>
        <p:txBody>
          <a:bodyPr wrap="square" rtlCol="0">
            <a:spAutoFit/>
          </a:bodyPr>
          <a:lstStyle/>
          <a:p>
            <a:r>
              <a:rPr lang="en-US" sz="2400" dirty="0">
                <a:solidFill>
                  <a:schemeClr val="bg1"/>
                </a:solidFill>
                <a:latin typeface="Work Sans Light" pitchFamily="2" charset="77"/>
              </a:rPr>
              <a:t>Background knowledge for teachers</a:t>
            </a: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036158" y="1681988"/>
            <a:ext cx="748873" cy="748873"/>
          </a:xfrm>
          <a:prstGeom prst="rect">
            <a:avLst/>
          </a:prstGeom>
        </p:spPr>
      </p:pic>
      <p:sp>
        <p:nvSpPr>
          <p:cNvPr id="14" name="Rectangle 13">
            <a:extLst>
              <a:ext uri="{FF2B5EF4-FFF2-40B4-BE49-F238E27FC236}">
                <a16:creationId xmlns:a16="http://schemas.microsoft.com/office/drawing/2014/main" id="{02A947F6-1B69-709F-552B-F5197D4394BF}"/>
              </a:ext>
            </a:extLst>
          </p:cNvPr>
          <p:cNvSpPr/>
          <p:nvPr/>
        </p:nvSpPr>
        <p:spPr>
          <a:xfrm>
            <a:off x="7245" y="2772852"/>
            <a:ext cx="5975674" cy="408514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5CA38805-44A2-E0F9-4FA4-8AB48157935A}"/>
              </a:ext>
            </a:extLst>
          </p:cNvPr>
          <p:cNvSpPr txBox="1"/>
          <p:nvPr/>
        </p:nvSpPr>
        <p:spPr>
          <a:xfrm>
            <a:off x="2490695" y="1389007"/>
            <a:ext cx="6627904" cy="1015663"/>
          </a:xfrm>
          <a:prstGeom prst="rect">
            <a:avLst/>
          </a:prstGeom>
          <a:noFill/>
        </p:spPr>
        <p:txBody>
          <a:bodyPr wrap="square">
            <a:spAutoFit/>
          </a:bodyPr>
          <a:lstStyle/>
          <a:p>
            <a:pPr algn="l"/>
            <a:r>
              <a:rPr lang="en-GB" sz="1000" b="1" dirty="0">
                <a:solidFill>
                  <a:schemeClr val="bg1"/>
                </a:solidFill>
                <a:effectLst/>
                <a:latin typeface="Work Sans" pitchFamily="2" charset="0"/>
              </a:rPr>
              <a:t>The meaning of salvation:</a:t>
            </a:r>
          </a:p>
          <a:p>
            <a:pPr algn="l"/>
            <a:r>
              <a:rPr lang="en-GB" sz="1000" dirty="0">
                <a:solidFill>
                  <a:schemeClr val="bg1"/>
                </a:solidFill>
                <a:effectLst/>
                <a:latin typeface="Work Sans" pitchFamily="2" charset="0"/>
              </a:rPr>
              <a:t>It is through the death and resurrection of Jesus that the relationship between God and humanity is restored.  In the death of Christ, forgiveness is offered for the sins of all people.</a:t>
            </a:r>
          </a:p>
          <a:p>
            <a:pPr algn="l"/>
            <a:r>
              <a:rPr lang="en-GB" sz="1000" dirty="0">
                <a:solidFill>
                  <a:schemeClr val="bg1"/>
                </a:solidFill>
                <a:effectLst/>
                <a:latin typeface="Work Sans" pitchFamily="2" charset="0"/>
              </a:rPr>
              <a:t> </a:t>
            </a:r>
          </a:p>
          <a:p>
            <a:pPr algn="l"/>
            <a:r>
              <a:rPr lang="en-GB" sz="1000" b="1" dirty="0">
                <a:solidFill>
                  <a:schemeClr val="bg1"/>
                </a:solidFill>
                <a:effectLst/>
                <a:latin typeface="Work Sans" pitchFamily="2" charset="0"/>
              </a:rPr>
              <a:t>Meaning of symbol:  </a:t>
            </a:r>
          </a:p>
          <a:p>
            <a:pPr algn="l"/>
            <a:r>
              <a:rPr lang="en-GB" sz="1000" kern="1200" dirty="0">
                <a:solidFill>
                  <a:schemeClr val="bg1"/>
                </a:solidFill>
                <a:effectLst/>
                <a:latin typeface="Work Sans" pitchFamily="2" charset="0"/>
              </a:rPr>
              <a:t>An iconic representation of a specific religion or religious concept.</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9A0AEFE5-3DBF-9131-B567-8823112FEDF7}"/>
              </a:ext>
            </a:extLst>
          </p:cNvPr>
          <p:cNvSpPr txBox="1"/>
          <p:nvPr/>
        </p:nvSpPr>
        <p:spPr>
          <a:xfrm>
            <a:off x="120548" y="2846411"/>
            <a:ext cx="2995017" cy="4183196"/>
          </a:xfrm>
          <a:prstGeom prst="rect">
            <a:avLst/>
          </a:prstGeom>
          <a:noFill/>
        </p:spPr>
        <p:txBody>
          <a:bodyPr wrap="square" lIns="91440" tIns="45720" rIns="91440" bIns="45720" rtlCol="0" anchor="t">
            <a:spAutoFit/>
          </a:bodyPr>
          <a:lstStyle/>
          <a:p>
            <a:pPr algn="l">
              <a:spcBef>
                <a:spcPts val="50"/>
              </a:spcBef>
            </a:pPr>
            <a:r>
              <a:rPr lang="en-GB" sz="1000" b="1" dirty="0">
                <a:effectLst/>
                <a:latin typeface="Work Sans" pitchFamily="2" charset="0"/>
              </a:rPr>
              <a:t>The Eucharist:</a:t>
            </a:r>
          </a:p>
          <a:p>
            <a:pPr algn="l">
              <a:spcBef>
                <a:spcPts val="50"/>
              </a:spcBef>
            </a:pPr>
            <a:r>
              <a:rPr lang="en-GB" sz="1000" dirty="0">
                <a:effectLst/>
                <a:latin typeface="Work Sans" pitchFamily="2" charset="0"/>
              </a:rPr>
              <a:t>It is from Jesus’ instruction:  And he took bread, gave thanks and broke it, and gave it to them, saying, “This is my body given for you; do this in remembrance of me.”  In the same way, after supper he took the cup, saying, “This cup is the new covenant in by blood, which is poured out for you.”  (Luke 22:  v19 -20)   The Church celebrates the Eucharist/Mass in some churches daily, in others, every Sunday.</a:t>
            </a:r>
          </a:p>
          <a:p>
            <a:pPr algn="l">
              <a:spcBef>
                <a:spcPts val="50"/>
              </a:spcBef>
            </a:pPr>
            <a:endParaRPr lang="en-GB" sz="1000" dirty="0">
              <a:effectLst/>
              <a:latin typeface="Work Sans" pitchFamily="2" charset="0"/>
            </a:endParaRPr>
          </a:p>
          <a:p>
            <a:pPr algn="l">
              <a:spcBef>
                <a:spcPts val="50"/>
              </a:spcBef>
            </a:pPr>
            <a:r>
              <a:rPr lang="en-GB" sz="1000" b="1" dirty="0">
                <a:effectLst/>
                <a:latin typeface="Work Sans" pitchFamily="2" charset="0"/>
              </a:rPr>
              <a:t>Bread and wine:  </a:t>
            </a:r>
          </a:p>
          <a:p>
            <a:pPr algn="l">
              <a:spcBef>
                <a:spcPts val="50"/>
              </a:spcBef>
            </a:pPr>
            <a:r>
              <a:rPr lang="en-GB" sz="1000" dirty="0">
                <a:effectLst/>
                <a:latin typeface="Work Sans" pitchFamily="2" charset="0"/>
              </a:rPr>
              <a:t>What do they mean?</a:t>
            </a:r>
          </a:p>
          <a:p>
            <a:pPr algn="l">
              <a:spcBef>
                <a:spcPts val="50"/>
              </a:spcBef>
            </a:pPr>
            <a:r>
              <a:rPr lang="en-GB" sz="1000" dirty="0">
                <a:effectLst/>
                <a:latin typeface="Work Sans" pitchFamily="2" charset="0"/>
              </a:rPr>
              <a:t>Receiving the bread and wine for many Christians in an act of remembrance of what Christ called his disciples to do at the Last Supper.  It is therefore a reminder for Christians of Christ’s death on the cross in order that humanity can be restored.</a:t>
            </a:r>
          </a:p>
          <a:p>
            <a:pPr>
              <a:spcBef>
                <a:spcPts val="50"/>
              </a:spcBef>
            </a:pPr>
            <a:r>
              <a:rPr lang="en-GB" sz="1000" dirty="0">
                <a:effectLst/>
                <a:latin typeface="Work Sans"/>
              </a:rPr>
              <a:t>For other Christians, during the </a:t>
            </a:r>
            <a:r>
              <a:rPr lang="en-GB" sz="1000" dirty="0">
                <a:latin typeface="Work Sans"/>
              </a:rPr>
              <a:t>Eucharistic </a:t>
            </a:r>
            <a:r>
              <a:rPr lang="en-GB" sz="1000" dirty="0">
                <a:effectLst/>
                <a:latin typeface="Work Sans"/>
              </a:rPr>
              <a:t>prayer, these ordinary things are transformed into Christ’s body and blood.</a:t>
            </a:r>
            <a:r>
              <a:rPr lang="en-GB" sz="1000" dirty="0">
                <a:latin typeface="Work Sans"/>
              </a:rPr>
              <a:t> </a:t>
            </a:r>
            <a:r>
              <a:rPr lang="en-GB" sz="1000" dirty="0">
                <a:effectLst/>
                <a:latin typeface="Work Sans"/>
              </a:rPr>
              <a:t> This is known as transubstantiation.</a:t>
            </a:r>
            <a:r>
              <a:rPr lang="en-GB" sz="1000" dirty="0">
                <a:latin typeface="Work Sans"/>
              </a:rPr>
              <a:t>  </a:t>
            </a:r>
            <a:endParaRPr lang="en-GB" sz="1000" dirty="0">
              <a:effectLst/>
              <a:latin typeface="Work Sans" pitchFamily="2" charset="0"/>
            </a:endParaRPr>
          </a:p>
          <a:p>
            <a:pPr algn="l">
              <a:spcBef>
                <a:spcPts val="50"/>
              </a:spcBef>
            </a:pP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234BF8CE-A60D-ACB9-1163-2B49A1B009B8}"/>
              </a:ext>
            </a:extLst>
          </p:cNvPr>
          <p:cNvSpPr txBox="1"/>
          <p:nvPr/>
        </p:nvSpPr>
        <p:spPr>
          <a:xfrm>
            <a:off x="3115565" y="2843394"/>
            <a:ext cx="2754269" cy="2131353"/>
          </a:xfrm>
          <a:prstGeom prst="rect">
            <a:avLst/>
          </a:prstGeom>
          <a:noFill/>
        </p:spPr>
        <p:txBody>
          <a:bodyPr wrap="square" rtlCol="0">
            <a:spAutoFit/>
          </a:bodyPr>
          <a:lstStyle/>
          <a:p>
            <a:pPr algn="l">
              <a:spcBef>
                <a:spcPts val="50"/>
              </a:spcBef>
            </a:pPr>
            <a:r>
              <a:rPr lang="en-GB" sz="1000" b="1" dirty="0">
                <a:effectLst/>
                <a:latin typeface="Work Sans" pitchFamily="2" charset="0"/>
              </a:rPr>
              <a:t>The Cross:</a:t>
            </a:r>
          </a:p>
          <a:p>
            <a:pPr algn="l">
              <a:spcBef>
                <a:spcPts val="50"/>
              </a:spcBef>
            </a:pPr>
            <a:r>
              <a:rPr lang="en-GB" sz="1000" dirty="0">
                <a:effectLst/>
                <a:latin typeface="Work Sans" pitchFamily="2" charset="0"/>
              </a:rPr>
              <a:t>The cross is the universal symbol that Christians throughout the world recognise. It is the place where the God of love made it possible for the sins for the whole of humanity to be forgiven.  The cross symbolises the ultimate sacrifice in order that humankind can be forgiven redeemed and receive salvation – eternal life.  </a:t>
            </a:r>
          </a:p>
          <a:p>
            <a:pPr algn="l">
              <a:spcBef>
                <a:spcPts val="50"/>
              </a:spcBef>
            </a:pPr>
            <a:r>
              <a:rPr lang="en-GB" sz="1000" dirty="0">
                <a:effectLst/>
                <a:latin typeface="Work Sans" pitchFamily="2" charset="0"/>
              </a:rPr>
              <a:t> </a:t>
            </a:r>
          </a:p>
          <a:p>
            <a:pPr algn="l">
              <a:spcBef>
                <a:spcPts val="50"/>
              </a:spcBef>
            </a:pPr>
            <a:r>
              <a:rPr lang="en-GB" sz="1000" u="sng" dirty="0">
                <a:effectLst/>
                <a:latin typeface="Work Sans" pitchFamily="2" charset="0"/>
                <a:hlinkClick r:id="rId3"/>
              </a:rPr>
              <a:t>https://www.bbc.co.uk/religion/religions/christianity/ritesrituals/eucharist_1.shtml</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562D6125-2F81-6EA3-CDA9-1B0FF6D32772}"/>
              </a:ext>
            </a:extLst>
          </p:cNvPr>
          <p:cNvSpPr txBox="1"/>
          <p:nvPr/>
        </p:nvSpPr>
        <p:spPr>
          <a:xfrm>
            <a:off x="296799" y="413963"/>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sp>
        <p:nvSpPr>
          <p:cNvPr id="19" name="TextBox 18">
            <a:extLst>
              <a:ext uri="{FF2B5EF4-FFF2-40B4-BE49-F238E27FC236}">
                <a16:creationId xmlns:a16="http://schemas.microsoft.com/office/drawing/2014/main" id="{29A8C059-24FF-971D-2A15-027A6C0B2233}"/>
              </a:ext>
            </a:extLst>
          </p:cNvPr>
          <p:cNvSpPr txBox="1"/>
          <p:nvPr/>
        </p:nvSpPr>
        <p:spPr>
          <a:xfrm>
            <a:off x="296799" y="1425379"/>
            <a:ext cx="2514336" cy="523220"/>
          </a:xfrm>
          <a:prstGeom prst="rect">
            <a:avLst/>
          </a:prstGeom>
          <a:noFill/>
        </p:spPr>
        <p:txBody>
          <a:bodyPr wrap="square" rtlCol="0">
            <a:spAutoFit/>
          </a:bodyPr>
          <a:lstStyle/>
          <a:p>
            <a:r>
              <a:rPr lang="en-US" sz="1400" b="1" dirty="0">
                <a:solidFill>
                  <a:schemeClr val="bg1"/>
                </a:solidFill>
                <a:latin typeface="Work Sans SemiBold" pitchFamily="2" charset="0"/>
              </a:rPr>
              <a:t>CORE CONCEPT:</a:t>
            </a:r>
          </a:p>
          <a:p>
            <a:r>
              <a:rPr lang="en-GB" sz="1400" b="1" dirty="0">
                <a:solidFill>
                  <a:schemeClr val="bg1"/>
                </a:solidFill>
                <a:effectLst/>
                <a:latin typeface="Work Sans SemiBold" pitchFamily="2" charset="0"/>
                <a:ea typeface="Calibri" panose="020F0502020204030204" pitchFamily="34" charset="0"/>
                <a:cs typeface="Calibri Light" panose="020F0302020204030204" pitchFamily="34" charset="0"/>
              </a:rPr>
              <a:t>SALVATION</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15" name="TextBox 14">
            <a:extLst>
              <a:ext uri="{FF2B5EF4-FFF2-40B4-BE49-F238E27FC236}">
                <a16:creationId xmlns:a16="http://schemas.microsoft.com/office/drawing/2014/main" id="{04BBDE24-F022-1D00-40B2-B1E728FD9769}"/>
              </a:ext>
            </a:extLst>
          </p:cNvPr>
          <p:cNvSpPr txBox="1"/>
          <p:nvPr/>
        </p:nvSpPr>
        <p:spPr>
          <a:xfrm>
            <a:off x="6209083" y="2843394"/>
            <a:ext cx="2754269" cy="246221"/>
          </a:xfrm>
          <a:prstGeom prst="rect">
            <a:avLst/>
          </a:prstGeom>
          <a:noFill/>
        </p:spPr>
        <p:txBody>
          <a:bodyPr wrap="square" rtlCol="0">
            <a:spAutoFit/>
          </a:bodyPr>
          <a:lstStyle/>
          <a:p>
            <a:pPr algn="l">
              <a:spcBef>
                <a:spcPts val="50"/>
              </a:spcBef>
            </a:pPr>
            <a:r>
              <a:rPr lang="en-GB" sz="1000" b="1" dirty="0">
                <a:effectLst/>
                <a:latin typeface="Work Sans" pitchFamily="2" charset="0"/>
              </a:rPr>
              <a:t>Type notes here…</a:t>
            </a:r>
            <a:endParaRPr lang="en-GB" sz="1000" dirty="0">
              <a:effectLst/>
              <a:latin typeface="Work Sans"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33004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How do different symbols help us to remember the story of Easter?</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0"/>
              </a:rPr>
              <a:t>CORE CONCEPT:</a:t>
            </a:r>
          </a:p>
          <a:p>
            <a:r>
              <a:rPr lang="en-GB" sz="1400" b="1">
                <a:solidFill>
                  <a:schemeClr val="bg1"/>
                </a:solidFill>
                <a:effectLst/>
                <a:latin typeface="Work Sans SemiBold" pitchFamily="2" charset="0"/>
                <a:ea typeface="Calibri" panose="020F0502020204030204" pitchFamily="34" charset="0"/>
                <a:cs typeface="Calibri Light" panose="020F0302020204030204" pitchFamily="34" charset="0"/>
              </a:rPr>
              <a:t>SALVATION</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20" name="TextBox 19">
            <a:extLst>
              <a:ext uri="{FF2B5EF4-FFF2-40B4-BE49-F238E27FC236}">
                <a16:creationId xmlns:a16="http://schemas.microsoft.com/office/drawing/2014/main" id="{7F0F295F-1945-027E-E498-9204783374FC}"/>
              </a:ext>
            </a:extLst>
          </p:cNvPr>
          <p:cNvSpPr txBox="1"/>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p:nvPr/>
        </p:nvSpPr>
        <p:spPr>
          <a:xfrm>
            <a:off x="3527922" y="2091131"/>
            <a:ext cx="8242126" cy="964367"/>
          </a:xfrm>
          <a:prstGeom prst="rect">
            <a:avLst/>
          </a:prstGeom>
          <a:noFill/>
        </p:spPr>
        <p:txBody>
          <a:bodyPr wrap="square" rtlCol="0">
            <a:spAutoFit/>
          </a:bodyPr>
          <a:lstStyle/>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Recall and retell the Easter story.</a:t>
            </a: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Understand what a symbol is.</a:t>
            </a: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Express an idea and recognise that others might think differently.</a:t>
            </a:r>
          </a:p>
          <a:p>
            <a:pPr marL="171450" lvl="0" indent="-171450">
              <a:spcAft>
                <a:spcPts val="200"/>
              </a:spcAft>
              <a:buFont typeface="Arial" panose="020B0604020202020204" pitchFamily="34" charset="0"/>
              <a:buChar char="•"/>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Religious vocabulary:</a:t>
            </a:r>
            <a:r>
              <a:rPr lang="en-GB" sz="1000" dirty="0">
                <a:effectLst/>
                <a:latin typeface="Work Sans" pitchFamily="2" charset="0"/>
                <a:ea typeface="Calibri" panose="020F0502020204030204" pitchFamily="34" charset="0"/>
                <a:cs typeface="Times New Roman" panose="02020603050405020304" pitchFamily="18" charset="0"/>
              </a:rPr>
              <a:t>  Salvation, symbol, palm leaf, bread, wine, cross.</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p:nvPr/>
        </p:nvSpPr>
        <p:spPr>
          <a:xfrm>
            <a:off x="3527922" y="3791148"/>
            <a:ext cx="8270177" cy="2862322"/>
          </a:xfrm>
          <a:prstGeom prst="rect">
            <a:avLst/>
          </a:prstGeom>
          <a:noFill/>
        </p:spPr>
        <p:txBody>
          <a:bodyPr wrap="square" lIns="91440" tIns="45720" rIns="91440" bIns="45720" rtlCol="0" anchor="t">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Introduction:</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Unlock the Easter story by exploring the objects in the feely bag:  </a:t>
            </a:r>
            <a:r>
              <a:rPr lang="en-GB" sz="1000" dirty="0">
                <a:effectLst/>
                <a:latin typeface="Work Sans" pitchFamily="2" charset="0"/>
                <a:ea typeface="Calibri" panose="020F0502020204030204" pitchFamily="34" charset="0"/>
                <a:cs typeface="Times New Roman" panose="02020603050405020304" pitchFamily="18" charset="0"/>
              </a:rPr>
              <a:t>e.g. palm leaf, bottle of water, bread and ‘wine’, cross, stone.</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How did you know which story to tell? </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How did the items in the bag help you? </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Teaching input:</a:t>
            </a:r>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We call these items ‘symbols’ – like other symbols in everyday life, they help us to remember something without using words.</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Discuss </a:t>
            </a:r>
            <a:r>
              <a:rPr lang="en-GB" sz="1000" dirty="0">
                <a:effectLst/>
                <a:latin typeface="Work Sans" pitchFamily="2" charset="0"/>
                <a:ea typeface="Calibri" panose="020F0502020204030204" pitchFamily="34" charset="0"/>
                <a:cs typeface="Times New Roman" panose="02020603050405020304" pitchFamily="18" charset="0"/>
              </a:rPr>
              <a:t>different symbols they might have come across in their everyday lives, e.g. no entry sign, bat sign (from Batman!), recycling sign, school logo etc. </a:t>
            </a:r>
            <a:r>
              <a:rPr lang="en-GB" sz="1000" b="1" dirty="0">
                <a:effectLst/>
                <a:latin typeface="Work Sans" pitchFamily="2" charset="0"/>
                <a:ea typeface="Calibri" panose="020F0502020204030204" pitchFamily="34" charset="0"/>
                <a:cs typeface="Times New Roman" panose="02020603050405020304" pitchFamily="18" charset="0"/>
              </a:rPr>
              <a:t>Talk</a:t>
            </a:r>
            <a:r>
              <a:rPr lang="en-GB" sz="1000" dirty="0">
                <a:effectLst/>
                <a:latin typeface="Work Sans" pitchFamily="2" charset="0"/>
                <a:ea typeface="Calibri" panose="020F0502020204030204" pitchFamily="34" charset="0"/>
                <a:cs typeface="Times New Roman" panose="02020603050405020304" pitchFamily="18" charset="0"/>
              </a:rPr>
              <a:t> about how religions use symbols to remind the believer of the most important things to remember.</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Key question: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Can you think of any important symbols that you might have in your home that help you to remember an important occasion or idea?</a:t>
            </a: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D9E9AD98-C2D8-2AF0-258A-6963B2FE7118}"/>
              </a:ext>
            </a:extLst>
          </p:cNvPr>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21055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How do different symbols help us to remember the story of Easter?</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0"/>
              </a:rPr>
              <a:t>CORE CONCEPT:</a:t>
            </a:r>
          </a:p>
          <a:p>
            <a:r>
              <a:rPr lang="en-GB" sz="1400" b="1">
                <a:solidFill>
                  <a:schemeClr val="bg1"/>
                </a:solidFill>
                <a:effectLst/>
                <a:latin typeface="Work Sans SemiBold" pitchFamily="2" charset="0"/>
                <a:ea typeface="Calibri" panose="020F0502020204030204" pitchFamily="34" charset="0"/>
                <a:cs typeface="Calibri Light" panose="020F0302020204030204" pitchFamily="34" charset="0"/>
              </a:rPr>
              <a:t>SALVATION</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346218F4-AF65-728F-1C2B-F0AA8CAE6C43}"/>
              </a:ext>
            </a:extLst>
          </p:cNvPr>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8207189" cy="4262705"/>
          </a:xfrm>
          <a:prstGeom prst="rect">
            <a:avLst/>
          </a:prstGeom>
          <a:noFill/>
        </p:spPr>
        <p:txBody>
          <a:bodyPr wrap="square">
            <a:spAutoFit/>
          </a:bodyPr>
          <a:lstStyle/>
          <a:p>
            <a:pPr>
              <a:lnSpc>
                <a:spcPct val="115000"/>
              </a:lnSpc>
              <a:spcAft>
                <a:spcPts val="1000"/>
              </a:spcAft>
            </a:pPr>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How do different symbols help us to retell the story of Easter?</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000" b="1" dirty="0">
                <a:effectLst/>
                <a:latin typeface="Work Sans" pitchFamily="2" charset="0"/>
                <a:ea typeface="Calibri" panose="020F0502020204030204" pitchFamily="34" charset="0"/>
                <a:cs typeface="Times New Roman" panose="02020603050405020304" pitchFamily="18" charset="0"/>
              </a:rPr>
              <a:t>Display </a:t>
            </a:r>
            <a:r>
              <a:rPr lang="en-GB" sz="1000" dirty="0">
                <a:effectLst/>
                <a:latin typeface="Work Sans" pitchFamily="2" charset="0"/>
                <a:ea typeface="Calibri" panose="020F0502020204030204" pitchFamily="34" charset="0"/>
                <a:cs typeface="Times New Roman" panose="02020603050405020304" pitchFamily="18" charset="0"/>
              </a:rPr>
              <a:t>the symbols from the bag and ask the children to put the symbols in order, then tell the story to each other. (This could be done as a class, or in pairs, depending on the class.)</a:t>
            </a:r>
          </a:p>
          <a:p>
            <a:r>
              <a:rPr lang="en-GB" sz="1000" b="1" dirty="0">
                <a:effectLst/>
                <a:latin typeface="Work Sans" pitchFamily="2" charset="0"/>
                <a:ea typeface="Calibri" panose="020F0502020204030204" pitchFamily="34" charset="0"/>
                <a:cs typeface="Times New Roman" panose="02020603050405020304" pitchFamily="18" charset="0"/>
              </a:rPr>
              <a:t>Things to note:</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Are there any parts of the story the children are not sure of? </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Are there any misconceptions that need addressing?  (One common misconception to listen out for is the idea that it was ‘magic’ that enabled Jesus to rise from the dead.)</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Main activity:  (Evaluate and communicate)</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Order the symbols of Easter in their book.</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Groups or in pairs depending on the class dynamics, rehearse retelling the Easter story.  The group/pair then share the retelling with another group/pair.</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Group/pair decide which part of the Easter story they think is the most important and explain why.</a:t>
            </a:r>
          </a:p>
          <a:p>
            <a:pPr marL="228600"/>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Plenary:  (Reflect and express)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questions:</a:t>
            </a:r>
            <a:r>
              <a:rPr lang="en-GB" sz="1000" dirty="0">
                <a:effectLst/>
                <a:latin typeface="Work Sans" pitchFamily="2" charset="0"/>
                <a:ea typeface="Calibri" panose="020F0502020204030204" pitchFamily="34" charset="0"/>
                <a:cs typeface="Times New Roman" panose="02020603050405020304" pitchFamily="18" charset="0"/>
              </a:rPr>
              <a:t>  </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I wonder which symbol you think is the most important in the Easter story.  Can you explain why?</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I wonder if there is any symbol, we could take away but not lose the true meaning behind the story?</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Things to note: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It is important following the discussion, that all the symbols are put back into the story so that the pupils know that each symbol is significant and important to the narrative.</a:t>
            </a:r>
          </a:p>
        </p:txBody>
      </p:sp>
      <p:sp>
        <p:nvSpPr>
          <p:cNvPr id="9" name="TextBox 8">
            <a:extLst>
              <a:ext uri="{FF2B5EF4-FFF2-40B4-BE49-F238E27FC236}">
                <a16:creationId xmlns:a16="http://schemas.microsoft.com/office/drawing/2014/main" id="{82CEC210-64FE-8C49-2C0E-5336DBB92CF6}"/>
              </a:ext>
            </a:extLst>
          </p:cNvPr>
          <p:cNvSpPr txBox="1"/>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1467024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How do different symbols help us to remember the story of Easter?</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0"/>
              </a:rPr>
              <a:t>CORE CONCEPT:</a:t>
            </a:r>
          </a:p>
          <a:p>
            <a:r>
              <a:rPr lang="en-GB" sz="1400" b="1">
                <a:solidFill>
                  <a:schemeClr val="bg1"/>
                </a:solidFill>
                <a:effectLst/>
                <a:latin typeface="Work Sans SemiBold" pitchFamily="2" charset="0"/>
                <a:ea typeface="Calibri" panose="020F0502020204030204" pitchFamily="34" charset="0"/>
                <a:cs typeface="Calibri Light" panose="020F0302020204030204" pitchFamily="34" charset="0"/>
              </a:rPr>
              <a:t>SALVATION</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346218F4-AF65-728F-1C2B-F0AA8CAE6C43}"/>
              </a:ext>
            </a:extLst>
          </p:cNvPr>
          <p:cNvSpPr/>
          <p:nvPr/>
        </p:nvSpPr>
        <p:spPr>
          <a:xfrm>
            <a:off x="0" y="2977514"/>
            <a:ext cx="3383279" cy="2021206"/>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p:nvPr/>
        </p:nvSpPr>
        <p:spPr>
          <a:xfrm>
            <a:off x="3605816" y="1824451"/>
            <a:ext cx="8304289" cy="1169551"/>
          </a:xfrm>
          <a:prstGeom prst="rect">
            <a:avLst/>
          </a:prstGeom>
          <a:noFill/>
        </p:spPr>
        <p:txBody>
          <a:bodyPr wrap="square">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Feely bag containing Easter symbols: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palm leaf (Palm Sunday)</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bottle of water with perhaps a cloth (Jesus’ washing his disciples’ feet)</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bread and ‘wine’ (either an image or bread and red squash!)</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cross (Jesus’ death)</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Easter egg (symbol of new life – now empty because Jesus is alive)</a:t>
            </a:r>
          </a:p>
          <a:p>
            <a:pPr marL="17145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stone (from the front of the tomb, which was rolled away)</a:t>
            </a: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8304289" cy="1017715"/>
          </a:xfrm>
          <a:prstGeom prst="rect">
            <a:avLst/>
          </a:prstGeom>
          <a:noFill/>
        </p:spPr>
        <p:txBody>
          <a:bodyPr wrap="square">
            <a:spAutoFit/>
          </a:bodyPr>
          <a:lstStyle/>
          <a:p>
            <a:pPr marL="171450" lvl="0" indent="-171450">
              <a:lnSpc>
                <a:spcPct val="106000"/>
              </a:lnSpc>
              <a:spcAft>
                <a:spcPts val="10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Be aware of any pupils who may find it difficult to talk about Jesus death, and be sure to point out that although the cross reminds us of a sad event, it is a positive symbol because it reminds Christians, they can be friends with God because of Jesus, and shows how much God loves everyone.</a:t>
            </a:r>
          </a:p>
          <a:p>
            <a:pPr marL="17145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Take note of pupils from different faiths.  If any pupils are unwilling to engage with or draw any of the symbols for religious reasons, ask them to draw or write their own symbols which would represent that part of the story.</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10" y="5204626"/>
            <a:ext cx="820719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cxnSp>
        <p:nvCxnSpPr>
          <p:cNvPr id="9" name="Straight Connector 8">
            <a:extLst>
              <a:ext uri="{FF2B5EF4-FFF2-40B4-BE49-F238E27FC236}">
                <a16:creationId xmlns:a16="http://schemas.microsoft.com/office/drawing/2014/main" id="{8FE4AEC0-94B1-5CD8-0B4A-87A4FFB8252F}"/>
              </a:ext>
            </a:extLst>
          </p:cNvPr>
          <p:cNvCxnSpPr>
            <a:cxnSpLocks/>
          </p:cNvCxnSpPr>
          <p:nvPr/>
        </p:nvCxnSpPr>
        <p:spPr>
          <a:xfrm flipH="1">
            <a:off x="3788659" y="2977514"/>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454FC53-2FC9-1532-F4C5-37D4C457D17C}"/>
              </a:ext>
            </a:extLst>
          </p:cNvPr>
          <p:cNvCxnSpPr>
            <a:cxnSpLocks/>
          </p:cNvCxnSpPr>
          <p:nvPr/>
        </p:nvCxnSpPr>
        <p:spPr>
          <a:xfrm flipH="1">
            <a:off x="3788659" y="4997783"/>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5712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2: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What do the symbols of bread and wine teach us about the meaning of Easter for Christians?</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0"/>
              </a:rPr>
              <a:t>CORE CONCEPT:</a:t>
            </a:r>
          </a:p>
          <a:p>
            <a:r>
              <a:rPr lang="en-GB" sz="1400" b="1">
                <a:solidFill>
                  <a:schemeClr val="bg1"/>
                </a:solidFill>
                <a:effectLst/>
                <a:latin typeface="Work Sans SemiBold" pitchFamily="2" charset="0"/>
                <a:ea typeface="Calibri" panose="020F0502020204030204" pitchFamily="34" charset="0"/>
                <a:cs typeface="Calibri Light" panose="020F0302020204030204" pitchFamily="34" charset="0"/>
              </a:rPr>
              <a:t>SALVATION</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20" name="TextBox 19">
            <a:extLst>
              <a:ext uri="{FF2B5EF4-FFF2-40B4-BE49-F238E27FC236}">
                <a16:creationId xmlns:a16="http://schemas.microsoft.com/office/drawing/2014/main" id="{7F0F295F-1945-027E-E498-9204783374FC}"/>
              </a:ext>
            </a:extLst>
          </p:cNvPr>
          <p:cNvSpPr txBox="1"/>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p:nvPr/>
        </p:nvSpPr>
        <p:spPr>
          <a:xfrm>
            <a:off x="3527922" y="2091131"/>
            <a:ext cx="8242126" cy="1169551"/>
          </a:xfrm>
          <a:prstGeom prst="rect">
            <a:avLst/>
          </a:prstGeom>
          <a:noFill/>
        </p:spPr>
        <p:txBody>
          <a:bodyPr wrap="square" rtlCol="0">
            <a:spAutoFit/>
          </a:bodyPr>
          <a:lstStyle/>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Recall the story of the Last Supper and its place in Holy Week</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Identify bread and wine as symbols relating to Easter, which are used by people all over the world to celebrate Holy Communion.</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Begin to understand what Holy Communion means for Christians.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Know the role food plays in their lives and what makes certain foods special on certain occasions,</a:t>
            </a:r>
          </a:p>
          <a:p>
            <a:pPr marL="171450" indent="-171450">
              <a:buFont typeface="Arial" panose="020B0604020202020204" pitchFamily="34" charset="0"/>
              <a:buChar char="•"/>
            </a:pPr>
            <a:endParaRPr lang="en-GB" sz="1000" b="1"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Religious vocabulary:  </a:t>
            </a:r>
            <a:r>
              <a:rPr lang="en-GB" sz="1000" dirty="0">
                <a:effectLst/>
                <a:latin typeface="Work Sans" pitchFamily="2" charset="0"/>
                <a:ea typeface="Calibri" panose="020F0502020204030204" pitchFamily="34" charset="0"/>
                <a:cs typeface="Times New Roman" panose="02020603050405020304" pitchFamily="18" charset="0"/>
              </a:rPr>
              <a:t>Salvation,</a:t>
            </a:r>
            <a:r>
              <a:rPr lang="en-GB" sz="1000" b="1"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Passover, Last Supper, bread, wine, Holy Communion.</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p:nvPr/>
        </p:nvSpPr>
        <p:spPr>
          <a:xfrm>
            <a:off x="3527922" y="3791148"/>
            <a:ext cx="8270177" cy="2862322"/>
          </a:xfrm>
          <a:prstGeom prst="rect">
            <a:avLst/>
          </a:prstGeom>
          <a:noFill/>
        </p:spPr>
        <p:txBody>
          <a:bodyPr wrap="square" lIns="91440" tIns="45720" rIns="91440" bIns="45720" rtlCol="0" anchor="t">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Introduction:</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Recap </a:t>
            </a:r>
            <a:r>
              <a:rPr lang="en-GB" sz="1000" dirty="0">
                <a:effectLst/>
                <a:latin typeface="Work Sans" pitchFamily="2" charset="0"/>
                <a:ea typeface="Calibri" panose="020F0502020204030204" pitchFamily="34" charset="0"/>
                <a:cs typeface="Times New Roman" panose="02020603050405020304" pitchFamily="18" charset="0"/>
              </a:rPr>
              <a:t>on previous week’s learning.</a:t>
            </a:r>
          </a:p>
          <a:p>
            <a:r>
              <a:rPr lang="en-GB" sz="1000" b="1" dirty="0">
                <a:effectLst/>
                <a:latin typeface="Work Sans" pitchFamily="2" charset="0"/>
                <a:ea typeface="Calibri" panose="020F0502020204030204" pitchFamily="34" charset="0"/>
                <a:cs typeface="Times New Roman" panose="02020603050405020304" pitchFamily="18" charset="0"/>
              </a:rPr>
              <a:t>Key knowledge checking:</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Recall and retell the Easter story.</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Understand what a symbol is.</a:t>
            </a:r>
          </a:p>
          <a:p>
            <a:pPr marL="171450" lvl="0" indent="-171450">
              <a:buFont typeface="Arial" panose="020B0604020202020204" pitchFamily="34" charset="0"/>
              <a:buChar char="•"/>
            </a:pP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Things to note:</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Were there any parts in the story that pupils struggled to remember? </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Were there any parts in the story that pupils struggled to understand? </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Encourage pupils to ask any questions they might have about the Easter story and display these to return to as they become relevant.</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Return to the feely bag of symbols and bring out the bread and wine.  These could either be images or a chalice and real bread.</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Introduce the weekly question:</a:t>
            </a:r>
            <a:r>
              <a:rPr lang="en-GB" sz="1000" dirty="0">
                <a:effectLst/>
                <a:latin typeface="Work Sans" pitchFamily="2" charset="0"/>
                <a:ea typeface="Calibri" panose="020F0502020204030204" pitchFamily="34" charset="0"/>
                <a:cs typeface="Times New Roman" panose="02020603050405020304" pitchFamily="18" charset="0"/>
              </a:rPr>
              <a:t>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What do the symbols of bread and wine teach us about the meaning of Easter for Christians?</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D9E9AD98-C2D8-2AF0-258A-6963B2FE7118}"/>
              </a:ext>
            </a:extLst>
          </p:cNvPr>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55680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2: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do the symbols of bread and wine teach us about the meaning of Easter for Christians?</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0"/>
              </a:rPr>
              <a:t>CORE CONCEPT:</a:t>
            </a:r>
          </a:p>
          <a:p>
            <a:r>
              <a:rPr lang="en-GB" sz="1400" b="1">
                <a:solidFill>
                  <a:schemeClr val="bg1"/>
                </a:solidFill>
                <a:effectLst/>
                <a:latin typeface="Work Sans SemiBold" pitchFamily="2" charset="0"/>
                <a:ea typeface="Calibri" panose="020F0502020204030204" pitchFamily="34" charset="0"/>
                <a:cs typeface="Calibri Light" panose="020F0302020204030204" pitchFamily="34" charset="0"/>
              </a:rPr>
              <a:t>SALVATION</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346218F4-AF65-728F-1C2B-F0AA8CAE6C43}"/>
              </a:ext>
            </a:extLst>
          </p:cNvPr>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8207189" cy="4862870"/>
          </a:xfrm>
          <a:prstGeom prst="rect">
            <a:avLst/>
          </a:prstGeom>
          <a:noFill/>
        </p:spPr>
        <p:txBody>
          <a:bodyPr wrap="square">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Pass </a:t>
            </a:r>
            <a:r>
              <a:rPr lang="en-GB" sz="1000" dirty="0">
                <a:effectLst/>
                <a:latin typeface="Work Sans" pitchFamily="2" charset="0"/>
                <a:ea typeface="Calibri" panose="020F0502020204030204" pitchFamily="34" charset="0"/>
                <a:cs typeface="Times New Roman" panose="02020603050405020304" pitchFamily="18" charset="0"/>
              </a:rPr>
              <a:t>the bread and wine around the class (ideally in a circle) and ask children to think about food that is special to them.  Share ideas – both religious and secular – of food that has a special meaning (</a:t>
            </a:r>
            <a:r>
              <a:rPr lang="en-GB" sz="1000" dirty="0" err="1">
                <a:effectLst/>
                <a:latin typeface="Work Sans" pitchFamily="2" charset="0"/>
                <a:ea typeface="Calibri" panose="020F0502020204030204" pitchFamily="34" charset="0"/>
                <a:cs typeface="Times New Roman" panose="02020603050405020304" pitchFamily="18" charset="0"/>
              </a:rPr>
              <a:t>eg</a:t>
            </a:r>
            <a:r>
              <a:rPr lang="en-GB" sz="1000" dirty="0">
                <a:effectLst/>
                <a:latin typeface="Work Sans" pitchFamily="2" charset="0"/>
                <a:ea typeface="Calibri" panose="020F0502020204030204" pitchFamily="34" charset="0"/>
                <a:cs typeface="Times New Roman" panose="02020603050405020304" pitchFamily="18" charset="0"/>
              </a:rPr>
              <a:t> birthday cakes, food for special festivals </a:t>
            </a:r>
            <a:r>
              <a:rPr lang="en-GB" sz="1000" dirty="0" err="1">
                <a:effectLst/>
                <a:latin typeface="Work Sans" pitchFamily="2" charset="0"/>
                <a:ea typeface="Calibri" panose="020F0502020204030204" pitchFamily="34" charset="0"/>
                <a:cs typeface="Times New Roman" panose="02020603050405020304" pitchFamily="18" charset="0"/>
              </a:rPr>
              <a:t>eg</a:t>
            </a:r>
            <a:r>
              <a:rPr lang="en-GB" sz="1000" dirty="0">
                <a:effectLst/>
                <a:latin typeface="Work Sans" pitchFamily="2" charset="0"/>
                <a:ea typeface="Calibri" panose="020F0502020204030204" pitchFamily="34" charset="0"/>
                <a:cs typeface="Times New Roman" panose="02020603050405020304" pitchFamily="18" charset="0"/>
              </a:rPr>
              <a:t> Eid, Passover)</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Can you think of a time when you might eat special food in your family?  What does that food help you to remember?</a:t>
            </a:r>
          </a:p>
          <a:p>
            <a:pPr marL="228600"/>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Explain</a:t>
            </a:r>
            <a:r>
              <a:rPr lang="en-GB" sz="1000" dirty="0">
                <a:effectLst/>
                <a:latin typeface="Work Sans" pitchFamily="2" charset="0"/>
                <a:ea typeface="Calibri" panose="020F0502020204030204" pitchFamily="34" charset="0"/>
                <a:cs typeface="Times New Roman" panose="02020603050405020304" pitchFamily="18" charset="0"/>
              </a:rPr>
              <a:t> that in the Easter story, Jesus and his disciples celebrated the Jewish festival of Passover, and therefore had a special meal. (If you have a Seder plate, share this here so children understand the context of the ‘Last Supper’ or show an image of Passover food – lamb, unleavened bread, herbs and wine).  Explain to children that this is why Christians today participate in a special service called Holy Communion where they share bread and wine together to remind them of what Jesus asked them to do in memory of him.  Christians believe Jesus was given to people by God to die to rescue/save them from suffering because they do wrong things sometimes.  Jesus was sent to ‘save’ people, forgive them for their ‘sins’ and offer them ‘salvation’ (life after death.)</a:t>
            </a:r>
          </a:p>
          <a:p>
            <a:r>
              <a:rPr lang="en-GB" sz="1000" b="1" dirty="0">
                <a:effectLst/>
                <a:latin typeface="Work Sans" pitchFamily="2" charset="0"/>
                <a:ea typeface="Calibri" panose="020F0502020204030204" pitchFamily="34" charset="0"/>
                <a:cs typeface="Times New Roman" panose="02020603050405020304" pitchFamily="18" charset="0"/>
              </a:rPr>
              <a:t>Watch/ read</a:t>
            </a:r>
            <a:r>
              <a:rPr lang="en-GB" sz="1000" dirty="0">
                <a:effectLst/>
                <a:latin typeface="Work Sans" pitchFamily="2" charset="0"/>
                <a:ea typeface="Calibri" panose="020F0502020204030204" pitchFamily="34" charset="0"/>
                <a:cs typeface="Times New Roman" panose="02020603050405020304" pitchFamily="18" charset="0"/>
              </a:rPr>
              <a:t> the story of the Last Supper Video clip:  </a:t>
            </a:r>
            <a:r>
              <a:rPr lang="en-GB" sz="1000" u="sng" dirty="0">
                <a:solidFill>
                  <a:srgbClr val="0563C1"/>
                </a:solidFill>
                <a:effectLst/>
                <a:latin typeface="Work Sans" pitchFamily="2" charset="0"/>
                <a:ea typeface="Calibri" panose="020F0502020204030204" pitchFamily="34" charset="0"/>
                <a:cs typeface="Times New Roman" panose="02020603050405020304" pitchFamily="18" charset="0"/>
                <a:hlinkClick r:id="rId3"/>
              </a:rPr>
              <a:t>The Story of Easter (The Last Supper) - YouTube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How was this meal different from the normal Passover meal?</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Why does Jesus say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“This is my body given for you; do this in remembrance of me.”  Luke 22:19</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Why did Jesus say </a:t>
            </a:r>
            <a:r>
              <a:rPr lang="en-GB" sz="1000" b="1" i="1" dirty="0">
                <a:solidFill>
                  <a:srgbClr val="55345A"/>
                </a:solidFill>
                <a:effectLst/>
                <a:latin typeface="Work Sans" pitchFamily="2" charset="0"/>
                <a:ea typeface="Calibri" panose="020F0502020204030204" pitchFamily="34" charset="0"/>
                <a:cs typeface="Times New Roman" panose="02020603050405020304" pitchFamily="18" charset="0"/>
              </a:rPr>
              <a:t>“This cup is the new covenant in my blood, which is poured out for you.”  Luke 22:20</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 you think Jesus was preparing his disciples for?</a:t>
            </a:r>
          </a:p>
          <a:p>
            <a:pPr marL="171450" lvl="0" indent="-171450">
              <a:buFont typeface="Arial" panose="020B0604020202020204" pitchFamily="34" charset="0"/>
              <a:buChar char="•"/>
            </a:pPr>
            <a:r>
              <a:rPr lang="en-GB" sz="1000" dirty="0">
                <a:solidFill>
                  <a:srgbClr val="000000"/>
                </a:solidFill>
                <a:effectLst/>
                <a:latin typeface="Work Sans" pitchFamily="2" charset="0"/>
                <a:ea typeface="Times New Roman" panose="02020603050405020304" pitchFamily="18" charset="0"/>
                <a:cs typeface="Times New Roman" panose="02020603050405020304" pitchFamily="18" charset="0"/>
              </a:rPr>
              <a:t>If you'd been there at the meal, what question might you have wanted to have asked Jesus?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Reflect and express:  </a:t>
            </a:r>
            <a:r>
              <a:rPr lang="en-GB" sz="1000" dirty="0">
                <a:effectLst/>
                <a:latin typeface="Work Sans" pitchFamily="2" charset="0"/>
                <a:ea typeface="Calibri" panose="020F0502020204030204" pitchFamily="34" charset="0"/>
                <a:cs typeface="Times New Roman" panose="02020603050405020304" pitchFamily="18" charset="0"/>
              </a:rPr>
              <a:t>Listen to the pupils’ responses.  Encourage them to explain their answers and respond sensitively to others answers.</a:t>
            </a:r>
          </a:p>
          <a:p>
            <a:r>
              <a:rPr lang="en-GB" sz="1000" dirty="0">
                <a:effectLst/>
                <a:latin typeface="Work Sans" pitchFamily="2" charset="0"/>
                <a:ea typeface="Calibri" panose="020F0502020204030204" pitchFamily="34" charset="0"/>
                <a:cs typeface="Times New Roman" panose="02020603050405020304" pitchFamily="18" charset="0"/>
              </a:rPr>
              <a:t>Make the link between the Passover lamb, sacrificed so the Israelites could escape slavery in Egypt, and Jesus who will become the ‘Lamb of God’ by dying on the cross.</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Return to the weekly question:</a:t>
            </a:r>
            <a:r>
              <a:rPr lang="en-GB" sz="1000" dirty="0">
                <a:effectLst/>
                <a:latin typeface="Work Sans" pitchFamily="2" charset="0"/>
                <a:ea typeface="Calibri" panose="020F0502020204030204" pitchFamily="34" charset="0"/>
                <a:cs typeface="Times New Roman" panose="02020603050405020304" pitchFamily="18" charset="0"/>
              </a:rPr>
              <a:t>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What do the symbols of bread and wine teach us about the meaning of Easter for Christians?</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p:txBody>
      </p:sp>
      <p:sp>
        <p:nvSpPr>
          <p:cNvPr id="9" name="TextBox 8">
            <a:extLst>
              <a:ext uri="{FF2B5EF4-FFF2-40B4-BE49-F238E27FC236}">
                <a16:creationId xmlns:a16="http://schemas.microsoft.com/office/drawing/2014/main" id="{82CEC210-64FE-8C49-2C0E-5336DBB92CF6}"/>
              </a:ext>
            </a:extLst>
          </p:cNvPr>
          <p:cNvSpPr txBox="1"/>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3380547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2: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do the symbols of bread and wine teach us about the meaning of Easter for Christians?</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0"/>
              </a:rPr>
              <a:t>CORE CONCEPT:</a:t>
            </a:r>
          </a:p>
          <a:p>
            <a:r>
              <a:rPr lang="en-GB" sz="1400" b="1">
                <a:solidFill>
                  <a:schemeClr val="bg1"/>
                </a:solidFill>
                <a:effectLst/>
                <a:latin typeface="Work Sans SemiBold" pitchFamily="2" charset="0"/>
                <a:ea typeface="Calibri" panose="020F0502020204030204" pitchFamily="34" charset="0"/>
                <a:cs typeface="Calibri Light" panose="020F0302020204030204" pitchFamily="34" charset="0"/>
              </a:rPr>
              <a:t>SALVATION</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346218F4-AF65-728F-1C2B-F0AA8CAE6C43}"/>
              </a:ext>
            </a:extLst>
          </p:cNvPr>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8495072" cy="4862870"/>
          </a:xfrm>
          <a:prstGeom prst="rect">
            <a:avLst/>
          </a:prstGeom>
          <a:noFill/>
        </p:spPr>
        <p:txBody>
          <a:bodyPr wrap="square">
            <a:spAutoFit/>
          </a:bodyPr>
          <a:lstStyle/>
          <a:p>
            <a:r>
              <a:rPr lang="en-GB" sz="1000" dirty="0">
                <a:effectLst/>
                <a:latin typeface="Work Sans" pitchFamily="2" charset="0"/>
                <a:ea typeface="Calibri" panose="020F0502020204030204" pitchFamily="34" charset="0"/>
                <a:cs typeface="Times New Roman" panose="02020603050405020304" pitchFamily="18" charset="0"/>
              </a:rPr>
              <a:t>Explain to the pupils that the symbols of bread and wine teach us that the meaning of Easter for Christians is about Jesus giving up his life to ‘save’ the world and that every time they eat the bread and drink the wine, that for many Christians they are remembering his death.  For other Christians they believe they are receiving Christ’s body and blood which was given for them through His death on the cross.</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Main activity:  (Evaluate and communicate)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Options:</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u="sng" dirty="0">
              <a:effectLst/>
              <a:latin typeface="Work Sans" pitchFamily="2" charset="0"/>
              <a:ea typeface="Calibri" panose="020F0502020204030204" pitchFamily="34" charset="0"/>
              <a:cs typeface="Times New Roman" panose="02020603050405020304" pitchFamily="18" charset="0"/>
            </a:endParaRPr>
          </a:p>
          <a:p>
            <a:r>
              <a:rPr lang="en-GB" sz="1000" b="1" u="sng" dirty="0">
                <a:effectLst/>
                <a:latin typeface="Work Sans" pitchFamily="2" charset="0"/>
                <a:ea typeface="Calibri" panose="020F0502020204030204" pitchFamily="34" charset="0"/>
                <a:cs typeface="Times New Roman" panose="02020603050405020304" pitchFamily="18" charset="0"/>
              </a:rPr>
              <a:t>Option 1:  </a:t>
            </a:r>
            <a:endParaRPr lang="en-GB" sz="1000" u="sng"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Whole class drama: Re-enactment of the Last Supper with the focus being on the following things: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Betrayal of Judas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Jesus breaking bread and telling the disciples to do this in memory of Him</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Emotions of the disciples</a:t>
            </a:r>
          </a:p>
          <a:p>
            <a:r>
              <a:rPr lang="en-GB" sz="1000" dirty="0">
                <a:effectLst/>
                <a:latin typeface="Work Sans" pitchFamily="2" charset="0"/>
                <a:ea typeface="Calibri" panose="020F0502020204030204" pitchFamily="34" charset="0"/>
                <a:cs typeface="Times New Roman" panose="02020603050405020304" pitchFamily="18" charset="0"/>
              </a:rPr>
              <a:t>As the pupils (in role as a disciple) act out the drama – freeze frame it at various points.  Teacher moves around the room and taps a child on the shoulder and invites them to say how they are feeling at that point in the story.</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points:  </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When they were reclining at the table, Jesus said:  </a:t>
            </a:r>
            <a:r>
              <a:rPr lang="en-GB" sz="1000" b="1" i="1" dirty="0">
                <a:solidFill>
                  <a:srgbClr val="55345A"/>
                </a:solidFill>
                <a:effectLst/>
                <a:latin typeface="Work Sans" pitchFamily="2" charset="0"/>
                <a:ea typeface="Calibri" panose="020F0502020204030204" pitchFamily="34" charset="0"/>
                <a:cs typeface="Times New Roman" panose="02020603050405020304" pitchFamily="18" charset="0"/>
              </a:rPr>
              <a:t>“I tell you one of you will betray me – one who is eating with me.”</a:t>
            </a:r>
            <a:r>
              <a:rPr lang="en-GB" sz="1000" dirty="0">
                <a:solidFill>
                  <a:srgbClr val="55345A"/>
                </a:solidFill>
                <a:effectLst/>
                <a:latin typeface="Work Sans" pitchFamily="2" charset="0"/>
                <a:ea typeface="Calibri" panose="020F0502020204030204" pitchFamily="34" charset="0"/>
                <a:cs typeface="Times New Roman" panose="02020603050405020304" pitchFamily="18" charset="0"/>
              </a:rPr>
              <a:t>  </a:t>
            </a:r>
            <a:r>
              <a:rPr lang="en-GB" sz="1000" b="1" dirty="0">
                <a:effectLst/>
                <a:latin typeface="Work Sans" pitchFamily="2" charset="0"/>
                <a:ea typeface="Calibri" panose="020F0502020204030204" pitchFamily="34" charset="0"/>
                <a:cs typeface="Times New Roman" panose="02020603050405020304" pitchFamily="18" charset="0"/>
              </a:rPr>
              <a:t>Mark 14: 17</a:t>
            </a:r>
            <a:endParaRPr lang="en-GB" sz="1000" b="1" dirty="0">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Pupils show their emotions on their face and through their body language.  Teacher taps them on the shoulder and asks them to say how they are feeling?  What is their response to Jesus’ words?</a:t>
            </a:r>
          </a:p>
          <a:p>
            <a:pPr marL="171450" lvl="0" indent="-171450">
              <a:buFont typeface="Arial" panose="020B0604020202020204" pitchFamily="34" charset="0"/>
              <a:buChar char="•"/>
            </a:pPr>
            <a:r>
              <a:rPr lang="en-GB" sz="1000" b="1" i="1" dirty="0">
                <a:solidFill>
                  <a:srgbClr val="55345A"/>
                </a:solidFill>
                <a:effectLst/>
                <a:latin typeface="Work Sans" pitchFamily="2" charset="0"/>
                <a:ea typeface="Calibri" panose="020F0502020204030204" pitchFamily="34" charset="0"/>
                <a:cs typeface="Times New Roman" panose="02020603050405020304" pitchFamily="18" charset="0"/>
              </a:rPr>
              <a:t>While they were eating Jesus took bread, gave thanks and broke it, and gave it to his disciples, saying, ‘Take it, this is my  body,</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 </a:t>
            </a:r>
            <a:r>
              <a:rPr lang="en-GB" sz="1000" b="1" dirty="0">
                <a:solidFill>
                  <a:srgbClr val="7030A0"/>
                </a:solidFill>
                <a:effectLst/>
                <a:latin typeface="Work Sans" pitchFamily="2" charset="0"/>
                <a:ea typeface="Calibri" panose="020F0502020204030204" pitchFamily="34" charset="0"/>
                <a:cs typeface="Times New Roman" panose="02020603050405020304" pitchFamily="18" charset="0"/>
              </a:rPr>
              <a:t> </a:t>
            </a:r>
            <a:r>
              <a:rPr lang="en-GB" sz="1000" b="1" dirty="0">
                <a:effectLst/>
                <a:latin typeface="Work Sans" pitchFamily="2" charset="0"/>
                <a:ea typeface="Calibri" panose="020F0502020204030204" pitchFamily="34" charset="0"/>
                <a:cs typeface="Times New Roman" panose="02020603050405020304" pitchFamily="18" charset="0"/>
              </a:rPr>
              <a:t>Mark 14:  22</a:t>
            </a:r>
            <a:r>
              <a:rPr lang="en-GB" sz="1000" dirty="0">
                <a:effectLst/>
                <a:latin typeface="Work Sans" pitchFamily="2" charset="0"/>
                <a:ea typeface="Calibri" panose="020F0502020204030204" pitchFamily="34" charset="0"/>
                <a:cs typeface="Times New Roman" panose="02020603050405020304" pitchFamily="18" charset="0"/>
              </a:rPr>
              <a:t>  (The teacher, if appropriate to do so could act this out and give each child a piece of bread.)  Teacher taps the pupil on the shoulder and asks them to say how they are feeling?  Why do you think Jesus is saying this to you?  What do you think he means by it?  What question do you have for Jesus?</a:t>
            </a:r>
          </a:p>
          <a:p>
            <a:pPr marL="171450" lvl="0" indent="-171450">
              <a:buFont typeface="Arial" panose="020B0604020202020204" pitchFamily="34" charset="0"/>
              <a:buChar char="•"/>
            </a:pPr>
            <a:r>
              <a:rPr lang="en-GB" sz="1000" b="1" i="1" dirty="0">
                <a:solidFill>
                  <a:srgbClr val="55345A"/>
                </a:solidFill>
                <a:effectLst/>
                <a:latin typeface="Work Sans" pitchFamily="2" charset="0"/>
                <a:ea typeface="Calibri" panose="020F0502020204030204" pitchFamily="34" charset="0"/>
                <a:cs typeface="Times New Roman" panose="02020603050405020304" pitchFamily="18" charset="0"/>
              </a:rPr>
              <a:t>Then he took the cup gave thanks and offered it to them, and they all drank from it.  “This is my blood of the new covenant, which is pored out for you many.”  </a:t>
            </a:r>
            <a:r>
              <a:rPr lang="en-GB" sz="1000" b="1" dirty="0">
                <a:effectLst/>
                <a:latin typeface="Work Sans" pitchFamily="2" charset="0"/>
                <a:ea typeface="Calibri" panose="020F0502020204030204" pitchFamily="34" charset="0"/>
                <a:cs typeface="Times New Roman" panose="02020603050405020304" pitchFamily="18" charset="0"/>
              </a:rPr>
              <a:t>Mark 14:  24  (The teacher, if appropriate to do so could then pour into a cup for each child some blackcurrant juice.)  </a:t>
            </a:r>
            <a:r>
              <a:rPr lang="en-GB" sz="1000" dirty="0">
                <a:effectLst/>
                <a:latin typeface="Work Sans" pitchFamily="2" charset="0"/>
                <a:ea typeface="Calibri" panose="020F0502020204030204" pitchFamily="34" charset="0"/>
                <a:cs typeface="Times New Roman" panose="02020603050405020304" pitchFamily="18" charset="0"/>
              </a:rPr>
              <a:t>Teacher taps the pupil on the shoulder and asks them to say how they feeling?  Why do you think Jesus is saying this to you?  What do you think he means by it?</a:t>
            </a:r>
          </a:p>
          <a:p>
            <a:pPr marL="171450" lvl="0" indent="-171450">
              <a:buFont typeface="Arial" panose="020B0604020202020204" pitchFamily="34" charset="0"/>
              <a:buChar char="•"/>
            </a:pPr>
            <a:r>
              <a:rPr lang="en-GB" sz="1000" b="1" dirty="0">
                <a:effectLst/>
                <a:latin typeface="Work Sans" pitchFamily="2" charset="0"/>
                <a:ea typeface="Calibri" panose="020F0502020204030204" pitchFamily="34" charset="0"/>
                <a:cs typeface="Times New Roman" panose="02020603050405020304" pitchFamily="18" charset="0"/>
              </a:rPr>
              <a:t>At the end of the drama, pupils recall in their books the questions they have for Jesus following the events of the Last Supper.</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82CEC210-64FE-8C49-2C0E-5336DBB92CF6}"/>
              </a:ext>
            </a:extLst>
          </p:cNvPr>
          <p:cNvSpPr txBox="1"/>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3089093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2: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do the symbols of bread and wine teach us about the meaning of Easter for Christians?</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0"/>
              </a:rPr>
              <a:t>CORE CONCEPT:</a:t>
            </a:r>
          </a:p>
          <a:p>
            <a:r>
              <a:rPr lang="en-GB" sz="1400" b="1">
                <a:solidFill>
                  <a:schemeClr val="bg1"/>
                </a:solidFill>
                <a:effectLst/>
                <a:latin typeface="Work Sans SemiBold" pitchFamily="2" charset="0"/>
                <a:ea typeface="Calibri" panose="020F0502020204030204" pitchFamily="34" charset="0"/>
                <a:cs typeface="Calibri Light" panose="020F0302020204030204" pitchFamily="34" charset="0"/>
              </a:rPr>
              <a:t>SALVATION</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346218F4-AF65-728F-1C2B-F0AA8CAE6C43}"/>
              </a:ext>
            </a:extLst>
          </p:cNvPr>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8304289" cy="4129336"/>
          </a:xfrm>
          <a:prstGeom prst="rect">
            <a:avLst/>
          </a:prstGeom>
          <a:noFill/>
        </p:spPr>
        <p:txBody>
          <a:bodyPr wrap="square" lIns="91440" tIns="45720" rIns="91440" bIns="45720" anchor="t">
            <a:spAutoFit/>
          </a:bodyPr>
          <a:lstStyle/>
          <a:p>
            <a:r>
              <a:rPr lang="en-GB" sz="1000" b="1" u="sng" dirty="0">
                <a:effectLst/>
                <a:latin typeface="Work Sans" pitchFamily="2" charset="0"/>
                <a:ea typeface="Calibri" panose="020F0502020204030204" pitchFamily="34" charset="0"/>
                <a:cs typeface="Times New Roman" panose="02020603050405020304" pitchFamily="18" charset="0"/>
              </a:rPr>
              <a:t>Option 2:</a:t>
            </a:r>
          </a:p>
          <a:p>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000" dirty="0">
                <a:effectLst/>
                <a:latin typeface="Work Sans"/>
                <a:ea typeface="Calibri" panose="020F0502020204030204" pitchFamily="34" charset="0"/>
                <a:cs typeface="Times New Roman"/>
              </a:rPr>
              <a:t>Write a recount of the meal from the point of view of one of the disciples.</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How did it feel when Jesus said</a:t>
            </a:r>
            <a:r>
              <a:rPr lang="en-GB" sz="1000" dirty="0">
                <a:latin typeface="Work Sans"/>
                <a:ea typeface="Calibri" panose="020F0502020204030204" pitchFamily="34" charset="0"/>
                <a:cs typeface="Times New Roman"/>
              </a:rPr>
              <a:t>,</a:t>
            </a:r>
            <a:r>
              <a:rPr lang="en-GB" sz="1000" dirty="0">
                <a:effectLst/>
                <a:latin typeface="Work Sans"/>
                <a:ea typeface="Calibri" panose="020F0502020204030204" pitchFamily="34" charset="0"/>
                <a:cs typeface="Times New Roman"/>
              </a:rPr>
              <a:t> ‘this is my body’? What did he mean?</a:t>
            </a:r>
          </a:p>
          <a:p>
            <a:pPr>
              <a:lnSpc>
                <a:spcPct val="115000"/>
              </a:lnSpc>
              <a:spcAft>
                <a:spcPts val="1000"/>
              </a:spcAft>
            </a:pP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u="sng" dirty="0">
                <a:effectLst/>
                <a:latin typeface="Work Sans" pitchFamily="2" charset="0"/>
                <a:ea typeface="Calibri" panose="020F0502020204030204" pitchFamily="34" charset="0"/>
                <a:cs typeface="Times New Roman" panose="02020603050405020304" pitchFamily="18" charset="0"/>
              </a:rPr>
              <a:t>Option 3:</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Pupils write a menu for a special meal to celebrate an occasion and explain the significant behind each item of food. </a:t>
            </a:r>
            <a:r>
              <a:rPr lang="en-GB" sz="1000" b="1" dirty="0">
                <a:effectLst/>
                <a:latin typeface="Work Sans" pitchFamily="2" charset="0"/>
                <a:ea typeface="Calibri" panose="020F0502020204030204" pitchFamily="34" charset="0"/>
                <a:cs typeface="Times New Roman" panose="02020603050405020304" pitchFamily="18" charset="0"/>
              </a:rPr>
              <a:t>Differentiation:</a:t>
            </a:r>
            <a:r>
              <a:rPr lang="en-GB" sz="1000" dirty="0">
                <a:effectLst/>
                <a:latin typeface="Work Sans" pitchFamily="2" charset="0"/>
                <a:ea typeface="Calibri" panose="020F0502020204030204" pitchFamily="34" charset="0"/>
                <a:cs typeface="Times New Roman" panose="02020603050405020304" pitchFamily="18" charset="0"/>
              </a:rPr>
              <a:t>  Draw a special meal and label the food.</a:t>
            </a:r>
            <a:r>
              <a:rPr lang="en-GB" sz="1000" b="1"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Pupils think about if this was their last meal with their friends, what one thing would they like their friends to do in memory of them:  </a:t>
            </a:r>
            <a:r>
              <a:rPr lang="en-GB" sz="1000" dirty="0" err="1">
                <a:effectLst/>
                <a:latin typeface="Work Sans" pitchFamily="2" charset="0"/>
                <a:ea typeface="Calibri" panose="020F0502020204030204" pitchFamily="34" charset="0"/>
                <a:cs typeface="Times New Roman" panose="02020603050405020304" pitchFamily="18" charset="0"/>
              </a:rPr>
              <a:t>Eg</a:t>
            </a:r>
            <a:r>
              <a:rPr lang="en-GB" sz="1000" dirty="0">
                <a:effectLst/>
                <a:latin typeface="Work Sans" pitchFamily="2" charset="0"/>
                <a:ea typeface="Calibri" panose="020F0502020204030204" pitchFamily="34" charset="0"/>
                <a:cs typeface="Times New Roman" panose="02020603050405020304" pitchFamily="18" charset="0"/>
              </a:rPr>
              <a:t> – Every time you meet, be kind to each other.  Every time you meet, give everyone a hug.  Every time you meet, smile at each other.   </a:t>
            </a:r>
          </a:p>
          <a:p>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u="sng" dirty="0">
              <a:effectLst/>
              <a:latin typeface="Work Sans" pitchFamily="2" charset="0"/>
              <a:ea typeface="Calibri" panose="020F0502020204030204" pitchFamily="34" charset="0"/>
              <a:cs typeface="Times New Roman" panose="02020603050405020304" pitchFamily="18" charset="0"/>
            </a:endParaRPr>
          </a:p>
          <a:p>
            <a:r>
              <a:rPr lang="en-GB" sz="1000" b="1" u="sng" dirty="0">
                <a:effectLst/>
                <a:latin typeface="Work Sans" pitchFamily="2" charset="0"/>
                <a:ea typeface="Calibri" panose="020F0502020204030204" pitchFamily="34" charset="0"/>
                <a:cs typeface="Times New Roman" panose="02020603050405020304" pitchFamily="18" charset="0"/>
              </a:rPr>
              <a:t>Option 4:</a:t>
            </a:r>
          </a:p>
          <a:p>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000" dirty="0">
                <a:effectLst/>
                <a:latin typeface="Work Sans"/>
                <a:ea typeface="Calibri" panose="020F0502020204030204" pitchFamily="34" charset="0"/>
                <a:cs typeface="Times New Roman"/>
              </a:rPr>
              <a:t>Make bread to share and talk about how people still share bread and wine today to remember Jesus’ death in order that humans could be saved and have a relationship with God once again.</a:t>
            </a:r>
          </a:p>
          <a:p>
            <a:pPr>
              <a:lnSpc>
                <a:spcPct val="114999"/>
              </a:lnSpc>
              <a:spcAft>
                <a:spcPts val="1000"/>
              </a:spcAft>
            </a:pPr>
            <a:endParaRPr lang="en-GB" sz="1000" dirty="0">
              <a:latin typeface="Work Sans"/>
              <a:ea typeface="Calibri" panose="020F0502020204030204" pitchFamily="34" charset="0"/>
              <a:cs typeface="Times New Roman"/>
            </a:endParaRPr>
          </a:p>
          <a:p>
            <a:r>
              <a:rPr lang="en-GB" sz="1000" b="1" dirty="0">
                <a:effectLst/>
                <a:latin typeface="Work Sans" pitchFamily="2" charset="0"/>
                <a:ea typeface="Calibri" panose="020F0502020204030204" pitchFamily="34" charset="0"/>
                <a:cs typeface="Times New Roman" panose="02020603050405020304" pitchFamily="18" charset="0"/>
              </a:rPr>
              <a:t>Plenary: (Reflect and express)</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Circle time:  </a:t>
            </a:r>
            <a:r>
              <a:rPr lang="en-GB" sz="1000" dirty="0">
                <a:effectLst/>
                <a:latin typeface="Work Sans" pitchFamily="2" charset="0"/>
                <a:ea typeface="Calibri" panose="020F0502020204030204" pitchFamily="34" charset="0"/>
                <a:cs typeface="Times New Roman" panose="02020603050405020304" pitchFamily="18" charset="0"/>
              </a:rPr>
              <a:t>If you knew this was going to be the last time you were going to see a friend for a very long time, what would you want to say to them?</a:t>
            </a:r>
          </a:p>
        </p:txBody>
      </p:sp>
      <p:sp>
        <p:nvSpPr>
          <p:cNvPr id="9" name="TextBox 8">
            <a:extLst>
              <a:ext uri="{FF2B5EF4-FFF2-40B4-BE49-F238E27FC236}">
                <a16:creationId xmlns:a16="http://schemas.microsoft.com/office/drawing/2014/main" id="{82CEC210-64FE-8C49-2C0E-5336DBB92CF6}"/>
              </a:ext>
            </a:extLst>
          </p:cNvPr>
          <p:cNvSpPr txBox="1"/>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6059377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 Syllabus KS1 Units of Learning Template" id="{98CEE82A-5173-4FD9-BBA4-6436A5BC2C87}" vid="{B0F57CC1-CDB5-4740-91E4-089262F02F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62940bfc-e56c-4552-8076-1b7135828164" xsi:nil="true"/>
    <lcf76f155ced4ddcb4097134ff3c332f xmlns="37c5c6fe-bc8e-4494-977e-45e76d6ce1fa">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7785FF21E3A1444BE0DFE2E5C59DFFC" ma:contentTypeVersion="14" ma:contentTypeDescription="Create a new document." ma:contentTypeScope="" ma:versionID="7044c6264d3a0ebe1f1cc9df10260561">
  <xsd:schema xmlns:xsd="http://www.w3.org/2001/XMLSchema" xmlns:xs="http://www.w3.org/2001/XMLSchema" xmlns:p="http://schemas.microsoft.com/office/2006/metadata/properties" xmlns:ns2="37c5c6fe-bc8e-4494-977e-45e76d6ce1fa" xmlns:ns3="62940bfc-e56c-4552-8076-1b7135828164" targetNamespace="http://schemas.microsoft.com/office/2006/metadata/properties" ma:root="true" ma:fieldsID="04e286e50f2a216d36399f8f5698cf81" ns2:_="" ns3:_="">
    <xsd:import namespace="37c5c6fe-bc8e-4494-977e-45e76d6ce1fa"/>
    <xsd:import namespace="62940bfc-e56c-4552-8076-1b7135828164"/>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c5c6fe-bc8e-4494-977e-45e76d6ce1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b56acc64-6845-4a0f-a249-d12a5ba8c678"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2940bfc-e56c-4552-8076-1b713582816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755e0fd7-9706-4511-9413-6a00656adbfd}" ma:internalName="TaxCatchAll" ma:showField="CatchAllData" ma:web="62940bfc-e56c-4552-8076-1b713582816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B6D9A60-4B28-4F30-A63C-1D9D59D95C6E}">
  <ds:schemaRefs>
    <ds:schemaRef ds:uri="http://schemas.microsoft.com/office/2006/metadata/properties"/>
    <ds:schemaRef ds:uri="http://schemas.microsoft.com/office/infopath/2007/PartnerControls"/>
    <ds:schemaRef ds:uri="62940bfc-e56c-4552-8076-1b7135828164"/>
    <ds:schemaRef ds:uri="37c5c6fe-bc8e-4494-977e-45e76d6ce1fa"/>
  </ds:schemaRefs>
</ds:datastoreItem>
</file>

<file path=customXml/itemProps2.xml><?xml version="1.0" encoding="utf-8"?>
<ds:datastoreItem xmlns:ds="http://schemas.openxmlformats.org/officeDocument/2006/customXml" ds:itemID="{9BE297AA-2788-4CF4-904B-89D70D5C4669}">
  <ds:schemaRefs>
    <ds:schemaRef ds:uri="http://schemas.microsoft.com/sharepoint/v3/contenttype/forms"/>
  </ds:schemaRefs>
</ds:datastoreItem>
</file>

<file path=customXml/itemProps3.xml><?xml version="1.0" encoding="utf-8"?>
<ds:datastoreItem xmlns:ds="http://schemas.openxmlformats.org/officeDocument/2006/customXml" ds:itemID="{79B5C8D3-4614-4376-A14B-DD7ACB5439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7c5c6fe-bc8e-4494-977e-45e76d6ce1fa"/>
    <ds:schemaRef ds:uri="62940bfc-e56c-4552-8076-1b71358281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88</TotalTime>
  <Words>5184</Words>
  <Application>Microsoft Office PowerPoint</Application>
  <PresentationFormat>Widescreen</PresentationFormat>
  <Paragraphs>394</Paragraphs>
  <Slides>16</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Symbol</vt:lpstr>
      <vt:lpstr>Work Sans</vt:lpstr>
      <vt:lpstr>Work Sans Light</vt:lpstr>
      <vt:lpstr>Work Sans SemiBold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Leila Ingram-Smith</dc:creator>
  <cp:lastModifiedBy>Abigail Chand</cp:lastModifiedBy>
  <cp:revision>17</cp:revision>
  <dcterms:created xsi:type="dcterms:W3CDTF">2023-08-10T13:44:37Z</dcterms:created>
  <dcterms:modified xsi:type="dcterms:W3CDTF">2023-12-20T14:39:11Z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0x01010017785FF21E3A1444BE0DFE2E5C59DFFC</vt:lpwstr>
  </property>
  <property fmtid="{D5CDD505-2E9C-101B-9397-08002B2CF9AE}" pid="3" name="MediaServiceImageTags">
    <vt:lpwstr/>
  </property>
</Properties>
</file>