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7" r:id="rId5"/>
    <p:sldId id="265" r:id="rId6"/>
    <p:sldId id="259" r:id="rId7"/>
    <p:sldId id="261" r:id="rId8"/>
    <p:sldId id="266" r:id="rId9"/>
    <p:sldId id="263" r:id="rId10"/>
    <p:sldId id="267" r:id="rId11"/>
    <p:sldId id="268" r:id="rId12"/>
    <p:sldId id="269" r:id="rId13"/>
    <p:sldId id="270" r:id="rId14"/>
    <p:sldId id="271" r:id="rId15"/>
    <p:sldId id="272" r:id="rId16"/>
    <p:sldId id="274" r:id="rId17"/>
    <p:sldId id="275" r:id="rId18"/>
    <p:sldId id="276" r:id="rId19"/>
    <p:sldId id="277" r:id="rId20"/>
    <p:sldId id="278" r:id="rId21"/>
    <p:sldId id="280" r:id="rId22"/>
    <p:sldId id="26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345A"/>
    <a:srgbClr val="2D80A5"/>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9264EE-CF88-E435-4C14-AFABF85B8C92}" v="43" dt="2023-11-19T02:14:17.2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8" d="100"/>
          <a:sy n="98" d="100"/>
        </p:scale>
        <p:origin x="90"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 Thorne" userId="S::mary.thorne@london.anglican.org::a5b5e5da-c416-47bf-aff9-8cca5d278713" providerId="AD" clId="Web-{029264EE-CF88-E435-4C14-AFABF85B8C92}"/>
    <pc:docChg chg="modSld">
      <pc:chgData name="Mary Thorne" userId="S::mary.thorne@london.anglican.org::a5b5e5da-c416-47bf-aff9-8cca5d278713" providerId="AD" clId="Web-{029264EE-CF88-E435-4C14-AFABF85B8C92}" dt="2023-11-19T02:14:12.571" v="20" actId="20577"/>
      <pc:docMkLst>
        <pc:docMk/>
      </pc:docMkLst>
      <pc:sldChg chg="modSp">
        <pc:chgData name="Mary Thorne" userId="S::mary.thorne@london.anglican.org::a5b5e5da-c416-47bf-aff9-8cca5d278713" providerId="AD" clId="Web-{029264EE-CF88-E435-4C14-AFABF85B8C92}" dt="2023-11-19T02:14:12.571" v="20" actId="20577"/>
        <pc:sldMkLst>
          <pc:docMk/>
          <pc:sldMk cId="1416048296" sldId="278"/>
        </pc:sldMkLst>
        <pc:spChg chg="mod">
          <ac:chgData name="Mary Thorne" userId="S::mary.thorne@london.anglican.org::a5b5e5da-c416-47bf-aff9-8cca5d278713" providerId="AD" clId="Web-{029264EE-CF88-E435-4C14-AFABF85B8C92}" dt="2023-11-19T02:14:12.571" v="20" actId="20577"/>
          <ac:spMkLst>
            <pc:docMk/>
            <pc:sldMk cId="1416048296" sldId="278"/>
            <ac:spMk id="23" creationId="{5356ED5B-34B2-601E-8F6A-6C3A1612E59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52B91-983F-4E16-BEAF-03D6F829F9D6}" type="datetimeFigureOut">
              <a:rPr lang="en-GB" smtClean="0"/>
              <a:t>21/11/2023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AF609A-6651-46C4-848E-7D0704CC3E75}" type="slidenum">
              <a:rPr lang="en-GB" smtClean="0"/>
              <a:t>‹#›</a:t>
            </a:fld>
            <a:endParaRPr lang="en-GB"/>
          </a:p>
        </p:txBody>
      </p:sp>
    </p:spTree>
    <p:extLst>
      <p:ext uri="{BB962C8B-B14F-4D97-AF65-F5344CB8AC3E}">
        <p14:creationId xmlns:p14="http://schemas.microsoft.com/office/powerpoint/2010/main" val="2195567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F4EC0D-FE89-3D4A-871C-B7CDF984FBF3}" type="slidenum">
              <a:rPr lang="en-US" smtClean="0"/>
              <a:t>19</a:t>
            </a:fld>
            <a:endParaRPr lang="en-US"/>
          </a:p>
        </p:txBody>
      </p:sp>
    </p:spTree>
    <p:extLst>
      <p:ext uri="{BB962C8B-B14F-4D97-AF65-F5344CB8AC3E}">
        <p14:creationId xmlns:p14="http://schemas.microsoft.com/office/powerpoint/2010/main" val="344991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11/21/2023</a:t>
            </a:fld>
            <a:endParaRPr lang="en-US"/>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50425599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11/21/2023</a:t>
            </a:fld>
            <a:endParaRPr lang="en-US"/>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learvision.education/ask-a-buddhist/"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clearvision.education/ask-a-buddhist/"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clearvision.education/ask-a-buddhist/"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rqNrWSbxCM4"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watbuddhapadipa.org/" TargetMode="External"/><Relationship Id="rId5" Type="http://schemas.openxmlformats.org/officeDocument/2006/relationships/hyperlink" Target="file:///E:\Advisor%20work%20UPDATED%20JUNE%202021\RE\Scheme%20of%20work\RE%20Syllabus%20Units%20work\New%20syllabus\Units%20of%20learning\Year%206\BUDDHAPADIPA%20LONDON%20&#8211;%20Thai%20Buddhist%20Temple%20in%20London" TargetMode="External"/><Relationship Id="rId4" Type="http://schemas.openxmlformats.org/officeDocument/2006/relationships/hyperlink" Target="https://londonbuddhistcentre.com/"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rqNrWSbxCM4"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svg"/></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reonline.org.uk/resources/what-do-buddhists-value-most/" TargetMode="External"/><Relationship Id="rId3" Type="http://schemas.openxmlformats.org/officeDocument/2006/relationships/hyperlink" Target="https://www.bbc.co.uk/religion/religions/buddhism/ataglance/glance.shtml" TargetMode="External"/><Relationship Id="rId7"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s://www.bbc.co.uk/religion/religions/buddhism/beliefs/fournobletruths_1.shtml" TargetMode="External"/><Relationship Id="rId9" Type="http://schemas.openxmlformats.org/officeDocument/2006/relationships/hyperlink" Target="https://www.reonline.org.uk/resources/voices-from-buddhist-worldview-tradition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C9AoZj_FPzU"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C9AoZj_FPzU"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clearvision.education/ask-a-buddhist/"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4F26357-C8AA-8A42-8099-6CCE16D9F210}"/>
              </a:ext>
            </a:extLst>
          </p:cNvPr>
          <p:cNvSpPr/>
          <p:nvPr/>
        </p:nvSpPr>
        <p:spPr>
          <a:xfrm>
            <a:off x="5700333" y="2664764"/>
            <a:ext cx="6488554" cy="3063374"/>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1" y="1"/>
            <a:ext cx="12192001" cy="2664763"/>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52668" y="279247"/>
            <a:ext cx="8039647" cy="830997"/>
          </a:xfrm>
          <a:prstGeom prst="rect">
            <a:avLst/>
          </a:prstGeom>
          <a:noFill/>
        </p:spPr>
        <p:txBody>
          <a:bodyPr wrap="square" rtlCol="0">
            <a:spAutoFit/>
          </a:bodyPr>
          <a:lstStyle/>
          <a:p>
            <a:r>
              <a:rPr lang="en-US" sz="2400" dirty="0">
                <a:solidFill>
                  <a:schemeClr val="bg1"/>
                </a:solidFill>
                <a:latin typeface="Work Sans Light" pitchFamily="2" charset="0"/>
              </a:rPr>
              <a:t>Big Question:</a:t>
            </a:r>
          </a:p>
          <a:p>
            <a:r>
              <a:rPr lang="en-GB" sz="2400" dirty="0">
                <a:solidFill>
                  <a:schemeClr val="bg1"/>
                </a:solidFill>
                <a:effectLst/>
                <a:latin typeface="Work Sans Light" pitchFamily="2" charset="0"/>
                <a:ea typeface="Calibri" panose="020F0502020204030204" pitchFamily="34" charset="0"/>
                <a:cs typeface="Calibri Light" panose="020F0302020204030204" pitchFamily="34" charset="0"/>
              </a:rPr>
              <a:t>What does it mean to be a Buddhist? </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62553" y="344531"/>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062660" y="1630908"/>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62553" y="1110244"/>
            <a:ext cx="2163340" cy="1384995"/>
          </a:xfrm>
          <a:prstGeom prst="rect">
            <a:avLst/>
          </a:prstGeom>
          <a:noFill/>
        </p:spPr>
        <p:txBody>
          <a:bodyPr wrap="square" rtlCol="0">
            <a:spAutoFit/>
          </a:bodyPr>
          <a:lstStyle/>
          <a:p>
            <a:r>
              <a:rPr lang="en-US" sz="1400" dirty="0">
                <a:solidFill>
                  <a:schemeClr val="bg1"/>
                </a:solidFill>
                <a:latin typeface="Work Sans SemiBold" pitchFamily="2" charset="0"/>
              </a:rPr>
              <a:t>CORE CONCEPT: </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WAYS OF EXPRESSING MEANING.</a:t>
            </a:r>
            <a:r>
              <a:rPr lang="en-GB" sz="1400" dirty="0">
                <a:solidFill>
                  <a:schemeClr val="bg1"/>
                </a:solidFill>
                <a:latin typeface="Work Sans SemiBold" pitchFamily="2" charset="0"/>
                <a:ea typeface="Calibri" panose="020F0502020204030204" pitchFamily="34" charset="0"/>
                <a:cs typeface="Times New Roman" panose="02020603050405020304" pitchFamily="18" charset="0"/>
              </a:rPr>
              <a:t> </a:t>
            </a:r>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QUESTIONS OF MEANING, PURPOSE AND TRUTH.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02A947F6-1B69-709F-552B-F5197D4394BF}"/>
              </a:ext>
            </a:extLst>
          </p:cNvPr>
          <p:cNvSpPr/>
          <p:nvPr/>
        </p:nvSpPr>
        <p:spPr>
          <a:xfrm>
            <a:off x="-2869" y="2664764"/>
            <a:ext cx="2259054" cy="41932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DE66AFA-E74B-2A5B-54A9-042DB2229AA7}"/>
              </a:ext>
            </a:extLst>
          </p:cNvPr>
          <p:cNvSpPr txBox="1"/>
          <p:nvPr/>
        </p:nvSpPr>
        <p:spPr>
          <a:xfrm>
            <a:off x="5782891" y="5817590"/>
            <a:ext cx="6335791" cy="861774"/>
          </a:xfrm>
          <a:prstGeom prst="rect">
            <a:avLst/>
          </a:prstGeom>
          <a:noFill/>
        </p:spPr>
        <p:txBody>
          <a:bodyPr wrap="square" rtlCol="0">
            <a:spAutoFit/>
          </a:bodyPr>
          <a:lstStyle/>
          <a:p>
            <a: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t>Sensitivities:</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7030A0"/>
                </a:solidFill>
                <a:effectLst/>
                <a:latin typeface="Work Sans" pitchFamily="2" charset="0"/>
                <a:ea typeface="Calibri" panose="020F0502020204030204" pitchFamily="34" charset="0"/>
                <a:cs typeface="Calibri Light" panose="020F03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Calibri Light" panose="020F0302020204030204" pitchFamily="34" charset="0"/>
              </a:rPr>
              <a:t>Be mindful of pupils’ cultural backgrounds and belief when discussing suffering, death and rebirth.  It is important to be aware of and sensitive towards the individual situations and experiences of pupils in the class.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FCBEA29B-1814-54FD-DF6E-C7E229BB1571}"/>
              </a:ext>
            </a:extLst>
          </p:cNvPr>
          <p:cNvSpPr txBox="1"/>
          <p:nvPr/>
        </p:nvSpPr>
        <p:spPr>
          <a:xfrm>
            <a:off x="5782891" y="2760273"/>
            <a:ext cx="2986732" cy="2939266"/>
          </a:xfrm>
          <a:prstGeom prst="rect">
            <a:avLst/>
          </a:prstGeom>
          <a:noFill/>
        </p:spPr>
        <p:txBody>
          <a:bodyPr wrap="square" lIns="91440" tIns="45720" rIns="91440" bIns="45720" rtlCol="0" anchor="t">
            <a:spAutoFit/>
          </a:bodyPr>
          <a:lstStyle/>
          <a:p>
            <a:pPr>
              <a:spcAft>
                <a:spcPts val="100"/>
              </a:spcAft>
            </a:pPr>
            <a:r>
              <a:rPr lang="en-GB" sz="1000" b="1" dirty="0">
                <a:solidFill>
                  <a:srgbClr val="2D80A5"/>
                </a:solidFill>
                <a:effectLst/>
                <a:latin typeface="Work Sans" pitchFamily="2" charset="0"/>
                <a:ea typeface="Calibri" panose="020F0502020204030204" pitchFamily="34" charset="0"/>
                <a:cs typeface="Times New Roman"/>
              </a:rPr>
              <a:t>Religious vocabulary:</a:t>
            </a:r>
          </a:p>
          <a:p>
            <a:pPr>
              <a:spcAft>
                <a:spcPts val="100"/>
              </a:spcAft>
            </a:pPr>
            <a:br>
              <a:rPr lang="en-GB" sz="1000" b="1" dirty="0">
                <a:effectLst/>
                <a:latin typeface="Work Sans" pitchFamily="2" charset="0"/>
                <a:ea typeface="Calibri" panose="020F0502020204030204" pitchFamily="34" charset="0"/>
                <a:cs typeface="Times New Roman" panose="02020603050405020304" pitchFamily="18" charset="0"/>
              </a:rPr>
            </a:br>
            <a:r>
              <a:rPr lang="en-GB" sz="1000" b="1" dirty="0">
                <a:effectLst/>
                <a:latin typeface="Work Sans" pitchFamily="2" charset="0"/>
                <a:ea typeface="Calibri" panose="020F0502020204030204" pitchFamily="34" charset="0"/>
                <a:cs typeface="Times New Roman" panose="02020603050405020304" pitchFamily="18" charset="0"/>
              </a:rPr>
              <a:t>Buddha:</a:t>
            </a:r>
            <a:r>
              <a:rPr lang="en-GB" sz="1000" dirty="0">
                <a:effectLst/>
                <a:latin typeface="Work Sans" pitchFamily="2" charset="0"/>
                <a:ea typeface="Calibri" panose="020F0502020204030204" pitchFamily="34" charset="0"/>
                <a:cs typeface="Times New Roman" panose="02020603050405020304" pitchFamily="18" charset="0"/>
              </a:rPr>
              <a:t>  The founder of Buddhism, Siddhartha Gautama, after his enlightenment.   It is a title which means the enlightened or awakened one.</a:t>
            </a:r>
          </a:p>
          <a:p>
            <a:pPr>
              <a:spcAft>
                <a:spcPts val="100"/>
              </a:spcAft>
            </a:pPr>
            <a:r>
              <a:rPr lang="en-GB" sz="1000" b="1" dirty="0">
                <a:effectLst/>
                <a:latin typeface="Work Sans" pitchFamily="2" charset="0"/>
                <a:ea typeface="Calibri" panose="020F0502020204030204" pitchFamily="34" charset="0"/>
                <a:cs typeface="Times New Roman" panose="02020603050405020304" pitchFamily="18" charset="0"/>
              </a:rPr>
              <a:t>Enlightenment:</a:t>
            </a:r>
            <a:r>
              <a:rPr lang="en-GB" sz="1000" dirty="0">
                <a:effectLst/>
                <a:latin typeface="Work Sans" pitchFamily="2" charset="0"/>
                <a:ea typeface="Calibri" panose="020F0502020204030204" pitchFamily="34" charset="0"/>
                <a:cs typeface="Times New Roman" panose="02020603050405020304" pitchFamily="18" charset="0"/>
              </a:rPr>
              <a:t>  The realisation of the truth about life.  In Buddhism it releases a person from the cycle of rebirth.</a:t>
            </a:r>
          </a:p>
          <a:p>
            <a:pPr>
              <a:spcAft>
                <a:spcPts val="100"/>
              </a:spcAft>
            </a:pPr>
            <a:r>
              <a:rPr lang="en-GB" sz="1000" b="1" dirty="0">
                <a:effectLst/>
                <a:latin typeface="Work Sans" pitchFamily="2" charset="0"/>
                <a:ea typeface="Calibri" panose="020F0502020204030204" pitchFamily="34" charset="0"/>
                <a:cs typeface="Times New Roman" panose="02020603050405020304" pitchFamily="18" charset="0"/>
              </a:rPr>
              <a:t>Four noble truths:</a:t>
            </a:r>
            <a:r>
              <a:rPr lang="en-GB" sz="1000" dirty="0">
                <a:effectLst/>
                <a:latin typeface="Work Sans" pitchFamily="2" charset="0"/>
                <a:ea typeface="Calibri" panose="020F0502020204030204" pitchFamily="34" charset="0"/>
                <a:cs typeface="Times New Roman" panose="02020603050405020304" pitchFamily="18" charset="0"/>
              </a:rPr>
              <a:t>  The truths discovered by the Buddha during his enlightenment.</a:t>
            </a:r>
          </a:p>
          <a:p>
            <a:pPr>
              <a:spcAft>
                <a:spcPts val="100"/>
              </a:spcAft>
            </a:pPr>
            <a:r>
              <a:rPr lang="en-GB" sz="1000" b="1" dirty="0">
                <a:effectLst/>
                <a:latin typeface="Work Sans" pitchFamily="2" charset="0"/>
                <a:ea typeface="Calibri" panose="020F0502020204030204" pitchFamily="34" charset="0"/>
                <a:cs typeface="Times New Roman" panose="02020603050405020304" pitchFamily="18" charset="0"/>
              </a:rPr>
              <a:t>The noble eightfold path:</a:t>
            </a:r>
            <a:r>
              <a:rPr lang="en-GB" sz="1000" dirty="0">
                <a:effectLst/>
                <a:latin typeface="Work Sans" pitchFamily="2" charset="0"/>
                <a:ea typeface="Calibri" panose="020F0502020204030204" pitchFamily="34" charset="0"/>
                <a:cs typeface="Times New Roman" panose="02020603050405020304" pitchFamily="18" charset="0"/>
              </a:rPr>
              <a:t>  The teaching of the Buddha that can lead to the end of suffering.</a:t>
            </a:r>
          </a:p>
          <a:p>
            <a:pPr>
              <a:spcAft>
                <a:spcPts val="100"/>
              </a:spcAft>
            </a:pPr>
            <a:r>
              <a:rPr lang="en-GB" sz="1000" b="1" dirty="0">
                <a:effectLst/>
                <a:latin typeface="Work Sans" pitchFamily="2" charset="0"/>
                <a:ea typeface="Calibri" panose="020F0502020204030204" pitchFamily="34" charset="0"/>
                <a:cs typeface="Times New Roman" panose="02020603050405020304" pitchFamily="18" charset="0"/>
              </a:rPr>
              <a:t>Dukkha:</a:t>
            </a:r>
            <a:r>
              <a:rPr lang="en-GB" sz="1000" dirty="0">
                <a:effectLst/>
                <a:latin typeface="Work Sans" pitchFamily="2" charset="0"/>
                <a:ea typeface="Calibri" panose="020F0502020204030204" pitchFamily="34" charset="0"/>
                <a:cs typeface="Times New Roman" panose="02020603050405020304" pitchFamily="18" charset="0"/>
              </a:rPr>
              <a:t>  Suffering; illness; dissatisfaction; imperfection.  An unavoidable fact of existence according to the first noble truth.</a:t>
            </a:r>
          </a:p>
          <a:p>
            <a:pPr>
              <a:spcAft>
                <a:spcPts val="100"/>
              </a:spcAft>
            </a:pP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7A0B1AB5-C845-D825-5E53-42CB9D3C4090}"/>
              </a:ext>
            </a:extLst>
          </p:cNvPr>
          <p:cNvSpPr txBox="1"/>
          <p:nvPr/>
        </p:nvSpPr>
        <p:spPr>
          <a:xfrm>
            <a:off x="73318" y="2764572"/>
            <a:ext cx="2100309" cy="3170099"/>
          </a:xfrm>
          <a:prstGeom prst="rect">
            <a:avLst/>
          </a:prstGeom>
          <a:noFill/>
        </p:spPr>
        <p:txBody>
          <a:bodyPr wrap="square" lIns="91440" tIns="45720" rIns="91440" bIns="45720" rtlCol="0" anchor="t">
            <a:spAutoFit/>
          </a:bodyPr>
          <a:lstStyle/>
          <a:p>
            <a:r>
              <a:rPr lang="en-GB" sz="1000" b="1" dirty="0">
                <a:solidFill>
                  <a:srgbClr val="2D80A5"/>
                </a:solidFill>
                <a:effectLst/>
                <a:latin typeface="Work Sans" pitchFamily="2" charset="0"/>
                <a:ea typeface="Calibri" panose="020F0502020204030204" pitchFamily="34" charset="0"/>
                <a:cs typeface="Calibri Light"/>
              </a:rPr>
              <a:t>What a child needs to know and remember by the end of the unit:</a:t>
            </a:r>
            <a:br>
              <a:rPr lang="en-GB" sz="1000" b="1" dirty="0">
                <a:effectLst/>
                <a:latin typeface="Work Sans" pitchFamily="2" charset="0"/>
                <a:ea typeface="Calibri" panose="020F0502020204030204" pitchFamily="34" charset="0"/>
                <a:cs typeface="Calibri Light" panose="020F0302020204030204" pitchFamily="34" charset="0"/>
              </a:rPr>
            </a:b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To know and remember what Buddhism teaches about suffering.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To know and remember the role the noble eight-fold path plays in helping a Buddhist live their life well and to end suffering.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To understand what samsara is and how a Buddhist understands karma as a way of breaking free from samsara.</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To know what being part of the sangha means for a practising Buddhist.</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01A8AF2B-B012-DE6B-49EA-3445979E1B01}"/>
              </a:ext>
            </a:extLst>
          </p:cNvPr>
          <p:cNvSpPr txBox="1"/>
          <p:nvPr/>
        </p:nvSpPr>
        <p:spPr>
          <a:xfrm>
            <a:off x="2312510" y="2764572"/>
            <a:ext cx="3331498" cy="4093428"/>
          </a:xfrm>
          <a:prstGeom prst="rect">
            <a:avLst/>
          </a:prstGeom>
          <a:noFill/>
        </p:spPr>
        <p:txBody>
          <a:bodyPr wrap="square" lIns="91440" tIns="45720" rIns="91440" bIns="45720" rtlCol="0" anchor="t">
            <a:spAutoFit/>
          </a:bodyPr>
          <a:lstStyle/>
          <a:p>
            <a:r>
              <a:rPr lang="en-GB" sz="1000" b="1" dirty="0">
                <a:solidFill>
                  <a:srgbClr val="2D80A5"/>
                </a:solidFill>
                <a:effectLst/>
                <a:latin typeface="Work Sans" pitchFamily="2" charset="0"/>
                <a:ea typeface="Calibri" panose="020F0502020204030204" pitchFamily="34" charset="0"/>
                <a:cs typeface="Calibri Light"/>
              </a:rPr>
              <a:t>What a child should be able to do</a:t>
            </a:r>
            <a:r>
              <a:rPr lang="en-GB" sz="1000" b="1" dirty="0">
                <a:solidFill>
                  <a:srgbClr val="2D80A5"/>
                </a:solidFill>
                <a:latin typeface="Work Sans" pitchFamily="2" charset="0"/>
                <a:ea typeface="Calibri" panose="020F0502020204030204" pitchFamily="34" charset="0"/>
                <a:cs typeface="Calibri Light"/>
              </a:rPr>
              <a:t> </a:t>
            </a:r>
            <a:r>
              <a:rPr lang="en-GB" sz="1000" b="1" dirty="0">
                <a:solidFill>
                  <a:srgbClr val="2D80A5"/>
                </a:solidFill>
                <a:latin typeface="Work Sans" pitchFamily="2" charset="0"/>
                <a:ea typeface="+mn-lt"/>
                <a:cs typeface="+mn-lt"/>
              </a:rPr>
              <a:t>(Assessment)</a:t>
            </a:r>
            <a:r>
              <a:rPr lang="en-GB" sz="1000" b="1" dirty="0">
                <a:solidFill>
                  <a:srgbClr val="2D80A5"/>
                </a:solidFill>
                <a:latin typeface="Work Sans" pitchFamily="2" charset="0"/>
                <a:ea typeface="Calibri" panose="020F0502020204030204" pitchFamily="34" charset="0"/>
                <a:cs typeface="Calibri Light"/>
              </a:rPr>
              <a:t>: </a:t>
            </a:r>
            <a:r>
              <a:rPr lang="en-GB" sz="1000" b="1" dirty="0">
                <a:solidFill>
                  <a:srgbClr val="2D80A5"/>
                </a:solidFill>
                <a:effectLst/>
                <a:latin typeface="Work Sans" pitchFamily="2" charset="0"/>
                <a:ea typeface="Calibri" panose="020F0502020204030204" pitchFamily="34" charset="0"/>
                <a:cs typeface="Calibri Light"/>
              </a:rPr>
              <a:t> </a:t>
            </a:r>
            <a:br>
              <a:rPr lang="en-GB" sz="1000" b="1" dirty="0">
                <a:effectLst/>
                <a:latin typeface="Work Sans" pitchFamily="2" charset="0"/>
                <a:ea typeface="Calibri" panose="020F0502020204030204" pitchFamily="34" charset="0"/>
                <a:cs typeface="Calibri Light" panose="020F0302020204030204" pitchFamily="34" charset="0"/>
              </a:rPr>
            </a:b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Ways of expressing meaning: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show understanding of how a Buddhist might express their faith.  (WT)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consistently use correct religious and philosophical vocabulary to explain how a Buddhist might express their faith.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use a wide range of religious and philosophical vocabulary to explain how a Buddhist might express their religious, ethical and spiritual beliefs in a number of ways.  (GD)</a:t>
            </a:r>
          </a:p>
          <a:p>
            <a:pPr marL="342900" lvl="0" indent="-342900">
              <a:buFont typeface="Symbol" panose="05050102010706020507" pitchFamily="18" charset="2"/>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Questions of meaning, purpose and truth:</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represent the views of a Buddhist about what they see the purpose and meaning of life to be.  (WT)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express confidently the views of how a Buddhist might view the purpose and meaning of life and truth and my own views about what I believe the purpose of life to be.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give a personal view with reasons and examples of how a Buddhist might view the purpose of life and truth and compare it to the views of non-religious and believers of other faiths.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225109BB-EB7C-0FA7-B875-2EC8B0B1C1CC}"/>
              </a:ext>
            </a:extLst>
          </p:cNvPr>
          <p:cNvSpPr txBox="1"/>
          <p:nvPr/>
        </p:nvSpPr>
        <p:spPr>
          <a:xfrm>
            <a:off x="8825948" y="2764572"/>
            <a:ext cx="3292734" cy="2913618"/>
          </a:xfrm>
          <a:prstGeom prst="rect">
            <a:avLst/>
          </a:prstGeom>
          <a:noFill/>
        </p:spPr>
        <p:txBody>
          <a:bodyPr wrap="square" lIns="91440" tIns="45720" rIns="91440" bIns="45720" rtlCol="0" anchor="t">
            <a:spAutoFit/>
          </a:bodyPr>
          <a:lstStyle/>
          <a:p>
            <a:pPr>
              <a:spcAft>
                <a:spcPts val="100"/>
              </a:spcAft>
            </a:pPr>
            <a:r>
              <a:rPr lang="en-GB" sz="1000" b="1" dirty="0">
                <a:effectLst/>
                <a:latin typeface="Work Sans" pitchFamily="2" charset="0"/>
                <a:ea typeface="Calibri" panose="020F0502020204030204" pitchFamily="34" charset="0"/>
                <a:cs typeface="Times New Roman" panose="02020603050405020304" pitchFamily="18" charset="0"/>
              </a:rPr>
              <a:t>Karma </a:t>
            </a:r>
            <a:r>
              <a:rPr lang="en-GB" sz="1000" dirty="0">
                <a:effectLst/>
                <a:latin typeface="Work Sans" pitchFamily="2" charset="0"/>
                <a:ea typeface="Calibri" panose="020F0502020204030204" pitchFamily="34" charset="0"/>
                <a:cs typeface="Times New Roman" panose="02020603050405020304" pitchFamily="18" charset="0"/>
              </a:rPr>
              <a:t>(</a:t>
            </a:r>
            <a:r>
              <a:rPr lang="en-GB" sz="1000" dirty="0" err="1">
                <a:effectLst/>
                <a:latin typeface="Work Sans" pitchFamily="2" charset="0"/>
                <a:ea typeface="Calibri" panose="020F0502020204030204" pitchFamily="34" charset="0"/>
                <a:cs typeface="Times New Roman" panose="02020603050405020304" pitchFamily="18" charset="0"/>
              </a:rPr>
              <a:t>kamma</a:t>
            </a:r>
            <a:r>
              <a:rPr lang="en-GB" sz="1000" dirty="0">
                <a:effectLst/>
                <a:latin typeface="Work Sans" pitchFamily="2" charset="0"/>
                <a:ea typeface="Calibri" panose="020F0502020204030204" pitchFamily="34" charset="0"/>
                <a:cs typeface="Times New Roman" panose="02020603050405020304" pitchFamily="18" charset="0"/>
              </a:rPr>
              <a:t>):  Actions, and the consequences of actions.  An important concept in Buddhism, Hinduism and Sikhism.</a:t>
            </a:r>
          </a:p>
          <a:p>
            <a:pPr>
              <a:spcAft>
                <a:spcPts val="100"/>
              </a:spcAft>
            </a:pPr>
            <a:r>
              <a:rPr lang="en-GB" sz="1000" b="1" dirty="0">
                <a:effectLst/>
                <a:latin typeface="Work Sans" pitchFamily="2" charset="0"/>
                <a:ea typeface="Calibri" panose="020F0502020204030204" pitchFamily="34" charset="0"/>
                <a:cs typeface="Times New Roman" panose="02020603050405020304" pitchFamily="18" charset="0"/>
              </a:rPr>
              <a:t>Meditation:</a:t>
            </a:r>
            <a:r>
              <a:rPr lang="en-GB" sz="1000" dirty="0">
                <a:effectLst/>
                <a:latin typeface="Work Sans" pitchFamily="2" charset="0"/>
                <a:ea typeface="Calibri" panose="020F0502020204030204" pitchFamily="34" charset="0"/>
                <a:cs typeface="Times New Roman" panose="02020603050405020304" pitchFamily="18" charset="0"/>
              </a:rPr>
              <a:t>  Thinking quietly as a spiritual or religious exercise.   Connection of the mind and soul with the Divine using breathing and other techniques.  In Buddhism, using one of a set of techniques or exercises for calming the mind, developing positive emotions and understanding the way things are.</a:t>
            </a:r>
          </a:p>
          <a:p>
            <a:pPr>
              <a:spcAft>
                <a:spcPts val="100"/>
              </a:spcAft>
            </a:pPr>
            <a:r>
              <a:rPr lang="en-GB" sz="1000" b="1" dirty="0">
                <a:effectLst/>
                <a:latin typeface="Work Sans" pitchFamily="2" charset="0"/>
                <a:ea typeface="Calibri" panose="020F0502020204030204" pitchFamily="34" charset="0"/>
                <a:cs typeface="Times New Roman" panose="02020603050405020304" pitchFamily="18" charset="0"/>
              </a:rPr>
              <a:t>Samsara:</a:t>
            </a:r>
            <a:r>
              <a:rPr lang="en-GB" sz="1000" dirty="0">
                <a:effectLst/>
                <a:latin typeface="Work Sans" pitchFamily="2" charset="0"/>
                <a:ea typeface="Calibri" panose="020F0502020204030204" pitchFamily="34" charset="0"/>
                <a:cs typeface="Times New Roman" panose="02020603050405020304" pitchFamily="18" charset="0"/>
              </a:rPr>
              <a:t>  In Hinduism, Buddhism and Sikhism, this is the cycle of life, death and rebirth.</a:t>
            </a:r>
          </a:p>
          <a:p>
            <a:pPr>
              <a:spcAft>
                <a:spcPts val="100"/>
              </a:spcAft>
            </a:pPr>
            <a:r>
              <a:rPr lang="en-GB" sz="1000" b="1" dirty="0">
                <a:effectLst/>
                <a:latin typeface="Work Sans" pitchFamily="2" charset="0"/>
                <a:ea typeface="Calibri" panose="020F0502020204030204" pitchFamily="34" charset="0"/>
                <a:cs typeface="Times New Roman" panose="02020603050405020304" pitchFamily="18" charset="0"/>
              </a:rPr>
              <a:t>Nirvana</a:t>
            </a:r>
            <a:r>
              <a:rPr lang="en-GB" sz="1000" dirty="0">
                <a:effectLst/>
                <a:latin typeface="Work Sans" pitchFamily="2" charset="0"/>
                <a:ea typeface="Calibri" panose="020F0502020204030204" pitchFamily="34" charset="0"/>
                <a:cs typeface="Times New Roman" panose="02020603050405020304" pitchFamily="18" charset="0"/>
              </a:rPr>
              <a:t> (also spelt Nibbana):  An indescribable state, held by Buddhists to be the ultimate goal of religious practice, involving breaking free from the cycle of samsara.</a:t>
            </a:r>
          </a:p>
          <a:p>
            <a:pPr>
              <a:spcAft>
                <a:spcPts val="100"/>
              </a:spcAft>
            </a:pPr>
            <a:r>
              <a:rPr lang="en-GB" sz="1000" b="1" dirty="0">
                <a:effectLst/>
                <a:latin typeface="Work Sans" pitchFamily="2" charset="0"/>
                <a:ea typeface="Calibri" panose="020F0502020204030204" pitchFamily="34" charset="0"/>
                <a:cs typeface="Times New Roman" panose="02020603050405020304" pitchFamily="18" charset="0"/>
              </a:rPr>
              <a:t>Sangha:</a:t>
            </a:r>
            <a:r>
              <a:rPr lang="en-GB" sz="1000" dirty="0">
                <a:effectLst/>
                <a:latin typeface="Work Sans" pitchFamily="2" charset="0"/>
                <a:ea typeface="Calibri" panose="020F0502020204030204" pitchFamily="34" charset="0"/>
                <a:cs typeface="Times New Roman" panose="02020603050405020304" pitchFamily="18" charset="0"/>
              </a:rPr>
              <a:t>  Buddhist community of practitioners – monks and laity – ordinary people.</a:t>
            </a:r>
          </a:p>
        </p:txBody>
      </p:sp>
      <p:sp>
        <p:nvSpPr>
          <p:cNvPr id="26" name="TextBox 25">
            <a:extLst>
              <a:ext uri="{FF2B5EF4-FFF2-40B4-BE49-F238E27FC236}">
                <a16:creationId xmlns:a16="http://schemas.microsoft.com/office/drawing/2014/main" id="{BBD0E2F0-DFE2-AAEC-FB94-EABF9A7B52B4}"/>
              </a:ext>
            </a:extLst>
          </p:cNvPr>
          <p:cNvSpPr txBox="1"/>
          <p:nvPr/>
        </p:nvSpPr>
        <p:spPr>
          <a:xfrm>
            <a:off x="2503323" y="1255697"/>
            <a:ext cx="7988992" cy="1015663"/>
          </a:xfrm>
          <a:prstGeom prst="rect">
            <a:avLst/>
          </a:prstGeom>
          <a:noFill/>
        </p:spPr>
        <p:txBody>
          <a:bodyPr wrap="square" rtlCol="0">
            <a:spAutoFit/>
          </a:bodyPr>
          <a:lstStyle/>
          <a:p>
            <a:r>
              <a:rPr lang="en-GB" sz="1000" b="1" dirty="0">
                <a:solidFill>
                  <a:schemeClr val="bg1"/>
                </a:solidFill>
                <a:effectLst/>
                <a:latin typeface="Work Sans" pitchFamily="2" charset="0"/>
                <a:ea typeface="Calibri" panose="020F0502020204030204" pitchFamily="34" charset="0"/>
                <a:cs typeface="Calibri Light" panose="020F0302020204030204" pitchFamily="34" charset="0"/>
              </a:rPr>
              <a:t>Weekly questions:</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1: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What do you think causes suffering and how do you think we can overcome it?</a:t>
            </a: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    </a:t>
            </a: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  </a:t>
            </a:r>
            <a:b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2 and 3: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What is the noble eight-fold path and how might this help a Buddhist in their daily life?</a:t>
            </a: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  </a:t>
            </a:r>
            <a:b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4: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What do Buddhists understand about samsara and nirvana</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5: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What does it mean to be part of the sangha for a Buddhist?</a:t>
            </a:r>
          </a:p>
          <a:p>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6: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What does it mean to be a Buddhist?</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6089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&amp; 3: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is the noble eight-fold path and how might this help a Buddhist in their daily life?</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MEANING,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PURPOSE AND TRUTH.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7481280" cy="409664"/>
          </a:xfrm>
          <a:prstGeom prst="rect">
            <a:avLst/>
          </a:prstGeom>
          <a:noFill/>
        </p:spPr>
        <p:txBody>
          <a:bodyPr wrap="square">
            <a:spAutoFit/>
          </a:bodyPr>
          <a:lstStyle/>
          <a:p>
            <a:pPr marL="171450" lvl="0" indent="-171450">
              <a:lnSpc>
                <a:spcPct val="106000"/>
              </a:lnSpc>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lesson 3.</a:t>
            </a:r>
          </a:p>
          <a:p>
            <a:pPr marL="171450" lvl="0" indent="-171450">
              <a:lnSpc>
                <a:spcPct val="106000"/>
              </a:lnSpc>
              <a:spcAft>
                <a:spcPts val="800"/>
              </a:spcAft>
              <a:buFont typeface="Arial" panose="020B0604020202020204" pitchFamily="34" charset="0"/>
              <a:buChar char="•"/>
            </a:pP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https://clearvision.education/ask-a-buddhist/</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204660" cy="256930"/>
          </a:xfrm>
          <a:prstGeom prst="rect">
            <a:avLst/>
          </a:prstGeom>
          <a:noFill/>
        </p:spPr>
        <p:txBody>
          <a:bodyPr wrap="square">
            <a:spAutoFit/>
          </a:bodyPr>
          <a:lstStyle/>
          <a:p>
            <a:pPr>
              <a:lnSpc>
                <a:spcPct val="115000"/>
              </a:lnSpc>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Type sensitivities…</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Tree>
    <p:extLst>
      <p:ext uri="{BB962C8B-B14F-4D97-AF65-F5344CB8AC3E}">
        <p14:creationId xmlns:p14="http://schemas.microsoft.com/office/powerpoint/2010/main" val="1829897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E5F6A42-CD6F-83A3-0103-A3E263306CDC}"/>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FE088F30-7A89-B792-EA13-FEC9DB149921}"/>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a:t>
            </a:r>
            <a:r>
              <a:rPr lang="en-GB" sz="2400" b="1" dirty="0">
                <a:solidFill>
                  <a:schemeClr val="bg1"/>
                </a:solidFill>
                <a:latin typeface="Work Sans Light" pitchFamily="2" charset="0"/>
                <a:ea typeface="Calibri" panose="020F0502020204030204" pitchFamily="34" charset="0"/>
                <a:cs typeface="Times New Roman" panose="02020603050405020304" pitchFamily="18" charset="0"/>
              </a:rPr>
              <a:t>4</a:t>
            </a: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do Buddhists understand about samsara and nirvana? </a:t>
            </a:r>
            <a:endParaRPr lang="en-US" sz="2400" dirty="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207861" cy="738664"/>
          </a:xfrm>
          <a:prstGeom prst="rect">
            <a:avLst/>
          </a:prstGeom>
          <a:noFill/>
        </p:spPr>
        <p:txBody>
          <a:bodyPr wrap="square" rtlCol="0">
            <a:spAutoFit/>
          </a:bodyPr>
          <a:lstStyle/>
          <a:p>
            <a:r>
              <a:rPr lang="en-US" sz="1400" dirty="0">
                <a:solidFill>
                  <a:schemeClr val="bg1"/>
                </a:solidFill>
                <a:latin typeface="Work Sans SemiBold" pitchFamily="2" charset="0"/>
              </a:rPr>
              <a:t>CORE CONCEPT: </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MEANING, </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PURPOSE AND TRUTH.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7884160" cy="1143903"/>
          </a:xfrm>
          <a:prstGeom prst="rect">
            <a:avLst/>
          </a:prstGeom>
          <a:noFill/>
        </p:spPr>
        <p:txBody>
          <a:bodyPr wrap="square" rtlCol="0">
            <a:spAutoFit/>
          </a:bodyPr>
          <a:lstStyle/>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Understand what is meant by samsara and nirvana.</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Understand the role karma plays in a Buddhist’s life.</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Understand the importance meditation plays in a Buddhist’s life.</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Express their own views with reasons and examples. </a:t>
            </a:r>
          </a:p>
          <a:p>
            <a:pPr lvl="0">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Key religious vocabulary:</a:t>
            </a:r>
            <a:r>
              <a:rPr lang="en-GB" sz="1000" dirty="0">
                <a:effectLst/>
                <a:latin typeface="Work Sans" pitchFamily="2" charset="0"/>
                <a:ea typeface="Calibri" panose="020F0502020204030204" pitchFamily="34" charset="0"/>
                <a:cs typeface="Times New Roman" panose="02020603050405020304" pitchFamily="18" charset="0"/>
              </a:rPr>
              <a:t>  Samsara, nirvana, dukkha, karma, meditation.</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478677" cy="2862322"/>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previous learning.</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Recall the eight-fold path.</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that the eight-fold path provides a guiding set of principles for a Buddhist to live by.</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In pairs,</a:t>
            </a:r>
            <a:r>
              <a:rPr lang="en-GB" sz="1000" dirty="0">
                <a:effectLst/>
                <a:latin typeface="Work Sans" pitchFamily="2" charset="0"/>
                <a:ea typeface="Calibri" panose="020F0502020204030204" pitchFamily="34" charset="0"/>
                <a:cs typeface="Times New Roman" panose="02020603050405020304" pitchFamily="18" charset="0"/>
              </a:rPr>
              <a:t> pupils share their diaries from the previous week’s learning.</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Examples of when they have lived out the principle and what difference it made to them and to the other person.</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When was it difficult to live out the principle?  What made it difficult?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 they think having these principles is a positive thing and leads to a better quality of life?</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do Buddhists understand about samsara and nirvana?</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 </a:t>
            </a: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632787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4</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 Buddhists understand about samsara and nirvana? </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MEANING,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PURPOSE AND TRUTH.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4708981"/>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Teaching point: (Refer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Life involves suffering – first noble truth. (dukkha)</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Samsara is the cycle of birth, death and rebirth.</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Buddhists believe that there is a cycle of life, death and rebirth which repeats itself.</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If a person can gain enlightenment, they can break out of this cycle.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Breaking out of the cycle is called nirvana.</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It is the end of everything that is not perfect.  It is perfect peace, free of suffering.  For a Buddhist, the purpose and meaning of life is to reach the point of enlightenment in order to break the cycle.</a:t>
            </a:r>
          </a:p>
          <a:p>
            <a:r>
              <a:rPr lang="en-GB" sz="1000" b="1" dirty="0">
                <a:solidFill>
                  <a:srgbClr val="FF000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Remind pupils that for many Buddhists, following the eight-fold path is a way of ending suffering and one of the guiding principles is right action – often referred to as karma.</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Share with pupils the following clip:</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Heading</a:t>
            </a:r>
            <a:r>
              <a:rPr lang="en-GB" sz="1000" dirty="0">
                <a:effectLst/>
                <a:latin typeface="Work Sans" pitchFamily="2" charset="0"/>
                <a:ea typeface="Calibri" panose="020F0502020204030204" pitchFamily="34" charset="0"/>
                <a:cs typeface="Times New Roman" panose="02020603050405020304" pitchFamily="18" charset="0"/>
              </a:rPr>
              <a:t>:  Buddhist teaching – what is karma? </a:t>
            </a:r>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https://clearvision.education/ask-a-buddhist/</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Ensure pupils understand what they have heard.</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Explain </a:t>
            </a:r>
            <a:r>
              <a:rPr lang="en-GB" sz="1000" dirty="0">
                <a:effectLst/>
                <a:latin typeface="Work Sans" pitchFamily="2" charset="0"/>
                <a:ea typeface="Calibri" panose="020F0502020204030204" pitchFamily="34" charset="0"/>
                <a:cs typeface="Times New Roman" panose="02020603050405020304" pitchFamily="18" charset="0"/>
              </a:rPr>
              <a:t>to pupils that for many Buddhists, living life well is really important and that ensuring their actions are ones of kindness and compassion is essential.  It is about creating good karma in this world that is important.</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Pupils to complete appendix lesson 4.</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Share with pupils’ clips from the link below:</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Heading:  </a:t>
            </a:r>
            <a:r>
              <a:rPr lang="en-GB" sz="1000" dirty="0">
                <a:effectLst/>
                <a:latin typeface="Work Sans" pitchFamily="2" charset="0"/>
                <a:ea typeface="Calibri" panose="020F0502020204030204" pitchFamily="34" charset="0"/>
                <a:cs typeface="Times New Roman" panose="02020603050405020304" pitchFamily="18" charset="0"/>
              </a:rPr>
              <a:t>Meditation.</a:t>
            </a:r>
          </a:p>
          <a:p>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https://clearvision.education/ask-a-buddhist/</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Pupils share their responses to the things they have heard.</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045429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4</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 Buddhists understand about samsara and nirvana? </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MEANING,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PURPOSE AND TRUTH.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7481280" cy="409664"/>
          </a:xfrm>
          <a:prstGeom prst="rect">
            <a:avLst/>
          </a:prstGeom>
          <a:noFill/>
        </p:spPr>
        <p:txBody>
          <a:bodyPr wrap="square">
            <a:spAutoFit/>
          </a:bodyPr>
          <a:lstStyle/>
          <a:p>
            <a:pPr marL="171450" lvl="0" indent="-171450">
              <a:lnSpc>
                <a:spcPct val="106000"/>
              </a:lnSpc>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lesson 4.</a:t>
            </a:r>
          </a:p>
          <a:p>
            <a:pPr marL="171450" lvl="0" indent="-171450">
              <a:lnSpc>
                <a:spcPct val="106000"/>
              </a:lnSpc>
              <a:spcAft>
                <a:spcPts val="800"/>
              </a:spcAft>
              <a:buFont typeface="Arial" panose="020B0604020202020204" pitchFamily="34" charset="0"/>
              <a:buChar char="•"/>
            </a:pP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https://clearvision.education/ask-a-buddhist/</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204660" cy="256930"/>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Be very mindful of pupils who have experienced suffering in their own lives or who are very aware of what it means.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Tree>
    <p:extLst>
      <p:ext uri="{BB962C8B-B14F-4D97-AF65-F5344CB8AC3E}">
        <p14:creationId xmlns:p14="http://schemas.microsoft.com/office/powerpoint/2010/main" val="285528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E5F6A42-CD6F-83A3-0103-A3E263306CDC}"/>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FE088F30-7A89-B792-EA13-FEC9DB149921}"/>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does it mean to be part of the sangha for a Buddhist?</a:t>
            </a:r>
            <a:endParaRPr lang="en-US" sz="2400" dirty="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207861" cy="738664"/>
          </a:xfrm>
          <a:prstGeom prst="rect">
            <a:avLst/>
          </a:prstGeom>
          <a:noFill/>
        </p:spPr>
        <p:txBody>
          <a:bodyPr wrap="square" rtlCol="0">
            <a:spAutoFit/>
          </a:bodyPr>
          <a:lstStyle/>
          <a:p>
            <a:r>
              <a:rPr lang="en-US" sz="1400" dirty="0">
                <a:solidFill>
                  <a:schemeClr val="bg1"/>
                </a:solidFill>
                <a:latin typeface="Work Sans SemiBold" pitchFamily="2" charset="0"/>
              </a:rPr>
              <a:t>CORE CONCEPT: </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MEANING, </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PURPOSE AND TRUTH.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2" y="2027836"/>
            <a:ext cx="8152323" cy="889474"/>
          </a:xfrm>
          <a:prstGeom prst="rect">
            <a:avLst/>
          </a:prstGeom>
          <a:noFill/>
        </p:spPr>
        <p:txBody>
          <a:bodyPr wrap="square" rtlCol="0">
            <a:spAutoFit/>
          </a:bodyPr>
          <a:lstStyle/>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Understand what being part of the sangha means for a Buddhist.</a:t>
            </a: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Consider what being part of a community means to them and what the benefits of being a member of a community might have on giving meaning to life.</a:t>
            </a:r>
          </a:p>
          <a:p>
            <a:endParaRPr lang="en-GB" sz="1000" dirty="0">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a:t>
            </a:r>
            <a:r>
              <a:rPr lang="en-GB" sz="1000" dirty="0">
                <a:effectLst/>
                <a:latin typeface="Work Sans" pitchFamily="2" charset="0"/>
                <a:ea typeface="Calibri" panose="020F0502020204030204" pitchFamily="34" charset="0"/>
                <a:cs typeface="Times New Roman" panose="02020603050405020304" pitchFamily="18" charset="0"/>
              </a:rPr>
              <a:t>  Sangha.</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478677" cy="2400657"/>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u="sng" dirty="0">
                <a:effectLst/>
                <a:latin typeface="Work Sans" pitchFamily="2" charset="0"/>
                <a:ea typeface="Calibri" panose="020F0502020204030204" pitchFamily="34" charset="0"/>
                <a:cs typeface="Times New Roman" panose="02020603050405020304" pitchFamily="18" charset="0"/>
              </a:rPr>
              <a:t>Part 1:</a:t>
            </a:r>
            <a:endParaRPr lang="en-GB" sz="1000" u="sng"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previous learning.</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what samsara and nirvana are?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the role karma and meditation play in a Buddhist’s life.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Whole class discussion: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List the number of communities pupils belong to.</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List some of the values the different communities hold.  </a:t>
            </a:r>
            <a:r>
              <a:rPr lang="en-GB" sz="1000" dirty="0" err="1">
                <a:effectLst/>
                <a:latin typeface="Work Sans" pitchFamily="2" charset="0"/>
                <a:ea typeface="Calibri" panose="020F0502020204030204" pitchFamily="34" charset="0"/>
                <a:cs typeface="Times New Roman" panose="02020603050405020304" pitchFamily="18" charset="0"/>
              </a:rPr>
              <a:t>Eg</a:t>
            </a:r>
            <a:r>
              <a:rPr lang="en-GB" sz="1000" dirty="0">
                <a:effectLst/>
                <a:latin typeface="Work Sans" pitchFamily="2" charset="0"/>
                <a:ea typeface="Calibri" panose="020F0502020204030204" pitchFamily="34" charset="0"/>
                <a:cs typeface="Times New Roman" panose="02020603050405020304" pitchFamily="18" charset="0"/>
              </a:rPr>
              <a:t> – school community lives by the school vision and associated values.  Faith communities live by a set of principles/values.  Sport clubs’ pupils belong to will have a set of rules pupils sign up to.</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are the benefits of being part of a community?  What are the difficulties?  </a:t>
            </a: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04532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it mean to be part of the sangha for a Buddhist?</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MEANING,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PURPOSE AND TRUTH.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4555093"/>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does it mean to be part of the sangha for a Buddhist?</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The sangha is the third jewel of Buddhism.  It is the third refugee.  Sangha is the place where monks/nuns and laity find safety, a place of belonging.  When one attends the sangha, they are considered a friend.  The sangha provides spiritual friendship or ‘friendship with what is beautiful.”</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Explain</a:t>
            </a:r>
            <a:r>
              <a:rPr lang="en-GB" sz="1000" dirty="0">
                <a:effectLst/>
                <a:latin typeface="Work Sans" pitchFamily="2" charset="0"/>
                <a:ea typeface="Calibri" panose="020F0502020204030204" pitchFamily="34" charset="0"/>
                <a:cs typeface="Times New Roman" panose="02020603050405020304" pitchFamily="18" charset="0"/>
              </a:rPr>
              <a:t> to pupils what is means for a Buddhist to be part of the sangha.</a:t>
            </a:r>
            <a:r>
              <a:rPr lang="en-GB" sz="1000" b="1" dirty="0">
                <a:effectLst/>
                <a:latin typeface="Work Sans" pitchFamily="2" charset="0"/>
                <a:ea typeface="Calibri" panose="020F0502020204030204" pitchFamily="34" charset="0"/>
                <a:cs typeface="Times New Roman" panose="02020603050405020304" pitchFamily="18" charset="0"/>
              </a:rPr>
              <a:t>  (Refer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Watch</a:t>
            </a:r>
            <a:r>
              <a:rPr lang="en-GB" sz="1000" dirty="0">
                <a:effectLst/>
                <a:latin typeface="Work Sans" pitchFamily="2" charset="0"/>
                <a:ea typeface="Calibri" panose="020F0502020204030204" pitchFamily="34" charset="0"/>
                <a:cs typeface="Times New Roman" panose="02020603050405020304" pitchFamily="18" charset="0"/>
              </a:rPr>
              <a:t> the following clip to help with the understanding of the sangha:</a:t>
            </a:r>
          </a:p>
          <a:p>
            <a:r>
              <a:rPr lang="en-GB" sz="1000" b="1" dirty="0">
                <a:effectLst/>
                <a:latin typeface="Work Sans" pitchFamily="2" charset="0"/>
                <a:ea typeface="Calibri" panose="020F0502020204030204" pitchFamily="34" charset="0"/>
                <a:cs typeface="Times New Roman" panose="02020603050405020304" pitchFamily="18" charset="0"/>
              </a:rPr>
              <a:t>Manchester Buddhist Centre:  </a:t>
            </a:r>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https://www.youtube.com/watch?v=rqNrWSbxCM4</a:t>
            </a:r>
            <a:endPar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Preparation </a:t>
            </a:r>
            <a:r>
              <a:rPr lang="en-GB" sz="1000" dirty="0">
                <a:effectLst/>
                <a:latin typeface="Work Sans" pitchFamily="2" charset="0"/>
                <a:ea typeface="Calibri" panose="020F0502020204030204" pitchFamily="34" charset="0"/>
                <a:cs typeface="Times New Roman" panose="02020603050405020304" pitchFamily="18" charset="0"/>
              </a:rPr>
              <a:t>for a visit to a Buddhist Centre or temple or for a practising Buddhist to visit the school:</a:t>
            </a:r>
          </a:p>
          <a:p>
            <a:r>
              <a:rPr lang="en-GB" sz="1000" dirty="0">
                <a:effectLst/>
                <a:latin typeface="Work Sans" pitchFamily="2" charset="0"/>
                <a:ea typeface="Calibri" panose="020F0502020204030204" pitchFamily="34" charset="0"/>
                <a:cs typeface="Times New Roman" panose="02020603050405020304" pitchFamily="18" charset="0"/>
              </a:rPr>
              <a:t>Pupils create questions they would like to ask a practising Buddhist about what it means to be part of the sangha.</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Two suggestions below:</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4"/>
              </a:rPr>
              <a:t>https://londonbuddhistcentre.com/</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5"/>
              </a:rPr>
              <a:t>BUDDHAPADIPA LONDON – Thai Buddhist Temple in London</a:t>
            </a:r>
            <a:r>
              <a:rPr lang="en-GB" sz="1000" dirty="0">
                <a:effectLst/>
                <a:latin typeface="Work Sans" pitchFamily="2" charset="0"/>
                <a:ea typeface="Calibri" panose="020F0502020204030204" pitchFamily="34" charset="0"/>
                <a:cs typeface="Times New Roman" panose="02020603050405020304" pitchFamily="18" charset="0"/>
              </a:rPr>
              <a:t> :  </a:t>
            </a:r>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6"/>
              </a:rPr>
              <a:t>https://www.watbuddhapadipa.org/</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endParaRPr lang="en-GB" sz="1000" dirty="0">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u="sng" dirty="0">
                <a:effectLst/>
                <a:latin typeface="Work Sans" pitchFamily="2" charset="0"/>
                <a:ea typeface="Calibri" panose="020F0502020204030204" pitchFamily="34" charset="0"/>
                <a:cs typeface="Times New Roman" panose="02020603050405020304" pitchFamily="18" charset="0"/>
              </a:rPr>
              <a:t>Part 2:</a:t>
            </a:r>
            <a:endParaRPr lang="en-GB" sz="1000" u="sng" dirty="0">
              <a:effectLst/>
              <a:latin typeface="Work Sans" pitchFamily="2" charset="0"/>
              <a:ea typeface="Calibri" panose="020F0502020204030204" pitchFamily="34" charset="0"/>
              <a:cs typeface="Times New Roman" panose="02020603050405020304" pitchFamily="18" charset="0"/>
            </a:endParaRPr>
          </a:p>
          <a:p>
            <a:endParaRPr lang="en-GB" sz="1000" u="sng"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The visit.</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852861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it mean to be part of the sangha for a Buddhist?</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MEANING,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PURPOSE AND TRUTH.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7481280" cy="245837"/>
          </a:xfrm>
          <a:prstGeom prst="rect">
            <a:avLst/>
          </a:prstGeom>
          <a:noFill/>
        </p:spPr>
        <p:txBody>
          <a:bodyPr wrap="square">
            <a:spAutoFit/>
          </a:bodyPr>
          <a:lstStyle/>
          <a:p>
            <a:pPr marL="171450" lvl="0" indent="-171450">
              <a:lnSpc>
                <a:spcPct val="106000"/>
              </a:lnSpc>
              <a:buFont typeface="Arial" panose="020B0604020202020204" pitchFamily="34" charset="0"/>
              <a:buChar char="•"/>
            </a:pP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https://www.youtube.com/watch?v=rqNrWSbxCM4</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204660" cy="409664"/>
          </a:xfrm>
          <a:prstGeom prst="rect">
            <a:avLst/>
          </a:prstGeom>
          <a:noFill/>
        </p:spPr>
        <p:txBody>
          <a:bodyPr wrap="square">
            <a:spAutoFit/>
          </a:bodyPr>
          <a:lstStyle/>
          <a:p>
            <a:pPr marL="171450" lvl="0" indent="-171450">
              <a:lnSpc>
                <a:spcPct val="106000"/>
              </a:lnSpc>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mindful of pupils for whom being a member of a community might not be easy.</a:t>
            </a:r>
          </a:p>
          <a:p>
            <a:pPr marL="171450" lvl="0" indent="-171450">
              <a:lnSpc>
                <a:spcPct val="106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mindful of pupils for whom being part of a family unit is difficult.</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Tree>
    <p:extLst>
      <p:ext uri="{BB962C8B-B14F-4D97-AF65-F5344CB8AC3E}">
        <p14:creationId xmlns:p14="http://schemas.microsoft.com/office/powerpoint/2010/main" val="2297928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E5F6A42-CD6F-83A3-0103-A3E263306CDC}"/>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FE088F30-7A89-B792-EA13-FEC9DB149921}"/>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dirty="0">
                <a:solidFill>
                  <a:schemeClr val="bg1"/>
                </a:solidFill>
                <a:effectLst/>
                <a:latin typeface="Work Sans Light" pitchFamily="2" charset="0"/>
                <a:ea typeface="Calibri" panose="020F0502020204030204" pitchFamily="34" charset="0"/>
                <a:cs typeface="Calibri Light" panose="020F0302020204030204" pitchFamily="34" charset="0"/>
              </a:rPr>
              <a:t>What does it mean to be a Buddhist? </a:t>
            </a:r>
            <a:endParaRPr lang="en-US" sz="2400" dirty="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207861" cy="738664"/>
          </a:xfrm>
          <a:prstGeom prst="rect">
            <a:avLst/>
          </a:prstGeom>
          <a:noFill/>
        </p:spPr>
        <p:txBody>
          <a:bodyPr wrap="square" rtlCol="0">
            <a:spAutoFit/>
          </a:bodyPr>
          <a:lstStyle/>
          <a:p>
            <a:r>
              <a:rPr lang="en-US" sz="1400" dirty="0">
                <a:solidFill>
                  <a:schemeClr val="bg1"/>
                </a:solidFill>
                <a:latin typeface="Work Sans SemiBold" pitchFamily="2" charset="0"/>
              </a:rPr>
              <a:t>CORE CONCEPT: </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MEANING, </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PURPOSE AND TRUTH.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2" y="2027836"/>
            <a:ext cx="6646234" cy="1052596"/>
          </a:xfrm>
          <a:prstGeom prst="rect">
            <a:avLst/>
          </a:prstGeom>
          <a:noFill/>
        </p:spPr>
        <p:txBody>
          <a:bodyPr wrap="square" rtlCol="0">
            <a:spAutoFit/>
          </a:bodyPr>
          <a:lstStyle/>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Recap on prior learning taught in previous lessons.</a:t>
            </a: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Provide a personal view on their own understanding of what it means to be a Buddhist, giving reasons and examples.</a:t>
            </a:r>
          </a:p>
          <a:p>
            <a:pPr marL="342900" lvl="0" indent="-342900">
              <a:lnSpc>
                <a:spcPct val="106000"/>
              </a:lnSpc>
              <a:buFont typeface="Symbol" panose="05050102010706020507" pitchFamily="18" charset="2"/>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Buddha, four noble truths, dukkha, eight-fold path, samsara, nirvana, karma, meditation, sangha.</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478677" cy="3016210"/>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previous learning.</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Assessment opportunity:</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Pupils create their own mind map drawing on all the knowledge they have learnt during the unit:</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Pupils are given headings from which to expand:</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Three jewels of Buddhism</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Four noble truths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Noble eight-fold path</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Samsara</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Nirvana</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Karma</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Sangha</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From the mind map, pupils write a written response to the given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does it mean to be a Buddhist?</a:t>
            </a:r>
          </a:p>
          <a:p>
            <a:pPr marL="171450" indent="-171450">
              <a:buFont typeface="Arial" panose="020B0604020202020204" pitchFamily="34" charset="0"/>
              <a:buChar char="•"/>
            </a:pPr>
            <a:r>
              <a:rPr lang="en-GB" sz="1000" dirty="0">
                <a:effectLst/>
                <a:latin typeface="Work Sans"/>
                <a:ea typeface="Calibri" panose="020F0502020204030204" pitchFamily="34" charset="0"/>
                <a:cs typeface="Times New Roman"/>
              </a:rPr>
              <a:t>From your view point, what do you think is the most important teaching in Buddhism that non- believers and believers of other faiths can learn from?</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Give reasons for your choice with examples.</a:t>
            </a:r>
            <a:endParaRPr lang="en-GB" sz="1000" dirty="0">
              <a:latin typeface="Work Sans"/>
              <a:ea typeface="Calibri" panose="020F0502020204030204" pitchFamily="34" charset="0"/>
              <a:cs typeface="Times New Roman"/>
            </a:endParaRPr>
          </a:p>
          <a:p>
            <a:r>
              <a:rPr lang="en-GB" sz="1000" dirty="0">
                <a:latin typeface="Work Sans"/>
                <a:ea typeface="Calibri" panose="020F0502020204030204" pitchFamily="34" charset="0"/>
                <a:cs typeface="Times New Roman"/>
              </a:rPr>
              <a:t>    Adapt this</a:t>
            </a:r>
            <a:r>
              <a:rPr lang="en-GB" sz="1000" dirty="0">
                <a:effectLst/>
                <a:latin typeface="Work Sans"/>
                <a:ea typeface="Calibri" panose="020F0502020204030204" pitchFamily="34" charset="0"/>
                <a:cs typeface="Times New Roman"/>
              </a:rPr>
              <a:t> task accordingly to ensure all members of the cohort can access it.</a:t>
            </a:r>
            <a:endParaRPr lang="en-GB" dirty="0">
              <a:cs typeface="Calibri" panose="020F0502020204030204"/>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5" name="Rectangle 4">
            <a:extLst>
              <a:ext uri="{FF2B5EF4-FFF2-40B4-BE49-F238E27FC236}">
                <a16:creationId xmlns:a16="http://schemas.microsoft.com/office/drawing/2014/main" id="{22C75455-968A-B13F-3E1D-A78A190605F6}"/>
              </a:ext>
            </a:extLst>
          </p:cNvPr>
          <p:cNvSpPr/>
          <p:nvPr/>
        </p:nvSpPr>
        <p:spPr>
          <a:xfrm>
            <a:off x="10382000" y="1806563"/>
            <a:ext cx="1818000" cy="1817305"/>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7D4DC8DD-43F1-6FDD-A4F4-AF4E07822B45}"/>
              </a:ext>
            </a:extLst>
          </p:cNvPr>
          <p:cNvSpPr txBox="1"/>
          <p:nvPr/>
        </p:nvSpPr>
        <p:spPr>
          <a:xfrm>
            <a:off x="10561793" y="1860922"/>
            <a:ext cx="1458413" cy="1276183"/>
          </a:xfrm>
          <a:prstGeom prst="rect">
            <a:avLst/>
          </a:prstGeom>
          <a:noFill/>
        </p:spPr>
        <p:txBody>
          <a:bodyPr wrap="square">
            <a:spAutoFit/>
          </a:bodyPr>
          <a:lstStyle/>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To note:</a:t>
            </a: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Allow 1.5 hours for this lesson </a:t>
            </a:r>
            <a:r>
              <a:rPr lang="en-GB" sz="1000" dirty="0">
                <a:effectLst/>
                <a:latin typeface="Work Sans" pitchFamily="2" charset="0"/>
                <a:ea typeface="Calibri" panose="020F0502020204030204" pitchFamily="34" charset="0"/>
                <a:cs typeface="Calibri Light" panose="020F0302020204030204" pitchFamily="34" charset="0"/>
              </a:rPr>
              <a:t>to ensure high-quality writing.</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endParaRPr lang="en-GB" sz="1000" dirty="0">
              <a:effectLst/>
              <a:latin typeface="Work Sans" pitchFamily="2" charset="0"/>
              <a:ea typeface="Calibri" panose="020F0502020204030204" pitchFamily="34" charset="0"/>
              <a:cs typeface="Times New Roman" panose="02020603050405020304" pitchFamily="18" charset="0"/>
            </a:endParaRPr>
          </a:p>
        </p:txBody>
      </p:sp>
      <p:pic>
        <p:nvPicPr>
          <p:cNvPr id="11" name="Graphic 10" descr="Clock outline">
            <a:extLst>
              <a:ext uri="{FF2B5EF4-FFF2-40B4-BE49-F238E27FC236}">
                <a16:creationId xmlns:a16="http://schemas.microsoft.com/office/drawing/2014/main" id="{1568E0E4-D1A6-77FB-0E4E-6A0A685F3890}"/>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0933971" y="2852445"/>
            <a:ext cx="714055" cy="714055"/>
          </a:xfrm>
          <a:prstGeom prst="rect">
            <a:avLst/>
          </a:prstGeom>
        </p:spPr>
      </p:pic>
    </p:spTree>
    <p:extLst>
      <p:ext uri="{BB962C8B-B14F-4D97-AF65-F5344CB8AC3E}">
        <p14:creationId xmlns:p14="http://schemas.microsoft.com/office/powerpoint/2010/main" val="1416048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a:solidFill>
                  <a:schemeClr val="bg1"/>
                </a:solidFill>
                <a:effectLst/>
                <a:latin typeface="Work Sans Light" pitchFamily="2" charset="0"/>
                <a:ea typeface="Calibri" panose="020F0502020204030204" pitchFamily="34" charset="0"/>
                <a:cs typeface="Calibri Light" panose="020F0302020204030204" pitchFamily="34" charset="0"/>
              </a:rPr>
              <a:t>What does it mean to be a Buddhist? </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MEANING,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PURPOSE AND TRUTH.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7481280" cy="246542"/>
          </a:xfrm>
          <a:prstGeom prst="rect">
            <a:avLst/>
          </a:prstGeom>
          <a:noFill/>
        </p:spPr>
        <p:txBody>
          <a:bodyPr wrap="square">
            <a:spAutoFit/>
          </a:bodyPr>
          <a:lstStyle/>
          <a:p>
            <a:pPr marL="171450" lvl="0" indent="-171450">
              <a:lnSpc>
                <a:spcPct val="106000"/>
              </a:lnSpc>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Stimuli to prompt memory.  Pictures/words/examples.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204660" cy="246542"/>
          </a:xfrm>
          <a:prstGeom prst="rect">
            <a:avLst/>
          </a:prstGeom>
          <a:noFill/>
        </p:spPr>
        <p:txBody>
          <a:bodyPr wrap="square">
            <a:spAutoFit/>
          </a:bodyPr>
          <a:lstStyle/>
          <a:p>
            <a:pPr lvl="0">
              <a:lnSpc>
                <a:spcPct val="106000"/>
              </a:lnSpc>
            </a:pPr>
            <a:r>
              <a:rPr lang="en-GB" sz="1000" dirty="0">
                <a:effectLst/>
                <a:latin typeface="Work Sans" pitchFamily="2" charset="0"/>
                <a:ea typeface="Calibri" panose="020F0502020204030204" pitchFamily="34" charset="0"/>
                <a:cs typeface="Times New Roman" panose="02020603050405020304" pitchFamily="18" charset="0"/>
              </a:rPr>
              <a:t>Type sensitivities…</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Tree>
    <p:extLst>
      <p:ext uri="{BB962C8B-B14F-4D97-AF65-F5344CB8AC3E}">
        <p14:creationId xmlns:p14="http://schemas.microsoft.com/office/powerpoint/2010/main" val="1185082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1" y="0"/>
            <a:ext cx="12192001" cy="685800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E815B98-6D0A-1E48-8EB0-73F044A24F7A}"/>
              </a:ext>
            </a:extLst>
          </p:cNvPr>
          <p:cNvSpPr txBox="1"/>
          <p:nvPr/>
        </p:nvSpPr>
        <p:spPr>
          <a:xfrm>
            <a:off x="2328038" y="3989296"/>
            <a:ext cx="7535917" cy="1369606"/>
          </a:xfrm>
          <a:prstGeom prst="rect">
            <a:avLst/>
          </a:prstGeom>
          <a:noFill/>
        </p:spPr>
        <p:txBody>
          <a:bodyPr wrap="square" rtlCol="0">
            <a:spAutoFit/>
          </a:bodyPr>
          <a:lstStyle/>
          <a:p>
            <a:pPr algn="ctr"/>
            <a:r>
              <a:rPr lang="en-GB" sz="1400" b="1" u="none" strike="noStrike" dirty="0">
                <a:solidFill>
                  <a:schemeClr val="bg1"/>
                </a:solidFill>
                <a:effectLst/>
                <a:latin typeface="Work Sans SemiBold" pitchFamily="2" charset="77"/>
              </a:rPr>
              <a:t>London Diocesan Board for Schools </a:t>
            </a:r>
          </a:p>
          <a:p>
            <a:pPr algn="ctr"/>
            <a:r>
              <a:rPr lang="en-GB" sz="1400" b="1" u="sng" dirty="0">
                <a:solidFill>
                  <a:schemeClr val="bg1"/>
                </a:solidFill>
                <a:latin typeface="Work Sans SemiBold" pitchFamily="2" charset="77"/>
              </a:rPr>
              <a:t>www.ldbs.co.uk</a:t>
            </a:r>
            <a:r>
              <a:rPr lang="en-GB" sz="1400" b="1" strike="noStrike" dirty="0">
                <a:solidFill>
                  <a:schemeClr val="bg1"/>
                </a:solidFill>
                <a:effectLst/>
                <a:latin typeface="Work Sans SemiBold" pitchFamily="2" charset="77"/>
              </a:rPr>
              <a:t>   </a:t>
            </a:r>
            <a:r>
              <a:rPr lang="en-GB" sz="1400" b="1" u="none" strike="noStrike" dirty="0">
                <a:solidFill>
                  <a:schemeClr val="bg1"/>
                </a:solidFill>
                <a:effectLst/>
                <a:latin typeface="Work Sans SemiBold" pitchFamily="2" charset="77"/>
              </a:rPr>
              <a:t>020 7932 1100</a:t>
            </a:r>
          </a:p>
          <a:p>
            <a:pPr algn="ctr"/>
            <a:br>
              <a:rPr lang="en-GB" sz="1100" dirty="0">
                <a:solidFill>
                  <a:schemeClr val="bg1"/>
                </a:solidFill>
                <a:latin typeface="Work Sans" pitchFamily="2" charset="77"/>
              </a:rPr>
            </a:br>
            <a:r>
              <a:rPr lang="en-GB" sz="1100" u="none" strike="noStrike" dirty="0">
                <a:solidFill>
                  <a:schemeClr val="bg1"/>
                </a:solidFill>
                <a:effectLst/>
                <a:latin typeface="Work Sans" pitchFamily="2" charset="77"/>
              </a:rPr>
              <a:t>London Diocesan Board for Schools is a Charitable Company Limited by Guarantee. </a:t>
            </a:r>
            <a:br>
              <a:rPr lang="en-GB" sz="1100" u="none" strike="noStrike" dirty="0">
                <a:solidFill>
                  <a:schemeClr val="bg1"/>
                </a:solidFill>
                <a:effectLst/>
                <a:latin typeface="Work Sans" pitchFamily="2" charset="77"/>
              </a:rPr>
            </a:br>
            <a:r>
              <a:rPr lang="en-GB" sz="1100" u="none" strike="noStrike" dirty="0">
                <a:solidFill>
                  <a:schemeClr val="bg1"/>
                </a:solidFill>
                <a:effectLst/>
                <a:latin typeface="Work Sans" pitchFamily="2" charset="77"/>
              </a:rPr>
              <a:t>Company Registration No 198131. Charity Registration No 313000. </a:t>
            </a:r>
            <a:br>
              <a:rPr lang="en-GB" sz="1100" u="none" strike="noStrike" dirty="0">
                <a:solidFill>
                  <a:schemeClr val="bg1"/>
                </a:solidFill>
                <a:effectLst/>
                <a:latin typeface="Work Sans" pitchFamily="2" charset="77"/>
              </a:rPr>
            </a:br>
            <a:endParaRPr lang="en-GB" sz="1100" u="none" strike="noStrike" dirty="0">
              <a:solidFill>
                <a:schemeClr val="bg1"/>
              </a:solidFill>
              <a:effectLst/>
              <a:latin typeface="Work Sans" pitchFamily="2" charset="77"/>
            </a:endParaRPr>
          </a:p>
          <a:p>
            <a:pPr algn="ctr"/>
            <a:r>
              <a:rPr lang="en-GB" sz="1100" u="none" strike="noStrike" dirty="0">
                <a:solidFill>
                  <a:schemeClr val="bg1"/>
                </a:solidFill>
                <a:effectLst/>
                <a:latin typeface="Work Sans" pitchFamily="2" charset="77"/>
              </a:rPr>
              <a:t>Registered Address: London Diocesan House, 36 </a:t>
            </a:r>
            <a:r>
              <a:rPr lang="en-GB" sz="1100" u="none" strike="noStrike" dirty="0" err="1">
                <a:solidFill>
                  <a:schemeClr val="bg1"/>
                </a:solidFill>
                <a:effectLst/>
                <a:latin typeface="Work Sans" pitchFamily="2" charset="77"/>
              </a:rPr>
              <a:t>Causton</a:t>
            </a:r>
            <a:r>
              <a:rPr lang="en-GB" sz="1100" u="none" strike="noStrike" dirty="0">
                <a:solidFill>
                  <a:schemeClr val="bg1"/>
                </a:solidFill>
                <a:effectLst/>
                <a:latin typeface="Work Sans" pitchFamily="2" charset="77"/>
              </a:rPr>
              <a:t> Street, London, SW1P 4AU</a:t>
            </a:r>
          </a:p>
        </p:txBody>
      </p:sp>
      <p:pic>
        <p:nvPicPr>
          <p:cNvPr id="4" name="Picture 3">
            <a:extLst>
              <a:ext uri="{FF2B5EF4-FFF2-40B4-BE49-F238E27FC236}">
                <a16:creationId xmlns:a16="http://schemas.microsoft.com/office/drawing/2014/main" id="{10173B46-344B-050C-4F9D-D83921089364}"/>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5249936" y="1851181"/>
            <a:ext cx="1692119" cy="1692119"/>
          </a:xfrm>
          <a:prstGeom prst="rect">
            <a:avLst/>
          </a:prstGeom>
        </p:spPr>
      </p:pic>
      <p:sp>
        <p:nvSpPr>
          <p:cNvPr id="3" name="TextBox 2">
            <a:extLst>
              <a:ext uri="{FF2B5EF4-FFF2-40B4-BE49-F238E27FC236}">
                <a16:creationId xmlns:a16="http://schemas.microsoft.com/office/drawing/2014/main" id="{30ED1708-83EA-B651-DDCF-32733E15F28C}"/>
              </a:ext>
            </a:extLst>
          </p:cNvPr>
          <p:cNvSpPr txBox="1"/>
          <p:nvPr/>
        </p:nvSpPr>
        <p:spPr>
          <a:xfrm>
            <a:off x="1292772" y="5585231"/>
            <a:ext cx="9732580" cy="1384995"/>
          </a:xfrm>
          <a:prstGeom prst="rect">
            <a:avLst/>
          </a:prstGeom>
          <a:noFill/>
        </p:spPr>
        <p:txBody>
          <a:bodyPr wrap="square" lIns="91440" tIns="45720" rIns="91440" bIns="45720" rtlCol="0" anchor="t">
            <a:spAutoFit/>
          </a:bodyPr>
          <a:lstStyle/>
          <a:p>
            <a:pPr algn="ctr"/>
            <a:r>
              <a:rPr lang="en-GB" sz="1100" dirty="0">
                <a:solidFill>
                  <a:schemeClr val="bg1"/>
                </a:solidFill>
                <a:latin typeface="Work Sans"/>
                <a:ea typeface="+mn-lt"/>
                <a:cs typeface="+mn-lt"/>
              </a:rPr>
              <a:t>© Copyright London Diocesan Board for Schools 2023</a:t>
            </a:r>
            <a:endParaRPr lang="en-US" sz="1100">
              <a:solidFill>
                <a:schemeClr val="bg1"/>
              </a:solidFill>
              <a:latin typeface="Work Sans"/>
            </a:endParaRPr>
          </a:p>
          <a:p>
            <a:pPr algn="ctr"/>
            <a:r>
              <a:rPr lang="en-GB" sz="1100" dirty="0">
                <a:solidFill>
                  <a:schemeClr val="bg1"/>
                </a:solidFill>
                <a:latin typeface="Work Sans"/>
                <a:ea typeface="+mn-lt"/>
                <a:cs typeface="+mn-lt"/>
              </a:rPr>
              <a:t>All rights reserved. No part of these slides may be reproduced, stored in a retrieval system or transmitted in any form or by any other means, electronic or mechanical photocopying, recording or otherwise without the prior written permission of the London Diocesan Board for Schools. These slides may not be lent, resold, hired out or otherwise disposed of by way of trade without the prior consent of the London Diocesan Board for Schools. </a:t>
            </a:r>
            <a:endParaRPr lang="en-GB" sz="1100">
              <a:solidFill>
                <a:schemeClr val="bg1"/>
              </a:solidFill>
            </a:endParaRPr>
          </a:p>
          <a:p>
            <a:pPr algn="ctr"/>
            <a:endParaRPr lang="en-GB" sz="1100" b="0" i="0" dirty="0">
              <a:solidFill>
                <a:schemeClr val="bg1"/>
              </a:solidFill>
              <a:effectLst/>
              <a:latin typeface="Work Sans"/>
            </a:endParaRPr>
          </a:p>
          <a:p>
            <a:endParaRPr lang="en-GB" dirty="0"/>
          </a:p>
        </p:txBody>
      </p:sp>
    </p:spTree>
    <p:extLst>
      <p:ext uri="{BB962C8B-B14F-4D97-AF65-F5344CB8AC3E}">
        <p14:creationId xmlns:p14="http://schemas.microsoft.com/office/powerpoint/2010/main" val="1309021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5B40040-11B1-0FBB-D531-5A7D251D6495}"/>
              </a:ext>
            </a:extLst>
          </p:cNvPr>
          <p:cNvSpPr/>
          <p:nvPr/>
        </p:nvSpPr>
        <p:spPr>
          <a:xfrm>
            <a:off x="8205719" y="1817310"/>
            <a:ext cx="3986281" cy="36710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A20DB991-AD4F-6FBC-4483-F849D7859AD3}"/>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657357" y="339075"/>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sp>
        <p:nvSpPr>
          <p:cNvPr id="11" name="TextBox 10">
            <a:extLst>
              <a:ext uri="{FF2B5EF4-FFF2-40B4-BE49-F238E27FC236}">
                <a16:creationId xmlns:a16="http://schemas.microsoft.com/office/drawing/2014/main" id="{18CF7713-7724-6A42-8C8D-C0F798F13F2B}"/>
              </a:ext>
            </a:extLst>
          </p:cNvPr>
          <p:cNvSpPr txBox="1"/>
          <p:nvPr/>
        </p:nvSpPr>
        <p:spPr>
          <a:xfrm>
            <a:off x="262553" y="344531"/>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pic>
        <p:nvPicPr>
          <p:cNvPr id="21" name="Picture 20">
            <a:extLst>
              <a:ext uri="{FF2B5EF4-FFF2-40B4-BE49-F238E27FC236}">
                <a16:creationId xmlns:a16="http://schemas.microsoft.com/office/drawing/2014/main" id="{E7F5AEEB-AC45-B59B-5C82-1E0FAF3C7E4A}"/>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27" name="TextBox 26">
            <a:extLst>
              <a:ext uri="{FF2B5EF4-FFF2-40B4-BE49-F238E27FC236}">
                <a16:creationId xmlns:a16="http://schemas.microsoft.com/office/drawing/2014/main" id="{25DA4872-900E-CE61-D2A9-7D8965068EC7}"/>
              </a:ext>
            </a:extLst>
          </p:cNvPr>
          <p:cNvSpPr txBox="1"/>
          <p:nvPr/>
        </p:nvSpPr>
        <p:spPr>
          <a:xfrm>
            <a:off x="125206" y="1946783"/>
            <a:ext cx="3681481" cy="4862870"/>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Buddhism:</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https://www.bbc.co.uk/religion/religions/buddhism/ataglance/glance.shtml</a:t>
            </a:r>
            <a:endPar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endParaRPr>
          </a:p>
          <a:p>
            <a:endParaRPr lang="en-GB" sz="1000" b="1" u="sng" dirty="0">
              <a:solidFill>
                <a:srgbClr val="0000FF"/>
              </a:solidFill>
              <a:latin typeface="Work Sans" pitchFamily="2" charset="0"/>
              <a:ea typeface="Calibri" panose="020F0502020204030204" pitchFamily="34" charset="0"/>
              <a:cs typeface="Times New Roman" panose="02020603050405020304" pitchFamily="18" charset="0"/>
            </a:endParaRPr>
          </a:p>
          <a:p>
            <a:endPar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Calibri Light" panose="020F0302020204030204" pitchFamily="34" charset="0"/>
              </a:rPr>
              <a:t>Four noble truths: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u="sng" dirty="0">
                <a:solidFill>
                  <a:srgbClr val="0000FF"/>
                </a:solidFill>
                <a:effectLst/>
                <a:latin typeface="Work Sans" pitchFamily="2" charset="0"/>
                <a:ea typeface="Calibri" panose="020F0502020204030204" pitchFamily="34" charset="0"/>
                <a:cs typeface="Calibri Light" panose="020F0302020204030204" pitchFamily="34" charset="0"/>
                <a:hlinkClick r:id="rId4"/>
              </a:rPr>
              <a:t>https://www.bbc.co.uk/religion/religions/buddhism/beliefs/fournobletruths_1.shtml</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Calibri Light" panose="020F0302020204030204" pitchFamily="34" charset="0"/>
              </a:rPr>
              <a:t> </a:t>
            </a:r>
          </a:p>
          <a:p>
            <a:endParaRPr lang="en-GB" sz="1000" dirty="0">
              <a:latin typeface="Work Sans" pitchFamily="2" charset="0"/>
              <a:ea typeface="Calibri" panose="020F0502020204030204" pitchFamily="34" charset="0"/>
              <a:cs typeface="Calibri Light" panose="020F0302020204030204" pitchFamily="34" charset="0"/>
            </a:endParaRPr>
          </a:p>
          <a:p>
            <a:endParaRPr lang="en-GB" sz="1000" dirty="0">
              <a:effectLst/>
              <a:latin typeface="Work Sans" pitchFamily="2" charset="0"/>
              <a:ea typeface="Calibri" panose="020F0502020204030204" pitchFamily="34" charset="0"/>
              <a:cs typeface="Calibri Light" panose="020F0302020204030204" pitchFamily="34" charset="0"/>
            </a:endParaRPr>
          </a:p>
          <a:p>
            <a:endParaRPr lang="en-GB" sz="1000" dirty="0">
              <a:latin typeface="Work Sans" pitchFamily="2" charset="0"/>
              <a:ea typeface="Calibri" panose="020F0502020204030204" pitchFamily="34" charset="0"/>
              <a:cs typeface="Calibri Light" panose="020F0302020204030204" pitchFamily="34" charset="0"/>
            </a:endParaRPr>
          </a:p>
          <a:p>
            <a:endParaRPr lang="en-GB" sz="1000" dirty="0">
              <a:effectLst/>
              <a:latin typeface="Work Sans" pitchFamily="2" charset="0"/>
              <a:ea typeface="Calibri" panose="020F0502020204030204" pitchFamily="34" charset="0"/>
              <a:cs typeface="Calibri Light" panose="020F0302020204030204" pitchFamily="34"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The five moral precepts:</a:t>
            </a:r>
          </a:p>
          <a:p>
            <a:r>
              <a:rPr lang="en-GB" sz="1000" b="1" dirty="0">
                <a:effectLst/>
                <a:latin typeface="Work Sans" pitchFamily="2" charset="0"/>
                <a:ea typeface="Calibri" panose="020F0502020204030204" pitchFamily="34" charset="0"/>
                <a:cs typeface="Times New Roman" panose="02020603050405020304" pitchFamily="18" charset="0"/>
              </a:rPr>
              <a:t>Buddhists should refrain from:</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228600" algn="l"/>
              </a:tabLst>
            </a:pPr>
            <a:r>
              <a:rPr lang="en-GB" sz="1000" dirty="0">
                <a:effectLst/>
                <a:latin typeface="Work Sans" pitchFamily="2" charset="0"/>
                <a:ea typeface="Calibri" panose="020F0502020204030204" pitchFamily="34" charset="0"/>
                <a:cs typeface="Times New Roman" panose="02020603050405020304" pitchFamily="18" charset="0"/>
              </a:rPr>
              <a:t>Harming and killing living beings.</a:t>
            </a:r>
          </a:p>
          <a:p>
            <a:pPr marL="342900" lvl="0" indent="-342900">
              <a:buFont typeface="Arial" panose="020B0604020202020204" pitchFamily="34" charset="0"/>
              <a:buChar char="•"/>
              <a:tabLst>
                <a:tab pos="228600" algn="l"/>
              </a:tabLst>
            </a:pPr>
            <a:r>
              <a:rPr lang="en-GB" sz="1000" dirty="0">
                <a:effectLst/>
                <a:latin typeface="Work Sans" pitchFamily="2" charset="0"/>
                <a:ea typeface="Calibri" panose="020F0502020204030204" pitchFamily="34" charset="0"/>
                <a:cs typeface="Times New Roman" panose="02020603050405020304" pitchFamily="18" charset="0"/>
              </a:rPr>
              <a:t>Sexual misconduct.</a:t>
            </a:r>
          </a:p>
          <a:p>
            <a:pPr marL="342900" lvl="0" indent="-342900">
              <a:buFont typeface="Arial" panose="020B0604020202020204" pitchFamily="34" charset="0"/>
              <a:buChar char="•"/>
              <a:tabLst>
                <a:tab pos="228600" algn="l"/>
              </a:tabLst>
            </a:pPr>
            <a:r>
              <a:rPr lang="en-GB" sz="1000" dirty="0">
                <a:effectLst/>
                <a:latin typeface="Work Sans" pitchFamily="2" charset="0"/>
                <a:ea typeface="Calibri" panose="020F0502020204030204" pitchFamily="34" charset="0"/>
                <a:cs typeface="Times New Roman" panose="02020603050405020304" pitchFamily="18" charset="0"/>
              </a:rPr>
              <a:t>Taking drugs or drinking that impair clarity of the mind.</a:t>
            </a:r>
          </a:p>
          <a:p>
            <a:pPr marL="342900" lvl="0" indent="-342900">
              <a:buFont typeface="Arial" panose="020B0604020202020204" pitchFamily="34" charset="0"/>
              <a:buChar char="•"/>
              <a:tabLst>
                <a:tab pos="228600" algn="l"/>
              </a:tabLst>
            </a:pPr>
            <a:r>
              <a:rPr lang="en-GB" sz="1000" dirty="0">
                <a:effectLst/>
                <a:latin typeface="Work Sans" pitchFamily="2" charset="0"/>
                <a:ea typeface="Calibri" panose="020F0502020204030204" pitchFamily="34" charset="0"/>
                <a:cs typeface="Times New Roman" panose="02020603050405020304" pitchFamily="18" charset="0"/>
              </a:rPr>
              <a:t>Taking what is not freely given.</a:t>
            </a:r>
          </a:p>
          <a:p>
            <a:pPr marL="342900" lvl="0" indent="-342900">
              <a:buFont typeface="Arial" panose="020B0604020202020204" pitchFamily="34" charset="0"/>
              <a:buChar char="•"/>
              <a:tabLst>
                <a:tab pos="228600" algn="l"/>
              </a:tabLst>
            </a:pPr>
            <a:r>
              <a:rPr lang="en-GB" sz="1000" dirty="0">
                <a:effectLst/>
                <a:latin typeface="Work Sans" pitchFamily="2" charset="0"/>
                <a:ea typeface="Calibri" panose="020F0502020204030204" pitchFamily="34" charset="0"/>
                <a:cs typeface="Times New Roman" panose="02020603050405020304" pitchFamily="18" charset="0"/>
              </a:rPr>
              <a:t>Wrong speech.</a:t>
            </a:r>
          </a:p>
          <a:p>
            <a:pPr marL="342900" lvl="0" indent="-342900">
              <a:buFont typeface="Arial" panose="020B0604020202020204" pitchFamily="34" charset="0"/>
              <a:buChar char="•"/>
              <a:tabLst>
                <a:tab pos="228600" algn="l"/>
              </a:tabLst>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(There is a positive aspect of each precept, </a:t>
            </a:r>
            <a:r>
              <a:rPr lang="en-GB" sz="1000" b="1" dirty="0" err="1">
                <a:effectLst/>
                <a:latin typeface="Work Sans" pitchFamily="2" charset="0"/>
                <a:ea typeface="Calibri" panose="020F0502020204030204" pitchFamily="34" charset="0"/>
                <a:cs typeface="Times New Roman" panose="02020603050405020304" pitchFamily="18" charset="0"/>
              </a:rPr>
              <a:t>e.g</a:t>
            </a:r>
            <a:r>
              <a:rPr lang="en-GB" sz="1000" b="1" dirty="0">
                <a:effectLst/>
                <a:latin typeface="Work Sans" pitchFamily="2" charset="0"/>
                <a:ea typeface="Calibri" panose="020F0502020204030204" pitchFamily="34" charset="0"/>
                <a:cs typeface="Times New Roman" panose="02020603050405020304" pitchFamily="18" charset="0"/>
              </a:rPr>
              <a:t> it is not enough not to harm - one should show compassion for all living things).</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9" name="Rectangle 28">
            <a:extLst>
              <a:ext uri="{FF2B5EF4-FFF2-40B4-BE49-F238E27FC236}">
                <a16:creationId xmlns:a16="http://schemas.microsoft.com/office/drawing/2014/main" id="{F3E01B7D-C0FB-5AB1-37BF-2AA7B30CD775}"/>
              </a:ext>
            </a:extLst>
          </p:cNvPr>
          <p:cNvSpPr/>
          <p:nvPr/>
        </p:nvSpPr>
        <p:spPr>
          <a:xfrm>
            <a:off x="8212748" y="5488328"/>
            <a:ext cx="3986280" cy="1369672"/>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F0BA9A87-137E-1D92-A47E-085A32628FB9}"/>
              </a:ext>
            </a:extLst>
          </p:cNvPr>
          <p:cNvSpPr txBox="1"/>
          <p:nvPr/>
        </p:nvSpPr>
        <p:spPr>
          <a:xfrm>
            <a:off x="3966598" y="1946783"/>
            <a:ext cx="3956886" cy="3785652"/>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Meditation: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For Buddhists, following the Buddha’s teaching and meditating are ways of trying to reach nirvana.</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Meditation means training the mind to empty it of all thoughts.  When this happens, what is important becomes clear.</a:t>
            </a:r>
          </a:p>
          <a:p>
            <a:pPr marL="342900" lvl="0" indent="-342900">
              <a:buFont typeface="Symbol" panose="05050102010706020507" pitchFamily="18" charset="2"/>
              <a:buChar char=""/>
            </a:pPr>
            <a:endParaRPr lang="en-GB" sz="1000" dirty="0">
              <a:latin typeface="Work Sans" pitchFamily="2" charset="0"/>
              <a:ea typeface="Calibri" panose="020F0502020204030204" pitchFamily="34" charset="0"/>
              <a:cs typeface="Times New Roman" panose="02020603050405020304" pitchFamily="18" charset="0"/>
            </a:endParaRPr>
          </a:p>
          <a:p>
            <a:pPr lvl="0"/>
            <a:endParaRPr lang="en-GB" sz="1000" dirty="0">
              <a:effectLst/>
              <a:latin typeface="Work Sans" pitchFamily="2" charset="0"/>
              <a:ea typeface="Calibri" panose="020F0502020204030204" pitchFamily="34" charset="0"/>
              <a:cs typeface="Times New Roman" panose="02020603050405020304" pitchFamily="18" charset="0"/>
            </a:endParaRPr>
          </a:p>
          <a:p>
            <a:pPr lvl="0"/>
            <a:endParaRPr lang="en-GB" sz="1000" dirty="0">
              <a:latin typeface="Work Sans" pitchFamily="2" charset="0"/>
              <a:ea typeface="Calibri" panose="020F0502020204030204" pitchFamily="34" charset="0"/>
              <a:cs typeface="Times New Roman" panose="02020603050405020304" pitchFamily="18" charset="0"/>
            </a:endParaRPr>
          </a:p>
          <a:p>
            <a:pPr lvl="0"/>
            <a:endParaRPr lang="en-GB" sz="1000" dirty="0">
              <a:effectLst/>
              <a:latin typeface="Work Sans" pitchFamily="2" charset="0"/>
              <a:ea typeface="Calibri" panose="020F0502020204030204" pitchFamily="34" charset="0"/>
              <a:cs typeface="Times New Roman" panose="02020603050405020304" pitchFamily="18" charset="0"/>
            </a:endParaRPr>
          </a:p>
          <a:p>
            <a:pPr lvl="0"/>
            <a:endParaRPr lang="en-GB" sz="1000" dirty="0">
              <a:effectLst/>
              <a:latin typeface="Work Sans" pitchFamily="2" charset="0"/>
              <a:ea typeface="Calibri" panose="020F0502020204030204" pitchFamily="34" charset="0"/>
              <a:cs typeface="Times New Roman" panose="02020603050405020304" pitchFamily="18" charset="0"/>
            </a:endParaRPr>
          </a:p>
          <a:p>
            <a:pPr lvl="0"/>
            <a:endParaRPr lang="en-GB" sz="1000" dirty="0">
              <a:effectLst/>
              <a:latin typeface="Work Sans" pitchFamily="2" charset="0"/>
              <a:ea typeface="Calibri" panose="020F0502020204030204" pitchFamily="34" charset="0"/>
              <a:cs typeface="Times New Roman" panose="02020603050405020304" pitchFamily="18" charset="0"/>
            </a:endParaRPr>
          </a:p>
          <a:p>
            <a:pPr lvl="0"/>
            <a:endParaRPr lang="en-GB" sz="1000" dirty="0">
              <a:latin typeface="Work Sans" pitchFamily="2" charset="0"/>
              <a:ea typeface="Calibri" panose="020F0502020204030204" pitchFamily="34" charset="0"/>
              <a:cs typeface="Times New Roman" panose="02020603050405020304" pitchFamily="18" charset="0"/>
            </a:endParaRPr>
          </a:p>
          <a:p>
            <a:pPr lvl="0"/>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Sangha:  Community</a:t>
            </a:r>
          </a:p>
          <a:p>
            <a:r>
              <a:rPr lang="en-GB" sz="1000" dirty="0">
                <a:effectLst/>
                <a:latin typeface="Work Sans" pitchFamily="2" charset="0"/>
                <a:ea typeface="Calibri" panose="020F0502020204030204" pitchFamily="34" charset="0"/>
                <a:cs typeface="Times New Roman" panose="02020603050405020304" pitchFamily="18" charset="0"/>
              </a:rPr>
              <a:t>Spiritual friendship or ‘friendship with what is beautiful.”</a:t>
            </a:r>
          </a:p>
          <a:p>
            <a:r>
              <a:rPr lang="en-GB" sz="1000" dirty="0">
                <a:effectLst/>
                <a:latin typeface="Work Sans" pitchFamily="2" charset="0"/>
                <a:ea typeface="Calibri" panose="020F0502020204030204" pitchFamily="34" charset="0"/>
                <a:cs typeface="Times New Roman" panose="02020603050405020304" pitchFamily="18" charset="0"/>
              </a:rPr>
              <a:t>The sangha is not just the place where you learn, participate in activities and events.  It is more than this.  When someone attends the sangha they are considered a friend.</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2B246BCA-B5DC-9277-1704-87E8F5A82324}"/>
              </a:ext>
            </a:extLst>
          </p:cNvPr>
          <p:cNvSpPr txBox="1"/>
          <p:nvPr/>
        </p:nvSpPr>
        <p:spPr>
          <a:xfrm>
            <a:off x="296800" y="949173"/>
            <a:ext cx="2207861" cy="738664"/>
          </a:xfrm>
          <a:prstGeom prst="rect">
            <a:avLst/>
          </a:prstGeom>
          <a:noFill/>
        </p:spPr>
        <p:txBody>
          <a:bodyPr wrap="square" rtlCol="0">
            <a:spAutoFit/>
          </a:bodyPr>
          <a:lstStyle/>
          <a:p>
            <a:r>
              <a:rPr lang="en-US" sz="1400" dirty="0">
                <a:solidFill>
                  <a:schemeClr val="bg1"/>
                </a:solidFill>
                <a:latin typeface="Work Sans SemiBold" pitchFamily="2" charset="0"/>
              </a:rPr>
              <a:t>CORE CONCEPT: </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MEANING, </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PURPOSE AND TRUTH.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pic>
        <p:nvPicPr>
          <p:cNvPr id="6" name="Picture 5" descr="Image result for image of the lotus flower">
            <a:extLst>
              <a:ext uri="{FF2B5EF4-FFF2-40B4-BE49-F238E27FC236}">
                <a16:creationId xmlns:a16="http://schemas.microsoft.com/office/drawing/2014/main" id="{4B59AD04-8409-B41E-FDC6-772FDA982E86}"/>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262553" y="3398031"/>
            <a:ext cx="1557589" cy="1064693"/>
          </a:xfrm>
          <a:prstGeom prst="rect">
            <a:avLst/>
          </a:prstGeom>
          <a:noFill/>
          <a:ln>
            <a:noFill/>
          </a:ln>
        </p:spPr>
      </p:pic>
      <p:pic>
        <p:nvPicPr>
          <p:cNvPr id="12" name="Picture 11" descr="See the source image">
            <a:extLst>
              <a:ext uri="{FF2B5EF4-FFF2-40B4-BE49-F238E27FC236}">
                <a16:creationId xmlns:a16="http://schemas.microsoft.com/office/drawing/2014/main" id="{5C6B07AD-9C6F-F742-BC8D-F729E2167998}"/>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bwMode="auto">
          <a:xfrm>
            <a:off x="4240686" y="3025180"/>
            <a:ext cx="1504136" cy="1002757"/>
          </a:xfrm>
          <a:prstGeom prst="rect">
            <a:avLst/>
          </a:prstGeom>
          <a:noFill/>
          <a:ln>
            <a:noFill/>
          </a:ln>
        </p:spPr>
      </p:pic>
      <p:pic>
        <p:nvPicPr>
          <p:cNvPr id="13" name="Picture 12" descr="Fostering Community Spirit - Anywhere! - A Little Campy">
            <a:extLst>
              <a:ext uri="{FF2B5EF4-FFF2-40B4-BE49-F238E27FC236}">
                <a16:creationId xmlns:a16="http://schemas.microsoft.com/office/drawing/2014/main" id="{23CA0E70-A071-4F73-B5D8-0C7BF1A3CD53}"/>
              </a:ext>
            </a:extLst>
          </p:cNvPr>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bwMode="auto">
          <a:xfrm>
            <a:off x="4240686" y="5298030"/>
            <a:ext cx="1855314" cy="1369672"/>
          </a:xfrm>
          <a:prstGeom prst="rect">
            <a:avLst/>
          </a:prstGeom>
          <a:noFill/>
        </p:spPr>
      </p:pic>
      <p:sp>
        <p:nvSpPr>
          <p:cNvPr id="14" name="TextBox 13">
            <a:extLst>
              <a:ext uri="{FF2B5EF4-FFF2-40B4-BE49-F238E27FC236}">
                <a16:creationId xmlns:a16="http://schemas.microsoft.com/office/drawing/2014/main" id="{36D4597E-8680-86CD-8E7D-2B9C96C4BC06}"/>
              </a:ext>
            </a:extLst>
          </p:cNvPr>
          <p:cNvSpPr txBox="1"/>
          <p:nvPr/>
        </p:nvSpPr>
        <p:spPr>
          <a:xfrm>
            <a:off x="8334919" y="5578546"/>
            <a:ext cx="3864108" cy="1477328"/>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Calibri Light" panose="020F0302020204030204" pitchFamily="34" charset="0"/>
              </a:rPr>
              <a:t>For further reading go to the following links: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7030A0"/>
                </a:solidFill>
                <a:effectLst/>
                <a:latin typeface="Work Sans" pitchFamily="2" charset="0"/>
                <a:ea typeface="Calibri" panose="020F0502020204030204" pitchFamily="34" charset="0"/>
                <a:cs typeface="Calibri Light" panose="020F03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8"/>
              </a:rPr>
              <a:t>https://www.reonline.org.uk/resources/what-do-buddhists-value-most/</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solidFill>
                  <a:srgbClr val="7030A0"/>
                </a:solidFill>
                <a:effectLst/>
                <a:latin typeface="Work Sans" pitchFamily="2" charset="0"/>
                <a:ea typeface="Calibri" panose="020F0502020204030204" pitchFamily="34" charset="0"/>
                <a:cs typeface="Calibri Light" panose="020F03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u="sng" dirty="0">
                <a:solidFill>
                  <a:srgbClr val="0000FF"/>
                </a:solidFill>
                <a:effectLst/>
                <a:latin typeface="Work Sans" pitchFamily="2" charset="0"/>
                <a:ea typeface="Calibri" panose="020F0502020204030204" pitchFamily="34" charset="0"/>
                <a:cs typeface="Calibri Light" panose="020F0302020204030204" pitchFamily="34" charset="0"/>
                <a:hlinkClick r:id="rId9"/>
              </a:rPr>
              <a:t>https://www.reonline.org.uk/resources/voices-from-buddhist-worldview-traditions/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921C156C-83C2-BBAD-A38B-E18894C324D8}"/>
              </a:ext>
            </a:extLst>
          </p:cNvPr>
          <p:cNvSpPr txBox="1"/>
          <p:nvPr/>
        </p:nvSpPr>
        <p:spPr>
          <a:xfrm>
            <a:off x="8624909" y="1949692"/>
            <a:ext cx="3520452" cy="246221"/>
          </a:xfrm>
          <a:prstGeom prst="rect">
            <a:avLst/>
          </a:prstGeom>
          <a:noFill/>
        </p:spPr>
        <p:txBody>
          <a:bodyPr wrap="square" rtlCol="0">
            <a:spAutoFit/>
          </a:bodyPr>
          <a:lstStyle/>
          <a:p>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effectLst/>
                <a:latin typeface="Work Sans" pitchFamily="2" charset="0"/>
                <a:ea typeface="Calibri" panose="020F0502020204030204" pitchFamily="34" charset="0"/>
                <a:cs typeface="Calibri Light" panose="020F0302020204030204" pitchFamily="34" charset="0"/>
              </a:rPr>
              <a:t>Typ</a:t>
            </a:r>
            <a:r>
              <a:rPr lang="en-GB" sz="1000" b="1" dirty="0">
                <a:latin typeface="Work Sans" pitchFamily="2" charset="0"/>
                <a:ea typeface="Calibri" panose="020F0502020204030204" pitchFamily="34" charset="0"/>
                <a:cs typeface="Calibri Light" panose="020F0302020204030204" pitchFamily="34" charset="0"/>
              </a:rPr>
              <a:t>e any key notes here:</a:t>
            </a:r>
            <a:endParaRPr lang="en-GB" sz="1000" dirty="0">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3882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E5F6A42-CD6F-83A3-0103-A3E263306CDC}"/>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FE088F30-7A89-B792-EA13-FEC9DB149921}"/>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do you think causes suffering and how do you think we can overcome it?</a:t>
            </a: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US" sz="2400" dirty="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207861" cy="738664"/>
          </a:xfrm>
          <a:prstGeom prst="rect">
            <a:avLst/>
          </a:prstGeom>
          <a:noFill/>
        </p:spPr>
        <p:txBody>
          <a:bodyPr wrap="square" rtlCol="0">
            <a:spAutoFit/>
          </a:bodyPr>
          <a:lstStyle/>
          <a:p>
            <a:r>
              <a:rPr lang="en-US" sz="1400" dirty="0">
                <a:solidFill>
                  <a:schemeClr val="bg1"/>
                </a:solidFill>
                <a:latin typeface="Work Sans SemiBold" pitchFamily="2" charset="0"/>
              </a:rPr>
              <a:t>CORE CONCEPT: </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MEANING, </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PURPOSE AND TRUTH.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7884160" cy="1220847"/>
          </a:xfrm>
          <a:prstGeom prst="rect">
            <a:avLst/>
          </a:prstGeom>
          <a:noFill/>
        </p:spPr>
        <p:txBody>
          <a:bodyPr wrap="square" rtlCol="0">
            <a:spAutoFit/>
          </a:bodyPr>
          <a:lstStyle/>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Revisit prior learning – the story of Siddhartha, the four noble truths and the importance of kindness and compassion in Buddhism.</a:t>
            </a: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what the three jewels of Buddhism are.</a:t>
            </a: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Explore what their own understanding of suffering is and how we might overcome it.</a:t>
            </a:r>
          </a:p>
          <a:p>
            <a:pPr marL="228600">
              <a:spcAft>
                <a:spcPts val="4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Key religious vocabulary:</a:t>
            </a:r>
            <a:r>
              <a:rPr lang="en-GB" sz="1000" dirty="0">
                <a:effectLst/>
                <a:latin typeface="Work Sans" pitchFamily="2" charset="0"/>
                <a:ea typeface="Calibri" panose="020F0502020204030204" pitchFamily="34" charset="0"/>
                <a:cs typeface="Times New Roman" panose="02020603050405020304" pitchFamily="18" charset="0"/>
              </a:rPr>
              <a:t>  Buddha, dukkha. </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337589" cy="2862322"/>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prior learning.</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can pupils remember about Buddhism from their prior learning?</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pupils know from their own personal knowledge of Buddhism?</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Provide pupils with visuals, artefacts and statements to prompt memory.</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Watch</a:t>
            </a:r>
            <a:r>
              <a:rPr lang="en-GB" sz="1000" dirty="0">
                <a:effectLst/>
                <a:latin typeface="Work Sans" pitchFamily="2" charset="0"/>
                <a:ea typeface="Calibri" panose="020F0502020204030204" pitchFamily="34" charset="0"/>
                <a:cs typeface="Times New Roman" panose="02020603050405020304" pitchFamily="18" charset="0"/>
              </a:rPr>
              <a:t> the following or an alternative of your choice.</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https://www.youtube.com/watch?v=C9AoZj_FPzU</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In watching the video, pupils are reminded of the story of Buddha, the significance of the four sightings he experienced and how this led him to change the way he lived his life.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Pause at appropriate points to check for understanding.</a:t>
            </a: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4221055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 you think causes suffering and how do you think we can overcome it?</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MEANING,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PURPOSE AND TRUTH.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4708981"/>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Areas covered in the previous unit which pupils need to be reminded about:</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The story of Siddhartha and how he became Buddha. The young prince, Siddhartha saw four sights – an old man, a sick man, a dead man and a poor, holy man, meditating.  Having seen these things, he became aware of the truth.  The Buddha became free of suffering and was able to help others to ‘awaken themselves.’</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the big question for the unit:  </a:t>
            </a:r>
            <a: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t>What does it mean to be a Buddhist?</a:t>
            </a:r>
            <a:r>
              <a:rPr lang="en-GB" sz="1000" dirty="0">
                <a:solidFill>
                  <a:srgbClr val="55345A"/>
                </a:solidFill>
                <a:effectLst/>
                <a:latin typeface="Work Sans" pitchFamily="2" charset="0"/>
                <a:ea typeface="Calibri" panose="020F0502020204030204" pitchFamily="34" charset="0"/>
                <a:cs typeface="Calibri Light" panose="020F03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do you think causes suffering and how do you think we can overcome it?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Explain </a:t>
            </a:r>
            <a:r>
              <a:rPr lang="en-GB" sz="1000" dirty="0">
                <a:effectLst/>
                <a:latin typeface="Work Sans" pitchFamily="2" charset="0"/>
                <a:ea typeface="Calibri" panose="020F0502020204030204" pitchFamily="34" charset="0"/>
                <a:cs typeface="Times New Roman" panose="02020603050405020304" pitchFamily="18" charset="0"/>
              </a:rPr>
              <a:t>to pupils what the main teachings (Dharma) of Buddhism are: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No concept of self in Buddhism.</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No belief in a personal God.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Nothing is fixed or permanent and that change is always possible.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Buddhism is about finding ways to transform oneself.</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Learning to be good.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Ceasing to do evil.</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Purifying the heart.</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from the previous unit:</a:t>
            </a:r>
            <a:r>
              <a:rPr lang="en-GB" sz="1000" dirty="0">
                <a:effectLst/>
                <a:latin typeface="Work Sans" pitchFamily="2" charset="0"/>
                <a:ea typeface="Calibri" panose="020F0502020204030204" pitchFamily="34" charset="0"/>
                <a:cs typeface="Times New Roman" panose="02020603050405020304" pitchFamily="18" charset="0"/>
              </a:rPr>
              <a:t>  The essence of the Buddha’s teaching can be summed up in the </a:t>
            </a:r>
            <a:r>
              <a:rPr lang="en-GB" sz="1000" b="1" dirty="0">
                <a:effectLst/>
                <a:latin typeface="Work Sans" pitchFamily="2" charset="0"/>
                <a:ea typeface="Calibri" panose="020F0502020204030204" pitchFamily="34" charset="0"/>
                <a:cs typeface="Times New Roman" panose="02020603050405020304" pitchFamily="18" charset="0"/>
              </a:rPr>
              <a:t>four noble </a:t>
            </a:r>
            <a:r>
              <a:rPr lang="en-GB" sz="1000" dirty="0">
                <a:effectLst/>
                <a:latin typeface="Work Sans" pitchFamily="2" charset="0"/>
                <a:ea typeface="Calibri" panose="020F0502020204030204" pitchFamily="34" charset="0"/>
                <a:cs typeface="Times New Roman" panose="02020603050405020304" pitchFamily="18" charset="0"/>
              </a:rPr>
              <a:t>truths: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Life involves suffering (dukkha).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Origin of suffering lies in wanting, which is made more intense by greed, hatred and ignorance.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ending of suffering is possible (</a:t>
            </a:r>
            <a:r>
              <a:rPr lang="en-GB" sz="1000" dirty="0" err="1">
                <a:effectLst/>
                <a:latin typeface="Work Sans" pitchFamily="2" charset="0"/>
                <a:ea typeface="Calibri" panose="020F0502020204030204" pitchFamily="34" charset="0"/>
                <a:cs typeface="Times New Roman" panose="02020603050405020304" pitchFamily="18" charset="0"/>
              </a:rPr>
              <a:t>nirodha</a:t>
            </a:r>
            <a:r>
              <a:rPr lang="en-GB" sz="1000" dirty="0">
                <a:effectLst/>
                <a:latin typeface="Work Sans" pitchFamily="2" charset="0"/>
                <a:ea typeface="Calibri" panose="020F0502020204030204" pitchFamily="34" charset="0"/>
                <a:cs typeface="Times New Roman" panose="02020603050405020304" pitchFamily="18" charset="0"/>
              </a:rPr>
              <a:t>).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noble eight-fold path is the way to end suffering (</a:t>
            </a:r>
            <a:r>
              <a:rPr lang="en-GB" sz="1000" dirty="0" err="1">
                <a:effectLst/>
                <a:latin typeface="Work Sans" pitchFamily="2" charset="0"/>
                <a:ea typeface="Calibri" panose="020F0502020204030204" pitchFamily="34" charset="0"/>
                <a:cs typeface="Times New Roman" panose="02020603050405020304" pitchFamily="18" charset="0"/>
              </a:rPr>
              <a:t>magga</a:t>
            </a:r>
            <a:r>
              <a:rPr lang="en-GB" sz="1000" dirty="0">
                <a:effectLst/>
                <a:latin typeface="Work Sans" pitchFamily="2" charset="0"/>
                <a:ea typeface="Calibri" panose="020F0502020204030204" pitchFamily="34" charset="0"/>
                <a:cs typeface="Times New Roman" panose="02020603050405020304" pitchFamily="18" charset="0"/>
              </a:rPr>
              <a:t>)</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from the previous unit: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For many Buddhists, at the very heart of the Buddha’s teaching, is the importance of being</a:t>
            </a:r>
            <a:r>
              <a:rPr lang="en-GB" sz="1000" b="1" dirty="0">
                <a:effectLst/>
                <a:latin typeface="Work Sans" pitchFamily="2" charset="0"/>
                <a:ea typeface="Calibri" panose="020F0502020204030204" pitchFamily="34" charset="0"/>
                <a:cs typeface="Times New Roman" panose="02020603050405020304" pitchFamily="18" charset="0"/>
              </a:rPr>
              <a:t> kind</a:t>
            </a:r>
            <a:r>
              <a:rPr lang="en-GB" sz="1000" dirty="0">
                <a:effectLst/>
                <a:latin typeface="Work Sans" pitchFamily="2" charset="0"/>
                <a:ea typeface="Calibri" panose="020F0502020204030204" pitchFamily="34" charset="0"/>
                <a:cs typeface="Times New Roman" panose="02020603050405020304" pitchFamily="18" charset="0"/>
              </a:rPr>
              <a:t> and </a:t>
            </a:r>
            <a:r>
              <a:rPr lang="en-GB" sz="1000" b="1" dirty="0">
                <a:effectLst/>
                <a:latin typeface="Work Sans" pitchFamily="2" charset="0"/>
                <a:ea typeface="Calibri" panose="020F0502020204030204" pitchFamily="34" charset="0"/>
                <a:cs typeface="Times New Roman" panose="02020603050405020304" pitchFamily="18" charset="0"/>
              </a:rPr>
              <a:t>compassionate</a:t>
            </a:r>
            <a:r>
              <a:rPr lang="en-GB" sz="1000" dirty="0">
                <a:effectLst/>
                <a:latin typeface="Work Sans" pitchFamily="2" charset="0"/>
                <a:ea typeface="Calibri" panose="020F0502020204030204" pitchFamily="34" charset="0"/>
                <a:cs typeface="Times New Roman" panose="02020603050405020304" pitchFamily="18" charset="0"/>
              </a:rPr>
              <a:t> towards others.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Being kind and compassionate are essential to a Buddhist.</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441327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 you think causes suffering and how do you think we can overcome it?</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MEANING,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PURPOSE AND TRUTH.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888" y="1908896"/>
            <a:ext cx="8261212" cy="4862870"/>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Working in groups of three, explore the following:</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  </a:t>
            </a:r>
            <a:r>
              <a:rPr lang="en-GB" sz="1000" dirty="0">
                <a:effectLst/>
                <a:latin typeface="Work Sans" pitchFamily="2" charset="0"/>
                <a:ea typeface="Calibri" panose="020F0502020204030204" pitchFamily="34" charset="0"/>
                <a:cs typeface="Times New Roman" panose="02020603050405020304" pitchFamily="18" charset="0"/>
              </a:rPr>
              <a:t>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If you had to name 4 things that you think cause the most suffering in our world, what would they be?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four things do you think, would help overcome such suffering?</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Pupils then snowball</a:t>
            </a:r>
            <a:r>
              <a:rPr lang="en-GB" sz="1000" dirty="0">
                <a:effectLst/>
                <a:latin typeface="Work Sans" pitchFamily="2" charset="0"/>
                <a:ea typeface="Calibri" panose="020F0502020204030204" pitchFamily="34" charset="0"/>
                <a:cs typeface="Times New Roman" panose="02020603050405020304" pitchFamily="18" charset="0"/>
              </a:rPr>
              <a:t> with another group of three.  Pupils are encouraged to discuss their choices and as a group of six, decide on the four they wish to keep from the eight presented.</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As a group of six, they then share their list, with another group of six.</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To note:  For some groups, or cohorts, you might prefer to give them things to choose from:  E.g., </a:t>
            </a:r>
            <a:r>
              <a:rPr lang="en-GB" sz="1000" dirty="0">
                <a:effectLst/>
                <a:latin typeface="Work Sans" pitchFamily="2" charset="0"/>
                <a:ea typeface="Calibri" panose="020F0502020204030204" pitchFamily="34" charset="0"/>
                <a:cs typeface="Times New Roman" panose="02020603050405020304" pitchFamily="18" charset="0"/>
              </a:rPr>
              <a:t>war, greed, money, sickness, loneliness, prejudice, judgement, poverty, arguments.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Ways of overcoming suffering:</a:t>
            </a:r>
            <a:r>
              <a:rPr lang="en-GB" sz="1000" dirty="0">
                <a:effectLst/>
                <a:latin typeface="Work Sans" pitchFamily="2" charset="0"/>
                <a:ea typeface="Calibri" panose="020F0502020204030204" pitchFamily="34" charset="0"/>
                <a:cs typeface="Times New Roman" panose="02020603050405020304" pitchFamily="18" charset="0"/>
              </a:rPr>
              <a:t>  Acts of kindness, compassion, putting others first, honesty, friendship, love, accepting others as they are.</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Teacher summarises the lesson by reflecting on the following questions with pupils:</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Did groups have similar things to other groups?  What was different?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has influenced your decision?  </a:t>
            </a:r>
            <a:r>
              <a:rPr lang="en-GB" sz="1000" dirty="0" err="1">
                <a:effectLst/>
                <a:latin typeface="Work Sans" pitchFamily="2" charset="0"/>
                <a:ea typeface="Calibri" panose="020F0502020204030204" pitchFamily="34" charset="0"/>
                <a:cs typeface="Times New Roman" panose="02020603050405020304" pitchFamily="18" charset="0"/>
              </a:rPr>
              <a:t>ie</a:t>
            </a:r>
            <a:r>
              <a:rPr lang="en-GB" sz="1000" dirty="0">
                <a:effectLst/>
                <a:latin typeface="Work Sans" pitchFamily="2" charset="0"/>
                <a:ea typeface="Calibri" panose="020F0502020204030204" pitchFamily="34" charset="0"/>
                <a:cs typeface="Times New Roman" panose="02020603050405020304" pitchFamily="18" charset="0"/>
              </a:rPr>
              <a:t> culture/faith/your own experience/or something else?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Inform pupils of the three jewels that lie at the heart of Buddhism:</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Buddha (the yellow jewel).  The teacher.</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Dharma (the blue jewel).  The teaching.</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Sanga (the red jewel).  The community of believers.</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219834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 you think causes suffering and how do you think we can overcome it?</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MEANING,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PURPOSE AND TRUTH.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7481280" cy="246542"/>
          </a:xfrm>
          <a:prstGeom prst="rect">
            <a:avLst/>
          </a:prstGeom>
          <a:noFill/>
        </p:spPr>
        <p:txBody>
          <a:bodyPr wrap="square">
            <a:spAutoFit/>
          </a:bodyPr>
          <a:lstStyle/>
          <a:p>
            <a:pPr marL="171450" lvl="0" indent="-171450">
              <a:lnSpc>
                <a:spcPct val="106000"/>
              </a:lnSpc>
              <a:spcAft>
                <a:spcPts val="800"/>
              </a:spcAft>
              <a:buFont typeface="Arial" panose="020B0604020202020204" pitchFamily="34" charset="0"/>
              <a:buChar char="•"/>
            </a:pP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https://www.youtube.com/watch?v=C9AoZj_FPzU</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204660" cy="256930"/>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Be very mindful of pupils who have experienced suffering in their own lives or who are very aware of what it means.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Tree>
    <p:extLst>
      <p:ext uri="{BB962C8B-B14F-4D97-AF65-F5344CB8AC3E}">
        <p14:creationId xmlns:p14="http://schemas.microsoft.com/office/powerpoint/2010/main" val="2485712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E5F6A42-CD6F-83A3-0103-A3E263306CDC}"/>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FE088F30-7A89-B792-EA13-FEC9DB149921}"/>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2 &amp; 3: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is the noble eight-fold path and how might this help a Buddhist in their daily life?</a:t>
            </a:r>
            <a:endParaRPr lang="en-US" sz="2400" dirty="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207861" cy="738664"/>
          </a:xfrm>
          <a:prstGeom prst="rect">
            <a:avLst/>
          </a:prstGeom>
          <a:noFill/>
        </p:spPr>
        <p:txBody>
          <a:bodyPr wrap="square" rtlCol="0">
            <a:spAutoFit/>
          </a:bodyPr>
          <a:lstStyle/>
          <a:p>
            <a:r>
              <a:rPr lang="en-US" sz="1400" dirty="0">
                <a:solidFill>
                  <a:schemeClr val="bg1"/>
                </a:solidFill>
                <a:latin typeface="Work Sans SemiBold" pitchFamily="2" charset="0"/>
              </a:rPr>
              <a:t>CORE CONCEPT: </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MEANING, </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PURPOSE AND TRUTH.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7884160" cy="1066959"/>
          </a:xfrm>
          <a:prstGeom prst="rect">
            <a:avLst/>
          </a:prstGeom>
          <a:noFill/>
        </p:spPr>
        <p:txBody>
          <a:bodyPr wrap="square" rtlCol="0">
            <a:spAutoFit/>
          </a:bodyPr>
          <a:lstStyle/>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Understand what the noble eight-fold path is and how it helps a Buddhist to make the right choices.</a:t>
            </a: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Consider and give reasons for what they think their guiding principles for living well might be.</a:t>
            </a: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Express their view points with reasons and examples.</a:t>
            </a:r>
          </a:p>
          <a:p>
            <a:pPr marL="228600">
              <a:spcAft>
                <a:spcPts val="4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Key religious vocabulary:</a:t>
            </a:r>
            <a:r>
              <a:rPr lang="en-GB" sz="1000" dirty="0">
                <a:effectLst/>
                <a:latin typeface="Work Sans" pitchFamily="2" charset="0"/>
                <a:ea typeface="Calibri" panose="020F0502020204030204" pitchFamily="34" charset="0"/>
                <a:cs typeface="Times New Roman" panose="02020603050405020304" pitchFamily="18" charset="0"/>
              </a:rPr>
              <a:t>  Noble eight-fold path.</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478677" cy="2862322"/>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p>
          <a:p>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u="sng" dirty="0">
                <a:effectLst/>
                <a:latin typeface="Work Sans" pitchFamily="2" charset="0"/>
                <a:ea typeface="Calibri" panose="020F0502020204030204" pitchFamily="34" charset="0"/>
                <a:cs typeface="Times New Roman" panose="02020603050405020304" pitchFamily="18" charset="0"/>
              </a:rPr>
              <a:t>Lesson 2:</a:t>
            </a:r>
            <a:endParaRPr lang="en-GB" sz="1000" u="sng" dirty="0">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2D80A5"/>
                </a:solidFill>
                <a:effectLst/>
                <a:latin typeface="Work Sans" pitchFamily="2" charset="0"/>
                <a:ea typeface="Calibri" panose="020F0502020204030204" pitchFamily="34" charset="0"/>
                <a:cs typeface="Times New Roman" panose="02020603050405020304" pitchFamily="18" charset="0"/>
              </a:rPr>
              <a:t> </a:t>
            </a:r>
            <a:endParaRPr lang="en-GB" sz="1000" dirty="0">
              <a:solidFill>
                <a:srgbClr val="2D80A5"/>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previous week’s learning.</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recall the story of Siddhartha and how he became Buddha.  Can pupils recall the four sightings?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the four noble truths.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the importance of kindness and compassion for a Buddhist.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that Buddhists do not believe in a personal God.  (This is an important point to make as there is often a misconception that Buddhists believe in God.)</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is the noble eight-fold path and how might this help a Buddhist in their daily life?</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05102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&amp; 3: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is the noble eight-fold path and how might this help a Buddhist in their daily life?</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MEANING,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PURPOSE AND TRUTH.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888" y="1908896"/>
            <a:ext cx="8261212" cy="4862870"/>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Working in groups of three, explore the following question: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live well as a community of people, what eight values/principles do you think need to be in place?  Give reasons for your choices and be able to justify them.</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To note:  </a:t>
            </a:r>
            <a:r>
              <a:rPr lang="en-GB" sz="1000" dirty="0">
                <a:effectLst/>
                <a:latin typeface="Work Sans" pitchFamily="2" charset="0"/>
                <a:ea typeface="Calibri" panose="020F0502020204030204" pitchFamily="34" charset="0"/>
                <a:cs typeface="Times New Roman" panose="02020603050405020304" pitchFamily="18" charset="0"/>
              </a:rPr>
              <a:t>Depending on the ability of the cohort, the teacher might model some examples of what these principles might be. </a:t>
            </a:r>
            <a:r>
              <a:rPr lang="en-GB" sz="1000" dirty="0" err="1">
                <a:effectLst/>
                <a:latin typeface="Work Sans" pitchFamily="2" charset="0"/>
                <a:ea typeface="Calibri" panose="020F0502020204030204" pitchFamily="34" charset="0"/>
                <a:cs typeface="Times New Roman" panose="02020603050405020304" pitchFamily="18" charset="0"/>
              </a:rPr>
              <a:t>Eg</a:t>
            </a:r>
            <a:r>
              <a:rPr lang="en-GB" sz="1000" dirty="0">
                <a:effectLst/>
                <a:latin typeface="Work Sans" pitchFamily="2" charset="0"/>
                <a:ea typeface="Calibri" panose="020F0502020204030204" pitchFamily="34" charset="0"/>
                <a:cs typeface="Times New Roman" panose="02020603050405020304" pitchFamily="18" charset="0"/>
              </a:rPr>
              <a:t>, Equality, being respectful of everyone, honesty, having a job that is ethical etc.</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Pupils then snowball</a:t>
            </a:r>
            <a:r>
              <a:rPr lang="en-GB" sz="1000" dirty="0">
                <a:effectLst/>
                <a:latin typeface="Work Sans" pitchFamily="2" charset="0"/>
                <a:ea typeface="Calibri" panose="020F0502020204030204" pitchFamily="34" charset="0"/>
                <a:cs typeface="Times New Roman" panose="02020603050405020304" pitchFamily="18" charset="0"/>
              </a:rPr>
              <a:t> with another group of three.  Pupils encouraged to discuss their choices and as a group of six, decide on the eight they wish to keep from the sixteen presented.</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Introduce pupils to the noble-eightfold path and it is meaning.   Ensure that pupils understand that the path provides a guiding principle to live by not a set of rules. By following the eight-fold path, many Buddhists believe it is possible to end suffering.   </a:t>
            </a:r>
            <a:r>
              <a:rPr lang="en-GB" sz="1000" b="1" dirty="0">
                <a:effectLst/>
                <a:latin typeface="Work Sans" pitchFamily="2" charset="0"/>
                <a:ea typeface="Calibri" panose="020F0502020204030204" pitchFamily="34" charset="0"/>
                <a:cs typeface="Times New Roman" panose="02020603050405020304" pitchFamily="18" charset="0"/>
              </a:rPr>
              <a:t>(Refer to background knowledge for teachers.)</a:t>
            </a:r>
          </a:p>
          <a:p>
            <a:endParaRPr lang="en-GB" sz="1000" b="1" dirty="0">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u="sng" dirty="0">
                <a:effectLst/>
                <a:latin typeface="Work Sans" pitchFamily="2" charset="0"/>
                <a:ea typeface="Calibri" panose="020F0502020204030204" pitchFamily="34" charset="0"/>
                <a:cs typeface="Times New Roman" panose="02020603050405020304" pitchFamily="18" charset="0"/>
              </a:rPr>
              <a:t>Lesson 3:</a:t>
            </a:r>
            <a:endParaRPr lang="en-GB" sz="1000" u="sng" dirty="0">
              <a:effectLst/>
              <a:latin typeface="Work Sans" pitchFamily="2" charset="0"/>
              <a:ea typeface="Calibri" panose="020F0502020204030204" pitchFamily="34" charset="0"/>
              <a:cs typeface="Times New Roman" panose="02020603050405020304" pitchFamily="18" charset="0"/>
            </a:endParaRPr>
          </a:p>
          <a:p>
            <a:endParaRPr lang="en-GB" sz="1000" u="sng"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Task 1:</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 groups of six discuss the following:</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Compare the eight-fold path with the eight principles/values they believe need to be in place to live well as a community. What is similar, and what is different?  Would they change any of theirs in the light of the knowledge they now have of the eightfold path?  If yes, why and if no, why not?</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Task 2:  </a:t>
            </a:r>
            <a:r>
              <a:rPr lang="en-GB" sz="1000" dirty="0">
                <a:effectLst/>
                <a:latin typeface="Work Sans" pitchFamily="2" charset="0"/>
                <a:ea typeface="Calibri" panose="020F0502020204030204" pitchFamily="34" charset="0"/>
                <a:cs typeface="Times New Roman" panose="02020603050405020304" pitchFamily="18" charset="0"/>
              </a:rPr>
              <a:t>This task focuses particularly on the principle – right livelihood.</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312076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&amp; 3: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is the noble eight-fold path and how might this help a Buddhist in their daily life?</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MEANING,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PURPOSE AND TRUTH.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888" y="1908896"/>
            <a:ext cx="8261212" cy="4708981"/>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Working in groups of three: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Complete appendix lesson 3.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Circle time:</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difference do you think it makes to a Buddhist’s life, if they follow the eight-fold path?</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difference do you think it would make to your daily life if you followed your eight principles?</a:t>
            </a:r>
          </a:p>
          <a:p>
            <a:r>
              <a:rPr lang="en-GB" sz="1000" dirty="0">
                <a:effectLst/>
                <a:latin typeface="Work Sans" pitchFamily="2" charset="0"/>
                <a:ea typeface="Calibri" panose="020F0502020204030204" pitchFamily="34" charset="0"/>
                <a:cs typeface="Times New Roman" panose="02020603050405020304" pitchFamily="18" charset="0"/>
              </a:rPr>
              <a:t> </a:t>
            </a:r>
          </a:p>
          <a:p>
            <a:pPr fontAlgn="base"/>
            <a:r>
              <a:rPr lang="en-GB" sz="1000" b="1" dirty="0">
                <a:solidFill>
                  <a:srgbClr val="55345A"/>
                </a:solidFill>
                <a:effectLst/>
                <a:latin typeface="Work Sans" pitchFamily="2" charset="0"/>
                <a:ea typeface="Times New Roman" panose="02020603050405020304" pitchFamily="18" charset="0"/>
                <a:cs typeface="Times New Roman" panose="02020603050405020304" pitchFamily="18" charset="0"/>
              </a:rPr>
              <a:t>Select two or three clips from the link below to connect pupils to the views of a Buddhist.  </a:t>
            </a:r>
            <a:r>
              <a:rPr lang="en-GB" sz="1000" b="1" dirty="0" err="1">
                <a:solidFill>
                  <a:srgbClr val="55345A"/>
                </a:solidFill>
                <a:effectLst/>
                <a:latin typeface="Work Sans" pitchFamily="2" charset="0"/>
                <a:ea typeface="Times New Roman" panose="02020603050405020304" pitchFamily="18" charset="0"/>
                <a:cs typeface="Times New Roman" panose="02020603050405020304" pitchFamily="18" charset="0"/>
              </a:rPr>
              <a:t>Eg</a:t>
            </a:r>
            <a:r>
              <a:rPr lang="en-GB" sz="1000" b="1" dirty="0">
                <a:solidFill>
                  <a:srgbClr val="55345A"/>
                </a:solidFill>
                <a:effectLst/>
                <a:latin typeface="Work Sans" pitchFamily="2" charset="0"/>
                <a:ea typeface="Times New Roman" panose="02020603050405020304" pitchFamily="18" charset="0"/>
                <a:cs typeface="Times New Roman" panose="02020603050405020304" pitchFamily="18" charset="0"/>
              </a:rPr>
              <a:t>:  How do you practice Right Livelihood?</a:t>
            </a:r>
          </a:p>
          <a:p>
            <a:r>
              <a:rPr lang="en-GB" sz="1000"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Heading:</a:t>
            </a:r>
            <a:r>
              <a:rPr lang="en-GB" sz="1000" dirty="0">
                <a:effectLst/>
                <a:latin typeface="Work Sans" pitchFamily="2" charset="0"/>
                <a:ea typeface="Calibri" panose="020F0502020204030204" pitchFamily="34" charset="0"/>
                <a:cs typeface="Times New Roman" panose="02020603050405020304" pitchFamily="18" charset="0"/>
              </a:rPr>
              <a:t>  Being a Buddhist.</a:t>
            </a:r>
          </a:p>
          <a:p>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https://clearvision.education/ask-a-buddhist/</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u="none" strike="noStrike" dirty="0">
                <a:solidFill>
                  <a:srgbClr val="0000FF"/>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Gather pupils’</a:t>
            </a:r>
            <a:r>
              <a:rPr lang="en-GB" sz="1000" dirty="0">
                <a:effectLst/>
                <a:latin typeface="Work Sans" pitchFamily="2" charset="0"/>
                <a:ea typeface="Calibri" panose="020F0502020204030204" pitchFamily="34" charset="0"/>
                <a:cs typeface="Times New Roman" panose="02020603050405020304" pitchFamily="18" charset="0"/>
              </a:rPr>
              <a:t> responses to the clips.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Pupils return to their eight principles and choose two principles from it.  Pupils are encouraged to aim to live by these two principles for the week and to keep a daily reflection diary.</a:t>
            </a:r>
          </a:p>
          <a:p>
            <a:r>
              <a:rPr lang="en-GB" sz="1000" dirty="0">
                <a:effectLst/>
                <a:latin typeface="Work Sans" pitchFamily="2" charset="0"/>
                <a:ea typeface="Calibri" panose="020F0502020204030204" pitchFamily="34" charset="0"/>
                <a:cs typeface="Times New Roman" panose="02020603050405020304" pitchFamily="18" charset="0"/>
              </a:rPr>
              <a:t>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Examples of when they have lived out the principle and what difference it made to them and to the other person.</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When was it difficult to live out the principle?  What made it difficult?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 they think having these principles is a positive thing and leads to a better quality of life?</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504885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2940bfc-e56c-4552-8076-1b7135828164" xsi:nil="true"/>
    <lcf76f155ced4ddcb4097134ff3c332f xmlns="37c5c6fe-bc8e-4494-977e-45e76d6ce1fa">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7785FF21E3A1444BE0DFE2E5C59DFFC" ma:contentTypeVersion="14" ma:contentTypeDescription="Create a new document." ma:contentTypeScope="" ma:versionID="7044c6264d3a0ebe1f1cc9df10260561">
  <xsd:schema xmlns:xsd="http://www.w3.org/2001/XMLSchema" xmlns:xs="http://www.w3.org/2001/XMLSchema" xmlns:p="http://schemas.microsoft.com/office/2006/metadata/properties" xmlns:ns2="37c5c6fe-bc8e-4494-977e-45e76d6ce1fa" xmlns:ns3="62940bfc-e56c-4552-8076-1b7135828164" targetNamespace="http://schemas.microsoft.com/office/2006/metadata/properties" ma:root="true" ma:fieldsID="04e286e50f2a216d36399f8f5698cf81" ns2:_="" ns3:_="">
    <xsd:import namespace="37c5c6fe-bc8e-4494-977e-45e76d6ce1fa"/>
    <xsd:import namespace="62940bfc-e56c-4552-8076-1b713582816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c5c6fe-bc8e-4494-977e-45e76d6ce1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6acc64-6845-4a0f-a249-d12a5ba8c67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940bfc-e56c-4552-8076-1b7135828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5e0fd7-9706-4511-9413-6a00656adbfd}" ma:internalName="TaxCatchAll" ma:showField="CatchAllData" ma:web="62940bfc-e56c-4552-8076-1b713582816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AEE037-15FF-475B-BD03-6DC37061F4F6}">
  <ds:schemaRefs>
    <ds:schemaRef ds:uri="http://schemas.microsoft.com/office/2006/metadata/properties"/>
    <ds:schemaRef ds:uri="http://schemas.microsoft.com/office/infopath/2007/PartnerControls"/>
    <ds:schemaRef ds:uri="62940bfc-e56c-4552-8076-1b7135828164"/>
    <ds:schemaRef ds:uri="37c5c6fe-bc8e-4494-977e-45e76d6ce1fa"/>
  </ds:schemaRefs>
</ds:datastoreItem>
</file>

<file path=customXml/itemProps2.xml><?xml version="1.0" encoding="utf-8"?>
<ds:datastoreItem xmlns:ds="http://schemas.openxmlformats.org/officeDocument/2006/customXml" ds:itemID="{2E9600CF-D298-423B-871E-EDC207B887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c5c6fe-bc8e-4494-977e-45e76d6ce1fa"/>
    <ds:schemaRef ds:uri="62940bfc-e56c-4552-8076-1b71358281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CAD47D-2EB2-44C5-A33D-DD0FEC794CD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66</TotalTime>
  <Words>4832</Words>
  <Application>Microsoft Office PowerPoint</Application>
  <PresentationFormat>Widescreen</PresentationFormat>
  <Paragraphs>537</Paragraphs>
  <Slides>19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Calibri Light</vt:lpstr>
      <vt:lpstr>Symbol</vt:lpstr>
      <vt:lpstr>Work Sans</vt:lpstr>
      <vt:lpstr>Work Sans Light</vt:lpstr>
      <vt:lpstr>Work Sans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Leila Ingram-Smith</dc:creator>
  <cp:lastModifiedBy>Abigail Chand</cp:lastModifiedBy>
  <cp:revision>12</cp:revision>
  <dcterms:created xsi:type="dcterms:W3CDTF">2023-08-10T09:56:40Z</dcterms:created>
  <dcterms:modified xsi:type="dcterms:W3CDTF">2023-11-21T15:58:22Z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0x01010017785FF21E3A1444BE0DFE2E5C59DFFC</vt:lpwstr>
  </property>
  <property fmtid="{D5CDD505-2E9C-101B-9397-08002B2CF9AE}" pid="3" name="MediaServiceImageTags">
    <vt:lpwstr/>
  </property>
</Properties>
</file>