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8" r:id="rId6"/>
    <p:sldId id="269" r:id="rId7"/>
    <p:sldId id="259" r:id="rId8"/>
    <p:sldId id="260" r:id="rId9"/>
    <p:sldId id="263" r:id="rId10"/>
    <p:sldId id="278" r:id="rId11"/>
    <p:sldId id="280" r:id="rId12"/>
    <p:sldId id="282" r:id="rId13"/>
    <p:sldId id="285" r:id="rId14"/>
    <p:sldId id="287" r:id="rId15"/>
    <p:sldId id="265" r:id="rId16"/>
    <p:sldId id="271" r:id="rId17"/>
    <p:sldId id="272" r:id="rId18"/>
    <p:sldId id="268" r:id="rId19"/>
    <p:sldId id="273" r:id="rId20"/>
    <p:sldId id="275" r:id="rId21"/>
    <p:sldId id="277" r:id="rId22"/>
    <p:sldId id="276"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81EFC-645C-402D-B83D-4234AD183A79}" v="4" dt="2023-09-08T12:39:16.733"/>
    <p1510:client id="{117F3C41-C20C-470B-84E6-BBEA8F126290}" v="1205" dt="2023-11-04T22:33:36.238"/>
    <p1510:client id="{33D2C503-A204-4B1A-8BBC-CF34E173E106}" v="4" dt="2023-10-16T21:34:08.150"/>
    <p1510:client id="{34E7204F-A8FF-449B-92B1-269EF42EBB47}" v="4" dt="2023-09-08T11:31:32.037"/>
    <p1510:client id="{7E65A7F6-55D4-48C0-9C84-488ECB7DB2A3}" v="263" dt="2023-10-16T16:48:45.754"/>
    <p1510:client id="{B5B47080-7FE2-4F29-8A31-B6DED4314BDF}" v="16" dt="2023-09-08T11:09:52.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9" d="100"/>
          <a:sy n="59" d="100"/>
        </p:scale>
        <p:origin x="8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horne" userId="S::mary.thorne@london.anglican.org::a5b5e5da-c416-47bf-aff9-8cca5d278713" providerId="AD" clId="Web-{33D2C503-A204-4B1A-8BBC-CF34E173E106}"/>
    <pc:docChg chg="modSld">
      <pc:chgData name="Mary Thorne" userId="S::mary.thorne@london.anglican.org::a5b5e5da-c416-47bf-aff9-8cca5d278713" providerId="AD" clId="Web-{33D2C503-A204-4B1A-8BBC-CF34E173E106}" dt="2023-10-16T21:34:06.916" v="0" actId="20577"/>
      <pc:docMkLst>
        <pc:docMk/>
      </pc:docMkLst>
      <pc:sldChg chg="modSp">
        <pc:chgData name="Mary Thorne" userId="S::mary.thorne@london.anglican.org::a5b5e5da-c416-47bf-aff9-8cca5d278713" providerId="AD" clId="Web-{33D2C503-A204-4B1A-8BBC-CF34E173E106}" dt="2023-10-16T21:34:06.916" v="0" actId="20577"/>
        <pc:sldMkLst>
          <pc:docMk/>
          <pc:sldMk cId="2935021322" sldId="275"/>
        </pc:sldMkLst>
        <pc:spChg chg="mod">
          <ac:chgData name="Mary Thorne" userId="S::mary.thorne@london.anglican.org::a5b5e5da-c416-47bf-aff9-8cca5d278713" providerId="AD" clId="Web-{33D2C503-A204-4B1A-8BBC-CF34E173E106}" dt="2023-10-16T21:34:06.916" v="0" actId="20577"/>
          <ac:spMkLst>
            <pc:docMk/>
            <pc:sldMk cId="2935021322" sldId="275"/>
            <ac:spMk id="3" creationId="{B0FDE198-D989-CC4E-9D67-8414EA297C2A}"/>
          </ac:spMkLst>
        </pc:spChg>
      </pc:sldChg>
    </pc:docChg>
  </pc:docChgLst>
  <pc:docChgLst>
    <pc:chgData name="Mary Thorne" userId="S::mary.thorne@london.anglican.org::a5b5e5da-c416-47bf-aff9-8cca5d278713" providerId="AD" clId="Web-{117F3C41-C20C-470B-84E6-BBEA8F126290}"/>
    <pc:docChg chg="modSld">
      <pc:chgData name="Mary Thorne" userId="S::mary.thorne@london.anglican.org::a5b5e5da-c416-47bf-aff9-8cca5d278713" providerId="AD" clId="Web-{117F3C41-C20C-470B-84E6-BBEA8F126290}" dt="2023-11-04T22:33:00.675" v="647" actId="20577"/>
      <pc:docMkLst>
        <pc:docMk/>
      </pc:docMkLst>
      <pc:sldChg chg="modSp">
        <pc:chgData name="Mary Thorne" userId="S::mary.thorne@london.anglican.org::a5b5e5da-c416-47bf-aff9-8cca5d278713" providerId="AD" clId="Web-{117F3C41-C20C-470B-84E6-BBEA8F126290}" dt="2023-11-04T22:32:10.454" v="646" actId="20577"/>
        <pc:sldMkLst>
          <pc:docMk/>
          <pc:sldMk cId="3976806422" sldId="260"/>
        </pc:sldMkLst>
        <pc:spChg chg="mod">
          <ac:chgData name="Mary Thorne" userId="S::mary.thorne@london.anglican.org::a5b5e5da-c416-47bf-aff9-8cca5d278713" providerId="AD" clId="Web-{117F3C41-C20C-470B-84E6-BBEA8F126290}" dt="2023-11-04T22:32:10.454" v="646" actId="20577"/>
          <ac:spMkLst>
            <pc:docMk/>
            <pc:sldMk cId="3976806422" sldId="260"/>
            <ac:spMk id="5" creationId="{FA96F9E5-8D36-A8A5-C360-ABB1898E278E}"/>
          </ac:spMkLst>
        </pc:spChg>
      </pc:sldChg>
      <pc:sldChg chg="addSp modSp">
        <pc:chgData name="Mary Thorne" userId="S::mary.thorne@london.anglican.org::a5b5e5da-c416-47bf-aff9-8cca5d278713" providerId="AD" clId="Web-{117F3C41-C20C-470B-84E6-BBEA8F126290}" dt="2023-11-04T22:08:43.066" v="25" actId="20577"/>
        <pc:sldMkLst>
          <pc:docMk/>
          <pc:sldMk cId="2147652062" sldId="278"/>
        </pc:sldMkLst>
        <pc:spChg chg="add mod">
          <ac:chgData name="Mary Thorne" userId="S::mary.thorne@london.anglican.org::a5b5e5da-c416-47bf-aff9-8cca5d278713" providerId="AD" clId="Web-{117F3C41-C20C-470B-84E6-BBEA8F126290}" dt="2023-11-04T22:08:43.066" v="25" actId="20577"/>
          <ac:spMkLst>
            <pc:docMk/>
            <pc:sldMk cId="2147652062" sldId="278"/>
            <ac:spMk id="5" creationId="{B8451632-AD19-62C5-04EF-C14604A1C76C}"/>
          </ac:spMkLst>
        </pc:spChg>
        <pc:spChg chg="mod">
          <ac:chgData name="Mary Thorne" userId="S::mary.thorne@london.anglican.org::a5b5e5da-c416-47bf-aff9-8cca5d278713" providerId="AD" clId="Web-{117F3C41-C20C-470B-84E6-BBEA8F126290}" dt="2023-11-04T22:06:39.921" v="1" actId="20577"/>
          <ac:spMkLst>
            <pc:docMk/>
            <pc:sldMk cId="2147652062" sldId="278"/>
            <ac:spMk id="23" creationId="{5356ED5B-34B2-601E-8F6A-6C3A1612E59E}"/>
          </ac:spMkLst>
        </pc:spChg>
      </pc:sldChg>
      <pc:sldChg chg="modSp">
        <pc:chgData name="Mary Thorne" userId="S::mary.thorne@london.anglican.org::a5b5e5da-c416-47bf-aff9-8cca5d278713" providerId="AD" clId="Web-{117F3C41-C20C-470B-84E6-BBEA8F126290}" dt="2023-11-04T22:33:00.675" v="647" actId="20577"/>
        <pc:sldMkLst>
          <pc:docMk/>
          <pc:sldMk cId="3577216159" sldId="280"/>
        </pc:sldMkLst>
        <pc:spChg chg="mod">
          <ac:chgData name="Mary Thorne" userId="S::mary.thorne@london.anglican.org::a5b5e5da-c416-47bf-aff9-8cca5d278713" providerId="AD" clId="Web-{117F3C41-C20C-470B-84E6-BBEA8F126290}" dt="2023-11-04T22:33:00.675" v="647" actId="20577"/>
          <ac:spMkLst>
            <pc:docMk/>
            <pc:sldMk cId="3577216159" sldId="280"/>
            <ac:spMk id="5" creationId="{FA96F9E5-8D36-A8A5-C360-ABB1898E278E}"/>
          </ac:spMkLst>
        </pc:spChg>
      </pc:sldChg>
      <pc:sldChg chg="modSp">
        <pc:chgData name="Mary Thorne" userId="S::mary.thorne@london.anglican.org::a5b5e5da-c416-47bf-aff9-8cca5d278713" providerId="AD" clId="Web-{117F3C41-C20C-470B-84E6-BBEA8F126290}" dt="2023-11-04T22:28:41.676" v="634" actId="1076"/>
        <pc:sldMkLst>
          <pc:docMk/>
          <pc:sldMk cId="4064959158" sldId="282"/>
        </pc:sldMkLst>
        <pc:spChg chg="mod">
          <ac:chgData name="Mary Thorne" userId="S::mary.thorne@london.anglican.org::a5b5e5da-c416-47bf-aff9-8cca5d278713" providerId="AD" clId="Web-{117F3C41-C20C-470B-84E6-BBEA8F126290}" dt="2023-11-04T22:28:41.676" v="634" actId="1076"/>
          <ac:spMkLst>
            <pc:docMk/>
            <pc:sldMk cId="4064959158" sldId="282"/>
            <ac:spMk id="5" creationId="{FA96F9E5-8D36-A8A5-C360-ABB1898E278E}"/>
          </ac:spMkLst>
        </pc:spChg>
      </pc:sldChg>
      <pc:sldChg chg="modSp">
        <pc:chgData name="Mary Thorne" userId="S::mary.thorne@london.anglican.org::a5b5e5da-c416-47bf-aff9-8cca5d278713" providerId="AD" clId="Web-{117F3C41-C20C-470B-84E6-BBEA8F126290}" dt="2023-11-04T22:29:01.993" v="644" actId="1076"/>
        <pc:sldMkLst>
          <pc:docMk/>
          <pc:sldMk cId="2887287631" sldId="285"/>
        </pc:sldMkLst>
        <pc:spChg chg="mod">
          <ac:chgData name="Mary Thorne" userId="S::mary.thorne@london.anglican.org::a5b5e5da-c416-47bf-aff9-8cca5d278713" providerId="AD" clId="Web-{117F3C41-C20C-470B-84E6-BBEA8F126290}" dt="2023-11-04T22:29:01.993" v="644" actId="1076"/>
          <ac:spMkLst>
            <pc:docMk/>
            <pc:sldMk cId="2887287631" sldId="285"/>
            <ac:spMk id="5" creationId="{FA96F9E5-8D36-A8A5-C360-ABB1898E278E}"/>
          </ac:spMkLst>
        </pc:spChg>
      </pc:sldChg>
    </pc:docChg>
  </pc:docChgLst>
  <pc:docChgLst>
    <pc:chgData name="Mary Thorne" userId="S::mary.thorne@london.anglican.org::a5b5e5da-c416-47bf-aff9-8cca5d278713" providerId="AD" clId="Web-{7E65A7F6-55D4-48C0-9C84-488ECB7DB2A3}"/>
    <pc:docChg chg="addSld delSld modSld sldOrd">
      <pc:chgData name="Mary Thorne" userId="S::mary.thorne@london.anglican.org::a5b5e5da-c416-47bf-aff9-8cca5d278713" providerId="AD" clId="Web-{7E65A7F6-55D4-48C0-9C84-488ECB7DB2A3}" dt="2023-10-16T16:48:45.754" v="127"/>
      <pc:docMkLst>
        <pc:docMk/>
      </pc:docMkLst>
      <pc:sldChg chg="modSp">
        <pc:chgData name="Mary Thorne" userId="S::mary.thorne@london.anglican.org::a5b5e5da-c416-47bf-aff9-8cca5d278713" providerId="AD" clId="Web-{7E65A7F6-55D4-48C0-9C84-488ECB7DB2A3}" dt="2023-10-16T16:42:52.762" v="74" actId="20577"/>
        <pc:sldMkLst>
          <pc:docMk/>
          <pc:sldMk cId="2502923410" sldId="272"/>
        </pc:sldMkLst>
        <pc:spChg chg="mod">
          <ac:chgData name="Mary Thorne" userId="S::mary.thorne@london.anglican.org::a5b5e5da-c416-47bf-aff9-8cca5d278713" providerId="AD" clId="Web-{7E65A7F6-55D4-48C0-9C84-488ECB7DB2A3}" dt="2023-10-16T16:42:52.762" v="74" actId="20577"/>
          <ac:spMkLst>
            <pc:docMk/>
            <pc:sldMk cId="2502923410" sldId="272"/>
            <ac:spMk id="5" creationId="{FA96F9E5-8D36-A8A5-C360-ABB1898E278E}"/>
          </ac:spMkLst>
        </pc:spChg>
      </pc:sldChg>
      <pc:sldChg chg="modSp ord">
        <pc:chgData name="Mary Thorne" userId="S::mary.thorne@london.anglican.org::a5b5e5da-c416-47bf-aff9-8cca5d278713" providerId="AD" clId="Web-{7E65A7F6-55D4-48C0-9C84-488ECB7DB2A3}" dt="2023-10-16T16:47:05.814" v="126"/>
        <pc:sldMkLst>
          <pc:docMk/>
          <pc:sldMk cId="2935021322" sldId="275"/>
        </pc:sldMkLst>
        <pc:spChg chg="mod">
          <ac:chgData name="Mary Thorne" userId="S::mary.thorne@london.anglican.org::a5b5e5da-c416-47bf-aff9-8cca5d278713" providerId="AD" clId="Web-{7E65A7F6-55D4-48C0-9C84-488ECB7DB2A3}" dt="2023-10-16T16:40:57.776" v="39" actId="20577"/>
          <ac:spMkLst>
            <pc:docMk/>
            <pc:sldMk cId="2935021322" sldId="275"/>
            <ac:spMk id="3" creationId="{B0FDE198-D989-CC4E-9D67-8414EA297C2A}"/>
          </ac:spMkLst>
        </pc:spChg>
      </pc:sldChg>
      <pc:sldChg chg="modSp">
        <pc:chgData name="Mary Thorne" userId="S::mary.thorne@london.anglican.org::a5b5e5da-c416-47bf-aff9-8cca5d278713" providerId="AD" clId="Web-{7E65A7F6-55D4-48C0-9C84-488ECB7DB2A3}" dt="2023-10-16T16:44:54.718" v="118" actId="20577"/>
        <pc:sldMkLst>
          <pc:docMk/>
          <pc:sldMk cId="95725802" sldId="276"/>
        </pc:sldMkLst>
        <pc:spChg chg="mod">
          <ac:chgData name="Mary Thorne" userId="S::mary.thorne@london.anglican.org::a5b5e5da-c416-47bf-aff9-8cca5d278713" providerId="AD" clId="Web-{7E65A7F6-55D4-48C0-9C84-488ECB7DB2A3}" dt="2023-10-16T16:44:54.718" v="118" actId="20577"/>
          <ac:spMkLst>
            <pc:docMk/>
            <pc:sldMk cId="95725802" sldId="276"/>
            <ac:spMk id="3" creationId="{B0FDE198-D989-CC4E-9D67-8414EA297C2A}"/>
          </ac:spMkLst>
        </pc:spChg>
      </pc:sldChg>
      <pc:sldChg chg="modSp">
        <pc:chgData name="Mary Thorne" userId="S::mary.thorne@london.anglican.org::a5b5e5da-c416-47bf-aff9-8cca5d278713" providerId="AD" clId="Web-{7E65A7F6-55D4-48C0-9C84-488ECB7DB2A3}" dt="2023-10-16T16:42:12.543" v="73" actId="20577"/>
        <pc:sldMkLst>
          <pc:docMk/>
          <pc:sldMk cId="686389584" sldId="277"/>
        </pc:sldMkLst>
        <pc:spChg chg="mod">
          <ac:chgData name="Mary Thorne" userId="S::mary.thorne@london.anglican.org::a5b5e5da-c416-47bf-aff9-8cca5d278713" providerId="AD" clId="Web-{7E65A7F6-55D4-48C0-9C84-488ECB7DB2A3}" dt="2023-10-16T16:42:12.543" v="73" actId="20577"/>
          <ac:spMkLst>
            <pc:docMk/>
            <pc:sldMk cId="686389584" sldId="277"/>
            <ac:spMk id="3" creationId="{B0FDE198-D989-CC4E-9D67-8414EA297C2A}"/>
          </ac:spMkLst>
        </pc:spChg>
      </pc:sldChg>
      <pc:sldChg chg="modSp add del replId">
        <pc:chgData name="Mary Thorne" userId="S::mary.thorne@london.anglican.org::a5b5e5da-c416-47bf-aff9-8cca5d278713" providerId="AD" clId="Web-{7E65A7F6-55D4-48C0-9C84-488ECB7DB2A3}" dt="2023-10-16T16:48:45.754" v="127"/>
        <pc:sldMkLst>
          <pc:docMk/>
          <pc:sldMk cId="2477977894" sldId="288"/>
        </pc:sldMkLst>
        <pc:spChg chg="mod">
          <ac:chgData name="Mary Thorne" userId="S::mary.thorne@london.anglican.org::a5b5e5da-c416-47bf-aff9-8cca5d278713" providerId="AD" clId="Web-{7E65A7F6-55D4-48C0-9C84-488ECB7DB2A3}" dt="2023-10-16T16:46:28.970" v="125" actId="20577"/>
          <ac:spMkLst>
            <pc:docMk/>
            <pc:sldMk cId="2477977894" sldId="288"/>
            <ac:spMk id="5" creationId="{FA96F9E5-8D36-A8A5-C360-ABB1898E27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7195B-0721-45C5-B8F7-031EBBB443AD}" type="datetimeFigureOut">
              <a:rPr lang="en-GB" smtClean="0"/>
              <a:t>04/11/2023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BB930-B219-4763-91A1-D3368CFB679E}" type="slidenum">
              <a:rPr lang="en-GB" smtClean="0"/>
              <a:t>‹#›</a:t>
            </a:fld>
            <a:endParaRPr lang="en-GB"/>
          </a:p>
        </p:txBody>
      </p:sp>
    </p:spTree>
    <p:extLst>
      <p:ext uri="{BB962C8B-B14F-4D97-AF65-F5344CB8AC3E}">
        <p14:creationId xmlns:p14="http://schemas.microsoft.com/office/powerpoint/2010/main" val="425855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20</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11/4/2023</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11/4/2023</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churchads.net/watch-and-share-the-new-church-ads-christmas-video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churchofengland.org/more/media-centre/news/church-england-features-real-life-stars-christmas-adver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alancedre.org.uk/index.php/theology/"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bbc.co.uk/religion/religions/christianity/holydays/christmas_1.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alancedre.org.uk/index.php/theology/"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p:nvPr/>
        </p:nvSpPr>
        <p:spPr>
          <a:xfrm>
            <a:off x="7161924" y="2754216"/>
            <a:ext cx="5026963" cy="267874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52668" y="279247"/>
            <a:ext cx="8039647" cy="1200329"/>
          </a:xfrm>
          <a:prstGeom prst="rect">
            <a:avLst/>
          </a:prstGeom>
          <a:noFill/>
        </p:spPr>
        <p:txBody>
          <a:bodyPr wrap="square" rtlCol="0">
            <a:spAutoFit/>
          </a:bodyPr>
          <a:lstStyle/>
          <a:p>
            <a:r>
              <a:rPr lang="en-US" sz="2400" dirty="0">
                <a:solidFill>
                  <a:schemeClr val="bg1"/>
                </a:solidFill>
                <a:latin typeface="Work Sans Light" pitchFamily="2" charset="77"/>
              </a:rPr>
              <a:t>Big Question:</a:t>
            </a:r>
          </a:p>
          <a:p>
            <a:r>
              <a:rPr lang="en-US" sz="2400" dirty="0">
                <a:solidFill>
                  <a:schemeClr val="bg1"/>
                </a:solidFill>
                <a:latin typeface="Work Sans Light" pitchFamily="2" charset="77"/>
              </a:rPr>
              <a:t>How do Christians advertise Christmas to show what Christmas means today?</a:t>
            </a:r>
          </a:p>
        </p:txBody>
      </p:sp>
      <p:sp>
        <p:nvSpPr>
          <p:cNvPr id="12" name="TextBox 11">
            <a:extLst>
              <a:ext uri="{FF2B5EF4-FFF2-40B4-BE49-F238E27FC236}">
                <a16:creationId xmlns:a16="http://schemas.microsoft.com/office/drawing/2014/main" id="{5D460F70-1D54-ED4A-ADF6-21064E957007}"/>
              </a:ext>
            </a:extLst>
          </p:cNvPr>
          <p:cNvSpPr txBox="1"/>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14" name="Rectangle 13">
            <a:extLst>
              <a:ext uri="{FF2B5EF4-FFF2-40B4-BE49-F238E27FC236}">
                <a16:creationId xmlns:a16="http://schemas.microsoft.com/office/drawing/2014/main" id="{02A947F6-1B69-709F-552B-F5197D4394BF}"/>
              </a:ext>
            </a:extLst>
          </p:cNvPr>
          <p:cNvSpPr/>
          <p:nvPr/>
        </p:nvSpPr>
        <p:spPr>
          <a:xfrm>
            <a:off x="-2870" y="2754217"/>
            <a:ext cx="3081976"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E66AFA-E74B-2A5B-54A9-042DB2229AA7}"/>
              </a:ext>
            </a:extLst>
          </p:cNvPr>
          <p:cNvSpPr txBox="1"/>
          <p:nvPr/>
        </p:nvSpPr>
        <p:spPr>
          <a:xfrm>
            <a:off x="7290032" y="5543568"/>
            <a:ext cx="4781726" cy="1015663"/>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cultural backgrounds and beliefs.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Please be aware of pupils’ backgrounds when choosing charity adverts to view. Also be aware that not all Christmas slogans and resources may be appropriate for pupils, so consider carefully before using them.</a:t>
            </a:r>
          </a:p>
        </p:txBody>
      </p:sp>
      <p:sp>
        <p:nvSpPr>
          <p:cNvPr id="20" name="TextBox 19">
            <a:extLst>
              <a:ext uri="{FF2B5EF4-FFF2-40B4-BE49-F238E27FC236}">
                <a16:creationId xmlns:a16="http://schemas.microsoft.com/office/drawing/2014/main" id="{FCBEA29B-1814-54FD-DF6E-C7E229BB1571}"/>
              </a:ext>
            </a:extLst>
          </p:cNvPr>
          <p:cNvSpPr txBox="1"/>
          <p:nvPr/>
        </p:nvSpPr>
        <p:spPr>
          <a:xfrm>
            <a:off x="7290032" y="2819501"/>
            <a:ext cx="4776133" cy="1188339"/>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Times New Roman"/>
              </a:rPr>
              <a:t>Religious vocabulary:</a:t>
            </a:r>
            <a:br>
              <a:rPr lang="en-GB" sz="1000" b="1" dirty="0">
                <a:effectLst/>
                <a:latin typeface="Work Sans" pitchFamily="2" charset="0"/>
                <a:ea typeface="Calibri" panose="020F0502020204030204" pitchFamily="34" charset="0"/>
                <a:cs typeface="Times New Roman" panose="02020603050405020304" pitchFamily="18" charset="0"/>
              </a:rPr>
            </a:b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Incarnation:</a:t>
            </a:r>
            <a:r>
              <a:rPr lang="en-GB" sz="1000" dirty="0">
                <a:effectLst/>
                <a:latin typeface="Work Sans" pitchFamily="2" charset="0"/>
                <a:ea typeface="Calibri" panose="020F0502020204030204" pitchFamily="34" charset="0"/>
                <a:cs typeface="Times New Roman" panose="02020603050405020304" pitchFamily="18" charset="0"/>
              </a:rPr>
              <a:t>  Refer to background knowledge for teachers.</a:t>
            </a:r>
          </a:p>
          <a:p>
            <a:pPr marL="171450" lvl="0" indent="-171450">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Theology:</a:t>
            </a:r>
            <a:r>
              <a:rPr lang="en-GB" sz="1000" dirty="0">
                <a:effectLst/>
                <a:latin typeface="Work Sans" pitchFamily="2" charset="0"/>
                <a:ea typeface="Calibri" panose="020F0502020204030204" pitchFamily="34" charset="0"/>
                <a:cs typeface="Times New Roman" panose="02020603050405020304" pitchFamily="18" charset="0"/>
              </a:rPr>
              <a:t>  Refer to background knowledge for teachers,</a:t>
            </a: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Gospel – good news:</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Secular:</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Not having any connection to religion.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Religious:</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Something or someone connected to a religion.</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p:nvPr/>
        </p:nvSpPr>
        <p:spPr>
          <a:xfrm>
            <a:off x="125835" y="2819501"/>
            <a:ext cx="2843868" cy="2339423"/>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a:ea typeface="Calibri" panose="020F0502020204030204" pitchFamily="34" charset="0"/>
                <a:cs typeface="Calibri Light"/>
              </a:rPr>
              <a:t>What a child needs to know and remember by the end of the unit:</a:t>
            </a:r>
            <a:br>
              <a:rPr lang="en-GB" sz="1000" b="1" dirty="0">
                <a:effectLst/>
                <a:latin typeface="Work Sans" pitchFamily="2" charset="0"/>
                <a:ea typeface="Calibri" panose="020F0502020204030204" pitchFamily="34" charset="0"/>
                <a:cs typeface="Calibri Light" panose="020F0302020204030204" pitchFamily="34" charset="0"/>
              </a:rPr>
            </a:br>
            <a:endParaRPr lang="en-GB" sz="1000" dirty="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and remember the meaning of the core concept:  Incarnation.</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and remember the Nativity story and its message.</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and remember what Christians believe about the story.</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and remember why each person is important in the story.</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spcAft>
                <a:spcPts val="10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and remember the key religious vocabulary and what each word means.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p:nvPr/>
        </p:nvSpPr>
        <p:spPr>
          <a:xfrm>
            <a:off x="3207214" y="2801251"/>
            <a:ext cx="3845307" cy="4093428"/>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Calibri Light"/>
              </a:rPr>
              <a:t>What a child should be able to do</a:t>
            </a:r>
            <a:r>
              <a:rPr lang="en-GB" sz="1000" b="1" dirty="0">
                <a:solidFill>
                  <a:srgbClr val="2D80A5"/>
                </a:solidFill>
                <a:latin typeface="Work Sans" pitchFamily="2" charset="0"/>
                <a:ea typeface="Calibri" panose="020F0502020204030204" pitchFamily="34" charset="0"/>
                <a:cs typeface="Calibri Light"/>
              </a:rPr>
              <a:t> </a:t>
            </a:r>
            <a:r>
              <a:rPr lang="en-GB" sz="1000" b="1" dirty="0">
                <a:solidFill>
                  <a:srgbClr val="2D80A5"/>
                </a:solidFill>
                <a:latin typeface="Work Sans" pitchFamily="2" charset="0"/>
                <a:ea typeface="+mn-lt"/>
                <a:cs typeface="+mn-lt"/>
              </a:rPr>
              <a:t>(Assessment)</a:t>
            </a:r>
            <a:r>
              <a:rPr lang="en-GB" sz="1000" b="1" dirty="0">
                <a:solidFill>
                  <a:srgbClr val="2D80A5"/>
                </a:solidFill>
                <a:latin typeface="Work Sans" pitchFamily="2" charset="0"/>
                <a:ea typeface="Calibri" panose="020F0502020204030204" pitchFamily="34" charset="0"/>
                <a:cs typeface="Calibri Light"/>
              </a:rPr>
              <a:t>: </a:t>
            </a:r>
          </a:p>
          <a:p>
            <a:br>
              <a:rPr lang="en-GB" sz="1000" b="1" dirty="0">
                <a:effectLst/>
                <a:latin typeface="Work Sans" pitchFamily="2" charset="0"/>
                <a:ea typeface="Calibri" panose="020F0502020204030204" pitchFamily="34" charset="0"/>
                <a:cs typeface="Calibri Light" panose="020F0302020204030204" pitchFamily="34" charset="0"/>
              </a:rPr>
            </a:b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Ways of expressing meaning:</a:t>
            </a:r>
            <a:endParaRPr lang="en-GB" sz="1000" dirty="0">
              <a:effectLst/>
              <a:latin typeface="Work Sans" pitchFamily="2" charset="0"/>
              <a:ea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show understanding of the similarities and differences of how the Gospels interpret the Nativity narrative and begin to apply this to my own understanding of the Christmas message.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consistently use correct religious vocabulary to explain the significance of the Nativity narrative to the believer.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use a wide range of religious and philosophical vocabulary to present a clear picture of how believers might advertise and promote the Christmas message.  (GD)</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Questions of meaning, purpose and truth: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represent my own and others’ view about the meaning and truth behind Christmas.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express confidently my own and others’ views on questions of what Christmas might mean for a believer and non- believer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give a personal view with reasons of my understanding of the key concepts identified in the </a:t>
            </a:r>
            <a:r>
              <a:rPr lang="en-GB" sz="1000" kern="1200" dirty="0">
                <a:effectLst/>
                <a:latin typeface="Work Sans" pitchFamily="2" charset="0"/>
                <a:ea typeface="Times New Roman" panose="02020603050405020304" pitchFamily="18" charset="0"/>
                <a:cs typeface="Times New Roman" panose="02020603050405020304" pitchFamily="18" charset="0"/>
              </a:rPr>
              <a:t>Nativity </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narrative and how a Christian viewpoint of the concepts helps to understand the meaning of life.  (GD)</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p:nvPr/>
        </p:nvSpPr>
        <p:spPr>
          <a:xfrm>
            <a:off x="2463253" y="1526610"/>
            <a:ext cx="7988992" cy="895566"/>
          </a:xfrm>
          <a:prstGeom prst="rect">
            <a:avLst/>
          </a:prstGeom>
          <a:noFill/>
        </p:spPr>
        <p:txBody>
          <a:bodyPr wrap="square" rtlCol="0">
            <a:spAutoFit/>
          </a:bodyPr>
          <a:lstStyle/>
          <a:p>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What meaning do different advertisements give to Christmas and how might Christians feel about the meaning?</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2: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What meaning do the different Gospel accounts give to Christmas?</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3: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How and why does the church advertise Christmas?</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4:  </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What is needed in an advertisement for it to be effective in conveying the central Christian beliefs of Christmas?</a:t>
            </a: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meaning do the different Gospel accounts give to Christmas?</a:t>
            </a:r>
            <a:r>
              <a:rPr lang="en-GB" sz="2400" dirty="0">
                <a:solidFill>
                  <a:schemeClr val="bg1"/>
                </a:solidFill>
                <a:latin typeface="Work Sans Light" pitchFamily="2" charset="0"/>
                <a:ea typeface="Calibri" panose="020F0502020204030204" pitchFamily="34" charset="0"/>
                <a:cs typeface="Times New Roman" panose="02020603050405020304" pitchFamily="18" charset="0"/>
              </a:rPr>
              <a:t>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28840" y="2193930"/>
            <a:ext cx="8261212" cy="3526543"/>
          </a:xfrm>
          <a:prstGeom prst="rect">
            <a:avLst/>
          </a:prstGeom>
          <a:noFill/>
        </p:spPr>
        <p:txBody>
          <a:bodyPr wrap="square" lIns="91440" tIns="45720" rIns="91440" bIns="45720" anchor="t">
            <a:spAutoFit/>
          </a:bodyPr>
          <a:lstStyle/>
          <a:p>
            <a:pPr>
              <a:lnSpc>
                <a:spcPct val="107000"/>
              </a:lnSpc>
              <a:spcAft>
                <a:spcPts val="800"/>
              </a:spcAft>
            </a:pPr>
            <a:r>
              <a:rPr lang="en-GB" sz="1000" b="1" dirty="0">
                <a:latin typeface="Work Sans"/>
                <a:cs typeface="Times New Roman"/>
              </a:rPr>
              <a:t>Recap on prior learning from year 5:</a:t>
            </a:r>
            <a:endParaRPr lang="en-GB" sz="1000" dirty="0">
              <a:latin typeface="Work Sans"/>
              <a:cs typeface="Times New Roman"/>
            </a:endParaRPr>
          </a:p>
          <a:p>
            <a:pPr>
              <a:lnSpc>
                <a:spcPct val="107000"/>
              </a:lnSpc>
              <a:spcAft>
                <a:spcPts val="800"/>
              </a:spcAft>
            </a:pPr>
            <a:r>
              <a:rPr lang="en-GB" sz="1000" b="1" dirty="0">
                <a:latin typeface="Work Sans"/>
                <a:cs typeface="Times New Roman"/>
              </a:rPr>
              <a:t>The theology of Christmas:</a:t>
            </a:r>
            <a:endParaRPr lang="en-GB" sz="1000" dirty="0">
              <a:latin typeface="Work Sans"/>
              <a:cs typeface="Times New Roman"/>
            </a:endParaRPr>
          </a:p>
          <a:p>
            <a:pPr marL="342900" indent="-342900">
              <a:lnSpc>
                <a:spcPct val="106000"/>
              </a:lnSpc>
              <a:buFont typeface="Symbol,Sans-Serif"/>
              <a:buChar char=""/>
            </a:pPr>
            <a:r>
              <a:rPr lang="en-GB" sz="1000" dirty="0">
                <a:latin typeface="Work Sans"/>
                <a:cs typeface="Times New Roman"/>
              </a:rPr>
              <a:t>God reveals Himself through the incarnation of Jesus.</a:t>
            </a:r>
            <a:endParaRPr lang="en-US" sz="1000" dirty="0">
              <a:latin typeface="Work Sans"/>
              <a:cs typeface="Times New Roman"/>
            </a:endParaRPr>
          </a:p>
          <a:p>
            <a:pPr marL="342900" indent="-342900">
              <a:lnSpc>
                <a:spcPct val="106000"/>
              </a:lnSpc>
              <a:buFont typeface="Symbol,Sans-Serif"/>
              <a:buChar char=""/>
            </a:pPr>
            <a:r>
              <a:rPr lang="en-GB" sz="1000" dirty="0">
                <a:latin typeface="Work Sans"/>
                <a:cs typeface="Times New Roman"/>
              </a:rPr>
              <a:t>The New Testament presents Jesus as the answer: the Messiah and Saviour, who will repair the effects of sin and the Fall and offer a way for humans to be at one with God again.  </a:t>
            </a:r>
            <a:r>
              <a:rPr lang="en-GB" sz="1000" b="1" dirty="0">
                <a:latin typeface="Work Sans"/>
                <a:cs typeface="Times New Roman"/>
              </a:rPr>
              <a:t>Incarnation </a:t>
            </a:r>
            <a:r>
              <a:rPr lang="en-GB" sz="1000" dirty="0">
                <a:latin typeface="Work Sans"/>
                <a:cs typeface="Times New Roman"/>
              </a:rPr>
              <a:t>means that Jesus is God in the flesh, and that, in Jesus, God came to live among humans.</a:t>
            </a:r>
            <a:endParaRPr lang="en-US" sz="1000" dirty="0">
              <a:latin typeface="Work Sans"/>
              <a:cs typeface="Times New Roman"/>
            </a:endParaRPr>
          </a:p>
          <a:p>
            <a:pPr marL="342900" indent="-342900">
              <a:lnSpc>
                <a:spcPct val="106000"/>
              </a:lnSpc>
              <a:buFont typeface="Symbol,Sans-Serif"/>
              <a:buChar char=""/>
            </a:pPr>
            <a:r>
              <a:rPr lang="en-GB" sz="1000" dirty="0">
                <a:latin typeface="Work Sans"/>
                <a:cs typeface="Times New Roman"/>
              </a:rPr>
              <a:t>The light of the world has been born.</a:t>
            </a:r>
            <a:endParaRPr lang="en-US" sz="1000" dirty="0">
              <a:latin typeface="Work Sans"/>
              <a:cs typeface="Times New Roman"/>
            </a:endParaRPr>
          </a:p>
          <a:p>
            <a:pPr marL="342900" indent="-342900">
              <a:lnSpc>
                <a:spcPct val="106000"/>
              </a:lnSpc>
              <a:spcAft>
                <a:spcPts val="800"/>
              </a:spcAft>
              <a:buFont typeface="Symbol,Sans-Serif"/>
              <a:buChar char=""/>
            </a:pPr>
            <a:r>
              <a:rPr lang="en-GB" sz="1000" dirty="0">
                <a:latin typeface="Work Sans"/>
                <a:cs typeface="Times New Roman"/>
              </a:rPr>
              <a:t>Jesus came for all people.  This is good news for the whole world.</a:t>
            </a:r>
            <a:endParaRPr lang="en-GB" dirty="0"/>
          </a:p>
          <a:p>
            <a:r>
              <a:rPr lang="en-GB" sz="1000" b="1" dirty="0">
                <a:effectLst/>
                <a:latin typeface="Work Sans"/>
                <a:ea typeface="Calibri" panose="020F0502020204030204" pitchFamily="34" charset="0"/>
                <a:cs typeface="Times New Roman"/>
              </a:rPr>
              <a:t>Plenary:</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(Reflect and express)</a:t>
            </a:r>
            <a:endParaRPr lang="en-GB" sz="1000" dirty="0">
              <a:effectLst/>
              <a:latin typeface="Work Sans"/>
              <a:ea typeface="Calibri" panose="020F0502020204030204" pitchFamily="34" charset="0"/>
              <a:cs typeface="Times New Roman"/>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a:t>
            </a:r>
            <a:r>
              <a:rPr lang="en-GB" sz="1000" dirty="0">
                <a:effectLst/>
                <a:latin typeface="Work Sans" pitchFamily="2" charset="0"/>
                <a:ea typeface="Calibri" panose="020F0502020204030204" pitchFamily="34" charset="0"/>
                <a:cs typeface="Times New Roman" panose="02020603050405020304" pitchFamily="18" charset="0"/>
              </a:rPr>
              <a:t> to the key words and themes generated in lesson 1.</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Do the messages/themes identified in the adverts match the messages/themes identified in the Gospels?  If so, which ones and how?</a:t>
            </a:r>
          </a:p>
          <a:p>
            <a:pPr marL="228600"/>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Pupils return</a:t>
            </a:r>
            <a:r>
              <a:rPr lang="en-GB" sz="1000" dirty="0">
                <a:effectLst/>
                <a:latin typeface="Work Sans" pitchFamily="2" charset="0"/>
                <a:ea typeface="Calibri" panose="020F0502020204030204" pitchFamily="34" charset="0"/>
                <a:cs typeface="Times New Roman" panose="02020603050405020304" pitchFamily="18" charset="0"/>
              </a:rPr>
              <a:t> to the post it note they first wrote at the beginning of lesson 1.  Do they still agree with what they wrote, or do they wish to change any of the words or add more words to their original three?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Place both post it notes on the RE learning journey as a record of pupils’ thinking.</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5"/>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93900" y="2057853"/>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88728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41258" y="42039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latin typeface="Work Sans Light" pitchFamily="2" charset="0"/>
                <a:ea typeface="Calibri" panose="020F0502020204030204" pitchFamily="34" charset="0"/>
                <a:cs typeface="Times New Roman" panose="02020603050405020304" pitchFamily="18" charset="0"/>
              </a:rPr>
              <a:t>What meaning do the different Gospel accounts give to Christmas?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4167051" cy="512256"/>
          </a:xfrm>
          <a:prstGeom prst="rect">
            <a:avLst/>
          </a:prstGeom>
          <a:noFill/>
        </p:spPr>
        <p:txBody>
          <a:bodyPr wrap="square">
            <a:spAutoFit/>
          </a:bodyPr>
          <a:lstStyle/>
          <a:p>
            <a:pPr marL="285750" lvl="0" indent="-2857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Set of Bibles.</a:t>
            </a:r>
          </a:p>
          <a:p>
            <a:pPr marL="285750" lvl="0" indent="-2857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Appendix lesson 2 and 2a</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4167051" cy="256224"/>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sensitivities.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Tree>
    <p:extLst>
      <p:ext uri="{BB962C8B-B14F-4D97-AF65-F5344CB8AC3E}">
        <p14:creationId xmlns:p14="http://schemas.microsoft.com/office/powerpoint/2010/main" val="280721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3F4791-FF8E-4B07-9698-3272A11748BF}"/>
              </a:ext>
            </a:extLst>
          </p:cNvPr>
          <p:cNvSpPr>
            <a:spLocks noGrp="1" noRot="1" noMove="1" noResize="1" noEditPoints="1" noAdjustHandles="1" noChangeArrowheads="1" noChangeShapeType="1"/>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6F1926-2512-E0D4-D06E-F411E8B67457}"/>
              </a:ext>
            </a:extLst>
          </p:cNvPr>
          <p:cNvSpPr>
            <a:spLocks noGrp="1" noRot="1" noMove="1" noResize="1" noEditPoints="1" noAdjustHandles="1" noChangeArrowheads="1" noChangeShapeType="1"/>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3</a:t>
            </a:r>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and why does the church advertise Christmas?</a:t>
            </a: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828945"/>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Understand why the church advertises Christmas.</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views about what Christmas might mean for a believer and non- believer.</a:t>
            </a:r>
          </a:p>
          <a:p>
            <a:pPr marL="17145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N/A</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57610" y="3771356"/>
            <a:ext cx="8243997" cy="2708434"/>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the central beliefs as told in the Gospel accounts of the meaning of Christmas.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the reasons why the authors, recall the accounts differently.</a:t>
            </a:r>
          </a:p>
          <a:p>
            <a:pPr marL="17145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an advertisement?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its purpose?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Where do we see advertisements?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do people / organisations / companies advertise?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and why does the church advertise Christmas?</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0431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3</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and why does the church advertise Christmas?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555093"/>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Is Christmas advertised? By who?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Who should advertise Christmas?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Should the church advertise Christmas? Why? / Why not?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churches should advertise Christmas what should they be advertising and why?  What is the purpose of the advert?</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Research gathering in preparation for week 4 working in groups of 3:  All three options can be used or just one of them.</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Option 1:</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Invite the vicar in or a member of the congregation (or interview over zoom or equivalent platform) to talk about how and why they advertise Christmas?  What for them is their main purpose in advertising?  What are they hoping to achieve from the advertising?   What additional things do they do at Christmas and why?   Pupils to ask questions in order to gather information.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Option 2:</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Examine the school church website plus others (this may include looking at a church’s website in another country, or a cathedral website, or a church from another denomination) for evidence of Christmas advertising and activities. </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Option 3:</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Watch these videos that advertise the true meaning of Christmas.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Watch these videos first as they may not be appropriate to use for your class.</a:t>
            </a:r>
          </a:p>
          <a:p>
            <a:r>
              <a:rPr lang="en-GB" sz="1000" dirty="0">
                <a:effectLst/>
                <a:latin typeface="Work Sans" pitchFamily="2" charset="0"/>
                <a:ea typeface="Calibri" panose="020F0502020204030204" pitchFamily="34" charset="0"/>
                <a:cs typeface="Times New Roman" panose="02020603050405020304" pitchFamily="18" charset="0"/>
              </a:rPr>
              <a:t> </a:t>
            </a:r>
          </a:p>
          <a:p>
            <a:pPr lvl="0"/>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http://churchads.net/watch-and-share-the-new-church-ads-christmas-videos/</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pPr lvl="0"/>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https://www.churchofengland.org/more/media-centre/news/church-england-features-real-life-stars-christmas-advert</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9888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3</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and why does the church advertise Christmas?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067780"/>
          </a:xfrm>
          <a:prstGeom prst="rect">
            <a:avLst/>
          </a:prstGeom>
          <a:noFill/>
        </p:spPr>
        <p:txBody>
          <a:bodyPr wrap="square" lIns="91440" tIns="45720" rIns="91440" bIns="45720" anchor="t">
            <a:spAutoFit/>
          </a:bodyPr>
          <a:lstStyle/>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Pupils record the following: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the purpose of the advert?</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Who is the advert aimed at? (Who are the audience?)</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being advertised?</a:t>
            </a:r>
          </a:p>
          <a:p>
            <a:pPr marL="171450" lvl="0" indent="-171450">
              <a:spcAft>
                <a:spcPts val="200"/>
              </a:spcAft>
              <a:buFont typeface="Arial" panose="020B0604020202020204" pitchFamily="34" charset="0"/>
              <a:buChar char="•"/>
            </a:pPr>
            <a:r>
              <a:rPr lang="en-GB" sz="1000" dirty="0">
                <a:effectLst/>
                <a:latin typeface="Work Sans"/>
                <a:ea typeface="Calibri" panose="020F0502020204030204" pitchFamily="34" charset="0"/>
                <a:cs typeface="Times New Roman"/>
              </a:rPr>
              <a:t>What is the key message</a:t>
            </a:r>
            <a:r>
              <a:rPr lang="en-GB" sz="1000" dirty="0">
                <a:latin typeface="Work Sans"/>
                <a:ea typeface="Calibri" panose="020F0502020204030204" pitchFamily="34" charset="0"/>
                <a:cs typeface="Times New Roman"/>
              </a:rPr>
              <a:t>,</a:t>
            </a:r>
            <a:r>
              <a:rPr lang="en-GB" sz="1000" dirty="0">
                <a:effectLst/>
                <a:latin typeface="Work Sans"/>
                <a:ea typeface="Calibri" panose="020F0502020204030204" pitchFamily="34" charset="0"/>
                <a:cs typeface="Times New Roman"/>
              </a:rPr>
              <a:t> and does it come across clearly in the advertising?</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medium is being used to advertise Christmas?  (calendar, notices, digital etc)</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Is the advertising inviting – do you think it would attract believers and non-believers to want to find out more?</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Is the advertising inclusive and diverse?</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Are the central beliefs of the festival of Christmas evident in the advertising?</a:t>
            </a: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Explain</a:t>
            </a:r>
            <a:r>
              <a:rPr lang="en-GB" sz="1000" dirty="0">
                <a:effectLst/>
                <a:latin typeface="Work Sans" pitchFamily="2" charset="0"/>
                <a:ea typeface="Calibri" panose="020F0502020204030204" pitchFamily="34" charset="0"/>
                <a:cs typeface="Times New Roman" panose="02020603050405020304" pitchFamily="18" charset="0"/>
              </a:rPr>
              <a:t> to pupils that one of the main reasons, churches advertise Christmas is because it is an opportunity to share the good news of Jesus with those who may not have heard the message before or with those who may have rejected it in the past.  Part of being a Christian is to share the gospel (good news) with others.  Christians believe that it is through having a relationship with Jesus that humanity is saved and can have eternal life.  For a Christian, it then becomes the believer’s responsibility to share that news with others.</a:t>
            </a: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solidFill>
                  <a:srgbClr val="000000"/>
                </a:solidFill>
                <a:effectLst/>
                <a:latin typeface="Work Sans" pitchFamily="2" charset="0"/>
                <a:ea typeface="Calibri" panose="020F0502020204030204" pitchFamily="34" charset="0"/>
                <a:cs typeface="Times New Roman" panose="02020603050405020304" pitchFamily="18" charset="0"/>
              </a:rPr>
              <a:t>Comfort and Joy</a:t>
            </a: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 is the Church of England’s 2020 Christmas campaign slogan.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Times New Roman" panose="02020603050405020304" pitchFamily="18" charset="0"/>
              </a:rPr>
              <a:t>If you were to advertise Christmas, what one phrase would you want to include in your advert and why?  Get pupils to record this in their books or on a post it note so they can return to it in lesson 4.</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50292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3</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and why does the church advertise Christmas?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4167051" cy="246542"/>
          </a:xfrm>
          <a:prstGeom prst="rect">
            <a:avLst/>
          </a:prstGeom>
          <a:noFill/>
        </p:spPr>
        <p:txBody>
          <a:bodyPr wrap="square">
            <a:spAutoFit/>
          </a:bodyPr>
          <a:lstStyle/>
          <a:p>
            <a:pPr lvl="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Type resources...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4167051" cy="256224"/>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sensitivities.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Tree>
    <p:extLst>
      <p:ext uri="{BB962C8B-B14F-4D97-AF65-F5344CB8AC3E}">
        <p14:creationId xmlns:p14="http://schemas.microsoft.com/office/powerpoint/2010/main" val="147848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3F4791-FF8E-4B07-9698-3272A11748BF}"/>
              </a:ext>
            </a:extLst>
          </p:cNvPr>
          <p:cNvSpPr>
            <a:spLocks noGrp="1" noRot="1" noMove="1" noResize="1" noEditPoints="1" noAdjustHandles="1" noChangeArrowheads="1" noChangeShapeType="1"/>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6F1926-2512-E0D4-D06E-F411E8B67457}"/>
              </a:ext>
            </a:extLst>
          </p:cNvPr>
          <p:cNvSpPr>
            <a:spLocks noGrp="1" noRot="1" noMove="1" noResize="1" noEditPoints="1" noAdjustHandles="1" noChangeArrowheads="1" noChangeShapeType="1"/>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needed in an advertisement for it to be effective in conveying the central Christian beliefs of Christmas?</a:t>
            </a: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55973" y="2027836"/>
            <a:ext cx="6826022"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Explore the central beliefs of Christmas.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Use religious language accurately and consistently.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views as to what they perceive the main meaning of Christmas to be from a Christian perspective.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Promote the central beliefs of Christmas accurately taking into consideration time, place and culture.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Incarnation, Gospel, good news.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57610" y="3771356"/>
            <a:ext cx="8243997" cy="1948162"/>
          </a:xfrm>
          <a:prstGeom prst="rect">
            <a:avLst/>
          </a:prstGeom>
          <a:noFill/>
        </p:spPr>
        <p:txBody>
          <a:bodyPr wrap="square" rtlCol="0">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three week’s learning.</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the central beliefs associated with the festival of Christmas.</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the reasons why churches, advertise Christmas.</a:t>
            </a:r>
          </a:p>
          <a:p>
            <a:pPr>
              <a:lnSpc>
                <a:spcPct val="115000"/>
              </a:lnSpc>
              <a:spcAft>
                <a:spcPts val="10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Introduce this week’s question:</a:t>
            </a:r>
            <a:r>
              <a:rPr lang="en-GB" sz="1000" dirty="0">
                <a:solidFill>
                  <a:srgbClr val="7030A0"/>
                </a:solidFill>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is needed in an advertisement for it to be effective in conveying the central Christian beliefs of Christmas?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5" name="Rectangle 4">
            <a:extLst>
              <a:ext uri="{FF2B5EF4-FFF2-40B4-BE49-F238E27FC236}">
                <a16:creationId xmlns:a16="http://schemas.microsoft.com/office/drawing/2014/main" id="{8EC90C77-7281-CB4C-489C-4314BC8A6D36}"/>
              </a:ext>
            </a:extLst>
          </p:cNvPr>
          <p:cNvSpPr/>
          <p:nvPr/>
        </p:nvSpPr>
        <p:spPr>
          <a:xfrm>
            <a:off x="10382000" y="1806563"/>
            <a:ext cx="1818000" cy="183164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Clock outline">
            <a:extLst>
              <a:ext uri="{FF2B5EF4-FFF2-40B4-BE49-F238E27FC236}">
                <a16:creationId xmlns:a16="http://schemas.microsoft.com/office/drawing/2014/main" id="{1A1603BC-BBD1-576D-D963-D1108FCA2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3971" y="2852445"/>
            <a:ext cx="714055" cy="714055"/>
          </a:xfrm>
          <a:prstGeom prst="rect">
            <a:avLst/>
          </a:prstGeom>
        </p:spPr>
      </p:pic>
      <p:sp>
        <p:nvSpPr>
          <p:cNvPr id="11" name="TextBox 10">
            <a:extLst>
              <a:ext uri="{FF2B5EF4-FFF2-40B4-BE49-F238E27FC236}">
                <a16:creationId xmlns:a16="http://schemas.microsoft.com/office/drawing/2014/main" id="{94DD9C47-CCD9-404A-F017-EC27CAC73C07}"/>
              </a:ext>
            </a:extLst>
          </p:cNvPr>
          <p:cNvSpPr txBox="1"/>
          <p:nvPr/>
        </p:nvSpPr>
        <p:spPr>
          <a:xfrm>
            <a:off x="10520715" y="1902738"/>
            <a:ext cx="1540565" cy="1276183"/>
          </a:xfrm>
          <a:prstGeom prst="rect">
            <a:avLst/>
          </a:prstGeom>
          <a:noFill/>
        </p:spPr>
        <p:txBody>
          <a:bodyPr wrap="square">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Allow </a:t>
            </a:r>
            <a:r>
              <a:rPr lang="en-GB" sz="1000" b="1" dirty="0">
                <a:latin typeface="Work Sans" pitchFamily="2" charset="0"/>
                <a:ea typeface="Calibri" panose="020F0502020204030204" pitchFamily="34" charset="0"/>
                <a:cs typeface="Times New Roman" panose="02020603050405020304" pitchFamily="18" charset="0"/>
              </a:rPr>
              <a:t>2</a:t>
            </a:r>
            <a:r>
              <a:rPr lang="en-GB" sz="1000" b="1" dirty="0">
                <a:effectLst/>
                <a:latin typeface="Work Sans" pitchFamily="2" charset="0"/>
                <a:ea typeface="Calibri" panose="020F0502020204030204" pitchFamily="34" charset="0"/>
                <a:cs typeface="Times New Roman" panose="02020603050405020304" pitchFamily="18" charset="0"/>
              </a:rPr>
              <a:t> hours </a:t>
            </a:r>
            <a:r>
              <a:rPr lang="en-GB" sz="1000" dirty="0">
                <a:effectLst/>
                <a:latin typeface="Work Sans" pitchFamily="2" charset="0"/>
                <a:ea typeface="Calibri" panose="020F0502020204030204" pitchFamily="34" charset="0"/>
                <a:cs typeface="Times New Roman" panose="02020603050405020304" pitchFamily="18" charset="0"/>
              </a:rPr>
              <a:t>for this lesson. </a:t>
            </a:r>
            <a:r>
              <a:rPr lang="en-GB" sz="1000" dirty="0">
                <a:latin typeface="Work Sans" pitchFamily="2" charset="0"/>
                <a:ea typeface="Calibri" panose="020F0502020204030204" pitchFamily="34" charset="0"/>
                <a:cs typeface="Times New Roman" panose="02020603050405020304" pitchFamily="18" charset="0"/>
              </a:rPr>
              <a:t>L</a:t>
            </a:r>
            <a:r>
              <a:rPr lang="en-GB" sz="1000" dirty="0">
                <a:effectLst/>
                <a:latin typeface="Work Sans" pitchFamily="2" charset="0"/>
                <a:ea typeface="Calibri" panose="020F0502020204030204" pitchFamily="34" charset="0"/>
                <a:cs typeface="Times New Roman" panose="02020603050405020304" pitchFamily="18" charset="0"/>
              </a:rPr>
              <a:t>inks could be made with the English curriculum.</a:t>
            </a:r>
          </a:p>
          <a:p>
            <a:pPr>
              <a:lnSpc>
                <a:spcPct val="107000"/>
              </a:lnSpc>
              <a:spcAft>
                <a:spcPts val="800"/>
              </a:spcAft>
            </a:pPr>
            <a:endParaRPr lang="en-GB" sz="1000" dirty="0">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84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lIns="91440" tIns="45720" rIns="91440" bIns="45720" rtlCol="0" anchor="t">
            <a:spAutoFit/>
          </a:bodyPr>
          <a:lstStyle/>
          <a:p>
            <a:r>
              <a:rPr lang="en-GB" sz="2400" b="1" dirty="0">
                <a:solidFill>
                  <a:schemeClr val="bg1"/>
                </a:solidFill>
                <a:latin typeface="Work Sans Light"/>
                <a:ea typeface="Calibri" panose="020F0502020204030204" pitchFamily="34" charset="0"/>
                <a:cs typeface="Times New Roman"/>
              </a:rPr>
              <a:t>Lesson 4: </a:t>
            </a:r>
            <a:r>
              <a:rPr lang="en-GB" sz="2400" dirty="0">
                <a:solidFill>
                  <a:schemeClr val="bg1"/>
                </a:solidFill>
                <a:latin typeface="Work Sans Light"/>
                <a:ea typeface="Calibri" panose="020F0502020204030204" pitchFamily="34" charset="0"/>
                <a:cs typeface="Times New Roman"/>
              </a:rPr>
              <a:t>What is needed in an advertisement for it to be effective in conveying the central beliefs of Christmas?</a:t>
            </a:r>
            <a:endParaRPr lang="en-GB" sz="2400" dirty="0">
              <a:solidFill>
                <a:schemeClr val="bg1"/>
              </a:solidFill>
              <a:effectLst/>
              <a:latin typeface="Work Sans Light"/>
              <a:ea typeface="Calibri" panose="020F0502020204030204" pitchFamily="34" charset="0"/>
              <a:cs typeface="Times New Roman"/>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555093"/>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Recap</a:t>
            </a:r>
            <a:r>
              <a:rPr lang="en-GB" sz="1000" dirty="0">
                <a:effectLst/>
                <a:latin typeface="Work Sans" pitchFamily="2" charset="0"/>
                <a:ea typeface="Calibri" panose="020F0502020204030204" pitchFamily="34" charset="0"/>
                <a:cs typeface="Times New Roman" panose="02020603050405020304" pitchFamily="18" charset="0"/>
              </a:rPr>
              <a:t> on prior learning covered in the last three lessons.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things to revisit: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makes an advert effective and convincing?  What tools are used?  Revisit advertisements used in lesson 1 and 3.</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key central beliefs of the meaning of Christmas for the Christian community.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understand why churches, advertise Christmas.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Get pupils to return to their one phrase they would use in an advert.</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Address any misconceptions especially any related to the central beliefs associated with Christmas.</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Applying all the knowledge the pupils have learnt both in terms of a deeper knowledge and understanding of the central beliefs associated with Christmas and what makes an advert effective, pupils are given the task of creating an advertisement which conveys the Christian meaning and belief of Christmas in such a way that believers and non-believers will want to find out more.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to work in pairs/small groups/individually as directed by the teacher.</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to be given the choice of medium in which to work.</a:t>
            </a:r>
          </a:p>
          <a:p>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Poster with a slogan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Leaflet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Film</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Animation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Radio advert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Other</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93502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lIns="91440" tIns="45720" rIns="91440" bIns="45720" rtlCol="0" anchor="t">
            <a:spAutoFit/>
          </a:bodyPr>
          <a:lstStyle/>
          <a:p>
            <a:r>
              <a:rPr lang="en-GB" sz="2400" b="1" dirty="0">
                <a:solidFill>
                  <a:schemeClr val="bg1"/>
                </a:solidFill>
                <a:effectLst/>
                <a:latin typeface="Work Sans Light"/>
                <a:ea typeface="Calibri" panose="020F0502020204030204" pitchFamily="34" charset="0"/>
                <a:cs typeface="Times New Roman"/>
              </a:rPr>
              <a:t>Lesson </a:t>
            </a:r>
            <a:r>
              <a:rPr lang="en-GB" sz="2400" b="1" dirty="0">
                <a:solidFill>
                  <a:schemeClr val="bg1"/>
                </a:solidFill>
                <a:latin typeface="Work Sans Light"/>
                <a:ea typeface="Calibri" panose="020F0502020204030204" pitchFamily="34" charset="0"/>
                <a:cs typeface="Times New Roman"/>
              </a:rPr>
              <a:t>4</a:t>
            </a:r>
            <a:r>
              <a:rPr lang="en-GB" sz="2400" b="1" dirty="0">
                <a:solidFill>
                  <a:schemeClr val="bg1"/>
                </a:solidFill>
                <a:effectLst/>
                <a:latin typeface="Work Sans Light"/>
                <a:ea typeface="Calibri" panose="020F0502020204030204" pitchFamily="34" charset="0"/>
                <a:cs typeface="Times New Roman"/>
              </a:rPr>
              <a:t>: </a:t>
            </a:r>
            <a:r>
              <a:rPr lang="en-GB" sz="2400" dirty="0">
                <a:solidFill>
                  <a:schemeClr val="bg1"/>
                </a:solidFill>
                <a:latin typeface="Work Sans Light"/>
                <a:ea typeface="Calibri" panose="020F0502020204030204" pitchFamily="34" charset="0"/>
                <a:cs typeface="Times New Roman"/>
              </a:rPr>
              <a:t>What is needed in an advertisement for it to be effective in conveying the central beliefs of Christmas?</a:t>
            </a:r>
            <a:endParaRPr lang="en-GB" sz="2400" dirty="0">
              <a:solidFill>
                <a:schemeClr val="bg1"/>
              </a:solidFill>
              <a:effectLst/>
              <a:latin typeface="Work Sans Light"/>
              <a:ea typeface="Calibri" panose="020F0502020204030204" pitchFamily="34" charset="0"/>
              <a:cs typeface="Times New Roman"/>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569392"/>
          </a:xfrm>
          <a:prstGeom prst="rect">
            <a:avLst/>
          </a:prstGeom>
          <a:noFill/>
        </p:spPr>
        <p:txBody>
          <a:bodyPr wrap="square">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Pupils to consider the following: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Refer back to notes made in lesson 3 regarding their analysis of the adverts explored.</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the key message they want to convey?  One sentence that sums up the main beliefs of Christmas?</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Who are their audience?</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will they use the context of time, place and culture to convey the central beliefs associated with Christmas?</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they need to do in their advertisement to make the message of Christmas relevant to today’s world?</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Pupils to evaluate each other’s work using an agreed criterion.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Is the Christian message of Christmas clear?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Does the advertisement hold the attention of the audience?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it about the advertisement that would attract both a believer and non-believer to want to explore more?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Does the advertisement do what the creator intended it to do?</a:t>
            </a:r>
          </a:p>
          <a:p>
            <a:pPr>
              <a:lnSpc>
                <a:spcPct val="107000"/>
              </a:lnSpc>
              <a:spcAft>
                <a:spcPts val="800"/>
              </a:spcAft>
            </a:pPr>
            <a:r>
              <a:rPr lang="en-GB" sz="1000"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Assessment opportunities: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pupils demonstrate an understanding of the central beliefs of Christmas from a Christian perspective?</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pupils use religious vocabulary correctly and effectively?</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pupils confidently express their own and others views through their work?</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pupils in their work given an indication of how the message of Christmas gives meaning to life?</a:t>
            </a:r>
          </a:p>
          <a:p>
            <a:pPr marL="228600">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68638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lIns="91440" tIns="45720" rIns="91440" bIns="45720" rtlCol="0" anchor="t">
            <a:spAutoFit/>
          </a:bodyPr>
          <a:lstStyle/>
          <a:p>
            <a:r>
              <a:rPr lang="en-GB" sz="2400" b="1" dirty="0">
                <a:solidFill>
                  <a:schemeClr val="bg1"/>
                </a:solidFill>
                <a:effectLst/>
                <a:latin typeface="Work Sans Light"/>
                <a:ea typeface="Calibri" panose="020F0502020204030204" pitchFamily="34" charset="0"/>
                <a:cs typeface="Times New Roman"/>
              </a:rPr>
              <a:t>Lesson </a:t>
            </a:r>
            <a:r>
              <a:rPr lang="en-GB" sz="2400" b="1" dirty="0">
                <a:solidFill>
                  <a:schemeClr val="bg1"/>
                </a:solidFill>
                <a:latin typeface="Work Sans Light"/>
                <a:ea typeface="Calibri" panose="020F0502020204030204" pitchFamily="34" charset="0"/>
                <a:cs typeface="Times New Roman"/>
              </a:rPr>
              <a:t>4</a:t>
            </a:r>
            <a:r>
              <a:rPr lang="en-GB" sz="2400" b="1" dirty="0">
                <a:solidFill>
                  <a:schemeClr val="bg1"/>
                </a:solidFill>
                <a:effectLst/>
                <a:latin typeface="Work Sans Light"/>
                <a:ea typeface="Calibri" panose="020F0502020204030204" pitchFamily="34" charset="0"/>
                <a:cs typeface="Times New Roman"/>
              </a:rPr>
              <a:t>:</a:t>
            </a:r>
            <a:r>
              <a:rPr lang="en-GB" sz="2400" b="1" dirty="0">
                <a:solidFill>
                  <a:schemeClr val="bg1"/>
                </a:solidFill>
                <a:latin typeface="Work Sans Light"/>
                <a:ea typeface="Calibri" panose="020F0502020204030204" pitchFamily="34" charset="0"/>
                <a:cs typeface="Times New Roman"/>
              </a:rPr>
              <a:t> </a:t>
            </a:r>
            <a:r>
              <a:rPr lang="en-GB" sz="2400" dirty="0">
                <a:solidFill>
                  <a:schemeClr val="bg1"/>
                </a:solidFill>
                <a:latin typeface="Work Sans Light"/>
                <a:ea typeface="Calibri" panose="020F0502020204030204" pitchFamily="34" charset="0"/>
                <a:cs typeface="Times New Roman"/>
              </a:rPr>
              <a:t>What is needed in an advertisement for it to be effective in conveying the central beliefs of Christmas? </a:t>
            </a:r>
            <a:endParaRPr lang="en-GB" sz="2400" dirty="0">
              <a:solidFill>
                <a:schemeClr val="bg1"/>
              </a:solidFill>
              <a:effectLst/>
              <a:latin typeface="Work Sans Light"/>
              <a:ea typeface="Calibri" panose="020F0502020204030204" pitchFamily="34" charset="0"/>
              <a:cs typeface="Times New Roman"/>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4167051" cy="511935"/>
          </a:xfrm>
          <a:prstGeom prst="rect">
            <a:avLst/>
          </a:prstGeom>
          <a:noFill/>
        </p:spPr>
        <p:txBody>
          <a:bodyPr wrap="square">
            <a:spAutoFit/>
          </a:bodyPr>
          <a:lstStyle/>
          <a:p>
            <a:pPr marL="285750" lvl="0" indent="-2857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Video clips.</a:t>
            </a:r>
          </a:p>
          <a:p>
            <a:pPr marL="285750" indent="-2857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Access to technology if required.</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4167051" cy="256224"/>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sensitivities.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Tree>
    <p:extLst>
      <p:ext uri="{BB962C8B-B14F-4D97-AF65-F5344CB8AC3E}">
        <p14:creationId xmlns:p14="http://schemas.microsoft.com/office/powerpoint/2010/main" val="9572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a:spLocks noGrp="1" noRot="1" noMove="1" noResize="1" noEditPoints="1" noAdjustHandles="1" noChangeArrowheads="1" noChangeShapeType="1"/>
          </p:cNvSpPr>
          <p:nvPr/>
        </p:nvSpPr>
        <p:spPr>
          <a:xfrm>
            <a:off x="6095999" y="2754216"/>
            <a:ext cx="3015572" cy="4103784"/>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a:spLocks/>
          </p:cNvSpPr>
          <p:nvPr/>
        </p:nvSpPr>
        <p:spPr>
          <a:xfrm>
            <a:off x="2408601" y="996839"/>
            <a:ext cx="8329307" cy="1631216"/>
          </a:xfrm>
          <a:prstGeom prst="rect">
            <a:avLst/>
          </a:prstGeom>
          <a:noFill/>
        </p:spPr>
        <p:txBody>
          <a:bodyPr wrap="square" lIns="91440" tIns="45720" rIns="91440" bIns="45720" anchor="t">
            <a:spAutoFit/>
          </a:bodyPr>
          <a:lstStyle/>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Incarnation:</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dirty="0">
                <a:solidFill>
                  <a:schemeClr val="bg1"/>
                </a:solidFill>
                <a:effectLst/>
                <a:latin typeface="Work Sans"/>
                <a:ea typeface="Calibri" panose="020F0502020204030204" pitchFamily="34" charset="0"/>
                <a:cs typeface="Times New Roman"/>
              </a:rPr>
              <a:t>God comes to live amongst His creation in the form of Jesus.</a:t>
            </a:r>
            <a:r>
              <a:rPr lang="en-GB" sz="1000" dirty="0">
                <a:solidFill>
                  <a:schemeClr val="bg1"/>
                </a:solidFill>
                <a:latin typeface="Work Sans"/>
                <a:ea typeface="Calibri" panose="020F0502020204030204" pitchFamily="34" charset="0"/>
                <a:cs typeface="Times New Roman"/>
              </a:rPr>
              <a:t>  Jesus is</a:t>
            </a:r>
            <a:r>
              <a:rPr lang="en-GB" sz="1000" dirty="0">
                <a:solidFill>
                  <a:schemeClr val="bg1"/>
                </a:solidFill>
                <a:effectLst/>
                <a:latin typeface="Work Sans"/>
                <a:ea typeface="Calibri" panose="020F0502020204030204" pitchFamily="34" charset="0"/>
                <a:cs typeface="Times New Roman"/>
              </a:rPr>
              <a:t> both human and divine.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Incarnation means that Jesus is God in the flesh.</a:t>
            </a:r>
            <a:r>
              <a:rPr lang="en-GB" sz="1000" dirty="0">
                <a:solidFill>
                  <a:schemeClr val="bg1"/>
                </a:solidFill>
                <a:latin typeface="Work Sans"/>
                <a:ea typeface="Calibri" panose="020F0502020204030204" pitchFamily="34" charset="0"/>
                <a:cs typeface="Times New Roman"/>
              </a:rPr>
              <a:t>  </a:t>
            </a:r>
          </a:p>
          <a:p>
            <a:endParaRPr lang="en-GB" sz="1000" b="1" dirty="0">
              <a:solidFill>
                <a:schemeClr val="bg1"/>
              </a:solidFill>
              <a:effectLst/>
              <a:latin typeface="Work Sans"/>
              <a:ea typeface="Times New Roman" panose="02020603050405020304" pitchFamily="18" charset="0"/>
              <a:cs typeface="Times New Roman"/>
            </a:endParaRPr>
          </a:p>
          <a:p>
            <a:r>
              <a:rPr lang="en-GB" sz="1000" b="1" dirty="0">
                <a:solidFill>
                  <a:schemeClr val="bg1"/>
                </a:solidFill>
                <a:effectLst/>
                <a:latin typeface="Work Sans" pitchFamily="2" charset="0"/>
                <a:ea typeface="Times New Roman" panose="02020603050405020304" pitchFamily="18" charset="0"/>
                <a:cs typeface="Times New Roman" panose="02020603050405020304" pitchFamily="18" charset="0"/>
              </a:rPr>
              <a:t>To note: </a:t>
            </a:r>
            <a:r>
              <a:rPr lang="en-GB" sz="1000" dirty="0">
                <a:solidFill>
                  <a:schemeClr val="bg1"/>
                </a:solidFill>
                <a:effectLst/>
                <a:latin typeface="Work Sans" pitchFamily="2" charset="0"/>
                <a:ea typeface="Times New Roman" panose="02020603050405020304" pitchFamily="18" charset="0"/>
                <a:cs typeface="Times New Roman" panose="02020603050405020304" pitchFamily="18" charset="0"/>
              </a:rPr>
              <a:t>Jesus has always existed as God. He is part of the Trinity that has been present from the very beginning of time.  </a:t>
            </a:r>
            <a:r>
              <a:rPr lang="en-GB" sz="1000" b="1" dirty="0">
                <a:solidFill>
                  <a:schemeClr val="bg1"/>
                </a:solidFill>
                <a:effectLst/>
                <a:latin typeface="Work Sans" pitchFamily="2" charset="0"/>
                <a:ea typeface="Times New Roman" panose="02020603050405020304" pitchFamily="18" charset="0"/>
                <a:cs typeface="Times New Roman" panose="02020603050405020304" pitchFamily="18" charset="0"/>
              </a:rPr>
              <a:t>Misconception: Jesus appeared at Christmas and was not in existence before then. </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Theology:</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 </a:t>
            </a:r>
          </a:p>
          <a:p>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“This is about believing.  It looks at where beliefs come from, how they have changed over time, how they are applied differently in different contexts and how they relate to each other.”</a:t>
            </a:r>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 </a:t>
            </a:r>
            <a:r>
              <a:rPr lang="en-GB" sz="1000" b="1" u="sng" dirty="0">
                <a:solidFill>
                  <a:schemeClr val="bg1"/>
                </a:solidFill>
                <a:effectLst/>
                <a:latin typeface="Work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https://balancedre.org.uk/index.php/theology/</a:t>
            </a:r>
            <a:r>
              <a:rPr lang="en-GB" sz="1000" b="1" u="sng" dirty="0">
                <a:solidFill>
                  <a:schemeClr val="bg1"/>
                </a:solidFill>
                <a:latin typeface="Work Sans" pitchFamily="2" charset="0"/>
                <a:ea typeface="Calibri" panose="020F0502020204030204" pitchFamily="34" charset="0"/>
                <a:cs typeface="Times New Roman" panose="02020603050405020304" pitchFamily="18" charset="0"/>
              </a:rPr>
              <a:t> </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B3E40EA-9D19-E051-5153-B02E17681228}"/>
              </a:ext>
            </a:extLst>
          </p:cNvPr>
          <p:cNvSpPr txBox="1">
            <a:spLocks/>
          </p:cNvSpPr>
          <p:nvPr/>
        </p:nvSpPr>
        <p:spPr>
          <a:xfrm>
            <a:off x="100669" y="2805284"/>
            <a:ext cx="2847038" cy="1323439"/>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Gospel:   </a:t>
            </a:r>
            <a:endParaRPr lang="en-GB" sz="1000" dirty="0">
              <a:effectLst/>
              <a:latin typeface="Work Sans" pitchFamily="2" charset="0"/>
              <a:ea typeface="Calibri" panose="020F0502020204030204" pitchFamily="34" charset="0"/>
              <a:cs typeface="Times New Roman" panose="02020603050405020304" pitchFamily="18" charset="0"/>
            </a:endParaRPr>
          </a:p>
          <a:p>
            <a:pPr>
              <a:tabLst>
                <a:tab pos="1691640" algn="l"/>
              </a:tabLst>
            </a:pPr>
            <a:r>
              <a:rPr lang="en-GB" sz="1000" dirty="0">
                <a:effectLst/>
                <a:latin typeface="Work Sans" pitchFamily="2" charset="0"/>
                <a:ea typeface="Calibri" panose="020F0502020204030204" pitchFamily="34" charset="0"/>
                <a:cs typeface="Times New Roman" panose="02020603050405020304" pitchFamily="18" charset="0"/>
              </a:rPr>
              <a:t>Gospel means good news.  Jesus comes to live amongst His creation so that humanity can see what it means to live in relationship with the Creator.  In Jesus’ teaching and ministry, it is evident that He calls all to love one another and to reach out to the poor and marginalised.</a:t>
            </a:r>
          </a:p>
        </p:txBody>
      </p:sp>
      <p:sp>
        <p:nvSpPr>
          <p:cNvPr id="13" name="TextBox 12">
            <a:extLst>
              <a:ext uri="{FF2B5EF4-FFF2-40B4-BE49-F238E27FC236}">
                <a16:creationId xmlns:a16="http://schemas.microsoft.com/office/drawing/2014/main" id="{234BF8CE-A60D-ACB9-1163-2B49A1B009B8}"/>
              </a:ext>
            </a:extLst>
          </p:cNvPr>
          <p:cNvSpPr txBox="1">
            <a:spLocks/>
          </p:cNvSpPr>
          <p:nvPr/>
        </p:nvSpPr>
        <p:spPr>
          <a:xfrm>
            <a:off x="3139484" y="2805284"/>
            <a:ext cx="2846657" cy="4144020"/>
          </a:xfrm>
          <a:prstGeom prst="rect">
            <a:avLst/>
          </a:prstGeom>
          <a:noFill/>
        </p:spPr>
        <p:txBody>
          <a:bodyPr wrap="square" rtlCol="0">
            <a:spAutoFit/>
          </a:bodyPr>
          <a:lstStyle/>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Giving and receiving gifts is an important part of Christmas.  It is in inspired by the giving of Jesus; God’s greatest gift to the world, also by the gifts from the magi in the Nativity story.</a:t>
            </a:r>
          </a:p>
          <a:p>
            <a:pPr>
              <a:lnSpc>
                <a:spcPct val="106000"/>
              </a:lnSpc>
              <a:spcAft>
                <a:spcPts val="800"/>
              </a:spcAft>
            </a:pP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https://www.bbc.co.uk/religion/religions/christianity/holydays/christmas_1.shtml</a:t>
            </a: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rPr>
              <a:t> </a:t>
            </a:r>
          </a:p>
          <a:p>
            <a:pPr>
              <a:lnSpc>
                <a:spcPct val="106000"/>
              </a:lnSpc>
              <a:spcAft>
                <a:spcPts val="800"/>
              </a:spcAft>
            </a:pPr>
            <a:endParaRPr lang="en-GB" sz="1000" u="sng" dirty="0">
              <a:solidFill>
                <a:srgbClr val="0000FF"/>
              </a:solidFill>
              <a:latin typeface="Work Sans" pitchFamily="2" charset="0"/>
              <a:ea typeface="Calibri" panose="020F0502020204030204" pitchFamily="34" charset="0"/>
              <a:cs typeface="Times New Roman" panose="02020603050405020304" pitchFamily="18" charset="0"/>
            </a:endParaRPr>
          </a:p>
          <a:p>
            <a:pPr>
              <a:lnSpc>
                <a:spcPct val="106000"/>
              </a:lnSpc>
              <a:spcAft>
                <a:spcPts val="800"/>
              </a:spcAft>
            </a:pPr>
            <a:r>
              <a:rPr lang="en-GB" sz="1000" b="1" dirty="0">
                <a:effectLst/>
                <a:latin typeface="Work Sans" pitchFamily="2" charset="0"/>
                <a:ea typeface="Times New Roman" panose="02020603050405020304" pitchFamily="18" charset="0"/>
              </a:rPr>
              <a:t>The account of the Nativity in St Matthew’s Gospel:</a:t>
            </a:r>
            <a:endParaRPr lang="en-GB" sz="1000" dirty="0">
              <a:effectLst/>
              <a:latin typeface="Work Sans" pitchFamily="2" charset="0"/>
              <a:ea typeface="Times New Roman" panose="02020603050405020304" pitchFamily="18" charset="0"/>
            </a:endParaRPr>
          </a:p>
          <a:p>
            <a:r>
              <a:rPr lang="en-GB" sz="1000" dirty="0">
                <a:effectLst/>
                <a:latin typeface="Work Sans" pitchFamily="2" charset="0"/>
                <a:ea typeface="Times New Roman" panose="02020603050405020304" pitchFamily="18" charset="0"/>
              </a:rPr>
              <a:t>This Gospel account has been attributed to Matthew the apostle and tax collector.  It is not known for certain when it was written – probably around AD 50 and AD 100.  </a:t>
            </a:r>
            <a:r>
              <a:rPr lang="en-GB" sz="1000" b="1" dirty="0">
                <a:effectLst/>
                <a:latin typeface="Work Sans" pitchFamily="2" charset="0"/>
                <a:ea typeface="Times New Roman" panose="02020603050405020304" pitchFamily="18" charset="0"/>
              </a:rPr>
              <a:t>Matthew is writing for his fellow Jews.</a:t>
            </a:r>
            <a:r>
              <a:rPr lang="en-GB" sz="1000" dirty="0">
                <a:effectLst/>
                <a:latin typeface="Work Sans" pitchFamily="2" charset="0"/>
                <a:ea typeface="Times New Roman" panose="02020603050405020304" pitchFamily="18" charset="0"/>
              </a:rPr>
              <a:t> He therefore concentrates on Jesus as the long-awaited Messiah, hence the long list of family genealogy in Chapter 1 and the Old Testament quotations from the prophets Micah, Hosea and Jeremiah. </a:t>
            </a:r>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6000"/>
              </a:lnSpc>
              <a:spcAft>
                <a:spcPts val="800"/>
              </a:spcAft>
            </a:pPr>
            <a:endPar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a:spLocks/>
          </p:cNvSpPr>
          <p:nvPr/>
        </p:nvSpPr>
        <p:spPr>
          <a:xfrm>
            <a:off x="6205860" y="2805284"/>
            <a:ext cx="2827309" cy="3631763"/>
          </a:xfrm>
          <a:prstGeom prst="rect">
            <a:avLst/>
          </a:prstGeom>
          <a:noFill/>
        </p:spPr>
        <p:txBody>
          <a:bodyPr wrap="square" rtlCol="0">
            <a:spAutoFit/>
          </a:bodyPr>
          <a:lstStyle/>
          <a:p>
            <a:r>
              <a:rPr lang="en-GB" sz="1000" dirty="0">
                <a:effectLst/>
                <a:latin typeface="Work Sans" pitchFamily="2" charset="0"/>
                <a:ea typeface="Times New Roman" panose="02020603050405020304" pitchFamily="18" charset="0"/>
              </a:rPr>
              <a:t>The Jews were expecting the Messiah to be a political leader and to release them from Roman rule and Matthew focuses on what Jesus says about his kingdom – the Kingdom of Heaven. Matthew is concerned with highlighting the majesty and kingship of Jesus. </a:t>
            </a:r>
          </a:p>
          <a:p>
            <a:endParaRPr lang="en-GB" sz="1000" dirty="0">
              <a:effectLst/>
              <a:latin typeface="Work Sans" pitchFamily="2" charset="0"/>
              <a:ea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Matthew focuses on Joseph and his human dilemma.  He very much tells the account from Joseph’s view point.  In Jewish culture, the relationship with the legal father was especially important, because it conferred rights of inheritance including the fulfilment of Messianic promises to the Jewish people.  Given the priority of St Joseph’s role in this account, it’s only natural that Matthew would have focused on Joseph’s dreams, his interior struggle, and the events that prompted him to take the Holy Family to Egypt.   </a:t>
            </a:r>
          </a:p>
          <a:p>
            <a:r>
              <a:rPr lang="en-GB" sz="1000" dirty="0">
                <a:effectLst/>
                <a:latin typeface="Work Sans" pitchFamily="2" charset="0"/>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0A809312-3312-B251-1FDE-16D0AD1F8CC8}"/>
              </a:ext>
            </a:extLst>
          </p:cNvPr>
          <p:cNvSpPr txBox="1">
            <a:spLocks/>
          </p:cNvSpPr>
          <p:nvPr/>
        </p:nvSpPr>
        <p:spPr>
          <a:xfrm>
            <a:off x="9221429" y="2805284"/>
            <a:ext cx="2869902" cy="1323439"/>
          </a:xfrm>
          <a:prstGeom prst="rect">
            <a:avLst/>
          </a:prstGeom>
          <a:noFill/>
        </p:spPr>
        <p:txBody>
          <a:bodyPr wrap="square" rtlCol="0">
            <a:spAutoFit/>
          </a:bodyPr>
          <a:lstStyle/>
          <a:p>
            <a:r>
              <a:rPr lang="en-GB" sz="1000" dirty="0">
                <a:effectLst/>
                <a:latin typeface="Work Sans" pitchFamily="2" charset="0"/>
                <a:ea typeface="Calibri" panose="020F0502020204030204" pitchFamily="34" charset="0"/>
                <a:cs typeface="Times New Roman" panose="02020603050405020304" pitchFamily="18" charset="0"/>
              </a:rPr>
              <a:t>Matthew doesn’t mention the lowly shepherds but the wisdom of the astrologers – the Magi or Wise Men. They knew what the new star meant, that the promised king of the Jews had been born. But cruel Herod was none too pleased at this news and ordered the massacre of baby boys. </a:t>
            </a: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9" name="TextBox 8">
            <a:extLst>
              <a:ext uri="{FF2B5EF4-FFF2-40B4-BE49-F238E27FC236}">
                <a16:creationId xmlns:a16="http://schemas.microsoft.com/office/drawing/2014/main" id="{ED02C499-D453-6428-4415-A315E9DFCBAD}"/>
              </a:ext>
            </a:extLst>
          </p:cNvPr>
          <p:cNvSpPr txBox="1">
            <a:spLocks/>
          </p:cNvSpPr>
          <p:nvPr/>
        </p:nvSpPr>
        <p:spPr>
          <a:xfrm>
            <a:off x="90131" y="4193625"/>
            <a:ext cx="2847039" cy="2022413"/>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The meaning of Christmas for Christians: </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Christians believe that the Nativity is ‘good news.’  They see Jesus as their rescuer or saviour.</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Gospels of Matthew and Luke give different accounts.  It is from them that the Nativity story is pieced together.</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Gospel of Mark and John do not give an account of the Nativity.</a:t>
            </a:r>
          </a:p>
          <a:p>
            <a:pPr marL="171450" lvl="0" indent="-171450">
              <a:lnSpc>
                <a:spcPct val="106000"/>
              </a:lnSpc>
              <a:spcAft>
                <a:spcPts val="800"/>
              </a:spcAft>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803433F5-04D4-E65D-771B-9E30C33F58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9368125" y="4307045"/>
            <a:ext cx="2429975" cy="1619983"/>
          </a:xfrm>
          <a:prstGeom prst="rect">
            <a:avLst/>
          </a:prstGeom>
          <a:noFill/>
          <a:ln>
            <a:noFill/>
          </a:ln>
        </p:spPr>
      </p:pic>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a:t>
            </a:r>
            <a:r>
              <a:rPr lang="en-GB" sz="1100" u="none" strike="noStrike" dirty="0" err="1">
                <a:solidFill>
                  <a:schemeClr val="bg1"/>
                </a:solidFill>
                <a:effectLst/>
                <a:latin typeface="Work Sans" pitchFamily="2" charset="77"/>
              </a:rPr>
              <a:t>Causton</a:t>
            </a:r>
            <a:r>
              <a:rPr lang="en-GB" sz="1100" u="none" strike="noStrike" dirty="0">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dirty="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dirty="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dirty="0">
              <a:solidFill>
                <a:schemeClr val="bg1"/>
              </a:solidFill>
              <a:effectLst/>
              <a:latin typeface="Work Sans"/>
            </a:endParaRPr>
          </a:p>
          <a:p>
            <a:endParaRPr lang="en-GB" dirty="0"/>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a:spLocks noGrp="1" noRot="1" noMove="1" noResize="1" noEditPoints="1" noAdjustHandles="1" noChangeArrowheads="1" noChangeShapeType="1"/>
          </p:cNvSpPr>
          <p:nvPr/>
        </p:nvSpPr>
        <p:spPr>
          <a:xfrm>
            <a:off x="6095999" y="2754216"/>
            <a:ext cx="3015572" cy="4103784"/>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a:spLocks noGrp="1" noRot="1" noMove="1" noResize="1" noEditPoints="1" noAdjustHandles="1" noChangeArrowheads="1" noChangeShapeType="1"/>
          </p:cNvSpPr>
          <p:nvPr/>
        </p:nvSpPr>
        <p:spPr>
          <a:xfrm>
            <a:off x="2408601" y="1270771"/>
            <a:ext cx="6701623" cy="1323439"/>
          </a:xfrm>
          <a:prstGeom prst="rect">
            <a:avLst/>
          </a:prstGeom>
          <a:noFill/>
        </p:spPr>
        <p:txBody>
          <a:bodyPr wrap="square" lIns="91440" tIns="45720" rIns="91440" bIns="45720" anchor="t">
            <a:spAutoFit/>
          </a:bodyPr>
          <a:lstStyle/>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Incarnation:</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dirty="0">
                <a:solidFill>
                  <a:schemeClr val="bg1"/>
                </a:solidFill>
                <a:effectLst/>
                <a:latin typeface="Work Sans"/>
                <a:ea typeface="Calibri" panose="020F0502020204030204" pitchFamily="34" charset="0"/>
                <a:cs typeface="Times New Roman"/>
              </a:rPr>
              <a:t>God comes to live amongst His creation in the form of Jesus.</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a:t>
            </a:r>
            <a:r>
              <a:rPr lang="en-GB" sz="1000" dirty="0">
                <a:solidFill>
                  <a:schemeClr val="bg1"/>
                </a:solidFill>
                <a:latin typeface="Work Sans"/>
                <a:ea typeface="Calibri" panose="020F0502020204030204" pitchFamily="34" charset="0"/>
                <a:cs typeface="Times New Roman"/>
              </a:rPr>
              <a:t>Jesus </a:t>
            </a:r>
            <a:r>
              <a:rPr lang="en-GB" sz="1000" dirty="0">
                <a:solidFill>
                  <a:schemeClr val="bg1"/>
                </a:solidFill>
                <a:effectLst/>
                <a:latin typeface="Work Sans"/>
                <a:ea typeface="Calibri" panose="020F0502020204030204" pitchFamily="34" charset="0"/>
                <a:cs typeface="Times New Roman"/>
              </a:rPr>
              <a:t>is both human and divine.</a:t>
            </a:r>
            <a:r>
              <a:rPr lang="en-GB" sz="1000" dirty="0">
                <a:solidFill>
                  <a:schemeClr val="bg1"/>
                </a:solidFill>
                <a:latin typeface="Work Sans"/>
                <a:ea typeface="Calibri" panose="020F0502020204030204" pitchFamily="34" charset="0"/>
                <a:cs typeface="Times New Roman"/>
              </a:rPr>
              <a:t> </a:t>
            </a:r>
            <a:r>
              <a:rPr lang="en-GB" sz="1000" dirty="0">
                <a:solidFill>
                  <a:schemeClr val="bg1"/>
                </a:solidFill>
                <a:effectLst/>
                <a:latin typeface="Work Sans"/>
                <a:ea typeface="Calibri" panose="020F0502020204030204" pitchFamily="34" charset="0"/>
                <a:cs typeface="Times New Roman"/>
              </a:rPr>
              <a:t> Incarnation means that Jesus is God in the flesh.</a:t>
            </a:r>
            <a:r>
              <a:rPr lang="en-GB" sz="1000" dirty="0">
                <a:solidFill>
                  <a:schemeClr val="bg1"/>
                </a:solidFill>
                <a:latin typeface="Work Sans"/>
                <a:ea typeface="Calibri" panose="020F0502020204030204" pitchFamily="34" charset="0"/>
                <a:cs typeface="Times New Roman"/>
              </a:rPr>
              <a:t>  </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Theology:</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 </a:t>
            </a:r>
          </a:p>
          <a:p>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“This is about believing.  It looks at where beliefs come from, how they have changed over time, how they are applied differently in different contexts and how they relate to each other.”</a:t>
            </a:r>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 </a:t>
            </a:r>
            <a:r>
              <a:rPr lang="en-GB" sz="1000" b="1" u="sng" dirty="0">
                <a:solidFill>
                  <a:schemeClr val="bg1"/>
                </a:solidFill>
                <a:effectLst/>
                <a:latin typeface="Work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https://balancedre.org.uk/index.php/theology/</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1B3E40EA-9D19-E051-5153-B02E17681228}"/>
              </a:ext>
            </a:extLst>
          </p:cNvPr>
          <p:cNvSpPr txBox="1">
            <a:spLocks/>
          </p:cNvSpPr>
          <p:nvPr/>
        </p:nvSpPr>
        <p:spPr>
          <a:xfrm>
            <a:off x="100669" y="2805284"/>
            <a:ext cx="2847038" cy="412357"/>
          </a:xfrm>
          <a:prstGeom prst="rect">
            <a:avLst/>
          </a:prstGeom>
          <a:noFill/>
        </p:spPr>
        <p:txBody>
          <a:bodyPr wrap="square" lIns="91440" tIns="45720" rIns="91440" bIns="45720" rtlCol="0" anchor="t">
            <a:spAutoFit/>
          </a:bodyPr>
          <a:lstStyle/>
          <a:p>
            <a:pPr fontAlgn="base">
              <a:lnSpc>
                <a:spcPct val="107000"/>
              </a:lnSpc>
              <a:spcAft>
                <a:spcPts val="800"/>
              </a:spcAft>
            </a:pPr>
            <a:r>
              <a:rPr lang="en-GB" sz="1000" b="1" dirty="0">
                <a:effectLst/>
                <a:latin typeface="Work Sans" pitchFamily="2" charset="0"/>
                <a:ea typeface="Times New Roman" panose="02020603050405020304" pitchFamily="18" charset="0"/>
                <a:cs typeface="Times New Roman" panose="02020603050405020304" pitchFamily="18" charset="0"/>
              </a:rPr>
              <a:t>The account of the Nativity in St Luke’s Gospel:</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34BF8CE-A60D-ACB9-1163-2B49A1B009B8}"/>
              </a:ext>
            </a:extLst>
          </p:cNvPr>
          <p:cNvSpPr txBox="1">
            <a:spLocks/>
          </p:cNvSpPr>
          <p:nvPr/>
        </p:nvSpPr>
        <p:spPr>
          <a:xfrm>
            <a:off x="3139484" y="2805284"/>
            <a:ext cx="2846657" cy="2918171"/>
          </a:xfrm>
          <a:prstGeom prst="rect">
            <a:avLst/>
          </a:prstGeom>
          <a:noFill/>
        </p:spPr>
        <p:txBody>
          <a:bodyPr wrap="square" rtlCol="0">
            <a:spAutoFit/>
          </a:bodyPr>
          <a:lstStyle/>
          <a:p>
            <a:pPr lvl="0">
              <a:lnSpc>
                <a:spcPct val="106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Luke was writing to Gentiles (non-Jews)</a:t>
            </a:r>
            <a:r>
              <a:rPr lang="en-GB" sz="1000" dirty="0">
                <a:effectLst/>
                <a:latin typeface="Work Sans" pitchFamily="2" charset="0"/>
                <a:ea typeface="Calibri" panose="020F0502020204030204" pitchFamily="34" charset="0"/>
                <a:cs typeface="Times New Roman" panose="02020603050405020304" pitchFamily="18" charset="0"/>
              </a:rPr>
              <a:t> – those who may not have been brought up in the traditions of the Jewish faith.</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Luke chooses the focus for his Gospel to highlight the plight of women, children, the poor, the sick and the oppressed – those who were marginalised or outcast by society. </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Luke tells the account of the Nativity primarily from Mary’s point of view.  His account focuses on the events in which she and her extended family are involved:  the birth of St John the Baptist, the Annunciation, the Visitation, and all the other memories that she kept ‘pondering…in her heart (Luke 2:19).</a:t>
            </a:r>
          </a:p>
        </p:txBody>
      </p:sp>
      <p:sp>
        <p:nvSpPr>
          <p:cNvPr id="17" name="TextBox 16">
            <a:extLst>
              <a:ext uri="{FF2B5EF4-FFF2-40B4-BE49-F238E27FC236}">
                <a16:creationId xmlns:a16="http://schemas.microsoft.com/office/drawing/2014/main" id="{23B5305D-902E-62CF-B4D2-C7F416A299A9}"/>
              </a:ext>
            </a:extLst>
          </p:cNvPr>
          <p:cNvSpPr txBox="1">
            <a:spLocks/>
          </p:cNvSpPr>
          <p:nvPr/>
        </p:nvSpPr>
        <p:spPr>
          <a:xfrm>
            <a:off x="6205860" y="2805284"/>
            <a:ext cx="2827309" cy="1785104"/>
          </a:xfrm>
          <a:prstGeom prst="rect">
            <a:avLst/>
          </a:prstGeom>
          <a:noFill/>
        </p:spPr>
        <p:txBody>
          <a:bodyPr wrap="square" rtlCol="0">
            <a:spAutoFit/>
          </a:bodyPr>
          <a:lstStyle/>
          <a:p>
            <a:r>
              <a:rPr lang="en-GB" sz="1000">
                <a:effectLst/>
                <a:latin typeface="Work Sans" pitchFamily="2" charset="0"/>
                <a:ea typeface="Calibri" panose="020F0502020204030204" pitchFamily="34" charset="0"/>
                <a:cs typeface="Times New Roman" panose="02020603050405020304" pitchFamily="18" charset="0"/>
              </a:rPr>
              <a:t>Luke’s account of the Nativity mentions the shepherds. Shepherds were not considered full members of society – they were poor, and spent most of their time out on the surrounding hillside. And yet we see that God chose to reveal the miracle of the incarnation to shepherds – the lowest of the low. Why? Luke wants to make it clear that the Good News of Jesus Christ is available to everyone – rich, poor, Jew, Gentile, male, female.</a:t>
            </a:r>
            <a:endPar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A809312-3312-B251-1FDE-16D0AD1F8CC8}"/>
              </a:ext>
            </a:extLst>
          </p:cNvPr>
          <p:cNvSpPr txBox="1">
            <a:spLocks/>
          </p:cNvSpPr>
          <p:nvPr/>
        </p:nvSpPr>
        <p:spPr>
          <a:xfrm>
            <a:off x="9221429" y="2805284"/>
            <a:ext cx="2869902" cy="246221"/>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Type any extra notes here…</a:t>
            </a:r>
          </a:p>
        </p:txBody>
      </p:sp>
      <p:sp>
        <p:nvSpPr>
          <p:cNvPr id="11" name="TextBox 10">
            <a:extLst>
              <a:ext uri="{FF2B5EF4-FFF2-40B4-BE49-F238E27FC236}">
                <a16:creationId xmlns:a16="http://schemas.microsoft.com/office/drawing/2014/main" id="{18CF7713-7724-6A42-8C8D-C0F798F13F2B}"/>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F51FD9F3-0A01-9319-85FF-5D485FC5A550}"/>
              </a:ext>
            </a:extLst>
          </p:cNvPr>
          <p:cNvSpPr txBox="1">
            <a:spLocks noGrp="1" noRot="1" noMove="1" noResize="1" noEditPoints="1" noAdjustHandles="1" noChangeArrowheads="1" noChangeShapeType="1"/>
          </p:cNvSpPr>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9" name="TextBox 8">
            <a:extLst>
              <a:ext uri="{FF2B5EF4-FFF2-40B4-BE49-F238E27FC236}">
                <a16:creationId xmlns:a16="http://schemas.microsoft.com/office/drawing/2014/main" id="{ED02C499-D453-6428-4415-A315E9DFCBAD}"/>
              </a:ext>
            </a:extLst>
          </p:cNvPr>
          <p:cNvSpPr txBox="1">
            <a:spLocks/>
          </p:cNvSpPr>
          <p:nvPr/>
        </p:nvSpPr>
        <p:spPr>
          <a:xfrm>
            <a:off x="100669" y="3217641"/>
            <a:ext cx="2847039" cy="3478837"/>
          </a:xfrm>
          <a:prstGeom prst="rect">
            <a:avLst/>
          </a:prstGeom>
          <a:noFill/>
        </p:spPr>
        <p:txBody>
          <a:bodyPr wrap="square" lIns="91440" tIns="45720" rIns="91440" bIns="45720" rtlCol="0" anchor="t">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It is presumed that Luke was also the author of Acts, and the same Luke that Paul mentions as his companion in some of his letters.  It is also accepted that Luke was a physician.  He is Greek and the only Gentile Christian writer of the New Testament.</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The very beginning of Luke’s Gospel shows that Luke had read and had access to other written sources about the life of Jesus Christ – these accounts handed to him by ‘eyewitnesses and servants of the word.’ It is suggested that Luke wrote his Gospel between AD 50 and AD 90 – just as the Roman forces were destroying Jerusalem in AD 70 and many of the surrounding sites where Jesus had been seen and known. So Luke had great motivation to get this written during a time of war and change. </a:t>
            </a:r>
          </a:p>
        </p:txBody>
      </p:sp>
    </p:spTree>
    <p:extLst>
      <p:ext uri="{BB962C8B-B14F-4D97-AF65-F5344CB8AC3E}">
        <p14:creationId xmlns:p14="http://schemas.microsoft.com/office/powerpoint/2010/main" val="251264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3F4791-FF8E-4B07-9698-3272A11748BF}"/>
              </a:ext>
            </a:extLst>
          </p:cNvPr>
          <p:cNvSpPr>
            <a:spLocks noGrp="1" noRot="1" noMove="1" noResize="1" noEditPoints="1" noAdjustHandles="1" noChangeArrowheads="1" noChangeShapeType="1"/>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6F1926-2512-E0D4-D06E-F411E8B67457}"/>
              </a:ext>
            </a:extLst>
          </p:cNvPr>
          <p:cNvSpPr>
            <a:spLocks noGrp="1" noRot="1" noMove="1" noResize="1" noEditPoints="1" noAdjustHandles="1" noChangeArrowheads="1" noChangeShapeType="1"/>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b="0" i="0" dirty="0">
                <a:solidFill>
                  <a:schemeClr val="bg1"/>
                </a:solidFill>
                <a:effectLst/>
                <a:latin typeface="Work Sans Light" pitchFamily="2" charset="0"/>
              </a:rPr>
              <a:t>What meaning do different advertisements give to Christmas and how might Christians feel about that meaning?</a:t>
            </a:r>
            <a:endParaRPr lang="en-US" sz="3200" dirty="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1164421"/>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Consider how the meaning of Christmas is expressed in a variety of advertisements, using a wide religious vocabulary to discuss reasons for the similarities and differences. </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views and the views of others as to what the main purpose and message being portrayed in the advert is.</a:t>
            </a:r>
          </a:p>
          <a:p>
            <a:pPr marL="22860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N/A.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57610" y="3771356"/>
            <a:ext cx="8243997" cy="2913618"/>
          </a:xfrm>
          <a:prstGeom prst="rect">
            <a:avLst/>
          </a:prstGeom>
          <a:noFill/>
        </p:spPr>
        <p:txBody>
          <a:bodyPr wrap="square" rtlCol="0">
            <a:spAutoFit/>
          </a:bodyPr>
          <a:lstStyle/>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Key question:</a:t>
            </a:r>
            <a:r>
              <a:rPr lang="en-GB" sz="1000" b="1"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If you had to sum up the meaning of Christmas in three words, what words would you choose.  Pupils to write the words on a post it note and place them on the RE learning journey. (wall)</a:t>
            </a:r>
          </a:p>
          <a:p>
            <a:pPr>
              <a:spcAft>
                <a:spcPts val="200"/>
              </a:spcAft>
            </a:pPr>
            <a:r>
              <a:rPr lang="en-GB" sz="1000" dirty="0">
                <a:effectLst/>
                <a:latin typeface="Work Sans" pitchFamily="2" charset="0"/>
                <a:ea typeface="Calibri" panose="020F0502020204030204" pitchFamily="34" charset="0"/>
                <a:cs typeface="Times New Roman" panose="02020603050405020304" pitchFamily="18" charset="0"/>
              </a:rPr>
              <a:t>These words will be referred to throughout the unit of learning.</a:t>
            </a: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a:t>
            </a:r>
            <a:r>
              <a:rPr lang="en-GB" sz="1000" dirty="0">
                <a:effectLst/>
                <a:latin typeface="Work Sans" pitchFamily="2" charset="0"/>
                <a:ea typeface="Calibri" panose="020F0502020204030204" pitchFamily="34" charset="0"/>
                <a:cs typeface="Times New Roman" panose="02020603050405020304" pitchFamily="18" charset="0"/>
              </a:rPr>
              <a:t>  (Investigate and explore)</a:t>
            </a:r>
          </a:p>
          <a:p>
            <a:pPr>
              <a:spcAft>
                <a:spcPts val="200"/>
              </a:spcAft>
            </a:pPr>
            <a:r>
              <a:rPr lang="en-GB" sz="1000" dirty="0">
                <a:effectLst/>
                <a:latin typeface="Work Sans" pitchFamily="2" charset="0"/>
                <a:ea typeface="Calibri" panose="020F0502020204030204" pitchFamily="34" charset="0"/>
                <a:cs typeface="Times New Roman" panose="02020603050405020304" pitchFamily="18" charset="0"/>
              </a:rPr>
              <a:t> </a:t>
            </a: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Introduce the big question for the unit: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would Christians advertise Christmas to show what Christmas means today?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meaning do different advertisements give to Christmas?</a:t>
            </a:r>
          </a:p>
          <a:p>
            <a:pPr>
              <a:spcAft>
                <a:spcPts val="200"/>
              </a:spcAft>
            </a:pPr>
            <a:endParaRPr lang="en-GB" sz="1000" b="1" dirty="0">
              <a:solidFill>
                <a:srgbClr val="55345A"/>
              </a:solidFill>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Begin </a:t>
            </a:r>
            <a:r>
              <a:rPr lang="en-GB" sz="1000" dirty="0">
                <a:effectLst/>
                <a:latin typeface="Work Sans" pitchFamily="2" charset="0"/>
                <a:ea typeface="Calibri" panose="020F0502020204030204" pitchFamily="34" charset="0"/>
                <a:cs typeface="Times New Roman" panose="02020603050405020304" pitchFamily="18" charset="0"/>
              </a:rPr>
              <a:t>by showing a Christmas advertisement.  </a:t>
            </a:r>
            <a:r>
              <a:rPr lang="en-GB" sz="1000" dirty="0" err="1">
                <a:effectLst/>
                <a:latin typeface="Work Sans" pitchFamily="2" charset="0"/>
                <a:ea typeface="Calibri" panose="020F0502020204030204" pitchFamily="34" charset="0"/>
                <a:cs typeface="Times New Roman" panose="02020603050405020304" pitchFamily="18" charset="0"/>
              </a:rPr>
              <a:t>Eg</a:t>
            </a:r>
            <a:r>
              <a:rPr lang="en-GB" sz="1000" dirty="0">
                <a:effectLst/>
                <a:latin typeface="Work Sans" pitchFamily="2" charset="0"/>
                <a:ea typeface="Calibri" panose="020F0502020204030204" pitchFamily="34" charset="0"/>
                <a:cs typeface="Times New Roman" panose="02020603050405020304" pitchFamily="18" charset="0"/>
              </a:rPr>
              <a:t> one of John Lewis’ adverts either this year’s or previous years.</a:t>
            </a: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b="1" dirty="0">
              <a:latin typeface="Work Sans" pitchFamily="2" charset="0"/>
              <a:ea typeface="Calibri" panose="020F0502020204030204" pitchFamily="34" charset="0"/>
              <a:cs typeface="Times New Roman" panose="02020603050405020304" pitchFamily="18" charset="0"/>
            </a:endParaRPr>
          </a:p>
          <a:p>
            <a:pPr marL="17145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has this advertisement been produced? </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it trying to communicate? </a:t>
            </a: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422105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b="0" i="0" dirty="0">
                <a:solidFill>
                  <a:schemeClr val="bg1"/>
                </a:solidFill>
                <a:effectLst/>
                <a:latin typeface="Work Sans Light" pitchFamily="2" charset="0"/>
              </a:rPr>
              <a:t>What meaning do different advertisements give to Christmas and how might Christians feel about that meaning?</a:t>
            </a:r>
            <a:endParaRPr lang="en-US" sz="32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888" y="1985840"/>
            <a:ext cx="8261212" cy="4708981"/>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Re-watch</a:t>
            </a:r>
            <a:r>
              <a:rPr lang="en-GB" sz="1000" dirty="0">
                <a:effectLst/>
                <a:latin typeface="Work Sans"/>
                <a:ea typeface="Calibri" panose="020F0502020204030204" pitchFamily="34" charset="0"/>
                <a:cs typeface="Times New Roman"/>
              </a:rPr>
              <a:t> the advertisement. In pairs encourage children to record their responses as to how the music, voice-over, captions / taglines, images and the story convey a message about Christmas.</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What is this message?</a:t>
            </a:r>
            <a:r>
              <a:rPr lang="en-GB" sz="1000" dirty="0">
                <a:latin typeface="Work Sans"/>
                <a:ea typeface="Calibri" panose="020F0502020204030204" pitchFamily="34" charset="0"/>
                <a:cs typeface="Times New Roman"/>
              </a:rPr>
              <a:t>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Start </a:t>
            </a:r>
            <a:r>
              <a:rPr lang="en-GB" sz="1000" dirty="0">
                <a:effectLst/>
                <a:latin typeface="Work Sans" pitchFamily="2" charset="0"/>
                <a:ea typeface="Calibri" panose="020F0502020204030204" pitchFamily="34" charset="0"/>
                <a:cs typeface="Times New Roman" panose="02020603050405020304" pitchFamily="18" charset="0"/>
              </a:rPr>
              <a:t>to record a whole class list of key words generated for future learning e.g. love, giving and family, etc.  (Link words to the adverts – important as this will be used in lesson 2.)</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In pairs pupils view a range of Christmas advertisements including posters, produced by both companies and charities. </a:t>
            </a:r>
          </a:p>
          <a:p>
            <a:r>
              <a:rPr lang="en-GB" sz="1000" dirty="0">
                <a:effectLst/>
                <a:latin typeface="Work Sans"/>
                <a:ea typeface="Calibri" panose="020F0502020204030204" pitchFamily="34" charset="0"/>
                <a:cs typeface="Times New Roman"/>
              </a:rPr>
              <a:t>Pupils to critique each advert with regard to it being a Christmas advertisement.</a:t>
            </a:r>
            <a:r>
              <a:rPr lang="en-GB" sz="1000" dirty="0">
                <a:latin typeface="Work Sans"/>
                <a:ea typeface="Calibri" panose="020F0502020204030204" pitchFamily="34" charset="0"/>
                <a:cs typeface="Times New Roman"/>
              </a:rPr>
              <a:t>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message does each advertisement give about the meaning of Christmas?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is this being conveyed? Are some giving a religious message / some just giving a secular message?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might Christians feel about these outcomes?  Why? </a:t>
            </a:r>
          </a:p>
          <a:p>
            <a:r>
              <a:rPr lang="en-GB" sz="1000" b="1" dirty="0">
                <a:effectLst/>
                <a:latin typeface="Work Sans" pitchFamily="2" charset="0"/>
                <a:ea typeface="Calibri" panose="020F0502020204030204" pitchFamily="34" charset="0"/>
                <a:cs typeface="Times New Roman" panose="02020603050405020304" pitchFamily="18" charset="0"/>
              </a:rPr>
              <a:t>Snowball:</a:t>
            </a:r>
            <a:r>
              <a:rPr lang="en-GB" sz="1000" dirty="0">
                <a:effectLst/>
                <a:latin typeface="Work Sans" pitchFamily="2" charset="0"/>
                <a:ea typeface="Calibri" panose="020F0502020204030204" pitchFamily="34" charset="0"/>
                <a:cs typeface="Times New Roman" panose="02020603050405020304" pitchFamily="18" charset="0"/>
              </a:rPr>
              <a:t>  Pair to pair.  Look at each other’s answers.</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Are there common messages / key words that appear in these adverts?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Group feedback and extend the class list of key words and themes from the beginning of the lesson.  (Link words to the adverts – this is important to do as this will be used in lesson 2.)</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might Christians feel about these outcomes? Why?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Are there any other words that you want to add to the list?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Are there any key words that Christians might want to add to the list so that the advertisements convey a more accurate meaning of Christmas?</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97680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b="0" i="0" dirty="0">
                <a:solidFill>
                  <a:schemeClr val="bg1"/>
                </a:solidFill>
                <a:effectLst/>
                <a:latin typeface="Work Sans Light" pitchFamily="2" charset="0"/>
              </a:rPr>
              <a:t>What meaning do different advertisements give to Christmas and how might Christians feel about that meaning?</a:t>
            </a:r>
            <a:endParaRPr lang="en-US" sz="32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555416"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 A range of adverts both commercial and charities.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1" y="3200844"/>
            <a:ext cx="8204660" cy="433901"/>
          </a:xfrm>
          <a:prstGeom prst="rect">
            <a:avLst/>
          </a:prstGeom>
          <a:noFill/>
        </p:spPr>
        <p:txBody>
          <a:bodyPr wrap="square">
            <a:spAutoFit/>
          </a:bodyPr>
          <a:lstStyle/>
          <a:p>
            <a:pPr>
              <a:lnSpc>
                <a:spcPct val="115000"/>
              </a:lnSpc>
              <a:spcAft>
                <a:spcPts val="1000"/>
              </a:spcAft>
            </a:pPr>
            <a:r>
              <a:rPr lang="en-GB" sz="1000" dirty="0">
                <a:effectLst/>
                <a:latin typeface="Work Sans" pitchFamily="2" charset="0"/>
                <a:ea typeface="Calibri" panose="020F0502020204030204" pitchFamily="34" charset="0"/>
                <a:cs typeface="Times New Roman" panose="02020603050405020304" pitchFamily="18" charset="0"/>
              </a:rPr>
              <a:t>Be aware of the family/ home circumstances and backgrounds of pupils when choosing Christmas adverts from companies and charities e.g. Shelter. </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Tree>
    <p:extLst>
      <p:ext uri="{BB962C8B-B14F-4D97-AF65-F5344CB8AC3E}">
        <p14:creationId xmlns:p14="http://schemas.microsoft.com/office/powerpoint/2010/main" val="248571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3F4791-FF8E-4B07-9698-3272A11748BF}"/>
              </a:ext>
            </a:extLst>
          </p:cNvPr>
          <p:cNvSpPr>
            <a:spLocks noGrp="1" noRot="1" noMove="1" noResize="1" noEditPoints="1" noAdjustHandles="1" noChangeArrowheads="1" noChangeShapeType="1"/>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6F1926-2512-E0D4-D06E-F411E8B67457}"/>
              </a:ext>
            </a:extLst>
          </p:cNvPr>
          <p:cNvSpPr>
            <a:spLocks noGrp="1" noRot="1" noMove="1" noResize="1" noEditPoints="1" noAdjustHandles="1" noChangeArrowheads="1" noChangeShapeType="1"/>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meaning do the different Gospel accounts give to Christmas?</a:t>
            </a: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55973" y="2027836"/>
            <a:ext cx="7884160" cy="1164421"/>
          </a:xfrm>
          <a:prstGeom prst="rect">
            <a:avLst/>
          </a:prstGeom>
          <a:noFill/>
        </p:spPr>
        <p:txBody>
          <a:bodyPr wrap="square" rtlCol="0">
            <a:spAutoFit/>
          </a:bodyPr>
          <a:lstStyle/>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Identify similarities and differences in the Gospel accounts and the reasons for these differences.</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Know and understand the authors intentions when writing the Gospels.</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views of what they believe the meaning of Christmas to be.</a:t>
            </a:r>
          </a:p>
          <a:p>
            <a:pPr marL="342900" lvl="0" indent="-342900">
              <a:lnSpc>
                <a:spcPct val="106000"/>
              </a:lnSpc>
              <a:spcAft>
                <a:spcPts val="800"/>
              </a:spcAft>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Give a personal view as to how they understand the key concepts identified in the Christmas narrative and how these concepts help a Christian understand the meaning of life.</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Incarnation, Gospel, good news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57610" y="3771356"/>
            <a:ext cx="8243997" cy="246221"/>
          </a:xfrm>
          <a:prstGeom prst="rect">
            <a:avLst/>
          </a:prstGeom>
          <a:noFill/>
        </p:spPr>
        <p:txBody>
          <a:bodyPr wrap="square" lIns="91440" tIns="45720" rIns="91440" bIns="45720" rtlCol="0" anchor="t">
            <a:spAutoFit/>
          </a:bodyPr>
          <a:lstStyle/>
          <a:p>
            <a:endParaRPr lang="en-GB" sz="1000" b="1" dirty="0">
              <a:solidFill>
                <a:srgbClr val="000000"/>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5" name="TextBox 4">
            <a:extLst>
              <a:ext uri="{FF2B5EF4-FFF2-40B4-BE49-F238E27FC236}">
                <a16:creationId xmlns:a16="http://schemas.microsoft.com/office/drawing/2014/main" id="{B8451632-AD19-62C5-04EF-C14604A1C76C}"/>
              </a:ext>
            </a:extLst>
          </p:cNvPr>
          <p:cNvSpPr txBox="1"/>
          <p:nvPr/>
        </p:nvSpPr>
        <p:spPr>
          <a:xfrm>
            <a:off x="3390901" y="3687234"/>
            <a:ext cx="842644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latin typeface="Work Sans"/>
                <a:cs typeface="Segoe UI"/>
              </a:rPr>
              <a:t>Introduction:</a:t>
            </a:r>
            <a:r>
              <a:rPr lang="en-GB" sz="1000" dirty="0">
                <a:latin typeface="Work Sans"/>
                <a:cs typeface="Segoe UI"/>
              </a:rPr>
              <a:t>​</a:t>
            </a:r>
          </a:p>
          <a:p>
            <a:endParaRPr lang="en-GB" sz="1000" dirty="0">
              <a:latin typeface="Work Sans"/>
              <a:cs typeface="Segoe UI"/>
            </a:endParaRPr>
          </a:p>
          <a:p>
            <a:r>
              <a:rPr lang="en-GB" sz="1000" b="1" dirty="0">
                <a:latin typeface="Work Sans"/>
                <a:cs typeface="Segoe UI"/>
              </a:rPr>
              <a:t>Recap </a:t>
            </a:r>
            <a:r>
              <a:rPr lang="en-GB" sz="1000" dirty="0">
                <a:latin typeface="Work Sans"/>
                <a:cs typeface="Segoe UI"/>
              </a:rPr>
              <a:t>on previous week’s learning.</a:t>
            </a:r>
            <a:r>
              <a:rPr lang="en-US" sz="1000" dirty="0">
                <a:latin typeface="Work Sans"/>
                <a:cs typeface="Segoe UI"/>
              </a:rPr>
              <a:t>​</a:t>
            </a:r>
          </a:p>
          <a:p>
            <a:endParaRPr lang="en-US" sz="1000" dirty="0">
              <a:latin typeface="Work Sans"/>
              <a:cs typeface="Segoe UI"/>
            </a:endParaRPr>
          </a:p>
          <a:p>
            <a:r>
              <a:rPr lang="en-GB" sz="1000" b="1" dirty="0">
                <a:latin typeface="Work Sans"/>
                <a:cs typeface="Segoe UI"/>
              </a:rPr>
              <a:t>Key knowledge checking:</a:t>
            </a:r>
            <a:r>
              <a:rPr lang="en-GB" sz="1000" dirty="0">
                <a:latin typeface="Work Sans"/>
                <a:cs typeface="Segoe UI"/>
              </a:rPr>
              <a:t>​</a:t>
            </a:r>
          </a:p>
          <a:p>
            <a:pPr marL="342900" indent="-342900">
              <a:buChar char="•"/>
            </a:pPr>
            <a:r>
              <a:rPr lang="en-GB" sz="1000" dirty="0">
                <a:latin typeface="Work Sans"/>
                <a:cs typeface="Arial"/>
              </a:rPr>
              <a:t>What the main purpose of a Christmas advertisement is?</a:t>
            </a:r>
            <a:r>
              <a:rPr lang="en-US" sz="1000" dirty="0">
                <a:latin typeface="Work Sans"/>
                <a:cs typeface="Arial"/>
              </a:rPr>
              <a:t>​</a:t>
            </a:r>
          </a:p>
          <a:p>
            <a:pPr marL="342900" indent="-342900">
              <a:buChar char="•"/>
            </a:pPr>
            <a:r>
              <a:rPr lang="en-GB" sz="1000" dirty="0">
                <a:latin typeface="Work Sans"/>
                <a:cs typeface="Arial"/>
              </a:rPr>
              <a:t>Pupils to be able to identify the difference between secular and religious.</a:t>
            </a:r>
            <a:r>
              <a:rPr lang="en-US" sz="1000" dirty="0">
                <a:latin typeface="Work Sans"/>
                <a:cs typeface="Arial"/>
              </a:rPr>
              <a:t>​</a:t>
            </a:r>
          </a:p>
          <a:p>
            <a:endParaRPr lang="en-US" sz="1000" dirty="0">
              <a:latin typeface="Work Sans"/>
              <a:cs typeface="Arial"/>
            </a:endParaRPr>
          </a:p>
          <a:p>
            <a:r>
              <a:rPr lang="en-GB" sz="1000" dirty="0">
                <a:latin typeface="Work Sans"/>
                <a:cs typeface="Segoe UI"/>
              </a:rPr>
              <a:t>Play a secular Christmas song.  </a:t>
            </a:r>
            <a:r>
              <a:rPr lang="en-US" sz="1000" dirty="0">
                <a:latin typeface="Work Sans"/>
                <a:cs typeface="Segoe UI"/>
              </a:rPr>
              <a:t>​</a:t>
            </a:r>
          </a:p>
          <a:p>
            <a:r>
              <a:rPr lang="en-GB" sz="1000" dirty="0">
                <a:latin typeface="Work Sans"/>
                <a:cs typeface="Segoe UI"/>
              </a:rPr>
              <a:t> </a:t>
            </a:r>
            <a:r>
              <a:rPr lang="en-US" sz="1000" dirty="0">
                <a:latin typeface="Work Sans"/>
                <a:cs typeface="Segoe UI"/>
              </a:rPr>
              <a:t>​</a:t>
            </a:r>
          </a:p>
          <a:p>
            <a:r>
              <a:rPr lang="en-GB" sz="1000" b="1" dirty="0">
                <a:latin typeface="Work Sans"/>
                <a:cs typeface="Segoe UI"/>
              </a:rPr>
              <a:t>Key question:</a:t>
            </a:r>
            <a:r>
              <a:rPr lang="en-GB" sz="1000" dirty="0">
                <a:latin typeface="Work Sans"/>
                <a:cs typeface="Segoe UI"/>
              </a:rPr>
              <a:t>​</a:t>
            </a:r>
          </a:p>
          <a:p>
            <a:pPr marL="342900" indent="-342900">
              <a:buChar char="•"/>
            </a:pPr>
            <a:r>
              <a:rPr lang="en-GB" sz="1000" dirty="0">
                <a:latin typeface="Work Sans"/>
                <a:cs typeface="Arial"/>
              </a:rPr>
              <a:t>How do you think this represents Christmas? </a:t>
            </a:r>
            <a:r>
              <a:rPr lang="en-US" sz="1000" dirty="0">
                <a:latin typeface="Work Sans"/>
                <a:cs typeface="Arial"/>
              </a:rPr>
              <a:t>​</a:t>
            </a:r>
          </a:p>
          <a:p>
            <a:pPr marL="342900" indent="-342900">
              <a:buChar char="•"/>
            </a:pPr>
            <a:r>
              <a:rPr lang="en-GB" sz="1000" dirty="0">
                <a:latin typeface="Work Sans"/>
                <a:cs typeface="Arial"/>
              </a:rPr>
              <a:t>How might Christians feel about this representation of Christmas?</a:t>
            </a:r>
            <a:r>
              <a:rPr lang="en-US" sz="1000" dirty="0">
                <a:latin typeface="Work Sans"/>
                <a:cs typeface="Arial"/>
              </a:rPr>
              <a:t>​</a:t>
            </a:r>
          </a:p>
          <a:p>
            <a:endParaRPr lang="en-GB" sz="1000" b="1" dirty="0">
              <a:latin typeface="Work Sans"/>
              <a:cs typeface="Segoe UI"/>
            </a:endParaRPr>
          </a:p>
          <a:p>
            <a:r>
              <a:rPr lang="en-GB" sz="1000" b="1" dirty="0">
                <a:latin typeface="Work Sans"/>
                <a:cs typeface="Segoe UI"/>
              </a:rPr>
              <a:t>Main teaching input:  (Investigate and explore)</a:t>
            </a:r>
            <a:r>
              <a:rPr lang="en-GB" sz="1000" dirty="0">
                <a:latin typeface="Work Sans"/>
                <a:cs typeface="Segoe UI"/>
              </a:rPr>
              <a:t>​</a:t>
            </a:r>
            <a:endParaRPr lang="en-GB"/>
          </a:p>
          <a:p>
            <a:endParaRPr lang="en-GB" sz="1000" dirty="0">
              <a:latin typeface="Work Sans"/>
              <a:cs typeface="Segoe UI"/>
            </a:endParaRPr>
          </a:p>
          <a:p>
            <a:r>
              <a:rPr lang="en-GB" sz="1000" b="1" dirty="0">
                <a:latin typeface="Work Sans"/>
                <a:cs typeface="Segoe UI"/>
              </a:rPr>
              <a:t>Introduce this week’s question:  </a:t>
            </a:r>
            <a:r>
              <a:rPr lang="en-GB" sz="1000" b="1" dirty="0">
                <a:solidFill>
                  <a:srgbClr val="7030A0"/>
                </a:solidFill>
                <a:latin typeface="Work Sans"/>
                <a:cs typeface="Segoe UI"/>
              </a:rPr>
              <a:t>What meaning do the different Gospel accounts give to Christmas?</a:t>
            </a:r>
            <a:r>
              <a:rPr lang="en-GB" sz="1000" dirty="0">
                <a:solidFill>
                  <a:srgbClr val="7030A0"/>
                </a:solidFill>
                <a:latin typeface="Work Sans"/>
                <a:cs typeface="Segoe UI"/>
              </a:rPr>
              <a:t> </a:t>
            </a:r>
            <a:r>
              <a:rPr lang="en-GB" sz="1000" b="1" dirty="0">
                <a:solidFill>
                  <a:srgbClr val="7030A0"/>
                </a:solidFill>
                <a:latin typeface="Work Sans"/>
                <a:cs typeface="Segoe UI"/>
              </a:rPr>
              <a:t> </a:t>
            </a:r>
            <a:r>
              <a:rPr lang="en-GB" sz="1000" dirty="0">
                <a:solidFill>
                  <a:srgbClr val="7030A0"/>
                </a:solidFill>
                <a:latin typeface="Work Sans"/>
                <a:cs typeface="Segoe UI"/>
              </a:rPr>
              <a:t>​</a:t>
            </a:r>
          </a:p>
          <a:p>
            <a:endParaRPr lang="en-US" sz="1000" dirty="0">
              <a:latin typeface="Work Sans"/>
              <a:cs typeface="Segoe UI"/>
            </a:endParaRPr>
          </a:p>
        </p:txBody>
      </p:sp>
    </p:spTree>
    <p:extLst>
      <p:ext uri="{BB962C8B-B14F-4D97-AF65-F5344CB8AC3E}">
        <p14:creationId xmlns:p14="http://schemas.microsoft.com/office/powerpoint/2010/main" val="214765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meaning do the different Gospel accounts give to Christmas?</a:t>
            </a:r>
            <a:r>
              <a:rPr lang="en-GB" sz="2400" dirty="0">
                <a:solidFill>
                  <a:schemeClr val="bg1"/>
                </a:solidFill>
                <a:latin typeface="Work Sans Light" pitchFamily="2" charset="0"/>
                <a:ea typeface="Calibri" panose="020F0502020204030204" pitchFamily="34" charset="0"/>
                <a:cs typeface="Times New Roman" panose="02020603050405020304" pitchFamily="18" charset="0"/>
              </a:rPr>
              <a:t>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1962603"/>
            <a:ext cx="8356462" cy="4318555"/>
          </a:xfrm>
          <a:prstGeom prst="rect">
            <a:avLst/>
          </a:prstGeom>
          <a:noFill/>
        </p:spPr>
        <p:txBody>
          <a:bodyPr wrap="square" lIns="91440" tIns="45720" rIns="91440" bIns="45720" anchor="t">
            <a:spAutoFit/>
          </a:bodyPr>
          <a:lstStyle/>
          <a:p>
            <a:pPr>
              <a:lnSpc>
                <a:spcPct val="107000"/>
              </a:lnSpc>
              <a:spcAft>
                <a:spcPts val="800"/>
              </a:spcAft>
            </a:pPr>
            <a:r>
              <a:rPr lang="en-GB" sz="1000" b="1" dirty="0">
                <a:effectLst/>
                <a:latin typeface="Work Sans"/>
                <a:ea typeface="Calibri" panose="020F0502020204030204" pitchFamily="34" charset="0"/>
                <a:cs typeface="Times New Roman"/>
              </a:rPr>
              <a:t>Display</a:t>
            </a:r>
            <a:r>
              <a:rPr lang="en-GB" sz="1000" dirty="0">
                <a:effectLst/>
                <a:latin typeface="Work Sans"/>
                <a:ea typeface="Calibri" panose="020F0502020204030204" pitchFamily="34" charset="0"/>
                <a:cs typeface="Times New Roman"/>
              </a:rPr>
              <a:t> the words and themes generated in the previous session.</a:t>
            </a:r>
            <a:r>
              <a:rPr lang="en-GB" sz="1000" dirty="0">
                <a:latin typeface="Work Sans"/>
                <a:ea typeface="Calibri" panose="020F0502020204030204" pitchFamily="34" charset="0"/>
                <a:cs typeface="Times New Roman"/>
              </a:rPr>
              <a:t> </a:t>
            </a:r>
            <a:endParaRPr lang="en-GB" sz="1000" b="1"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Pupils to brainstorm all the religious vocabulary they know and remember associated with the festival of Christmas.  (Recapping on prior knowledge learnt in previous years.)</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Pupils to share with one another their vocabulary list and discuss the meaning of each word.  </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Give the pupils the key list of religious vocabulary:  </a:t>
            </a:r>
            <a:r>
              <a:rPr lang="en-GB" sz="1000" b="1" dirty="0">
                <a:effectLst/>
                <a:latin typeface="Work Sans" pitchFamily="2" charset="0"/>
                <a:ea typeface="Calibri" panose="020F0502020204030204" pitchFamily="34" charset="0"/>
                <a:cs typeface="Times New Roman" panose="02020603050405020304" pitchFamily="18" charset="0"/>
              </a:rPr>
              <a:t>(See appendix lesson 2)</a:t>
            </a:r>
          </a:p>
          <a:p>
            <a:pPr>
              <a:lnSpc>
                <a:spcPct val="107000"/>
              </a:lnSpc>
              <a:spcAft>
                <a:spcPts val="800"/>
              </a:spcAft>
            </a:pPr>
            <a:r>
              <a:rPr lang="en-GB" sz="1000" b="1" dirty="0">
                <a:latin typeface="Work Sans"/>
                <a:ea typeface="Calibri" panose="020F0502020204030204" pitchFamily="34" charset="0"/>
                <a:cs typeface="Times New Roman"/>
              </a:rPr>
              <a:t>In small groups pupils explore the vocabulary.</a:t>
            </a:r>
            <a:endParaRPr lang="en-GB" sz="1000" b="1" dirty="0">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latin typeface="Work Sans"/>
                <a:ea typeface="Calibri" panose="020F0502020204030204" pitchFamily="34" charset="0"/>
                <a:cs typeface="Times New Roman"/>
              </a:rPr>
              <a:t>Key questions:</a:t>
            </a:r>
            <a:endParaRPr lang="en-GB" sz="1000" b="1" dirty="0">
              <a:latin typeface="Work Sans" pitchFamily="2"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a:buChar char="•"/>
            </a:pPr>
            <a:r>
              <a:rPr lang="en-GB" sz="1000" dirty="0">
                <a:latin typeface="Work Sans"/>
                <a:ea typeface="Calibri" panose="020F0502020204030204" pitchFamily="34" charset="0"/>
                <a:cs typeface="Times New Roman"/>
              </a:rPr>
              <a:t>Which words would you link together and why?</a:t>
            </a:r>
          </a:p>
          <a:p>
            <a:pPr marL="171450" indent="-171450">
              <a:lnSpc>
                <a:spcPct val="107000"/>
              </a:lnSpc>
              <a:spcAft>
                <a:spcPts val="800"/>
              </a:spcAft>
              <a:buFont typeface="Arial"/>
              <a:buChar char="•"/>
            </a:pPr>
            <a:r>
              <a:rPr lang="en-GB" sz="1000" dirty="0">
                <a:latin typeface="Work Sans"/>
                <a:ea typeface="Calibri" panose="020F0502020204030204" pitchFamily="34" charset="0"/>
                <a:cs typeface="Times New Roman"/>
              </a:rPr>
              <a:t>If you had to put them into a diamond nine which nine words, would you choose and how would you organise them?</a:t>
            </a:r>
          </a:p>
          <a:p>
            <a:pPr marL="171450" indent="-171450">
              <a:lnSpc>
                <a:spcPct val="107000"/>
              </a:lnSpc>
              <a:spcAft>
                <a:spcPts val="800"/>
              </a:spcAft>
              <a:buFont typeface="Arial"/>
              <a:buChar char="•"/>
            </a:pPr>
            <a:r>
              <a:rPr lang="en-GB" sz="1000" dirty="0">
                <a:latin typeface="Work Sans"/>
                <a:ea typeface="Calibri" panose="020F0502020204030204" pitchFamily="34" charset="0"/>
                <a:cs typeface="Times New Roman"/>
              </a:rPr>
              <a:t>Which three words do you think best describe the meaning of Christmas for Christians?</a:t>
            </a:r>
            <a:endParaRPr lang="en-GB" sz="1000" dirty="0">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latin typeface="Work Sans"/>
                <a:ea typeface="Calibri" panose="020F0502020204030204" pitchFamily="34" charset="0"/>
                <a:cs typeface="Times New Roman"/>
              </a:rPr>
              <a:t>Main activity:  (Evaluate and communicate)</a:t>
            </a:r>
          </a:p>
          <a:p>
            <a:pPr>
              <a:lnSpc>
                <a:spcPct val="107000"/>
              </a:lnSpc>
              <a:spcAft>
                <a:spcPts val="800"/>
              </a:spcAft>
            </a:pPr>
            <a:r>
              <a:rPr lang="en-GB" sz="1000" dirty="0">
                <a:latin typeface="Work Sans"/>
                <a:ea typeface="Calibri" panose="020F0502020204030204" pitchFamily="34" charset="0"/>
                <a:cs typeface="Times New Roman"/>
              </a:rPr>
              <a:t>Pupils building on prior knowledge learnt in Year 5.</a:t>
            </a:r>
            <a:endParaRPr lang="en-GB" sz="1000" dirty="0">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latin typeface="Work Sans"/>
                <a:ea typeface="Calibri" panose="020F0502020204030204" pitchFamily="34" charset="0"/>
                <a:cs typeface="Times New Roman"/>
              </a:rPr>
              <a:t>Key question:</a:t>
            </a:r>
            <a:endParaRPr lang="en-GB" sz="1000" b="1" dirty="0">
              <a:latin typeface="Work Sans" pitchFamily="2"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a:buChar char="•"/>
            </a:pPr>
            <a:r>
              <a:rPr lang="en-GB" sz="1000" dirty="0">
                <a:latin typeface="Work Sans"/>
                <a:ea typeface="Calibri" panose="020F0502020204030204" pitchFamily="34" charset="0"/>
                <a:cs typeface="Times New Roman"/>
              </a:rPr>
              <a:t>Can pupils remember the different audiences the authors are writing their Gospels for and their perspectives and how these impact on how they recount the Nativity narrative?</a:t>
            </a:r>
            <a:endParaRPr lang="en-GB" sz="1000" dirty="0">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latin typeface="Work Sans"/>
                <a:ea typeface="Calibri" panose="020F0502020204030204" pitchFamily="34" charset="0"/>
                <a:cs typeface="Times New Roman"/>
              </a:rPr>
              <a:t>Recap</a:t>
            </a:r>
            <a:r>
              <a:rPr lang="en-GB" sz="1000" dirty="0">
                <a:latin typeface="Work Sans"/>
                <a:ea typeface="Calibri" panose="020F0502020204030204" pitchFamily="34" charset="0"/>
                <a:cs typeface="Times New Roman"/>
              </a:rPr>
              <a:t> for pupils this key knowledge:  Refer to background knowledge for teachers.</a:t>
            </a:r>
            <a:endParaRPr lang="en-GB" sz="1000" dirty="0">
              <a:latin typeface="Work Sans" pitchFamily="2"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a:buChar char="•"/>
            </a:pPr>
            <a:endParaRPr lang="en-GB" sz="1000" b="1" dirty="0">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57721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meaning do the different Gospel accounts give to Christmas?</a:t>
            </a:r>
            <a:r>
              <a:rPr lang="en-GB" sz="2400" dirty="0">
                <a:solidFill>
                  <a:schemeClr val="bg1"/>
                </a:solidFill>
                <a:latin typeface="Work Sans Light" pitchFamily="2" charset="0"/>
                <a:ea typeface="Calibri" panose="020F0502020204030204" pitchFamily="34" charset="0"/>
                <a:cs typeface="Times New Roman" panose="02020603050405020304" pitchFamily="18" charset="0"/>
              </a:rPr>
              <a:t>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 INCARNATION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4757" y="1971680"/>
            <a:ext cx="8261212" cy="4333494"/>
          </a:xfrm>
          <a:prstGeom prst="rect">
            <a:avLst/>
          </a:prstGeom>
          <a:noFill/>
        </p:spPr>
        <p:txBody>
          <a:bodyPr wrap="square" lIns="91440" tIns="45720" rIns="91440" bIns="45720" anchor="t">
            <a:spAutoFit/>
          </a:bodyPr>
          <a:lstStyle/>
          <a:p>
            <a:r>
              <a:rPr lang="en-GB" sz="1000" b="1" dirty="0">
                <a:latin typeface="Work Sans"/>
                <a:ea typeface="Calibri" panose="020F0502020204030204" pitchFamily="34" charset="0"/>
                <a:cs typeface="Times New Roman"/>
              </a:rPr>
              <a:t>Task:</a:t>
            </a:r>
            <a:endParaRPr lang="en-GB" sz="1000" dirty="0">
              <a:latin typeface="Work Sans"/>
              <a:ea typeface="Calibri" panose="020F0502020204030204" pitchFamily="34" charset="0"/>
              <a:cs typeface="Times New Roman"/>
            </a:endParaRPr>
          </a:p>
          <a:p>
            <a:endParaRPr lang="en-GB" sz="1000" dirty="0">
              <a:latin typeface="Work Sans"/>
              <a:ea typeface="Calibri" panose="020F0502020204030204" pitchFamily="34" charset="0"/>
              <a:cs typeface="Times New Roman"/>
            </a:endParaRPr>
          </a:p>
          <a:p>
            <a:r>
              <a:rPr lang="en-GB" sz="1000" dirty="0">
                <a:latin typeface="Work Sans"/>
                <a:ea typeface="Calibri" panose="020F0502020204030204" pitchFamily="34" charset="0"/>
                <a:cs typeface="Times New Roman"/>
              </a:rPr>
              <a:t>Compare and contrast the Gospel accounts of the Nativity narrative.</a:t>
            </a:r>
          </a:p>
          <a:p>
            <a:endParaRPr lang="en-GB" sz="1000" dirty="0">
              <a:latin typeface="Work Sans"/>
              <a:ea typeface="Calibri" panose="020F0502020204030204" pitchFamily="34" charset="0"/>
              <a:cs typeface="Times New Roman"/>
            </a:endParaRPr>
          </a:p>
          <a:p>
            <a:r>
              <a:rPr lang="en-GB" sz="1000" dirty="0">
                <a:latin typeface="Work Sans"/>
                <a:ea typeface="Calibri" panose="020F0502020204030204" pitchFamily="34" charset="0"/>
                <a:cs typeface="Times New Roman"/>
              </a:rPr>
              <a:t>Teacher to decide whether pupils work either individually/pairs or in small groups.</a:t>
            </a:r>
          </a:p>
          <a:p>
            <a:endParaRPr lang="en-GB" sz="1000" dirty="0">
              <a:latin typeface="Work Sans"/>
              <a:ea typeface="Calibri" panose="020F0502020204030204" pitchFamily="34" charset="0"/>
              <a:cs typeface="Times New Roman"/>
            </a:endParaRPr>
          </a:p>
          <a:p>
            <a:r>
              <a:rPr lang="en-GB" sz="1000" dirty="0">
                <a:latin typeface="Work Sans"/>
                <a:ea typeface="Calibri" panose="020F0502020204030204" pitchFamily="34" charset="0"/>
                <a:cs typeface="Times New Roman"/>
              </a:rPr>
              <a:t>Pupils to be given the key texts to analyse  Matthew 1:  18 – 25 and 2:  1  -12.  Luke 2:  1 – 20.  John 1:  1  - 5.</a:t>
            </a:r>
          </a:p>
          <a:p>
            <a:endParaRPr lang="en-GB" sz="1000" dirty="0">
              <a:latin typeface="Work Sans"/>
              <a:ea typeface="Calibri" panose="020F0502020204030204" pitchFamily="34" charset="0"/>
              <a:cs typeface="Times New Roman"/>
            </a:endParaRPr>
          </a:p>
          <a:p>
            <a:r>
              <a:rPr lang="en-GB" sz="1000" dirty="0">
                <a:latin typeface="Work Sans"/>
                <a:ea typeface="Calibri" panose="020F0502020204030204" pitchFamily="34" charset="0"/>
                <a:cs typeface="Times New Roman"/>
              </a:rPr>
              <a:t>Pupils to be given key religious vocabulary:  Incarnation, light of the world, saviour, Jesus came to save all people, Jesus came for the gentile – non-Jewish people as well as the Jewish people, good news, love, God’s greatest gift to the world.</a:t>
            </a:r>
          </a:p>
          <a:p>
            <a:endParaRPr lang="en-GB" sz="1000" dirty="0">
              <a:latin typeface="Work Sans"/>
              <a:ea typeface="Calibri" panose="020F0502020204030204" pitchFamily="34" charset="0"/>
              <a:cs typeface="Times New Roman"/>
            </a:endParaRPr>
          </a:p>
          <a:p>
            <a:r>
              <a:rPr lang="en-GB" sz="1000" dirty="0">
                <a:latin typeface="Work Sans"/>
                <a:ea typeface="Calibri" panose="020F0502020204030204" pitchFamily="34" charset="0"/>
                <a:cs typeface="Times New Roman"/>
              </a:rPr>
              <a:t>Pupils complete the grid.  </a:t>
            </a:r>
            <a:r>
              <a:rPr lang="en-GB" sz="1000" b="1" dirty="0">
                <a:latin typeface="Work Sans"/>
                <a:ea typeface="Calibri" panose="020F0502020204030204" pitchFamily="34" charset="0"/>
                <a:cs typeface="Times New Roman"/>
              </a:rPr>
              <a:t>(See appendix lesson 2a)</a:t>
            </a:r>
          </a:p>
          <a:p>
            <a:endParaRPr lang="en-GB" sz="1000" b="1" dirty="0">
              <a:latin typeface="Work Sans"/>
              <a:ea typeface="Calibri" panose="020F0502020204030204" pitchFamily="34" charset="0"/>
              <a:cs typeface="Times New Roman"/>
            </a:endParaRPr>
          </a:p>
          <a:p>
            <a:r>
              <a:rPr lang="en-GB" sz="1000" b="1" dirty="0">
                <a:latin typeface="Work Sans"/>
                <a:ea typeface="Calibri" panose="020F0502020204030204" pitchFamily="34" charset="0"/>
                <a:cs typeface="Times New Roman"/>
              </a:rPr>
              <a:t>Discuss</a:t>
            </a:r>
            <a:r>
              <a:rPr lang="en-GB" sz="1000" b="1" dirty="0">
                <a:effectLst/>
                <a:latin typeface="Work Sans"/>
                <a:ea typeface="Calibri" panose="020F0502020204030204" pitchFamily="34" charset="0"/>
                <a:cs typeface="Times New Roman"/>
              </a:rPr>
              <a:t> as a whole class the following:</a:t>
            </a:r>
            <a:endParaRPr lang="en-GB" sz="1000" dirty="0">
              <a:effectLst/>
              <a:latin typeface="Work Sans"/>
              <a:ea typeface="Calibri" panose="020F0502020204030204" pitchFamily="34" charset="0"/>
              <a:cs typeface="Times New Roman"/>
            </a:endParaRPr>
          </a:p>
          <a:p>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What are the similarities and differences in the Gospel accounts?</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Which characters appear in both, and which appear only in one?  Why the difference, do you think?</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Which Gospel account did you link to which religious vocabulary?</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 key message for Matthew and Luke is?  Are they different messages and if so, does it matter?</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 key message of Christmas is looking at it from a Christian perspective and from your own perspective?</a:t>
            </a:r>
          </a:p>
          <a:p>
            <a:pPr marL="342900" lvl="0" indent="-342900">
              <a:lnSpc>
                <a:spcPct val="106000"/>
              </a:lnSpc>
              <a:spcAft>
                <a:spcPts val="800"/>
              </a:spcAft>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the Nativity narrative helps a Christian understand the meaning and purpose of life?</a:t>
            </a:r>
          </a:p>
          <a:p>
            <a:pPr>
              <a:lnSpc>
                <a:spcPct val="107000"/>
              </a:lnSpc>
              <a:spcAft>
                <a:spcPts val="800"/>
              </a:spcAft>
            </a:pPr>
            <a:endParaRPr lang="en-GB" sz="1000" b="1"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p:nvPr/>
        </p:nvSpPr>
        <p:spPr>
          <a:xfrm>
            <a:off x="0" y="1822665"/>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93900" y="2057853"/>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4064959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SharedWithUsers xmlns="62940bfc-e56c-4552-8076-1b7135828164">
      <UserInfo>
        <DisplayName>Abigail Chand</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DEF56E-2E97-4F82-9651-99A9DDAC0C2F}">
  <ds:schemaRef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c24e73e-17fa-43d2-90f2-6a92be32ab1f"/>
    <ds:schemaRef ds:uri="81058db0-b6ea-4e43-b3b9-c45d69c02d1f"/>
    <ds:schemaRef ds:uri="http://schemas.microsoft.com/office/2006/metadata/properties"/>
    <ds:schemaRef ds:uri="http://www.w3.org/XML/1998/namespace"/>
    <ds:schemaRef ds:uri="62940bfc-e56c-4552-8076-1b7135828164"/>
    <ds:schemaRef ds:uri="37c5c6fe-bc8e-4494-977e-45e76d6ce1fa"/>
  </ds:schemaRefs>
</ds:datastoreItem>
</file>

<file path=customXml/itemProps2.xml><?xml version="1.0" encoding="utf-8"?>
<ds:datastoreItem xmlns:ds="http://schemas.openxmlformats.org/officeDocument/2006/customXml" ds:itemID="{34265081-ADF1-41AF-89CE-9FDD14FF164E}">
  <ds:schemaRefs>
    <ds:schemaRef ds:uri="http://schemas.microsoft.com/sharepoint/v3/contenttype/forms"/>
  </ds:schemaRefs>
</ds:datastoreItem>
</file>

<file path=customXml/itemProps3.xml><?xml version="1.0" encoding="utf-8"?>
<ds:datastoreItem xmlns:ds="http://schemas.openxmlformats.org/officeDocument/2006/customXml" ds:itemID="{B255DCD3-8A6C-4310-AEF4-F9BD7B04D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TotalTime>
  <Words>5075</Words>
  <Application>Microsoft Office PowerPoint</Application>
  <PresentationFormat>Widescreen</PresentationFormat>
  <Paragraphs>443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mary thorne</cp:lastModifiedBy>
  <cp:revision>177</cp:revision>
  <dcterms:created xsi:type="dcterms:W3CDTF">2023-08-07T14:46:39Z</dcterms:created>
  <dcterms:modified xsi:type="dcterms:W3CDTF">2023-11-04T22:33:36Z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