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28"/>
  </p:notesMasterIdLst>
  <p:sldIdLst>
    <p:sldId id="257" r:id="rId6"/>
    <p:sldId id="258" r:id="rId7"/>
    <p:sldId id="281" r:id="rId8"/>
    <p:sldId id="282" r:id="rId9"/>
    <p:sldId id="261" r:id="rId10"/>
    <p:sldId id="262" r:id="rId11"/>
    <p:sldId id="283" r:id="rId12"/>
    <p:sldId id="284" r:id="rId13"/>
    <p:sldId id="265" r:id="rId14"/>
    <p:sldId id="285" r:id="rId15"/>
    <p:sldId id="287" r:id="rId16"/>
    <p:sldId id="299" r:id="rId17"/>
    <p:sldId id="289" r:id="rId18"/>
    <p:sldId id="290" r:id="rId19"/>
    <p:sldId id="291" r:id="rId20"/>
    <p:sldId id="293" r:id="rId21"/>
    <p:sldId id="292" r:id="rId22"/>
    <p:sldId id="294" r:id="rId23"/>
    <p:sldId id="296" r:id="rId24"/>
    <p:sldId id="298" r:id="rId25"/>
    <p:sldId id="297"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30FABE-3BF5-4FF0-B1EB-DD9A1D8286AD}" v="4" dt="2023-10-02T18:18:15.116"/>
    <p1510:client id="{17B9AE3E-22B3-40FC-AC04-CDD7376B1D90}" v="20" dt="2023-09-08T11:09:07.108"/>
    <p1510:client id="{2C0EA0AA-4A67-447B-AFE4-3D907B6E193B}" v="22" dt="2023-09-08T11:24:52.826"/>
    <p1510:client id="{6802E454-9865-43C6-AF36-65927D8AC4E9}" v="276" dt="2023-10-14T07:59:56.982"/>
    <p1510:client id="{8762E915-DC24-45AA-9828-17F3F0C183B9}" v="590" dt="2023-10-19T22:27:50.719"/>
    <p1510:client id="{B1CABA32-1121-412E-969A-DB5FD033D691}" v="14" dt="2023-10-19T22:49:37.323"/>
    <p1510:client id="{CE7C636E-2D44-4ABC-A820-E17AFB314A51}" v="33" dt="2023-09-07T00:04:44.716"/>
    <p1510:client id="{D46A91CB-38B8-4615-A035-AC5C6737C349}" v="6" dt="2023-09-12T22:48:00.248"/>
    <p1510:client id="{DF978210-331F-4632-9A46-0B384917FE3F}" v="2467" dt="2023-09-07T00:31:42.764"/>
    <p1510:client id="{F94BC015-327D-473B-B8F6-5A500A2FDA7F}" v="32" dt="2023-09-24T21:25:49.5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0" d="100"/>
          <a:sy n="60" d="100"/>
        </p:scale>
        <p:origin x="8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D46A91CB-38B8-4615-A035-AC5C6737C349}"/>
    <pc:docChg chg="modSld">
      <pc:chgData name="Mary Thorne" userId="S::mary.thorne@london.anglican.org::a5b5e5da-c416-47bf-aff9-8cca5d278713" providerId="AD" clId="Web-{D46A91CB-38B8-4615-A035-AC5C6737C349}" dt="2023-09-12T22:48:00.248" v="2" actId="20577"/>
      <pc:docMkLst>
        <pc:docMk/>
      </pc:docMkLst>
      <pc:sldChg chg="modSp">
        <pc:chgData name="Mary Thorne" userId="S::mary.thorne@london.anglican.org::a5b5e5da-c416-47bf-aff9-8cca5d278713" providerId="AD" clId="Web-{D46A91CB-38B8-4615-A035-AC5C6737C349}" dt="2023-09-12T22:48:00.248" v="2" actId="20577"/>
        <pc:sldMkLst>
          <pc:docMk/>
          <pc:sldMk cId="2757748893" sldId="287"/>
        </pc:sldMkLst>
        <pc:spChg chg="mod">
          <ac:chgData name="Mary Thorne" userId="S::mary.thorne@london.anglican.org::a5b5e5da-c416-47bf-aff9-8cca5d278713" providerId="AD" clId="Web-{D46A91CB-38B8-4615-A035-AC5C6737C349}" dt="2023-09-12T22:48:00.248" v="2" actId="20577"/>
          <ac:spMkLst>
            <pc:docMk/>
            <pc:sldMk cId="2757748893" sldId="287"/>
            <ac:spMk id="5" creationId="{FA96F9E5-8D36-A8A5-C360-ABB1898E278E}"/>
          </ac:spMkLst>
        </pc:spChg>
      </pc:sldChg>
    </pc:docChg>
  </pc:docChgLst>
  <pc:docChgLst>
    <pc:chgData name="Mary Thorne" userId="S::mary.thorne@london.anglican.org::a5b5e5da-c416-47bf-aff9-8cca5d278713" providerId="AD" clId="Web-{6802E454-9865-43C6-AF36-65927D8AC4E9}"/>
    <pc:docChg chg="modSld">
      <pc:chgData name="Mary Thorne" userId="S::mary.thorne@london.anglican.org::a5b5e5da-c416-47bf-aff9-8cca5d278713" providerId="AD" clId="Web-{6802E454-9865-43C6-AF36-65927D8AC4E9}" dt="2023-10-14T07:59:56.982" v="142" actId="20577"/>
      <pc:docMkLst>
        <pc:docMk/>
      </pc:docMkLst>
      <pc:sldChg chg="modSp">
        <pc:chgData name="Mary Thorne" userId="S::mary.thorne@london.anglican.org::a5b5e5da-c416-47bf-aff9-8cca5d278713" providerId="AD" clId="Web-{6802E454-9865-43C6-AF36-65927D8AC4E9}" dt="2023-10-14T07:52:12.379" v="64" actId="20577"/>
        <pc:sldMkLst>
          <pc:docMk/>
          <pc:sldMk cId="1377662160" sldId="281"/>
        </pc:sldMkLst>
        <pc:spChg chg="mod">
          <ac:chgData name="Mary Thorne" userId="S::mary.thorne@london.anglican.org::a5b5e5da-c416-47bf-aff9-8cca5d278713" providerId="AD" clId="Web-{6802E454-9865-43C6-AF36-65927D8AC4E9}" dt="2023-10-14T07:52:12.379" v="64" actId="20577"/>
          <ac:spMkLst>
            <pc:docMk/>
            <pc:sldMk cId="1377662160" sldId="281"/>
            <ac:spMk id="7" creationId="{9A0AEFE5-3DBF-9131-B567-8823112FEDF7}"/>
          </ac:spMkLst>
        </pc:spChg>
      </pc:sldChg>
      <pc:sldChg chg="modSp">
        <pc:chgData name="Mary Thorne" userId="S::mary.thorne@london.anglican.org::a5b5e5da-c416-47bf-aff9-8cca5d278713" providerId="AD" clId="Web-{6802E454-9865-43C6-AF36-65927D8AC4E9}" dt="2023-10-14T07:59:56.982" v="142" actId="20577"/>
        <pc:sldMkLst>
          <pc:docMk/>
          <pc:sldMk cId="1854111921" sldId="299"/>
        </pc:sldMkLst>
        <pc:spChg chg="mod">
          <ac:chgData name="Mary Thorne" userId="S::mary.thorne@london.anglican.org::a5b5e5da-c416-47bf-aff9-8cca5d278713" providerId="AD" clId="Web-{6802E454-9865-43C6-AF36-65927D8AC4E9}" dt="2023-10-14T07:59:56.982" v="142" actId="20577"/>
          <ac:spMkLst>
            <pc:docMk/>
            <pc:sldMk cId="1854111921" sldId="299"/>
            <ac:spMk id="5" creationId="{FA96F9E5-8D36-A8A5-C360-ABB1898E278E}"/>
          </ac:spMkLst>
        </pc:spChg>
      </pc:sldChg>
    </pc:docChg>
  </pc:docChgLst>
  <pc:docChgLst>
    <pc:chgData name="Mary Thorne" userId="S::mary.thorne@london.anglican.org::a5b5e5da-c416-47bf-aff9-8cca5d278713" providerId="AD" clId="Web-{CE7C636E-2D44-4ABC-A820-E17AFB314A51}"/>
    <pc:docChg chg="modSld">
      <pc:chgData name="Mary Thorne" userId="S::mary.thorne@london.anglican.org::a5b5e5da-c416-47bf-aff9-8cca5d278713" providerId="AD" clId="Web-{CE7C636E-2D44-4ABC-A820-E17AFB314A51}" dt="2023-09-07T00:04:44.716" v="20" actId="20577"/>
      <pc:docMkLst>
        <pc:docMk/>
      </pc:docMkLst>
      <pc:sldChg chg="modSp">
        <pc:chgData name="Mary Thorne" userId="S::mary.thorne@london.anglican.org::a5b5e5da-c416-47bf-aff9-8cca5d278713" providerId="AD" clId="Web-{CE7C636E-2D44-4ABC-A820-E17AFB314A51}" dt="2023-09-07T00:04:44.716" v="20" actId="20577"/>
        <pc:sldMkLst>
          <pc:docMk/>
          <pc:sldMk cId="2082377158" sldId="258"/>
        </pc:sldMkLst>
        <pc:spChg chg="mod">
          <ac:chgData name="Mary Thorne" userId="S::mary.thorne@london.anglican.org::a5b5e5da-c416-47bf-aff9-8cca5d278713" providerId="AD" clId="Web-{CE7C636E-2D44-4ABC-A820-E17AFB314A51}" dt="2023-09-07T00:04:44.716" v="20" actId="20577"/>
          <ac:spMkLst>
            <pc:docMk/>
            <pc:sldMk cId="2082377158" sldId="258"/>
            <ac:spMk id="4" creationId="{5CA38805-44A2-E0F9-4FA4-8AB48157935A}"/>
          </ac:spMkLst>
        </pc:spChg>
      </pc:sldChg>
      <pc:sldChg chg="modSp">
        <pc:chgData name="Mary Thorne" userId="S::mary.thorne@london.anglican.org::a5b5e5da-c416-47bf-aff9-8cca5d278713" providerId="AD" clId="Web-{CE7C636E-2D44-4ABC-A820-E17AFB314A51}" dt="2023-09-07T00:03:43.059" v="10" actId="20577"/>
        <pc:sldMkLst>
          <pc:docMk/>
          <pc:sldMk cId="1377662160" sldId="281"/>
        </pc:sldMkLst>
        <pc:spChg chg="mod">
          <ac:chgData name="Mary Thorne" userId="S::mary.thorne@london.anglican.org::a5b5e5da-c416-47bf-aff9-8cca5d278713" providerId="AD" clId="Web-{CE7C636E-2D44-4ABC-A820-E17AFB314A51}" dt="2023-09-07T00:02:16.713" v="3" actId="20577"/>
          <ac:spMkLst>
            <pc:docMk/>
            <pc:sldMk cId="1377662160" sldId="281"/>
            <ac:spMk id="4" creationId="{5CA38805-44A2-E0F9-4FA4-8AB48157935A}"/>
          </ac:spMkLst>
        </pc:spChg>
        <pc:spChg chg="mod">
          <ac:chgData name="Mary Thorne" userId="S::mary.thorne@london.anglican.org::a5b5e5da-c416-47bf-aff9-8cca5d278713" providerId="AD" clId="Web-{CE7C636E-2D44-4ABC-A820-E17AFB314A51}" dt="2023-09-07T00:03:43.059" v="10" actId="20577"/>
          <ac:spMkLst>
            <pc:docMk/>
            <pc:sldMk cId="1377662160" sldId="281"/>
            <ac:spMk id="7" creationId="{9A0AEFE5-3DBF-9131-B567-8823112FEDF7}"/>
          </ac:spMkLst>
        </pc:spChg>
      </pc:sldChg>
      <pc:sldChg chg="modSp">
        <pc:chgData name="Mary Thorne" userId="S::mary.thorne@london.anglican.org::a5b5e5da-c416-47bf-aff9-8cca5d278713" providerId="AD" clId="Web-{CE7C636E-2D44-4ABC-A820-E17AFB314A51}" dt="2023-09-07T00:04:03.653" v="12" actId="20577"/>
        <pc:sldMkLst>
          <pc:docMk/>
          <pc:sldMk cId="367772087" sldId="282"/>
        </pc:sldMkLst>
        <pc:spChg chg="mod">
          <ac:chgData name="Mary Thorne" userId="S::mary.thorne@london.anglican.org::a5b5e5da-c416-47bf-aff9-8cca5d278713" providerId="AD" clId="Web-{CE7C636E-2D44-4ABC-A820-E17AFB314A51}" dt="2023-09-07T00:04:03.653" v="12" actId="20577"/>
          <ac:spMkLst>
            <pc:docMk/>
            <pc:sldMk cId="367772087" sldId="282"/>
            <ac:spMk id="4" creationId="{5CA38805-44A2-E0F9-4FA4-8AB48157935A}"/>
          </ac:spMkLst>
        </pc:spChg>
      </pc:sldChg>
    </pc:docChg>
  </pc:docChgLst>
  <pc:docChgLst>
    <pc:chgData name="Mary Thorne" userId="S::mary.thorne@london.anglican.org::a5b5e5da-c416-47bf-aff9-8cca5d278713" providerId="AD" clId="Web-{17B9AE3E-22B3-40FC-AC04-CDD7376B1D90}"/>
    <pc:docChg chg="modSld">
      <pc:chgData name="Mary Thorne" userId="S::mary.thorne@london.anglican.org::a5b5e5da-c416-47bf-aff9-8cca5d278713" providerId="AD" clId="Web-{17B9AE3E-22B3-40FC-AC04-CDD7376B1D90}" dt="2023-09-08T11:09:01.624" v="6" actId="20577"/>
      <pc:docMkLst>
        <pc:docMk/>
      </pc:docMkLst>
      <pc:sldChg chg="modSp">
        <pc:chgData name="Mary Thorne" userId="S::mary.thorne@london.anglican.org::a5b5e5da-c416-47bf-aff9-8cca5d278713" providerId="AD" clId="Web-{17B9AE3E-22B3-40FC-AC04-CDD7376B1D90}" dt="2023-09-08T11:08:43.295" v="1" actId="20577"/>
        <pc:sldMkLst>
          <pc:docMk/>
          <pc:sldMk cId="2082377158" sldId="258"/>
        </pc:sldMkLst>
        <pc:spChg chg="mod">
          <ac:chgData name="Mary Thorne" userId="S::mary.thorne@london.anglican.org::a5b5e5da-c416-47bf-aff9-8cca5d278713" providerId="AD" clId="Web-{17B9AE3E-22B3-40FC-AC04-CDD7376B1D90}" dt="2023-09-08T11:08:43.295" v="1" actId="20577"/>
          <ac:spMkLst>
            <pc:docMk/>
            <pc:sldMk cId="2082377158" sldId="258"/>
            <ac:spMk id="4" creationId="{5CA38805-44A2-E0F9-4FA4-8AB48157935A}"/>
          </ac:spMkLst>
        </pc:spChg>
      </pc:sldChg>
      <pc:sldChg chg="modSp">
        <pc:chgData name="Mary Thorne" userId="S::mary.thorne@london.anglican.org::a5b5e5da-c416-47bf-aff9-8cca5d278713" providerId="AD" clId="Web-{17B9AE3E-22B3-40FC-AC04-CDD7376B1D90}" dt="2023-09-08T11:08:51.733" v="4" actId="20577"/>
        <pc:sldMkLst>
          <pc:docMk/>
          <pc:sldMk cId="1377662160" sldId="281"/>
        </pc:sldMkLst>
        <pc:spChg chg="mod">
          <ac:chgData name="Mary Thorne" userId="S::mary.thorne@london.anglican.org::a5b5e5da-c416-47bf-aff9-8cca5d278713" providerId="AD" clId="Web-{17B9AE3E-22B3-40FC-AC04-CDD7376B1D90}" dt="2023-09-08T11:08:51.733" v="4" actId="20577"/>
          <ac:spMkLst>
            <pc:docMk/>
            <pc:sldMk cId="1377662160" sldId="281"/>
            <ac:spMk id="4" creationId="{5CA38805-44A2-E0F9-4FA4-8AB48157935A}"/>
          </ac:spMkLst>
        </pc:spChg>
      </pc:sldChg>
      <pc:sldChg chg="modSp">
        <pc:chgData name="Mary Thorne" userId="S::mary.thorne@london.anglican.org::a5b5e5da-c416-47bf-aff9-8cca5d278713" providerId="AD" clId="Web-{17B9AE3E-22B3-40FC-AC04-CDD7376B1D90}" dt="2023-09-08T11:09:01.624" v="6" actId="20577"/>
        <pc:sldMkLst>
          <pc:docMk/>
          <pc:sldMk cId="367772087" sldId="282"/>
        </pc:sldMkLst>
        <pc:spChg chg="mod">
          <ac:chgData name="Mary Thorne" userId="S::mary.thorne@london.anglican.org::a5b5e5da-c416-47bf-aff9-8cca5d278713" providerId="AD" clId="Web-{17B9AE3E-22B3-40FC-AC04-CDD7376B1D90}" dt="2023-09-08T11:09:01.624" v="6" actId="20577"/>
          <ac:spMkLst>
            <pc:docMk/>
            <pc:sldMk cId="367772087" sldId="282"/>
            <ac:spMk id="4" creationId="{5CA38805-44A2-E0F9-4FA4-8AB48157935A}"/>
          </ac:spMkLst>
        </pc:spChg>
      </pc:sldChg>
    </pc:docChg>
  </pc:docChgLst>
  <pc:docChgLst>
    <pc:chgData name="Leila Ingram-Smith" userId="abf53238-41da-4e01-a2dc-9d152a2d4646" providerId="ADAL" clId="{D710E930-56FD-400A-823D-4BE82010B165}"/>
    <pc:docChg chg="addSld modSld">
      <pc:chgData name="Leila Ingram-Smith" userId="abf53238-41da-4e01-a2dc-9d152a2d4646" providerId="ADAL" clId="{D710E930-56FD-400A-823D-4BE82010B165}" dt="2023-09-07T08:27:58.983" v="18" actId="14100"/>
      <pc:docMkLst>
        <pc:docMk/>
      </pc:docMkLst>
      <pc:sldChg chg="modSp mod">
        <pc:chgData name="Leila Ingram-Smith" userId="abf53238-41da-4e01-a2dc-9d152a2d4646" providerId="ADAL" clId="{D710E930-56FD-400A-823D-4BE82010B165}" dt="2023-09-07T08:27:49.777" v="17" actId="20577"/>
        <pc:sldMkLst>
          <pc:docMk/>
          <pc:sldMk cId="2757748893" sldId="287"/>
        </pc:sldMkLst>
        <pc:spChg chg="mod">
          <ac:chgData name="Leila Ingram-Smith" userId="abf53238-41da-4e01-a2dc-9d152a2d4646" providerId="ADAL" clId="{D710E930-56FD-400A-823D-4BE82010B165}" dt="2023-09-07T08:27:49.777" v="17" actId="20577"/>
          <ac:spMkLst>
            <pc:docMk/>
            <pc:sldMk cId="2757748893" sldId="287"/>
            <ac:spMk id="5" creationId="{FA96F9E5-8D36-A8A5-C360-ABB1898E278E}"/>
          </ac:spMkLst>
        </pc:spChg>
      </pc:sldChg>
      <pc:sldChg chg="modSp add mod">
        <pc:chgData name="Leila Ingram-Smith" userId="abf53238-41da-4e01-a2dc-9d152a2d4646" providerId="ADAL" clId="{D710E930-56FD-400A-823D-4BE82010B165}" dt="2023-09-07T08:27:58.983" v="18" actId="14100"/>
        <pc:sldMkLst>
          <pc:docMk/>
          <pc:sldMk cId="1854111921" sldId="299"/>
        </pc:sldMkLst>
        <pc:spChg chg="mod">
          <ac:chgData name="Leila Ingram-Smith" userId="abf53238-41da-4e01-a2dc-9d152a2d4646" providerId="ADAL" clId="{D710E930-56FD-400A-823D-4BE82010B165}" dt="2023-09-07T08:27:58.983" v="18" actId="14100"/>
          <ac:spMkLst>
            <pc:docMk/>
            <pc:sldMk cId="1854111921" sldId="299"/>
            <ac:spMk id="5" creationId="{FA96F9E5-8D36-A8A5-C360-ABB1898E278E}"/>
          </ac:spMkLst>
        </pc:spChg>
      </pc:sldChg>
    </pc:docChg>
  </pc:docChgLst>
  <pc:docChgLst>
    <pc:chgData name="Mary Thorne" userId="S::mary.thorne@london.anglican.org::a5b5e5da-c416-47bf-aff9-8cca5d278713" providerId="AD" clId="Web-{B1CABA32-1121-412E-969A-DB5FD033D691}"/>
    <pc:docChg chg="modSld">
      <pc:chgData name="Mary Thorne" userId="S::mary.thorne@london.anglican.org::a5b5e5da-c416-47bf-aff9-8cca5d278713" providerId="AD" clId="Web-{B1CABA32-1121-412E-969A-DB5FD033D691}" dt="2023-10-19T22:49:37.323" v="6" actId="20577"/>
      <pc:docMkLst>
        <pc:docMk/>
      </pc:docMkLst>
      <pc:sldChg chg="modSp">
        <pc:chgData name="Mary Thorne" userId="S::mary.thorne@london.anglican.org::a5b5e5da-c416-47bf-aff9-8cca5d278713" providerId="AD" clId="Web-{B1CABA32-1121-412E-969A-DB5FD033D691}" dt="2023-10-19T22:49:37.323" v="6" actId="20577"/>
        <pc:sldMkLst>
          <pc:docMk/>
          <pc:sldMk cId="1377662160" sldId="281"/>
        </pc:sldMkLst>
        <pc:spChg chg="mod">
          <ac:chgData name="Mary Thorne" userId="S::mary.thorne@london.anglican.org::a5b5e5da-c416-47bf-aff9-8cca5d278713" providerId="AD" clId="Web-{B1CABA32-1121-412E-969A-DB5FD033D691}" dt="2023-10-19T22:49:12.212" v="1" actId="20577"/>
          <ac:spMkLst>
            <pc:docMk/>
            <pc:sldMk cId="1377662160" sldId="281"/>
            <ac:spMk id="7" creationId="{9A0AEFE5-3DBF-9131-B567-8823112FEDF7}"/>
          </ac:spMkLst>
        </pc:spChg>
        <pc:spChg chg="mod">
          <ac:chgData name="Mary Thorne" userId="S::mary.thorne@london.anglican.org::a5b5e5da-c416-47bf-aff9-8cca5d278713" providerId="AD" clId="Web-{B1CABA32-1121-412E-969A-DB5FD033D691}" dt="2023-10-19T22:49:37.323" v="6" actId="20577"/>
          <ac:spMkLst>
            <pc:docMk/>
            <pc:sldMk cId="1377662160" sldId="281"/>
            <ac:spMk id="9" creationId="{5E4C87E0-C40E-DFE8-FA5D-14E931F41A16}"/>
          </ac:spMkLst>
        </pc:spChg>
      </pc:sldChg>
    </pc:docChg>
  </pc:docChgLst>
  <pc:docChgLst>
    <pc:chgData name="Leila Ingram-Smith" userId="S::leila.is@london.anglican.org::abf53238-41da-4e01-a2dc-9d152a2d4646" providerId="AD" clId="Web-{67E9DA60-089A-49CD-9C2E-B831B1E5A577}"/>
    <pc:docChg chg="modSld">
      <pc:chgData name="Leila Ingram-Smith" userId="S::leila.is@london.anglican.org::abf53238-41da-4e01-a2dc-9d152a2d4646" providerId="AD" clId="Web-{67E9DA60-089A-49CD-9C2E-B831B1E5A577}" dt="2023-08-10T14:21:36.604" v="0"/>
      <pc:docMkLst>
        <pc:docMk/>
      </pc:docMkLst>
      <pc:sldChg chg="delSp">
        <pc:chgData name="Leila Ingram-Smith" userId="S::leila.is@london.anglican.org::abf53238-41da-4e01-a2dc-9d152a2d4646" providerId="AD" clId="Web-{67E9DA60-089A-49CD-9C2E-B831B1E5A577}" dt="2023-08-10T14:21:36.604" v="0"/>
        <pc:sldMkLst>
          <pc:docMk/>
          <pc:sldMk cId="1377662160" sldId="281"/>
        </pc:sldMkLst>
        <pc:picChg chg="del">
          <ac:chgData name="Leila Ingram-Smith" userId="S::leila.is@london.anglican.org::abf53238-41da-4e01-a2dc-9d152a2d4646" providerId="AD" clId="Web-{67E9DA60-089A-49CD-9C2E-B831B1E5A577}" dt="2023-08-10T14:21:36.604" v="0"/>
          <ac:picMkLst>
            <pc:docMk/>
            <pc:sldMk cId="1377662160" sldId="281"/>
            <ac:picMk id="9" creationId="{6DD6A982-ECDC-46A2-2517-0D2BEFDFCCF8}"/>
          </ac:picMkLst>
        </pc:picChg>
      </pc:sldChg>
    </pc:docChg>
  </pc:docChgLst>
  <pc:docChgLst>
    <pc:chgData name="Mary Thorne" userId="S::mary.thorne@london.anglican.org::a5b5e5da-c416-47bf-aff9-8cca5d278713" providerId="AD" clId="Web-{2C0EA0AA-4A67-447B-AFE4-3D907B6E193B}"/>
    <pc:docChg chg="modSld">
      <pc:chgData name="Mary Thorne" userId="S::mary.thorne@london.anglican.org::a5b5e5da-c416-47bf-aff9-8cca5d278713" providerId="AD" clId="Web-{2C0EA0AA-4A67-447B-AFE4-3D907B6E193B}" dt="2023-09-08T11:24:52.732" v="16" actId="20577"/>
      <pc:docMkLst>
        <pc:docMk/>
      </pc:docMkLst>
      <pc:sldChg chg="addSp delSp modSp">
        <pc:chgData name="Mary Thorne" userId="S::mary.thorne@london.anglican.org::a5b5e5da-c416-47bf-aff9-8cca5d278713" providerId="AD" clId="Web-{2C0EA0AA-4A67-447B-AFE4-3D907B6E193B}" dt="2023-09-08T11:24:52.732" v="16" actId="20577"/>
        <pc:sldMkLst>
          <pc:docMk/>
          <pc:sldMk cId="2082377158" sldId="258"/>
        </pc:sldMkLst>
        <pc:spChg chg="mod">
          <ac:chgData name="Mary Thorne" userId="S::mary.thorne@london.anglican.org::a5b5e5da-c416-47bf-aff9-8cca5d278713" providerId="AD" clId="Web-{2C0EA0AA-4A67-447B-AFE4-3D907B6E193B}" dt="2023-09-08T11:24:52.732" v="16" actId="20577"/>
          <ac:spMkLst>
            <pc:docMk/>
            <pc:sldMk cId="2082377158" sldId="258"/>
            <ac:spMk id="4" creationId="{5CA38805-44A2-E0F9-4FA4-8AB48157935A}"/>
          </ac:spMkLst>
        </pc:spChg>
        <pc:spChg chg="add">
          <ac:chgData name="Mary Thorne" userId="S::mary.thorne@london.anglican.org::a5b5e5da-c416-47bf-aff9-8cca5d278713" providerId="AD" clId="Web-{2C0EA0AA-4A67-447B-AFE4-3D907B6E193B}" dt="2023-09-08T11:23:54.933" v="2"/>
          <ac:spMkLst>
            <pc:docMk/>
            <pc:sldMk cId="2082377158" sldId="258"/>
            <ac:spMk id="9" creationId="{E10C7A47-E0D5-F437-D6AE-BFF32ABA79FF}"/>
          </ac:spMkLst>
        </pc:spChg>
        <pc:spChg chg="add del">
          <ac:chgData name="Mary Thorne" userId="S::mary.thorne@london.anglican.org::a5b5e5da-c416-47bf-aff9-8cca5d278713" providerId="AD" clId="Web-{2C0EA0AA-4A67-447B-AFE4-3D907B6E193B}" dt="2023-09-08T11:24:20.293" v="6"/>
          <ac:spMkLst>
            <pc:docMk/>
            <pc:sldMk cId="2082377158" sldId="258"/>
            <ac:spMk id="10" creationId="{E10C7A47-E0D5-F437-D6AE-BFF32ABA79FF}"/>
          </ac:spMkLst>
        </pc:spChg>
        <pc:spChg chg="add del">
          <ac:chgData name="Mary Thorne" userId="S::mary.thorne@london.anglican.org::a5b5e5da-c416-47bf-aff9-8cca5d278713" providerId="AD" clId="Web-{2C0EA0AA-4A67-447B-AFE4-3D907B6E193B}" dt="2023-09-08T11:24:35.575" v="12"/>
          <ac:spMkLst>
            <pc:docMk/>
            <pc:sldMk cId="2082377158" sldId="258"/>
            <ac:spMk id="12" creationId="{BD2C2022-2B70-54D1-E85E-1AB104E013B9}"/>
          </ac:spMkLst>
        </pc:spChg>
      </pc:sldChg>
    </pc:docChg>
  </pc:docChgLst>
  <pc:docChgLst>
    <pc:chgData name="Mary Thorne" userId="S::mary.thorne@london.anglican.org::a5b5e5da-c416-47bf-aff9-8cca5d278713" providerId="AD" clId="Web-{F94BC015-327D-473B-B8F6-5A500A2FDA7F}"/>
    <pc:docChg chg="modSld">
      <pc:chgData name="Mary Thorne" userId="S::mary.thorne@london.anglican.org::a5b5e5da-c416-47bf-aff9-8cca5d278713" providerId="AD" clId="Web-{F94BC015-327D-473B-B8F6-5A500A2FDA7F}" dt="2023-09-24T21:25:49.569" v="17" actId="14100"/>
      <pc:docMkLst>
        <pc:docMk/>
      </pc:docMkLst>
      <pc:sldChg chg="modSp">
        <pc:chgData name="Mary Thorne" userId="S::mary.thorne@london.anglican.org::a5b5e5da-c416-47bf-aff9-8cca5d278713" providerId="AD" clId="Web-{F94BC015-327D-473B-B8F6-5A500A2FDA7F}" dt="2023-09-24T21:25:49.569" v="17" actId="14100"/>
        <pc:sldMkLst>
          <pc:docMk/>
          <pc:sldMk cId="2216089837" sldId="257"/>
        </pc:sldMkLst>
        <pc:spChg chg="mod">
          <ac:chgData name="Mary Thorne" userId="S::mary.thorne@london.anglican.org::a5b5e5da-c416-47bf-aff9-8cca5d278713" providerId="AD" clId="Web-{F94BC015-327D-473B-B8F6-5A500A2FDA7F}" dt="2023-09-24T21:25:49.569" v="17" actId="14100"/>
          <ac:spMkLst>
            <pc:docMk/>
            <pc:sldMk cId="2216089837" sldId="257"/>
            <ac:spMk id="22" creationId="{01A8AF2B-B012-DE6B-49EA-3445979E1B01}"/>
          </ac:spMkLst>
        </pc:spChg>
      </pc:sldChg>
    </pc:docChg>
  </pc:docChgLst>
  <pc:docChgLst>
    <pc:chgData name="Mary Thorne" userId="S::mary.thorne@london.anglican.org::a5b5e5da-c416-47bf-aff9-8cca5d278713" providerId="AD" clId="Web-{8762E915-DC24-45AA-9828-17F3F0C183B9}"/>
    <pc:docChg chg="modSld sldOrd">
      <pc:chgData name="Mary Thorne" userId="S::mary.thorne@london.anglican.org::a5b5e5da-c416-47bf-aff9-8cca5d278713" providerId="AD" clId="Web-{8762E915-DC24-45AA-9828-17F3F0C183B9}" dt="2023-10-19T22:27:50.719" v="358" actId="20577"/>
      <pc:docMkLst>
        <pc:docMk/>
      </pc:docMkLst>
      <pc:sldChg chg="modSp">
        <pc:chgData name="Mary Thorne" userId="S::mary.thorne@london.anglican.org::a5b5e5da-c416-47bf-aff9-8cca5d278713" providerId="AD" clId="Web-{8762E915-DC24-45AA-9828-17F3F0C183B9}" dt="2023-10-19T22:14:51.597" v="179" actId="1076"/>
        <pc:sldMkLst>
          <pc:docMk/>
          <pc:sldMk cId="3976806422" sldId="262"/>
        </pc:sldMkLst>
        <pc:spChg chg="mod">
          <ac:chgData name="Mary Thorne" userId="S::mary.thorne@london.anglican.org::a5b5e5da-c416-47bf-aff9-8cca5d278713" providerId="AD" clId="Web-{8762E915-DC24-45AA-9828-17F3F0C183B9}" dt="2023-10-19T22:14:51.597" v="179" actId="1076"/>
          <ac:spMkLst>
            <pc:docMk/>
            <pc:sldMk cId="3976806422" sldId="262"/>
            <ac:spMk id="5" creationId="{FA96F9E5-8D36-A8A5-C360-ABB1898E278E}"/>
          </ac:spMkLst>
        </pc:spChg>
      </pc:sldChg>
      <pc:sldChg chg="addSp modSp">
        <pc:chgData name="Mary Thorne" userId="S::mary.thorne@london.anglican.org::a5b5e5da-c416-47bf-aff9-8cca5d278713" providerId="AD" clId="Web-{8762E915-DC24-45AA-9828-17F3F0C183B9}" dt="2023-10-19T22:05:41.603" v="62" actId="1076"/>
        <pc:sldMkLst>
          <pc:docMk/>
          <pc:sldMk cId="1377662160" sldId="281"/>
        </pc:sldMkLst>
        <pc:spChg chg="mod">
          <ac:chgData name="Mary Thorne" userId="S::mary.thorne@london.anglican.org::a5b5e5da-c416-47bf-aff9-8cca5d278713" providerId="AD" clId="Web-{8762E915-DC24-45AA-9828-17F3F0C183B9}" dt="2023-10-19T22:05:41.603" v="62" actId="1076"/>
          <ac:spMkLst>
            <pc:docMk/>
            <pc:sldMk cId="1377662160" sldId="281"/>
            <ac:spMk id="5" creationId="{043679E0-A5E0-934E-CCA4-845753A48F4D}"/>
          </ac:spMkLst>
        </pc:spChg>
        <pc:spChg chg="mod">
          <ac:chgData name="Mary Thorne" userId="S::mary.thorne@london.anglican.org::a5b5e5da-c416-47bf-aff9-8cca5d278713" providerId="AD" clId="Web-{8762E915-DC24-45AA-9828-17F3F0C183B9}" dt="2023-10-19T22:02:21.568" v="29" actId="14100"/>
          <ac:spMkLst>
            <pc:docMk/>
            <pc:sldMk cId="1377662160" sldId="281"/>
            <ac:spMk id="7" creationId="{9A0AEFE5-3DBF-9131-B567-8823112FEDF7}"/>
          </ac:spMkLst>
        </pc:spChg>
        <pc:spChg chg="add mod">
          <ac:chgData name="Mary Thorne" userId="S::mary.thorne@london.anglican.org::a5b5e5da-c416-47bf-aff9-8cca5d278713" providerId="AD" clId="Web-{8762E915-DC24-45AA-9828-17F3F0C183B9}" dt="2023-10-19T22:03:24.007" v="39" actId="20577"/>
          <ac:spMkLst>
            <pc:docMk/>
            <pc:sldMk cId="1377662160" sldId="281"/>
            <ac:spMk id="9" creationId="{5E4C87E0-C40E-DFE8-FA5D-14E931F41A16}"/>
          </ac:spMkLst>
        </pc:spChg>
        <pc:spChg chg="mod">
          <ac:chgData name="Mary Thorne" userId="S::mary.thorne@london.anglican.org::a5b5e5da-c416-47bf-aff9-8cca5d278713" providerId="AD" clId="Web-{8762E915-DC24-45AA-9828-17F3F0C183B9}" dt="2023-10-19T22:04:17.086" v="43" actId="20577"/>
          <ac:spMkLst>
            <pc:docMk/>
            <pc:sldMk cId="1377662160" sldId="281"/>
            <ac:spMk id="13" creationId="{234BF8CE-A60D-ACB9-1163-2B49A1B009B8}"/>
          </ac:spMkLst>
        </pc:spChg>
        <pc:spChg chg="mod">
          <ac:chgData name="Mary Thorne" userId="S::mary.thorne@london.anglican.org::a5b5e5da-c416-47bf-aff9-8cca5d278713" providerId="AD" clId="Web-{8762E915-DC24-45AA-9828-17F3F0C183B9}" dt="2023-10-19T22:05:32.743" v="61" actId="14100"/>
          <ac:spMkLst>
            <pc:docMk/>
            <pc:sldMk cId="1377662160" sldId="281"/>
            <ac:spMk id="17" creationId="{23B5305D-902E-62CF-B4D2-C7F416A299A9}"/>
          </ac:spMkLst>
        </pc:spChg>
      </pc:sldChg>
      <pc:sldChg chg="modSp">
        <pc:chgData name="Mary Thorne" userId="S::mary.thorne@london.anglican.org::a5b5e5da-c416-47bf-aff9-8cca5d278713" providerId="AD" clId="Web-{8762E915-DC24-45AA-9828-17F3F0C183B9}" dt="2023-10-19T22:11:48.140" v="134" actId="20577"/>
        <pc:sldMkLst>
          <pc:docMk/>
          <pc:sldMk cId="398494664" sldId="284"/>
        </pc:sldMkLst>
        <pc:spChg chg="mod">
          <ac:chgData name="Mary Thorne" userId="S::mary.thorne@london.anglican.org::a5b5e5da-c416-47bf-aff9-8cca5d278713" providerId="AD" clId="Web-{8762E915-DC24-45AA-9828-17F3F0C183B9}" dt="2023-10-19T22:11:48.140" v="134" actId="20577"/>
          <ac:spMkLst>
            <pc:docMk/>
            <pc:sldMk cId="398494664" sldId="284"/>
            <ac:spMk id="5" creationId="{FA96F9E5-8D36-A8A5-C360-ABB1898E278E}"/>
          </ac:spMkLst>
        </pc:spChg>
      </pc:sldChg>
      <pc:sldChg chg="modSp">
        <pc:chgData name="Mary Thorne" userId="S::mary.thorne@london.anglican.org::a5b5e5da-c416-47bf-aff9-8cca5d278713" providerId="AD" clId="Web-{8762E915-DC24-45AA-9828-17F3F0C183B9}" dt="2023-10-19T22:18:02.350" v="239" actId="20577"/>
        <pc:sldMkLst>
          <pc:docMk/>
          <pc:sldMk cId="2757748893" sldId="287"/>
        </pc:sldMkLst>
        <pc:spChg chg="mod">
          <ac:chgData name="Mary Thorne" userId="S::mary.thorne@london.anglican.org::a5b5e5da-c416-47bf-aff9-8cca5d278713" providerId="AD" clId="Web-{8762E915-DC24-45AA-9828-17F3F0C183B9}" dt="2023-10-19T22:18:02.350" v="239" actId="20577"/>
          <ac:spMkLst>
            <pc:docMk/>
            <pc:sldMk cId="2757748893" sldId="287"/>
            <ac:spMk id="5" creationId="{FA96F9E5-8D36-A8A5-C360-ABB1898E278E}"/>
          </ac:spMkLst>
        </pc:spChg>
      </pc:sldChg>
      <pc:sldChg chg="modSp ord">
        <pc:chgData name="Mary Thorne" userId="S::mary.thorne@london.anglican.org::a5b5e5da-c416-47bf-aff9-8cca5d278713" providerId="AD" clId="Web-{8762E915-DC24-45AA-9828-17F3F0C183B9}" dt="2023-10-19T22:21:07.962" v="273"/>
        <pc:sldMkLst>
          <pc:docMk/>
          <pc:sldMk cId="1806888281" sldId="289"/>
        </pc:sldMkLst>
        <pc:spChg chg="mod">
          <ac:chgData name="Mary Thorne" userId="S::mary.thorne@london.anglican.org::a5b5e5da-c416-47bf-aff9-8cca5d278713" providerId="AD" clId="Web-{8762E915-DC24-45AA-9828-17F3F0C183B9}" dt="2023-10-19T22:19:47.305" v="256" actId="20577"/>
          <ac:spMkLst>
            <pc:docMk/>
            <pc:sldMk cId="1806888281" sldId="289"/>
            <ac:spMk id="5" creationId="{FA96F9E5-8D36-A8A5-C360-ABB1898E278E}"/>
          </ac:spMkLst>
        </pc:spChg>
      </pc:sldChg>
      <pc:sldChg chg="modSp">
        <pc:chgData name="Mary Thorne" userId="S::mary.thorne@london.anglican.org::a5b5e5da-c416-47bf-aff9-8cca5d278713" providerId="AD" clId="Web-{8762E915-DC24-45AA-9828-17F3F0C183B9}" dt="2023-10-19T22:25:11.279" v="355" actId="20577"/>
        <pc:sldMkLst>
          <pc:docMk/>
          <pc:sldMk cId="2575411951" sldId="290"/>
        </pc:sldMkLst>
        <pc:spChg chg="mod">
          <ac:chgData name="Mary Thorne" userId="S::mary.thorne@london.anglican.org::a5b5e5da-c416-47bf-aff9-8cca5d278713" providerId="AD" clId="Web-{8762E915-DC24-45AA-9828-17F3F0C183B9}" dt="2023-10-19T22:25:11.279" v="355" actId="20577"/>
          <ac:spMkLst>
            <pc:docMk/>
            <pc:sldMk cId="2575411951" sldId="290"/>
            <ac:spMk id="22" creationId="{DCADF510-8CFF-BEDA-98C7-AAE125765A82}"/>
          </ac:spMkLst>
        </pc:spChg>
      </pc:sldChg>
      <pc:sldChg chg="modSp">
        <pc:chgData name="Mary Thorne" userId="S::mary.thorne@london.anglican.org::a5b5e5da-c416-47bf-aff9-8cca5d278713" providerId="AD" clId="Web-{8762E915-DC24-45AA-9828-17F3F0C183B9}" dt="2023-10-19T22:27:50.719" v="358" actId="20577"/>
        <pc:sldMkLst>
          <pc:docMk/>
          <pc:sldMk cId="1309464982" sldId="293"/>
        </pc:sldMkLst>
        <pc:spChg chg="mod">
          <ac:chgData name="Mary Thorne" userId="S::mary.thorne@london.anglican.org::a5b5e5da-c416-47bf-aff9-8cca5d278713" providerId="AD" clId="Web-{8762E915-DC24-45AA-9828-17F3F0C183B9}" dt="2023-10-19T22:27:50.719" v="358" actId="20577"/>
          <ac:spMkLst>
            <pc:docMk/>
            <pc:sldMk cId="1309464982" sldId="293"/>
            <ac:spMk id="5" creationId="{FA96F9E5-8D36-A8A5-C360-ABB1898E278E}"/>
          </ac:spMkLst>
        </pc:spChg>
      </pc:sldChg>
      <pc:sldChg chg="modSp">
        <pc:chgData name="Mary Thorne" userId="S::mary.thorne@london.anglican.org::a5b5e5da-c416-47bf-aff9-8cca5d278713" providerId="AD" clId="Web-{8762E915-DC24-45AA-9828-17F3F0C183B9}" dt="2023-10-19T22:24:30.669" v="352" actId="20577"/>
        <pc:sldMkLst>
          <pc:docMk/>
          <pc:sldMk cId="1854111921" sldId="299"/>
        </pc:sldMkLst>
        <pc:spChg chg="mod">
          <ac:chgData name="Mary Thorne" userId="S::mary.thorne@london.anglican.org::a5b5e5da-c416-47bf-aff9-8cca5d278713" providerId="AD" clId="Web-{8762E915-DC24-45AA-9828-17F3F0C183B9}" dt="2023-10-19T22:24:30.669" v="352" actId="20577"/>
          <ac:spMkLst>
            <pc:docMk/>
            <pc:sldMk cId="1854111921" sldId="299"/>
            <ac:spMk id="5" creationId="{FA96F9E5-8D36-A8A5-C360-ABB1898E278E}"/>
          </ac:spMkLst>
        </pc:spChg>
      </pc:sldChg>
    </pc:docChg>
  </pc:docChgLst>
  <pc:docChgLst>
    <pc:chgData name="Mary Thorne" userId="S::mary.thorne@london.anglican.org::a5b5e5da-c416-47bf-aff9-8cca5d278713" providerId="AD" clId="Web-{DF978210-331F-4632-9A46-0B384917FE3F}"/>
    <pc:docChg chg="modSld">
      <pc:chgData name="Mary Thorne" userId="S::mary.thorne@london.anglican.org::a5b5e5da-c416-47bf-aff9-8cca5d278713" providerId="AD" clId="Web-{DF978210-331F-4632-9A46-0B384917FE3F}" dt="2023-09-07T00:31:42.764" v="1270" actId="14100"/>
      <pc:docMkLst>
        <pc:docMk/>
      </pc:docMkLst>
      <pc:sldChg chg="modSp">
        <pc:chgData name="Mary Thorne" userId="S::mary.thorne@london.anglican.org::a5b5e5da-c416-47bf-aff9-8cca5d278713" providerId="AD" clId="Web-{DF978210-331F-4632-9A46-0B384917FE3F}" dt="2023-09-07T00:07:45.699" v="4" actId="20577"/>
        <pc:sldMkLst>
          <pc:docMk/>
          <pc:sldMk cId="2082377158" sldId="258"/>
        </pc:sldMkLst>
        <pc:spChg chg="mod">
          <ac:chgData name="Mary Thorne" userId="S::mary.thorne@london.anglican.org::a5b5e5da-c416-47bf-aff9-8cca5d278713" providerId="AD" clId="Web-{DF978210-331F-4632-9A46-0B384917FE3F}" dt="2023-09-07T00:07:45.699" v="4" actId="20577"/>
          <ac:spMkLst>
            <pc:docMk/>
            <pc:sldMk cId="2082377158" sldId="258"/>
            <ac:spMk id="4" creationId="{5CA38805-44A2-E0F9-4FA4-8AB48157935A}"/>
          </ac:spMkLst>
        </pc:spChg>
      </pc:sldChg>
      <pc:sldChg chg="modSp">
        <pc:chgData name="Mary Thorne" userId="S::mary.thorne@london.anglican.org::a5b5e5da-c416-47bf-aff9-8cca5d278713" providerId="AD" clId="Web-{DF978210-331F-4632-9A46-0B384917FE3F}" dt="2023-09-07T00:08:32.124" v="10" actId="20577"/>
        <pc:sldMkLst>
          <pc:docMk/>
          <pc:sldMk cId="1377662160" sldId="281"/>
        </pc:sldMkLst>
        <pc:spChg chg="mod">
          <ac:chgData name="Mary Thorne" userId="S::mary.thorne@london.anglican.org::a5b5e5da-c416-47bf-aff9-8cca5d278713" providerId="AD" clId="Web-{DF978210-331F-4632-9A46-0B384917FE3F}" dt="2023-09-07T00:08:32.124" v="10" actId="20577"/>
          <ac:spMkLst>
            <pc:docMk/>
            <pc:sldMk cId="1377662160" sldId="281"/>
            <ac:spMk id="4" creationId="{5CA38805-44A2-E0F9-4FA4-8AB48157935A}"/>
          </ac:spMkLst>
        </pc:spChg>
      </pc:sldChg>
      <pc:sldChg chg="modSp">
        <pc:chgData name="Mary Thorne" userId="S::mary.thorne@london.anglican.org::a5b5e5da-c416-47bf-aff9-8cca5d278713" providerId="AD" clId="Web-{DF978210-331F-4632-9A46-0B384917FE3F}" dt="2023-09-07T00:08:50.923" v="14" actId="20577"/>
        <pc:sldMkLst>
          <pc:docMk/>
          <pc:sldMk cId="367772087" sldId="282"/>
        </pc:sldMkLst>
        <pc:spChg chg="mod">
          <ac:chgData name="Mary Thorne" userId="S::mary.thorne@london.anglican.org::a5b5e5da-c416-47bf-aff9-8cca5d278713" providerId="AD" clId="Web-{DF978210-331F-4632-9A46-0B384917FE3F}" dt="2023-09-07T00:08:50.923" v="14" actId="20577"/>
          <ac:spMkLst>
            <pc:docMk/>
            <pc:sldMk cId="367772087" sldId="282"/>
            <ac:spMk id="4" creationId="{5CA38805-44A2-E0F9-4FA4-8AB48157935A}"/>
          </ac:spMkLst>
        </pc:spChg>
      </pc:sldChg>
      <pc:sldChg chg="modSp">
        <pc:chgData name="Mary Thorne" userId="S::mary.thorne@london.anglican.org::a5b5e5da-c416-47bf-aff9-8cca5d278713" providerId="AD" clId="Web-{DF978210-331F-4632-9A46-0B384917FE3F}" dt="2023-09-07T00:31:42.764" v="1270" actId="14100"/>
        <pc:sldMkLst>
          <pc:docMk/>
          <pc:sldMk cId="2757748893" sldId="287"/>
        </pc:sldMkLst>
        <pc:spChg chg="mod">
          <ac:chgData name="Mary Thorne" userId="S::mary.thorne@london.anglican.org::a5b5e5da-c416-47bf-aff9-8cca5d278713" providerId="AD" clId="Web-{DF978210-331F-4632-9A46-0B384917FE3F}" dt="2023-09-07T00:31:42.764" v="1270" actId="14100"/>
          <ac:spMkLst>
            <pc:docMk/>
            <pc:sldMk cId="2757748893" sldId="287"/>
            <ac:spMk id="5" creationId="{FA96F9E5-8D36-A8A5-C360-ABB1898E278E}"/>
          </ac:spMkLst>
        </pc:spChg>
      </pc:sldChg>
    </pc:docChg>
  </pc:docChgLst>
  <pc:docChgLst>
    <pc:chgData name="Mary Thorne" userId="S::mary.thorne@london.anglican.org::a5b5e5da-c416-47bf-aff9-8cca5d278713" providerId="AD" clId="Web-{0630FABE-3BF5-4FF0-B1EB-DD9A1D8286AD}"/>
    <pc:docChg chg="modSld">
      <pc:chgData name="Mary Thorne" userId="S::mary.thorne@london.anglican.org::a5b5e5da-c416-47bf-aff9-8cca5d278713" providerId="AD" clId="Web-{0630FABE-3BF5-4FF0-B1EB-DD9A1D8286AD}" dt="2023-10-02T18:18:15.116" v="1" actId="20577"/>
      <pc:docMkLst>
        <pc:docMk/>
      </pc:docMkLst>
      <pc:sldChg chg="modSp">
        <pc:chgData name="Mary Thorne" userId="S::mary.thorne@london.anglican.org::a5b5e5da-c416-47bf-aff9-8cca5d278713" providerId="AD" clId="Web-{0630FABE-3BF5-4FF0-B1EB-DD9A1D8286AD}" dt="2023-10-02T18:18:15.116" v="1" actId="20577"/>
        <pc:sldMkLst>
          <pc:docMk/>
          <pc:sldMk cId="679255816" sldId="291"/>
        </pc:sldMkLst>
        <pc:spChg chg="mod">
          <ac:chgData name="Mary Thorne" userId="S::mary.thorne@london.anglican.org::a5b5e5da-c416-47bf-aff9-8cca5d278713" providerId="AD" clId="Web-{0630FABE-3BF5-4FF0-B1EB-DD9A1D8286AD}" dt="2023-10-02T18:18:15.116" v="1" actId="20577"/>
          <ac:spMkLst>
            <pc:docMk/>
            <pc:sldMk cId="679255816" sldId="291"/>
            <ac:spMk id="5" creationId="{FA96F9E5-8D36-A8A5-C360-ABB1898E27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B3CBA-3C7F-4BE7-A039-A8A2BB29DF0B}" type="datetimeFigureOut">
              <a:rPr lang="en-GB" smtClean="0"/>
              <a:t>19/11/2023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72320E-F8F2-43AB-AB49-D9C5C139596F}" type="slidenum">
              <a:rPr lang="en-GB" smtClean="0"/>
              <a:t>‹#›</a:t>
            </a:fld>
            <a:endParaRPr lang="en-GB"/>
          </a:p>
        </p:txBody>
      </p:sp>
    </p:spTree>
    <p:extLst>
      <p:ext uri="{BB962C8B-B14F-4D97-AF65-F5344CB8AC3E}">
        <p14:creationId xmlns:p14="http://schemas.microsoft.com/office/powerpoint/2010/main" val="73194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4EC0D-FE89-3D4A-871C-B7CDF984FBF3}" type="slidenum">
              <a:rPr lang="en-US" smtClean="0"/>
              <a:t>22</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FF4C-3DE3-CC45-B783-544E8DEECF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8B5691C-B88E-984A-A13E-5428565C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4854A5-3C3A-4F46-91C4-C321D92F0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B5AFE7-93A9-1542-8655-CBC730CA48D8}"/>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6" name="Footer Placeholder 5">
            <a:extLst>
              <a:ext uri="{FF2B5EF4-FFF2-40B4-BE49-F238E27FC236}">
                <a16:creationId xmlns:a16="http://schemas.microsoft.com/office/drawing/2014/main" id="{1072007C-1863-AD49-A24A-AB48C49E1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26D1F-2785-FF45-A60E-E7856A9FA62A}"/>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28768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E551-73EB-754D-A468-CA3450B53D9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73CC7B-1724-BB44-9AA3-AFB5EA80F15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836DE3-98C9-214D-A227-F8C5B1F265E5}"/>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5" name="Footer Placeholder 4">
            <a:extLst>
              <a:ext uri="{FF2B5EF4-FFF2-40B4-BE49-F238E27FC236}">
                <a16:creationId xmlns:a16="http://schemas.microsoft.com/office/drawing/2014/main" id="{F50A005F-5733-534A-90B8-10D4783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9FEA-F112-4545-88D1-3BAFE1F5F76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933433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27C8B-EBC7-994B-8DEE-E59A63B540F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60B2E9B-4D8D-5F45-A737-EF109E4A88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D745F5-48FC-DF47-AC39-9931721491FB}"/>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5" name="Footer Placeholder 4">
            <a:extLst>
              <a:ext uri="{FF2B5EF4-FFF2-40B4-BE49-F238E27FC236}">
                <a16:creationId xmlns:a16="http://schemas.microsoft.com/office/drawing/2014/main" id="{45E5410C-9319-F041-9AD1-BAEE8C42C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6B1B-4401-3949-8E3F-DE74B1B3F908}"/>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47697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E9C1-8ED9-CA4A-AD76-D7D3CD99EB5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4A4EFD0-D945-9C46-AD3A-F8B1B13B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BF3E435-13F5-F44F-9089-8E9ED246EAEA}"/>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5" name="Footer Placeholder 4">
            <a:extLst>
              <a:ext uri="{FF2B5EF4-FFF2-40B4-BE49-F238E27FC236}">
                <a16:creationId xmlns:a16="http://schemas.microsoft.com/office/drawing/2014/main" id="{E91ADE4F-2196-3D42-BD2A-38870AE82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DB89D-1714-EF47-9A59-722923BD8E3F}"/>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88968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1E23-60B6-2845-B408-15FF7AFDA1E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B21FD2-B6C2-8743-AE07-835F5777AD3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F66F3F-FD51-2049-B519-C99C443784CC}"/>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5" name="Footer Placeholder 4">
            <a:extLst>
              <a:ext uri="{FF2B5EF4-FFF2-40B4-BE49-F238E27FC236}">
                <a16:creationId xmlns:a16="http://schemas.microsoft.com/office/drawing/2014/main" id="{CB2D7152-3AF1-1A4A-9FC9-A66AEA65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2D6A-99AC-304C-8170-06D6A3033367}"/>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744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D835-D7D8-E44C-B5D6-C1F445CF5B1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9AC0E26-2F05-244D-8D0D-33A0D7FFCA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BFFE58E-D6F3-B84B-B5D6-A60ECFA91179}"/>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5" name="Footer Placeholder 4">
            <a:extLst>
              <a:ext uri="{FF2B5EF4-FFF2-40B4-BE49-F238E27FC236}">
                <a16:creationId xmlns:a16="http://schemas.microsoft.com/office/drawing/2014/main" id="{7BC3FB78-9681-7146-AD53-EA57328F8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779A-55A5-BE45-A8D8-A71BECA763C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08298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50B8-5BA9-F947-856C-4015DE6E6C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F89CCE-66CD-404C-9B48-2B417B1A7D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985F8E2-836F-E741-8B3E-38D70659F60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A13EED2-D74F-0242-960A-9DA028BF03AE}"/>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6" name="Footer Placeholder 5">
            <a:extLst>
              <a:ext uri="{FF2B5EF4-FFF2-40B4-BE49-F238E27FC236}">
                <a16:creationId xmlns:a16="http://schemas.microsoft.com/office/drawing/2014/main" id="{68C18D76-C842-324D-A767-B6AD3C3B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0260-4EB7-2F4A-AF6C-CCE1F372490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02293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593-1C58-F246-85C8-B2A4B9E4A8C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E1BA7F-C969-AB43-B91D-9FA0D9019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08D577-1716-5843-A005-4AD6CE7C4DE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2107EE9-761C-0C46-BF82-DDCC0C446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5C56B46-B275-5146-BFCE-8343C6358CD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E8B2E11-6828-CC4D-B31C-D41754F808C4}"/>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8" name="Footer Placeholder 7">
            <a:extLst>
              <a:ext uri="{FF2B5EF4-FFF2-40B4-BE49-F238E27FC236}">
                <a16:creationId xmlns:a16="http://schemas.microsoft.com/office/drawing/2014/main" id="{96DE111F-49A6-6E44-8F8F-6EBD90C5B6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5D1EF5-9600-F849-A6F8-EDE0E1DCAA64}"/>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81022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C8B-3CD5-3C4B-8C68-1D0B1EFC05E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F618E93-0852-0745-A3F5-DCA3E741173A}"/>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4" name="Footer Placeholder 3">
            <a:extLst>
              <a:ext uri="{FF2B5EF4-FFF2-40B4-BE49-F238E27FC236}">
                <a16:creationId xmlns:a16="http://schemas.microsoft.com/office/drawing/2014/main" id="{853020E4-EF38-8B40-B868-8D03F6480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CB915-5024-5E4A-AC02-DBCD9C7C9709}"/>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29808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7BE1-EF87-5A44-B07B-4D0AFC95AF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E9B1899-BA03-7249-8937-A29C7E0FB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4CBFCD2-F3AE-3E4D-8A23-D970BED57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747E706-795F-1541-A991-E5826285AAF2}"/>
              </a:ext>
            </a:extLst>
          </p:cNvPr>
          <p:cNvSpPr>
            <a:spLocks noGrp="1"/>
          </p:cNvSpPr>
          <p:nvPr>
            <p:ph type="dt" sz="half" idx="10"/>
          </p:nvPr>
        </p:nvSpPr>
        <p:spPr/>
        <p:txBody>
          <a:bodyPr/>
          <a:lstStyle/>
          <a:p>
            <a:fld id="{B776C0C9-5303-E24F-AC1E-150A11D1B4EC}" type="datetimeFigureOut">
              <a:rPr lang="en-US" smtClean="0"/>
              <a:t>11/19/2023</a:t>
            </a:fld>
            <a:endParaRPr lang="en-US"/>
          </a:p>
        </p:txBody>
      </p:sp>
      <p:sp>
        <p:nvSpPr>
          <p:cNvPr id="6" name="Footer Placeholder 5">
            <a:extLst>
              <a:ext uri="{FF2B5EF4-FFF2-40B4-BE49-F238E27FC236}">
                <a16:creationId xmlns:a16="http://schemas.microsoft.com/office/drawing/2014/main" id="{6A52EF06-9C56-9D43-A3C8-19447C72D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4BEA-B893-D948-89DD-8341AE8EF90B}"/>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1198777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11/19/2023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11/19/2023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9"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3" Type="http://schemas.openxmlformats.org/officeDocument/2006/relationships/hyperlink" Target="http://www.paperlesschristmas.org.uk/downloads/" TargetMode="Externa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balancedre.org.uk/index.php/theology/"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balancedre.org.uk/index.php/theology/"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balancedre.org.uk/index.php/theology/" TargetMode="External"/><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a:spLocks/>
          </p:cNvSpPr>
          <p:nvPr/>
        </p:nvSpPr>
        <p:spPr>
          <a:xfrm>
            <a:off x="6500190" y="2754216"/>
            <a:ext cx="5688697" cy="267874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52668" y="279247"/>
            <a:ext cx="8039647" cy="830997"/>
          </a:xfrm>
          <a:prstGeom prst="rect">
            <a:avLst/>
          </a:prstGeom>
          <a:noFill/>
        </p:spPr>
        <p:txBody>
          <a:bodyPr wrap="square" rtlCol="0">
            <a:spAutoFit/>
          </a:bodyPr>
          <a:lstStyle/>
          <a:p>
            <a:r>
              <a:rPr lang="en-US" sz="2400" dirty="0">
                <a:solidFill>
                  <a:schemeClr val="bg1"/>
                </a:solidFill>
                <a:latin typeface="Work Sans Light" pitchFamily="2" charset="0"/>
              </a:rPr>
              <a:t>Big Question: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 art and music convey Christmas?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INCARNATION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870" y="2754217"/>
            <a:ext cx="3081976"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a:spLocks/>
          </p:cNvSpPr>
          <p:nvPr/>
        </p:nvSpPr>
        <p:spPr>
          <a:xfrm>
            <a:off x="6571239" y="5574684"/>
            <a:ext cx="5394376" cy="1169551"/>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Be mindful of pupils’ cultural backgrounds and beliefs.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Calibri Light" panose="020F0302020204030204" pitchFamily="34" charset="0"/>
              </a:rPr>
              <a:t>To note:</a:t>
            </a:r>
            <a:r>
              <a:rPr lang="en-GB" sz="1000" dirty="0">
                <a:effectLst/>
                <a:latin typeface="Work Sans" pitchFamily="2" charset="0"/>
                <a:ea typeface="Calibri" panose="020F0502020204030204" pitchFamily="34" charset="0"/>
                <a:cs typeface="Calibri Light" panose="020F0302020204030204" pitchFamily="34" charset="0"/>
              </a:rPr>
              <a:t>  Week 4 requires pupils to recreate the Nativity narrative using a medium of their choice.  Links can be made with the following subjects:  English, music, art.  E.g.:  Skills in prior art lessons could be taught in order to ensure a high-quality piece of art is produced.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p:cNvSpPr>
          <p:nvPr/>
        </p:nvSpPr>
        <p:spPr>
          <a:xfrm>
            <a:off x="6684339" y="2880880"/>
            <a:ext cx="3211577" cy="2637966"/>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Times New Roman"/>
              </a:rPr>
              <a:t>Religious vocabulary:</a:t>
            </a:r>
            <a:br>
              <a:rPr lang="en-GB" sz="1000" b="1" dirty="0">
                <a:effectLst/>
                <a:latin typeface="Work Sans" pitchFamily="2" charset="0"/>
                <a:ea typeface="Calibri" panose="020F0502020204030204" pitchFamily="34" charset="0"/>
                <a:cs typeface="Times New Roman" panose="02020603050405020304" pitchFamily="18" charset="0"/>
              </a:rPr>
            </a:b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dirty="0">
                <a:effectLst/>
                <a:latin typeface="Work Sans" pitchFamily="2" charset="0"/>
                <a:ea typeface="Times New Roman" panose="02020603050405020304" pitchFamily="18" charset="0"/>
                <a:cs typeface="Calibri Light" panose="020F0302020204030204" pitchFamily="34" charset="0"/>
              </a:rPr>
              <a:t>Incarnation:</a:t>
            </a:r>
            <a:r>
              <a:rPr lang="en-GB" sz="1000" dirty="0">
                <a:effectLst/>
                <a:latin typeface="Work Sans" pitchFamily="2" charset="0"/>
                <a:ea typeface="Times New Roman" panose="02020603050405020304" pitchFamily="18" charset="0"/>
                <a:cs typeface="Calibri Light" panose="020F0302020204030204" pitchFamily="34"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dirty="0">
                <a:effectLst/>
                <a:latin typeface="Work Sans" pitchFamily="2" charset="0"/>
                <a:ea typeface="Times New Roman" panose="02020603050405020304" pitchFamily="18" charset="0"/>
                <a:cs typeface="Calibri Light" panose="020F0302020204030204" pitchFamily="34" charset="0"/>
              </a:rPr>
              <a:t>Theology:</a:t>
            </a:r>
            <a:r>
              <a:rPr lang="en-GB" sz="1000" dirty="0">
                <a:effectLst/>
                <a:latin typeface="Work Sans" pitchFamily="2" charset="0"/>
                <a:ea typeface="Times New Roman" panose="02020603050405020304" pitchFamily="18" charset="0"/>
                <a:cs typeface="Calibri Light" panose="020F0302020204030204" pitchFamily="34"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Nativity:</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The birth of Jesus celebrated by Christians at Christmas</a:t>
            </a:r>
          </a:p>
          <a:p>
            <a:pPr marL="17145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Sacred:</a:t>
            </a:r>
            <a:r>
              <a:rPr lang="en-GB" sz="1000" dirty="0">
                <a:solidFill>
                  <a:srgbClr val="424242"/>
                </a:solidFill>
                <a:effectLst/>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Times New Roman" panose="02020603050405020304" pitchFamily="18" charset="0"/>
                <a:cs typeface="Arial" panose="020B0604020202020204" pitchFamily="34" charset="0"/>
              </a:rPr>
              <a:t>The term is commonly used in Western society in two ways</a:t>
            </a:r>
            <a:r>
              <a:rPr lang="en-GB" sz="1000" dirty="0">
                <a:solidFill>
                  <a:srgbClr val="424242"/>
                </a:solidFill>
                <a:effectLst/>
                <a:latin typeface="Work Sans" pitchFamily="2" charset="0"/>
                <a:ea typeface="Times New Roman" panose="02020603050405020304" pitchFamily="18" charset="0"/>
                <a:cs typeface="Arial" panose="020B0604020202020204" pitchFamily="34" charset="0"/>
              </a:rPr>
              <a:t>. </a:t>
            </a:r>
            <a:r>
              <a:rPr lang="en-GB" sz="1000" dirty="0">
                <a:effectLst/>
                <a:latin typeface="Work Sans" pitchFamily="2" charset="0"/>
                <a:ea typeface="Times New Roman" panose="02020603050405020304" pitchFamily="18" charset="0"/>
                <a:cs typeface="Arial" panose="020B0604020202020204" pitchFamily="34" charset="0"/>
              </a:rPr>
              <a:t>Firstly, sacred can refer to something that has been marked off for</a:t>
            </a:r>
            <a:r>
              <a:rPr lang="en-GB" sz="1000" b="1" dirty="0">
                <a:effectLst/>
                <a:latin typeface="Work Sans" pitchFamily="2" charset="0"/>
                <a:ea typeface="Times New Roman" panose="02020603050405020304" pitchFamily="18" charset="0"/>
                <a:cs typeface="Arial" panose="020B0604020202020204" pitchFamily="34" charset="0"/>
              </a:rPr>
              <a:t> </a:t>
            </a:r>
            <a:r>
              <a:rPr lang="en-GB" sz="1000" dirty="0">
                <a:effectLst/>
                <a:latin typeface="Work Sans" pitchFamily="2" charset="0"/>
                <a:ea typeface="Times New Roman" panose="02020603050405020304" pitchFamily="18" charset="0"/>
                <a:cs typeface="Arial" panose="020B0604020202020204" pitchFamily="34" charset="0"/>
              </a:rPr>
              <a:t>some religious purpose, whether being for a ritual or devotion. The second usage occurs among believers who conceive the term as the God himself.</a:t>
            </a:r>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a:spLocks/>
          </p:cNvSpPr>
          <p:nvPr/>
        </p:nvSpPr>
        <p:spPr>
          <a:xfrm>
            <a:off x="226385" y="2881706"/>
            <a:ext cx="2586671" cy="3424977"/>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The know and remember the meaning of the core concept:   Incarnation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To know what makes a piece of art sacred.</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To know the influence carols, have on conveying the central beliefs of Christmas to the world.</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central beliefs in the Nativity narrative.</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key religious vocabulary and what each word means.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a:spLocks/>
          </p:cNvSpPr>
          <p:nvPr/>
        </p:nvSpPr>
        <p:spPr>
          <a:xfrm>
            <a:off x="3146326" y="2753881"/>
            <a:ext cx="3211577" cy="4217886"/>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a:t>
            </a:r>
          </a:p>
          <a:p>
            <a:r>
              <a:rPr lang="en-GB" sz="1000" b="1" dirty="0">
                <a:solidFill>
                  <a:srgbClr val="2D80A5"/>
                </a:solidFill>
                <a:latin typeface="Work Sans" pitchFamily="2" charset="0"/>
                <a:ea typeface="Calibri" panose="020F0502020204030204" pitchFamily="34" charset="0"/>
                <a:cs typeface="Calibri Light"/>
              </a:rPr>
              <a:t> </a:t>
            </a:r>
            <a:br>
              <a:rPr lang="en-GB" sz="1000" b="1" dirty="0">
                <a:effectLst/>
                <a:latin typeface="Work Sans" pitchFamily="2" charset="0"/>
                <a:ea typeface="Calibri" panose="020F0502020204030204" pitchFamily="34" charset="0"/>
                <a:cs typeface="Calibri Light" panose="020F0302020204030204" pitchFamily="34"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expressing meaning:</a:t>
            </a:r>
            <a:endParaRPr lang="en-GB" sz="1000" dirty="0">
              <a:effectLst/>
              <a:latin typeface="Work Sans" pitchFamily="2" charset="0"/>
              <a:ea typeface="Times New Roman" panose="02020603050405020304" pitchFamily="18" charset="0"/>
            </a:endParaRPr>
          </a:p>
          <a:p>
            <a:pPr marL="171450" lvl="0" indent="-171450">
              <a:lnSpc>
                <a:spcPct val="106000"/>
              </a:lnSpc>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express my own thoughts and beliefs related to the Nativity narrative through a range of media </a:t>
            </a:r>
            <a:r>
              <a:rPr lang="en-GB" sz="1000" kern="1200" dirty="0" err="1">
                <a:solidFill>
                  <a:srgbClr val="000000"/>
                </a:solidFill>
                <a:effectLst/>
                <a:latin typeface="Work Sans" pitchFamily="2" charset="0"/>
                <a:ea typeface="Times New Roman" panose="02020603050405020304" pitchFamily="18" charset="0"/>
                <a:cs typeface="Times New Roman" panose="02020603050405020304" pitchFamily="18" charset="0"/>
              </a:rPr>
              <a:t>ie</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art and music.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show my own understanding of the similarities and differences of how artists and musicians express their beliefs related to the Nativity narrative.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explain what the artists’/musicians’ beliefs might be by interpreting their work.  (GD)</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1200" dirty="0">
                <a:solidFill>
                  <a:srgbClr val="000000"/>
                </a:solidFill>
                <a:effectLst/>
                <a:latin typeface="Work Sans"/>
                <a:ea typeface="Times New Roman" panose="02020603050405020304" pitchFamily="18" charset="0"/>
                <a:cs typeface="Times New Roman"/>
              </a:rPr>
              <a:t>Questions of meaning, purpose and truth:</a:t>
            </a:r>
            <a:endParaRPr lang="en-GB" sz="1000" dirty="0">
              <a:solidFill>
                <a:srgbClr val="000000"/>
              </a:solidFill>
              <a:latin typeface="Work Sans" pitchFamily="2"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a:buChar char="•"/>
            </a:pPr>
            <a:r>
              <a:rPr lang="en-GB" sz="1000" kern="1200" dirty="0">
                <a:solidFill>
                  <a:srgbClr val="000000"/>
                </a:solidFill>
                <a:effectLst/>
                <a:latin typeface="Work Sans"/>
                <a:ea typeface="Times New Roman" panose="02020603050405020304" pitchFamily="18" charset="0"/>
                <a:cs typeface="Times New Roman"/>
              </a:rPr>
              <a:t>I can begin to apply my own understanding </a:t>
            </a:r>
            <a:r>
              <a:rPr lang="en-GB" sz="1000" kern="1200">
                <a:solidFill>
                  <a:srgbClr val="000000"/>
                </a:solidFill>
                <a:effectLst/>
                <a:latin typeface="Work Sans"/>
                <a:ea typeface="Times New Roman" panose="02020603050405020304" pitchFamily="18" charset="0"/>
                <a:cs typeface="Times New Roman"/>
              </a:rPr>
              <a:t>of Christmas and support my viewpoint (WT</a:t>
            </a:r>
            <a:r>
              <a:rPr lang="en-GB" sz="1000">
                <a:solidFill>
                  <a:srgbClr val="000000"/>
                </a:solidFill>
                <a:latin typeface="Work Sans"/>
                <a:ea typeface="Times New Roman" panose="02020603050405020304" pitchFamily="18" charset="0"/>
                <a:cs typeface="Times New Roman"/>
              </a:rPr>
              <a:t>)</a:t>
            </a:r>
            <a:endParaRPr lang="en-GB" sz="1000">
              <a:solidFill>
                <a:srgbClr val="000000"/>
              </a:solidFill>
              <a:latin typeface="Work Sans" pitchFamily="2"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a:buChar char="•"/>
            </a:pPr>
            <a:r>
              <a:rPr lang="en-GB" sz="1000" kern="1200" dirty="0">
                <a:solidFill>
                  <a:srgbClr val="000000"/>
                </a:solidFill>
                <a:effectLst/>
                <a:latin typeface="Work Sans"/>
                <a:ea typeface="Times New Roman" panose="02020603050405020304" pitchFamily="18" charset="0"/>
                <a:cs typeface="Times New Roman"/>
              </a:rPr>
              <a:t>I can use other people’s interpretation of the meaning of the Nativity narrative to inform my own work.</a:t>
            </a:r>
            <a:r>
              <a:rPr lang="en-GB" sz="1000" dirty="0">
                <a:solidFill>
                  <a:srgbClr val="000000"/>
                </a:solidFill>
                <a:latin typeface="Work Sans"/>
                <a:ea typeface="Times New Roman" panose="02020603050405020304" pitchFamily="18" charset="0"/>
                <a:cs typeface="Times New Roman"/>
              </a:rPr>
              <a:t> </a:t>
            </a:r>
            <a:r>
              <a:rPr lang="en-GB" sz="1000" kern="1200" dirty="0">
                <a:solidFill>
                  <a:srgbClr val="000000"/>
                </a:solidFill>
                <a:effectLst/>
                <a:latin typeface="Work Sans"/>
                <a:ea typeface="Times New Roman" panose="02020603050405020304" pitchFamily="18" charset="0"/>
                <a:cs typeface="Times New Roman"/>
              </a:rPr>
              <a:t> (Exp)</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understand the influence time, place and culture has had on the representation of the Christmas message.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a:spLocks/>
          </p:cNvSpPr>
          <p:nvPr/>
        </p:nvSpPr>
        <p:spPr>
          <a:xfrm>
            <a:off x="9897718" y="2895940"/>
            <a:ext cx="2369956" cy="1388393"/>
          </a:xfrm>
          <a:prstGeom prst="rect">
            <a:avLst/>
          </a:prstGeom>
          <a:noFill/>
        </p:spPr>
        <p:txBody>
          <a:bodyPr wrap="square" lIns="91440" tIns="45720" rIns="91440" bIns="45720" rtlCol="0" anchor="t">
            <a:spAutoFit/>
          </a:bodyPr>
          <a:lstStyle/>
          <a:p>
            <a:pPr marL="171450" lvl="0" indent="-171450">
              <a:lnSpc>
                <a:spcPct val="106000"/>
              </a:lnSpc>
              <a:buFont typeface="Arial" panose="020B0604020202020204" pitchFamily="34" charset="0"/>
              <a:buChar char="•"/>
            </a:pPr>
            <a:r>
              <a:rPr lang="en-GB" sz="1000" b="1" kern="1200" dirty="0">
                <a:effectLst/>
                <a:latin typeface="Work Sans" pitchFamily="2" charset="0"/>
                <a:ea typeface="Times New Roman" panose="02020603050405020304" pitchFamily="18" charset="0"/>
                <a:cs typeface="Times New Roman" panose="02020603050405020304" pitchFamily="18" charset="0"/>
              </a:rPr>
              <a:t>Secular:</a:t>
            </a:r>
            <a:r>
              <a:rPr lang="en-GB" sz="1000" kern="1200" dirty="0">
                <a:effectLst/>
                <a:latin typeface="Work Sans" pitchFamily="2" charset="0"/>
                <a:ea typeface="Times New Roman" panose="02020603050405020304" pitchFamily="18" charset="0"/>
                <a:cs typeface="Times New Roman" panose="02020603050405020304" pitchFamily="18" charset="0"/>
              </a:rPr>
              <a:t>  Not having any connection to religion.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Religious:</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Something or someone connected to a religion.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Christmas carol:</a:t>
            </a:r>
            <a:r>
              <a:rPr lang="en-GB" sz="1000" dirty="0">
                <a:effectLst/>
                <a:latin typeface="Work Sans" pitchFamily="2" charset="0"/>
                <a:ea typeface="Times New Roman" panose="02020603050405020304" pitchFamily="18" charset="0"/>
                <a:cs typeface="Calibri Light" panose="020F0302020204030204" pitchFamily="34" charset="0"/>
              </a:rPr>
              <a:t>  Refer to background knowledge for teachers.</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noGrp="1" noRot="1" noMove="1" noResize="1" noEditPoints="1" noAdjustHandles="1" noChangeArrowheads="1" noChangeShapeType="1"/>
          </p:cNvSpPr>
          <p:nvPr/>
        </p:nvSpPr>
        <p:spPr>
          <a:xfrm>
            <a:off x="2463253" y="1526610"/>
            <a:ext cx="7988992" cy="861774"/>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What do the Gospel accounts reveal about the theology (beliefs) associated with the festival of Christmas?</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How is the theology (beliefs) of Christmas represented in art today?</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Do Christmas carols convey the central beliefs of Christmas</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to the world?</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The Nativity narrative; whose story is it to tell?  </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(Additional time is required for this lesson.)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a:spLocks noGrp="1" noRot="1" noMove="1" noResize="1" noEditPoints="1" noAdjustHandles="1" noChangeArrowheads="1" noChangeShapeType="1"/>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a:spLocks noGrp="1" noRot="1" noMove="1" noResize="1" noEditPoints="1" noAdjustHandles="1" noChangeArrowheads="1" noChangeShapeType="1"/>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is the theology (beliefs) of Christmas represented in art today?</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01300"/>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Explore and understand how artists represent the central beliefs of Christmas in their artwork.</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their own thoughts and views related to the Nativity narrative.</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Explain what the artists beliefs might be by interpreting their work.</a:t>
            </a:r>
          </a:p>
          <a:p>
            <a:pPr marL="228600">
              <a:lnSpc>
                <a:spcPct val="106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Incarnation, sacred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708434"/>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Recall the accounts reported in the Gospel of Matthew and Luke.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the reasons why the authors focused on different aspects linked to the birth of Jesus.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explain the theology (beliefs) behind the festival of Christmas.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is meant by secular and religious.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word sacred means?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makes a piece of artwork sacred?</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is the theology of Christmas represented in art today?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270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is the theology (beliefs) of Christmas represented in art today?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903469"/>
            <a:ext cx="8487970" cy="5016758"/>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Focus the lesson on three pieces of art from the resource pack.</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‘Incarnation’</a:t>
            </a:r>
            <a:r>
              <a:rPr lang="en-GB" sz="1000" dirty="0">
                <a:effectLst/>
                <a:latin typeface="Work Sans" pitchFamily="2" charset="0"/>
                <a:ea typeface="Calibri" panose="020F0502020204030204" pitchFamily="34" charset="0"/>
                <a:cs typeface="Times New Roman" panose="02020603050405020304" pitchFamily="18" charset="0"/>
              </a:rPr>
              <a:t> Fernando </a:t>
            </a:r>
            <a:r>
              <a:rPr lang="en-GB" sz="1000" dirty="0" err="1">
                <a:effectLst/>
                <a:latin typeface="Work Sans" pitchFamily="2" charset="0"/>
                <a:ea typeface="Calibri" panose="020F0502020204030204" pitchFamily="34" charset="0"/>
                <a:cs typeface="Times New Roman" panose="02020603050405020304" pitchFamily="18" charset="0"/>
              </a:rPr>
              <a:t>Arizti</a:t>
            </a:r>
            <a:r>
              <a:rPr lang="en-GB" sz="1000" dirty="0">
                <a:effectLst/>
                <a:latin typeface="Work Sans" pitchFamily="2" charset="0"/>
                <a:ea typeface="Calibri" panose="020F0502020204030204" pitchFamily="34" charset="0"/>
                <a:cs typeface="Times New Roman" panose="02020603050405020304" pitchFamily="18" charset="0"/>
              </a:rPr>
              <a:t> 1989.  Mexico/USA</a:t>
            </a:r>
          </a:p>
          <a:p>
            <a:r>
              <a:rPr lang="en-GB" sz="1000" b="1" dirty="0">
                <a:effectLst/>
                <a:latin typeface="Work Sans" pitchFamily="2" charset="0"/>
                <a:ea typeface="Calibri" panose="020F0502020204030204" pitchFamily="34" charset="0"/>
                <a:cs typeface="Times New Roman" panose="02020603050405020304" pitchFamily="18" charset="0"/>
              </a:rPr>
              <a:t>‘4am Madonna’</a:t>
            </a:r>
            <a:r>
              <a:rPr lang="en-GB" sz="1000" dirty="0">
                <a:effectLst/>
                <a:latin typeface="Work Sans" pitchFamily="2" charset="0"/>
                <a:ea typeface="Calibri" panose="020F0502020204030204" pitchFamily="34" charset="0"/>
                <a:cs typeface="Times New Roman" panose="02020603050405020304" pitchFamily="18" charset="0"/>
              </a:rPr>
              <a:t> Antonia Rolls 1995.  United Kingdom</a:t>
            </a:r>
          </a:p>
          <a:p>
            <a:r>
              <a:rPr lang="en-GB" sz="1000" b="1" dirty="0">
                <a:effectLst/>
                <a:latin typeface="Work Sans"/>
                <a:ea typeface="Calibri" panose="020F0502020204030204" pitchFamily="34" charset="0"/>
                <a:cs typeface="Times New Roman"/>
              </a:rPr>
              <a:t>‘The meaning of Christmas’</a:t>
            </a:r>
            <a:r>
              <a:rPr lang="en-GB" sz="1000" dirty="0">
                <a:effectLst/>
                <a:latin typeface="Work Sans"/>
                <a:ea typeface="Calibri" panose="020F0502020204030204" pitchFamily="34" charset="0"/>
                <a:cs typeface="Times New Roman"/>
              </a:rPr>
              <a:t> </a:t>
            </a:r>
            <a:r>
              <a:rPr lang="en-GB" sz="1000" dirty="0" err="1">
                <a:effectLst/>
                <a:latin typeface="Work Sans"/>
                <a:ea typeface="Calibri" panose="020F0502020204030204" pitchFamily="34" charset="0"/>
                <a:cs typeface="Times New Roman"/>
              </a:rPr>
              <a:t>Krostoffer</a:t>
            </a:r>
            <a:r>
              <a:rPr lang="en-GB" sz="1000" dirty="0">
                <a:effectLst/>
                <a:latin typeface="Work Sans"/>
                <a:ea typeface="Calibri" panose="020F0502020204030204" pitchFamily="34" charset="0"/>
                <a:cs typeface="Times New Roman"/>
              </a:rPr>
              <a:t> Ardena 1995.</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Philippines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Take </a:t>
            </a:r>
            <a:r>
              <a:rPr lang="en-GB" sz="1000" dirty="0">
                <a:effectLst/>
                <a:latin typeface="Work Sans"/>
                <a:ea typeface="Calibri" panose="020F0502020204030204" pitchFamily="34" charset="0"/>
                <a:cs typeface="Times New Roman"/>
              </a:rPr>
              <a:t>each piece of art one at a time and explore all or some of the questions</a:t>
            </a:r>
            <a:r>
              <a:rPr lang="en-GB" sz="1000" dirty="0">
                <a:latin typeface="Work Sans"/>
                <a:ea typeface="Calibri" panose="020F0502020204030204" pitchFamily="34" charset="0"/>
                <a:cs typeface="Times New Roman"/>
              </a:rPr>
              <a:t> (Picturing Jesus – worldwide contemporary artists Pack B – RE Today – Lat Blaylock) </a:t>
            </a:r>
            <a:r>
              <a:rPr lang="en-GB" sz="1000" b="1" dirty="0">
                <a:latin typeface="Work Sans"/>
                <a:ea typeface="Calibri" panose="020F0502020204030204" pitchFamily="34" charset="0"/>
                <a:cs typeface="Times New Roman"/>
              </a:rPr>
              <a:t>See appendix lesson 2.</a:t>
            </a:r>
            <a:endParaRPr lang="en-GB" sz="1000" b="1"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latin typeface="Work Sans"/>
                <a:cs typeface="Times New Roman"/>
              </a:rPr>
              <a:t>‘Incarnation’</a:t>
            </a:r>
            <a:r>
              <a:rPr lang="en-GB" sz="1000" dirty="0">
                <a:latin typeface="Work Sans"/>
                <a:cs typeface="Times New Roman"/>
              </a:rPr>
              <a:t> Fernando </a:t>
            </a:r>
            <a:r>
              <a:rPr lang="en-GB" sz="1000" dirty="0" err="1">
                <a:latin typeface="Work Sans"/>
                <a:cs typeface="Times New Roman"/>
              </a:rPr>
              <a:t>Arizti</a:t>
            </a:r>
            <a:r>
              <a:rPr lang="en-GB" sz="1000" dirty="0">
                <a:latin typeface="Work Sans"/>
                <a:cs typeface="Times New Roman"/>
              </a:rPr>
              <a:t> 1989.  Mexico/USA</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What is happening in the picture?  Describe it simply to a partner.</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What five words would you choose to describe this picture to someone who had never seen it?</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What do like and dislike about this picture?</a:t>
            </a:r>
          </a:p>
          <a:p>
            <a:pPr marL="171450" indent="-171450">
              <a:buFont typeface="Arial"/>
              <a:buChar char="•"/>
            </a:pPr>
            <a:r>
              <a:rPr lang="en-GB" sz="1000" dirty="0">
                <a:latin typeface="Work Sans"/>
                <a:ea typeface="Calibri" panose="020F0502020204030204" pitchFamily="34" charset="0"/>
                <a:cs typeface="Times New Roman"/>
              </a:rPr>
              <a:t>Incarnation means 'becoming human'.  Could God become a human person?  What does the artist seem to think, and what do you think?</a:t>
            </a:r>
          </a:p>
          <a:p>
            <a:pPr marL="171450" indent="-171450">
              <a:buFont typeface="Arial"/>
              <a:buChar char="•"/>
            </a:pPr>
            <a:r>
              <a:rPr lang="en-GB" sz="1000" dirty="0">
                <a:latin typeface="Work Sans"/>
                <a:ea typeface="Calibri" panose="020F0502020204030204" pitchFamily="34" charset="0"/>
                <a:cs typeface="Times New Roman"/>
              </a:rPr>
              <a:t>What do you think all the figures in the lower sections of the picture represent?</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What do you think artist thinks of Jesus?  Is this a good picture of Jesus?</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endParaRPr lang="en-GB" sz="1000" dirty="0">
              <a:latin typeface="Work Sans" pitchFamily="2" charset="0"/>
              <a:ea typeface="Calibri" panose="020F0502020204030204" pitchFamily="34" charset="0"/>
              <a:cs typeface="Times New Roman" panose="02020603050405020304" pitchFamily="18" charset="0"/>
            </a:endParaRPr>
          </a:p>
          <a:p>
            <a:r>
              <a:rPr lang="en-GB" sz="1000" b="1" dirty="0">
                <a:latin typeface="Work Sans"/>
                <a:cs typeface="Times New Roman"/>
              </a:rPr>
              <a:t>‘4am Madonna’</a:t>
            </a:r>
            <a:r>
              <a:rPr lang="en-GB" sz="1000" dirty="0">
                <a:latin typeface="Work Sans"/>
                <a:cs typeface="Times New Roman"/>
              </a:rPr>
              <a:t> Antonia Rolls 1995.  United Kingdom</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What is happening in the picture?  Why do you think Mary looks so cross?</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The artist has included some 'traditional' things in her painting of Mary and Jesus, and some 'modern' things.  Make two lists of these.  Why do you think she has done this?</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What do you like and dislike about this picture?</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Mary is sometimes seen as a unique mother, and sometimes she appears to be an ordinary mother.  Could she be both?  What do you think?</a:t>
            </a:r>
          </a:p>
          <a:p>
            <a:pPr marL="171450" indent="-171450">
              <a:buFont typeface="Arial"/>
              <a:buChar char="•"/>
            </a:pPr>
            <a:endParaRPr lang="en-GB" sz="1000" dirty="0">
              <a:latin typeface="Work Sans"/>
              <a:ea typeface="Calibri" panose="020F0502020204030204" pitchFamily="34" charset="0"/>
              <a:cs typeface="Times New Roman"/>
            </a:endParaRPr>
          </a:p>
          <a:p>
            <a:r>
              <a:rPr lang="en-GB" sz="1000" b="1" dirty="0">
                <a:latin typeface="Work Sans"/>
                <a:cs typeface="Times New Roman"/>
              </a:rPr>
              <a:t>‘The meaning of Christmas’</a:t>
            </a:r>
            <a:r>
              <a:rPr lang="en-GB" sz="1000" dirty="0">
                <a:latin typeface="Work Sans"/>
                <a:cs typeface="Times New Roman"/>
              </a:rPr>
              <a:t> </a:t>
            </a:r>
            <a:r>
              <a:rPr lang="en-GB" sz="1000" dirty="0" err="1">
                <a:latin typeface="Work Sans"/>
                <a:cs typeface="Times New Roman"/>
              </a:rPr>
              <a:t>Krostoffer</a:t>
            </a:r>
            <a:r>
              <a:rPr lang="en-GB" sz="1000" dirty="0">
                <a:latin typeface="Work Sans"/>
                <a:cs typeface="Times New Roman"/>
              </a:rPr>
              <a:t> Ardena 1995.  Philippines</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What is happening in this picture?</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What do you like and dislike about this picture?</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Every eye is on the baby, but the baby's eyes are closed.   Why do you think the artist has chosen to show the scene in this way?</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This is not a typical Christmas picture and would be an unusual Christmas card.  In what ways do you think Kristoffer Ardena understands the 'meaning of Christmas?</a:t>
            </a:r>
            <a:endParaRPr lang="en-GB" sz="1000" dirty="0">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757748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138773"/>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is the theology (beliefs) of Christmas represented in art today?</a:t>
            </a:r>
          </a:p>
          <a:p>
            <a:endParaRPr lang="en-GB" sz="1000" dirty="0">
              <a:solidFill>
                <a:schemeClr val="bg1"/>
              </a:solidFill>
              <a:latin typeface="Work Sans Light" pitchFamily="2" charset="0"/>
              <a:ea typeface="Calibri" panose="020F0502020204030204" pitchFamily="34" charset="0"/>
              <a:cs typeface="Times New Roman" panose="02020603050405020304" pitchFamily="18" charset="0"/>
            </a:endParaRPr>
          </a:p>
          <a:p>
            <a:endParaRPr lang="en-GB" sz="1000" dirty="0">
              <a:solidFill>
                <a:schemeClr val="bg1"/>
              </a:solidFill>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903469"/>
            <a:ext cx="8387302" cy="4708981"/>
          </a:xfrm>
          <a:prstGeom prst="rect">
            <a:avLst/>
          </a:prstGeom>
          <a:noFill/>
        </p:spPr>
        <p:txBody>
          <a:bodyPr wrap="square" lIns="91440" tIns="45720" rIns="91440" bIns="45720" anchor="t">
            <a:spAutoFit/>
          </a:bodyPr>
          <a:lstStyle/>
          <a:p>
            <a:pPr marL="171450" indent="-171450">
              <a:buFont typeface="Arial"/>
              <a:buChar char="•"/>
            </a:pPr>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Calibri"/>
                <a:cs typeface="Times New Roman"/>
              </a:rPr>
              <a:t>Teachers to decide how best to lead this discussion in order to get the best responses from the pupils.</a:t>
            </a:r>
          </a:p>
          <a:p>
            <a:r>
              <a:rPr lang="en-GB" sz="1000" dirty="0">
                <a:effectLst/>
                <a:latin typeface="Work Sans" pitchFamily="2" charset="0"/>
                <a:ea typeface="Calibri" panose="020F0502020204030204" pitchFamily="34" charset="0"/>
                <a:cs typeface="Times New Roman" panose="02020603050405020304" pitchFamily="18" charset="0"/>
              </a:rPr>
              <a:t>E.g.:   Whole class with talk partners.  In small groups and then feeding back to whole class.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Do </a:t>
            </a:r>
            <a:r>
              <a:rPr lang="en-GB" sz="1000" b="1" dirty="0">
                <a:effectLst/>
                <a:latin typeface="Work Sans" pitchFamily="2" charset="0"/>
                <a:ea typeface="Calibri" panose="020F0502020204030204" pitchFamily="34" charset="0"/>
                <a:cs typeface="Times New Roman" panose="02020603050405020304" pitchFamily="18" charset="0"/>
              </a:rPr>
              <a:t>not</a:t>
            </a:r>
            <a:r>
              <a:rPr lang="en-GB" sz="1000" dirty="0">
                <a:effectLst/>
                <a:latin typeface="Work Sans" pitchFamily="2" charset="0"/>
                <a:ea typeface="Calibri" panose="020F0502020204030204" pitchFamily="34" charset="0"/>
                <a:cs typeface="Times New Roman" panose="02020603050405020304" pitchFamily="18" charset="0"/>
              </a:rPr>
              <a:t> give pupils the name of the piece of art until </a:t>
            </a:r>
            <a:r>
              <a:rPr lang="en-GB" sz="1000" b="1" dirty="0">
                <a:effectLst/>
                <a:latin typeface="Work Sans" pitchFamily="2" charset="0"/>
                <a:ea typeface="Calibri" panose="020F0502020204030204" pitchFamily="34" charset="0"/>
                <a:cs typeface="Times New Roman" panose="02020603050405020304" pitchFamily="18" charset="0"/>
              </a:rPr>
              <a:t>after </a:t>
            </a:r>
            <a:r>
              <a:rPr lang="en-GB" sz="1000" dirty="0">
                <a:effectLst/>
                <a:latin typeface="Work Sans" pitchFamily="2" charset="0"/>
                <a:ea typeface="Calibri" panose="020F0502020204030204" pitchFamily="34" charset="0"/>
                <a:cs typeface="Times New Roman" panose="02020603050405020304" pitchFamily="18" charset="0"/>
              </a:rPr>
              <a:t>the explanation as it may influence their explanation of it. Teacher to engage in formative assessment making a note of pupils’ responses and level of thinking, questioning, discussion and debate.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Share</a:t>
            </a:r>
            <a:r>
              <a:rPr lang="en-GB" sz="1000" dirty="0">
                <a:effectLst/>
                <a:latin typeface="Work Sans"/>
                <a:ea typeface="Calibri" panose="020F0502020204030204" pitchFamily="34" charset="0"/>
                <a:cs typeface="Times New Roman"/>
              </a:rPr>
              <a:t> with pupils the short commentary on all the paintings found</a:t>
            </a:r>
            <a:r>
              <a:rPr lang="en-GB" sz="1000" dirty="0">
                <a:latin typeface="Work Sans"/>
                <a:ea typeface="Calibri" panose="020F0502020204030204" pitchFamily="34" charset="0"/>
                <a:cs typeface="Times New Roman"/>
              </a:rPr>
              <a:t> in the</a:t>
            </a:r>
            <a:r>
              <a:rPr lang="en-GB" sz="1000" dirty="0">
                <a:effectLst/>
                <a:latin typeface="Work Sans"/>
                <a:ea typeface="Calibri" panose="020F0502020204030204" pitchFamily="34" charset="0"/>
                <a:cs typeface="Times New Roman"/>
              </a:rPr>
              <a:t> </a:t>
            </a:r>
            <a:r>
              <a:rPr lang="en-GB" sz="1000" dirty="0">
                <a:latin typeface="Work Sans"/>
                <a:ea typeface="Calibri" panose="020F0502020204030204" pitchFamily="34" charset="0"/>
                <a:cs typeface="Times New Roman"/>
              </a:rPr>
              <a:t>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Main activity:</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(Evaluate and communicate</a:t>
            </a:r>
            <a:r>
              <a:rPr lang="en-GB" sz="1000" b="1" dirty="0">
                <a:latin typeface="Work Sans"/>
                <a:ea typeface="Times New Roman" panose="02020603050405020304" pitchFamily="18" charset="0"/>
                <a:cs typeface="Times New Roman"/>
              </a:rPr>
              <a:t>)  </a:t>
            </a:r>
            <a:r>
              <a:rPr lang="en-GB" sz="1000" dirty="0">
                <a:latin typeface="Work Sans"/>
                <a:ea typeface="Times New Roman" panose="02020603050405020304" pitchFamily="18" charset="0"/>
                <a:cs typeface="Times New Roman"/>
              </a:rPr>
              <a:t>(Picturing Jesus – worldwide contemporary artists.  Pack B – RE today – Lat Blaylock)</a:t>
            </a:r>
            <a:endParaRPr lang="en-GB" sz="1000" dirty="0">
              <a:latin typeface="Work Sans"/>
              <a:ea typeface="+mn-lt"/>
              <a:cs typeface="Times New Roman"/>
            </a:endParaRPr>
          </a:p>
          <a:p>
            <a:endParaRPr lang="en-GB" sz="1000" b="1" dirty="0">
              <a:latin typeface="Work Sans"/>
              <a:ea typeface="Times New Roman" panose="02020603050405020304" pitchFamily="18" charset="0"/>
              <a:cs typeface="Times New Roman"/>
            </a:endParaRPr>
          </a:p>
          <a:p>
            <a:r>
              <a:rPr lang="en-GB" sz="1000" dirty="0">
                <a:effectLst/>
                <a:latin typeface="Work Sans"/>
                <a:ea typeface="Times New Roman" panose="02020603050405020304" pitchFamily="18" charset="0"/>
                <a:cs typeface="Times New Roman"/>
              </a:rPr>
              <a:t>Pupils to choose the painting that has most interested them and to complete a further study of it using the questions </a:t>
            </a:r>
            <a:r>
              <a:rPr lang="en-GB" sz="1000" dirty="0">
                <a:latin typeface="Work Sans"/>
                <a:ea typeface="Times New Roman" panose="02020603050405020304" pitchFamily="18" charset="0"/>
                <a:cs typeface="Times New Roman"/>
              </a:rPr>
              <a:t>below that</a:t>
            </a:r>
            <a:r>
              <a:rPr lang="en-GB" sz="1000" dirty="0">
                <a:effectLst/>
                <a:latin typeface="Work Sans"/>
                <a:ea typeface="Times New Roman" panose="02020603050405020304" pitchFamily="18" charset="0"/>
                <a:cs typeface="Times New Roman"/>
              </a:rPr>
              <a:t> encourage pupils to consider how the Bible text links to the piece of art and what the art might lead people to think/consider and pray about.</a:t>
            </a:r>
            <a:r>
              <a:rPr lang="en-GB" sz="1000" dirty="0">
                <a:latin typeface="Work Sans"/>
                <a:ea typeface="Times New Roman" panose="02020603050405020304" pitchFamily="18" charset="0"/>
                <a:cs typeface="Times New Roman"/>
              </a:rPr>
              <a:t>  </a:t>
            </a:r>
            <a:r>
              <a:rPr lang="en-GB" sz="1000" b="1" dirty="0">
                <a:latin typeface="Work Sans"/>
                <a:ea typeface="Times New Roman" panose="02020603050405020304" pitchFamily="18" charset="0"/>
                <a:cs typeface="Times New Roman"/>
              </a:rPr>
              <a:t>(See appendix lesson 2a)</a:t>
            </a:r>
            <a:endParaRPr lang="en-GB" sz="1000" b="1" dirty="0">
              <a:effectLst/>
              <a:latin typeface="Work Sans"/>
              <a:ea typeface="Calibri" panose="020F0502020204030204" pitchFamily="34" charset="0"/>
              <a:cs typeface="Times New Roman"/>
            </a:endParaRPr>
          </a:p>
          <a:p>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a:cs typeface="Times New Roman"/>
              </a:rPr>
              <a:t>What has the artist got from the Biblical text here, and what have they added to the text?  (Incarnation – John 1: 15.  4am Madonna - Luke 2:  4 – 7.  The meaning of Christmas - Luke 2:  16 – 20)</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latin typeface="Work Sans"/>
                <a:ea typeface="Calibri" panose="020F0502020204030204" pitchFamily="34" charset="0"/>
                <a:cs typeface="Times New Roman"/>
              </a:rPr>
              <a:t>In what ways would you say this is a spiritual work of art?  If you hung it in a church, what would it lead people to think about, or pray for?</a:t>
            </a:r>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  </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If you were to create a piece of artwork to portray the meaning of Christmas, which aspect of the Nativity narrative would you focus your painting on and why? </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854111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9763F9-065D-F02B-748E-38D0B01C42D4}"/>
              </a:ext>
            </a:extLst>
          </p:cNvPr>
          <p:cNvSpPr>
            <a:spLocks noGrp="1" noRot="1" noMove="1" noResize="1" noEditPoints="1" noAdjustHandles="1" noChangeArrowheads="1" noChangeShapeType="1"/>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6D484AA-8E37-A973-0BD0-50F9C09AADF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is the theology (beliefs) of Christmas represented in art today?</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7481280" cy="572786"/>
          </a:xfrm>
          <a:prstGeom prst="rect">
            <a:avLst/>
          </a:prstGeom>
          <a:noFill/>
        </p:spPr>
        <p:txBody>
          <a:bodyPr wrap="square" lIns="91440" tIns="45720" rIns="91440" bIns="45720" anchor="t">
            <a:spAutoFit/>
          </a:bodyPr>
          <a:lstStyle/>
          <a:p>
            <a:pPr>
              <a:lnSpc>
                <a:spcPct val="106000"/>
              </a:lnSpc>
            </a:pPr>
            <a:r>
              <a:rPr lang="en-GB" sz="1000" dirty="0">
                <a:effectLst/>
                <a:latin typeface="Work Sans"/>
                <a:ea typeface="Calibri" panose="020F0502020204030204" pitchFamily="34" charset="0"/>
                <a:cs typeface="Times New Roman"/>
              </a:rPr>
              <a:t>Picturing Jesus – worldwide contemporary artists Pack B – RE today (</a:t>
            </a:r>
            <a:r>
              <a:rPr lang="en-GB" sz="1000" dirty="0">
                <a:latin typeface="Work Sans"/>
                <a:ea typeface="Calibri" panose="020F0502020204030204" pitchFamily="34" charset="0"/>
                <a:cs typeface="Times New Roman"/>
              </a:rPr>
              <a:t>Permission has been granted by RE Today to reference</a:t>
            </a:r>
            <a:r>
              <a:rPr lang="en-GB" sz="1000" dirty="0">
                <a:effectLst/>
                <a:latin typeface="Work Sans"/>
                <a:ea typeface="Calibri" panose="020F0502020204030204" pitchFamily="34" charset="0"/>
                <a:cs typeface="Times New Roman"/>
              </a:rPr>
              <a:t> this pack.)</a:t>
            </a:r>
          </a:p>
          <a:p>
            <a:pPr>
              <a:lnSpc>
                <a:spcPct val="106000"/>
              </a:lnSpc>
            </a:pPr>
            <a:r>
              <a:rPr lang="en-GB" sz="1000" dirty="0">
                <a:latin typeface="Work Sans"/>
                <a:ea typeface="Calibri" panose="020F0502020204030204" pitchFamily="34" charset="0"/>
                <a:cs typeface="Times New Roman"/>
              </a:rPr>
              <a:t>Appendix lesson 2 and 2a.</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Be mindful of pupils from other faith traditions for whom representing God in human form would not be permitted.</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888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a:spLocks noGrp="1" noRot="1" noMove="1" noResize="1" noEditPoints="1" noAdjustHandles="1" noChangeArrowheads="1" noChangeShapeType="1"/>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a:spLocks noGrp="1" noRot="1" noMove="1" noResize="1" noEditPoints="1" noAdjustHandles="1" noChangeArrowheads="1" noChangeShapeType="1"/>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415772"/>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Do Christmas carols convey the central beliefs of Christmas</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to the world?</a:t>
            </a:r>
          </a:p>
          <a:p>
            <a:endParaRPr lang="en-GB" sz="2400" dirty="0">
              <a:solidFill>
                <a:schemeClr val="bg1"/>
              </a:solidFill>
              <a:latin typeface="Work Sans Light" pitchFamily="2" charset="0"/>
              <a:ea typeface="Calibri" panose="020F0502020204030204" pitchFamily="34" charset="0"/>
              <a:cs typeface="Times New Roman" panose="02020603050405020304" pitchFamily="18" charset="0"/>
            </a:endParaRPr>
          </a:p>
          <a:p>
            <a:r>
              <a:rPr lang="en-GB" sz="1200" dirty="0">
                <a:solidFill>
                  <a:schemeClr val="bg1"/>
                </a:solidFill>
                <a:effectLst/>
                <a:latin typeface="Work Sans Light" pitchFamily="2" charset="0"/>
                <a:ea typeface="Calibri" panose="020F0502020204030204" pitchFamily="34" charset="0"/>
                <a:cs typeface="Times New Roman" panose="02020603050405020304" pitchFamily="18" charset="0"/>
              </a:rPr>
              <a:t>(This lesson to be combined with an English or music lesson to allow more time for exploration)</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838178"/>
          </a:xfrm>
          <a:prstGeom prst="rect">
            <a:avLst/>
          </a:prstGeom>
          <a:noFill/>
        </p:spPr>
        <p:txBody>
          <a:bodyPr wrap="square" lIns="91440" tIns="45720" rIns="91440" bIns="45720" rtlCol="0" anchor="t">
            <a:spAutoFit/>
          </a:bodyPr>
          <a:lstStyle/>
          <a:p>
            <a:pPr marL="171450" lvl="0" indent="-171450">
              <a:lnSpc>
                <a:spcPct val="106000"/>
              </a:lnSpc>
              <a:buFont typeface="Arial" panose="020B0604020202020204" pitchFamily="34" charset="0"/>
              <a:buChar char="•"/>
            </a:pPr>
            <a:r>
              <a:rPr lang="en-GB" sz="1000" dirty="0">
                <a:effectLst/>
                <a:latin typeface="Work Sans"/>
                <a:ea typeface="Calibri" panose="020F0502020204030204" pitchFamily="34" charset="0"/>
                <a:cs typeface="Times New Roman"/>
              </a:rPr>
              <a:t>Explore and understand how poets express the central beliefs of Christmas in their writing</a:t>
            </a:r>
            <a:r>
              <a:rPr lang="en-GB" sz="1000" dirty="0">
                <a:latin typeface="Work Sans"/>
                <a:ea typeface="Calibri" panose="020F0502020204030204" pitchFamily="34" charset="0"/>
                <a:cs typeface="Times New Roman"/>
              </a:rPr>
              <a:t>.</a:t>
            </a:r>
            <a:endParaRPr lang="en-GB" sz="1000" dirty="0">
              <a:effectLst/>
              <a:latin typeface="Work Sans"/>
              <a:ea typeface="Calibri" panose="020F0502020204030204" pitchFamily="34" charset="0"/>
              <a:cs typeface="Times New Roman"/>
            </a:endParaRPr>
          </a:p>
          <a:p>
            <a:pPr marL="171450" lvl="0" indent="-171450">
              <a:lnSpc>
                <a:spcPct val="106000"/>
              </a:lnSpc>
              <a:buFont typeface="Arial" panose="020B0604020202020204" pitchFamily="34" charset="0"/>
              <a:buChar char="•"/>
            </a:pPr>
            <a:r>
              <a:rPr lang="en-GB" sz="1000" dirty="0">
                <a:effectLst/>
                <a:latin typeface="Work Sans"/>
                <a:ea typeface="Calibri" panose="020F0502020204030204" pitchFamily="34" charset="0"/>
                <a:cs typeface="Times New Roman"/>
              </a:rPr>
              <a:t>Express their own thoughts and views related to the Nativity narrative.</a:t>
            </a:r>
          </a:p>
          <a:p>
            <a:pPr marL="171450" lvl="0" indent="-171450">
              <a:lnSpc>
                <a:spcPct val="106000"/>
              </a:lnSpc>
              <a:spcAft>
                <a:spcPts val="800"/>
              </a:spcAft>
              <a:buFont typeface="Arial" panose="020B0604020202020204" pitchFamily="34" charset="0"/>
              <a:buChar char="•"/>
            </a:pPr>
            <a:r>
              <a:rPr lang="en-GB" sz="1000" dirty="0">
                <a:effectLst/>
                <a:latin typeface="Work Sans"/>
                <a:ea typeface="Calibri" panose="020F0502020204030204" pitchFamily="34" charset="0"/>
                <a:cs typeface="Times New Roman"/>
              </a:rPr>
              <a:t>Explain what the poet’s beliefs might be by interpreting their work</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Incarnation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554545"/>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sacred means.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makes a piece of artwork sacred.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have an understanding of how an artist might portray the theology of Christmas in their artwork as well as being influenced by their own understanding of the meaning of Christmas.</a:t>
            </a: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a Christmas carol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name any Christmas carols?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purpose of the Christmas carol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difference is between a carol and a Christmas song?</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411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 Christmas carols convey the central beliefs of Christmas</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to the world?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2041052"/>
            <a:ext cx="8159065" cy="4683333"/>
          </a:xfrm>
          <a:prstGeom prst="rect">
            <a:avLst/>
          </a:prstGeom>
          <a:noFill/>
        </p:spPr>
        <p:txBody>
          <a:bodyPr wrap="square" lIns="91440" tIns="45720" rIns="91440" bIns="45720" anchor="t">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Do Christmas carols convey the central beliefs of Christmas to the world?</a:t>
            </a:r>
          </a:p>
          <a:p>
            <a:pPr>
              <a:spcAft>
                <a:spcPts val="200"/>
              </a:spcAft>
            </a:pP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Listen to a Christmas carol and a Christmas song.  Pupils to consider what the difference is between the two pieces of music.</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Share with pupils the history of Christmas carols.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the theology of Christmas taught in lesson 1 and explored through art in lesson 2.</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Analyse a Christmas carol together as a class:  </a:t>
            </a:r>
            <a:r>
              <a:rPr lang="en-GB" sz="1000" dirty="0">
                <a:effectLst/>
                <a:latin typeface="Work Sans" pitchFamily="2" charset="0"/>
                <a:ea typeface="Calibri" panose="020F0502020204030204" pitchFamily="34" charset="0"/>
                <a:cs typeface="Times New Roman" panose="02020603050405020304" pitchFamily="18" charset="0"/>
              </a:rPr>
              <a:t>The purpose of this is to model the process before they study another carol independently.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Once in Royal David’s City (verse 1 - 3 together and 4 – 6 in pairs)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identify the central beliefs of Christmas in this carol?</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is cultural/secular in this carol?</a:t>
            </a:r>
          </a:p>
          <a:p>
            <a:pPr marL="171450" lvl="0" indent="-171450">
              <a:spcAft>
                <a:spcPts val="200"/>
              </a:spcAft>
              <a:buFont typeface="Arial" panose="020B0604020202020204" pitchFamily="34" charset="0"/>
              <a:buChar char="•"/>
            </a:pPr>
            <a:r>
              <a:rPr lang="en-GB" sz="1000" dirty="0">
                <a:effectLst/>
                <a:latin typeface="Work Sans"/>
                <a:ea typeface="Calibri"/>
                <a:cs typeface="Times New Roman"/>
              </a:rPr>
              <a:t>If you had to give a </a:t>
            </a:r>
            <a:r>
              <a:rPr lang="en-GB" sz="1000" dirty="0">
                <a:latin typeface="Work Sans"/>
                <a:ea typeface="Calibri"/>
                <a:cs typeface="Times New Roman"/>
              </a:rPr>
              <a:t>subtitle</a:t>
            </a:r>
            <a:r>
              <a:rPr lang="en-GB" sz="1000" dirty="0">
                <a:effectLst/>
                <a:latin typeface="Work Sans"/>
                <a:ea typeface="Calibri"/>
                <a:cs typeface="Times New Roman"/>
              </a:rPr>
              <a:t> to each verse, what would it be and why?</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poet/composer are trying to portray in this carol?</a:t>
            </a:r>
          </a:p>
          <a:p>
            <a:pPr marL="171450" lvl="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Times New Roman" panose="02020603050405020304" pitchFamily="18" charset="0"/>
                <a:cs typeface="Times New Roman" panose="02020603050405020304" pitchFamily="18" charset="0"/>
              </a:rPr>
              <a:t>Give pupils the background of how the carol came into being</a:t>
            </a:r>
            <a:r>
              <a:rPr lang="en-GB" sz="1000" b="1" dirty="0">
                <a:effectLst/>
                <a:latin typeface="Work Sans" pitchFamily="2" charset="0"/>
                <a:ea typeface="Times New Roman" panose="02020603050405020304" pitchFamily="18" charset="0"/>
                <a:cs typeface="Times New Roman" panose="02020603050405020304" pitchFamily="18"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Times New Roman" panose="02020603050405020304" pitchFamily="18" charset="0"/>
                <a:cs typeface="Times New Roman" panose="02020603050405020304" pitchFamily="18" charset="0"/>
              </a:rPr>
              <a:t>In pairs or groups of three, pupils to analyse the carol In the Bleak Midwinter.   You may choose to give one/two verses to each pair/group.  (</a:t>
            </a:r>
            <a:r>
              <a:rPr lang="en-GB" sz="1000" b="1" dirty="0">
                <a:effectLst/>
                <a:latin typeface="Work Sans" pitchFamily="2" charset="0"/>
                <a:ea typeface="Times New Roman" panose="02020603050405020304" pitchFamily="18" charset="0"/>
                <a:cs typeface="Times New Roman" panose="02020603050405020304" pitchFamily="18" charset="0"/>
              </a:rPr>
              <a:t>See appendix lesson 3)</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679255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 Christmas carols convey the central beliefs of Christmas</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to the world?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2041052"/>
            <a:ext cx="8159065" cy="3272691"/>
          </a:xfrm>
          <a:prstGeom prst="rect">
            <a:avLst/>
          </a:prstGeom>
          <a:noFill/>
        </p:spPr>
        <p:txBody>
          <a:bodyPr wrap="square" lIns="91440" tIns="45720" rIns="91440" bIns="45720" anchor="t">
            <a:spAutoFit/>
          </a:bodyPr>
          <a:lstStyle/>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Vocabulary to explain before the pupils begin the task:  </a:t>
            </a:r>
          </a:p>
          <a:p>
            <a:pPr marL="17145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Sufficed</a:t>
            </a:r>
          </a:p>
          <a:p>
            <a:pPr marL="171450" indent="-171450">
              <a:spcAft>
                <a:spcPts val="200"/>
              </a:spcAft>
              <a:buFont typeface="Arial" panose="020B0604020202020204" pitchFamily="34" charset="0"/>
              <a:buChar char="•"/>
            </a:pPr>
            <a:r>
              <a:rPr lang="en-GB" sz="1000" dirty="0">
                <a:effectLst/>
                <a:latin typeface="Work Sans"/>
                <a:ea typeface="Times New Roman" panose="02020603050405020304" pitchFamily="18" charset="0"/>
                <a:cs typeface="Times New Roman"/>
              </a:rPr>
              <a:t>cherubim</a:t>
            </a:r>
            <a:r>
              <a:rPr lang="en-GB" sz="1000" dirty="0">
                <a:latin typeface="Work Sans"/>
                <a:ea typeface="Times New Roman" panose="02020603050405020304" pitchFamily="18" charset="0"/>
                <a:cs typeface="Times New Roman"/>
              </a:rPr>
              <a:t> </a:t>
            </a:r>
          </a:p>
          <a:p>
            <a:pPr marL="171450" indent="-171450">
              <a:spcAft>
                <a:spcPts val="200"/>
              </a:spcAft>
              <a:buFont typeface="Arial" panose="020B0604020202020204" pitchFamily="34" charset="0"/>
              <a:buChar char="•"/>
            </a:pPr>
            <a:r>
              <a:rPr lang="en-GB" sz="1000" dirty="0">
                <a:effectLst/>
                <a:latin typeface="Work Sans"/>
                <a:ea typeface="Times New Roman" panose="02020603050405020304" pitchFamily="18" charset="0"/>
                <a:cs typeface="Times New Roman"/>
              </a:rPr>
              <a:t>seraphim</a:t>
            </a:r>
            <a:r>
              <a:rPr lang="en-GB" sz="1000" dirty="0">
                <a:latin typeface="Work Sans"/>
                <a:ea typeface="Times New Roman" panose="02020603050405020304" pitchFamily="18" charset="0"/>
                <a:cs typeface="Times New Roman"/>
              </a:rPr>
              <a:t> </a:t>
            </a:r>
            <a:endParaRPr lang="en-GB" sz="1000" dirty="0">
              <a:effectLst/>
              <a:latin typeface="Work Sans" pitchFamily="2" charset="0"/>
              <a:ea typeface="Times New Roman" panose="02020603050405020304" pitchFamily="18" charset="0"/>
              <a:cs typeface="Times New Roman" panose="02020603050405020304" pitchFamily="18" charset="0"/>
            </a:endParaRPr>
          </a:p>
          <a:p>
            <a:pPr marL="171450" indent="-171450">
              <a:spcAft>
                <a:spcPts val="200"/>
              </a:spcAft>
              <a:buFont typeface="Arial" panose="020B0604020202020204" pitchFamily="34" charset="0"/>
              <a:buChar char="•"/>
            </a:pPr>
            <a:r>
              <a:rPr lang="en-GB" sz="1000" dirty="0">
                <a:effectLst/>
                <a:latin typeface="Work Sans"/>
                <a:ea typeface="Times New Roman" panose="02020603050405020304" pitchFamily="18" charset="0"/>
                <a:cs typeface="Times New Roman"/>
              </a:rPr>
              <a:t>thronged</a:t>
            </a:r>
            <a:r>
              <a:rPr lang="en-GB" sz="1000" dirty="0">
                <a:latin typeface="Work Sans"/>
                <a:ea typeface="Times New Roman" panose="02020603050405020304" pitchFamily="18" charset="0"/>
                <a:cs typeface="Times New Roman"/>
              </a:rPr>
              <a:t> </a:t>
            </a:r>
            <a:endParaRPr lang="en-GB" sz="1000" dirty="0">
              <a:effectLst/>
              <a:latin typeface="Work Sans" pitchFamily="2" charset="0"/>
              <a:ea typeface="Times New Roman" panose="02020603050405020304" pitchFamily="18" charset="0"/>
              <a:cs typeface="Times New Roman" panose="02020603050405020304" pitchFamily="18" charset="0"/>
            </a:endParaRPr>
          </a:p>
          <a:p>
            <a:pPr marL="17145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maiden</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200"/>
              </a:spcAft>
              <a:buFont typeface="Arial" panose="020B0604020202020204" pitchFamily="34" charset="0"/>
              <a:buChar char="•"/>
            </a:pPr>
            <a:r>
              <a:rPr lang="en-GB" sz="1000" dirty="0">
                <a:effectLst/>
                <a:latin typeface="Work Sans"/>
                <a:ea typeface="Calibri" panose="020F0502020204030204" pitchFamily="34" charset="0"/>
                <a:cs typeface="Times New Roman"/>
              </a:rPr>
              <a:t>Do you think Christmas carols are still important today?</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If </a:t>
            </a:r>
            <a:r>
              <a:rPr lang="en-GB" sz="1000">
                <a:effectLst/>
                <a:latin typeface="Work Sans"/>
                <a:ea typeface="Calibri" panose="020F0502020204030204" pitchFamily="34" charset="0"/>
                <a:cs typeface="Times New Roman"/>
              </a:rPr>
              <a:t>yes</a:t>
            </a:r>
            <a:r>
              <a:rPr lang="en-GB" sz="1000">
                <a:latin typeface="Work Sans"/>
                <a:ea typeface="Calibri" panose="020F0502020204030204" pitchFamily="34" charset="0"/>
                <a:cs typeface="Times New Roman"/>
              </a:rPr>
              <a:t>,</a:t>
            </a:r>
            <a:r>
              <a:rPr lang="en-GB" sz="1000" dirty="0">
                <a:effectLst/>
                <a:latin typeface="Work Sans"/>
                <a:ea typeface="Calibri" panose="020F0502020204030204" pitchFamily="34" charset="0"/>
                <a:cs typeface="Times New Roman"/>
              </a:rPr>
              <a:t> why if not why?</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the Christmas carol has a role to play in communicating the message of Christmas to the world?</a:t>
            </a:r>
          </a:p>
          <a:p>
            <a:pPr marL="171450" indent="-171450">
              <a:spcAft>
                <a:spcPts val="200"/>
              </a:spcAft>
              <a:buFont typeface="Arial" panose="020B0604020202020204" pitchFamily="34" charset="0"/>
              <a:buChar char="•"/>
            </a:pPr>
            <a:r>
              <a:rPr lang="en-GB" sz="1000" dirty="0">
                <a:effectLst/>
                <a:latin typeface="Work Sans"/>
                <a:ea typeface="Calibri" panose="020F0502020204030204" pitchFamily="34" charset="0"/>
                <a:cs typeface="Times New Roman"/>
              </a:rPr>
              <a:t>Do you think the traditional Christmas carol will still be sung and just as important in 100 years’ time?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If </a:t>
            </a:r>
            <a:r>
              <a:rPr lang="en-GB" sz="1000">
                <a:effectLst/>
                <a:latin typeface="Work Sans"/>
                <a:ea typeface="Calibri" panose="020F0502020204030204" pitchFamily="34" charset="0"/>
                <a:cs typeface="Times New Roman"/>
              </a:rPr>
              <a:t>yes</a:t>
            </a:r>
            <a:r>
              <a:rPr lang="en-GB" sz="1000">
                <a:latin typeface="Work Sans"/>
                <a:ea typeface="Calibri" panose="020F0502020204030204" pitchFamily="34" charset="0"/>
                <a:cs typeface="Times New Roman"/>
              </a:rPr>
              <a:t>,</a:t>
            </a:r>
            <a:r>
              <a:rPr lang="en-GB" sz="1000" dirty="0">
                <a:effectLst/>
                <a:latin typeface="Work Sans"/>
                <a:ea typeface="Calibri" panose="020F0502020204030204" pitchFamily="34" charset="0"/>
                <a:cs typeface="Times New Roman"/>
              </a:rPr>
              <a:t> why and if not why?</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Return</a:t>
            </a:r>
            <a:r>
              <a:rPr lang="en-GB" sz="1000" dirty="0">
                <a:effectLst/>
                <a:latin typeface="Work Sans" pitchFamily="2" charset="0"/>
                <a:ea typeface="Calibri" panose="020F0502020204030204" pitchFamily="34" charset="0"/>
                <a:cs typeface="Times New Roman" panose="02020603050405020304" pitchFamily="18" charset="0"/>
              </a:rPr>
              <a:t> to the question of the lesson: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Do Christmas carols convey the central beliefs of Christmas to the world?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What do pupils think?</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309464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9763F9-065D-F02B-748E-38D0B01C42D4}"/>
              </a:ext>
            </a:extLst>
          </p:cNvPr>
          <p:cNvSpPr>
            <a:spLocks noGrp="1" noRot="1" noMove="1" noResize="1" noEditPoints="1" noAdjustHandles="1" noChangeArrowheads="1" noChangeShapeType="1"/>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6D484AA-8E37-A973-0BD0-50F9C09AADF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 Christmas carols convey the central beliefs of Christmas</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to the world?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7481280" cy="246542"/>
          </a:xfrm>
          <a:prstGeom prst="rect">
            <a:avLst/>
          </a:prstGeom>
          <a:noFill/>
        </p:spPr>
        <p:txBody>
          <a:bodyPr wrap="square">
            <a:spAutoFit/>
          </a:bodyPr>
          <a:lstStyle/>
          <a:p>
            <a:pPr lvl="0">
              <a:lnSpc>
                <a:spcPct val="106000"/>
              </a:lnSpc>
            </a:pPr>
            <a:r>
              <a:rPr lang="en-GB" sz="1000">
                <a:effectLst/>
                <a:latin typeface="Work Sans" pitchFamily="2" charset="0"/>
                <a:ea typeface="Calibri" panose="020F0502020204030204" pitchFamily="34" charset="0"/>
                <a:cs typeface="Times New Roman" panose="02020603050405020304" pitchFamily="18" charset="0"/>
              </a:rPr>
              <a:t>Appendix lesson 3.</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430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a:spLocks noGrp="1" noRot="1" noMove="1" noResize="1" noEditPoints="1" noAdjustHandles="1" noChangeArrowheads="1" noChangeShapeType="1"/>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a:spLocks noGrp="1" noRot="1" noMove="1" noResize="1" noEditPoints="1" noAdjustHandles="1" noChangeArrowheads="1" noChangeShapeType="1"/>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The Nativity narrative – whose story is it to tell?</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898708"/>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their own thoughts and beliefs related to the Nativity narrative.</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Show and apply their own understanding of the central beliefs of Christmas through their work.</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how time, place and culture has an influence on their own representation of Christmas.</a:t>
            </a:r>
          </a:p>
          <a:p>
            <a:pPr marL="171450" lvl="0" indent="-171450">
              <a:lnSpc>
                <a:spcPct val="106000"/>
              </a:lnSpc>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Incarnation,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770951"/>
          </a:xfrm>
          <a:prstGeom prst="rect">
            <a:avLst/>
          </a:prstGeom>
          <a:noFill/>
        </p:spPr>
        <p:txBody>
          <a:bodyPr wrap="square" lIns="91440" tIns="45720" rIns="91440" bIns="45720" rtlCol="0" anchor="t">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three week’s learning.</a:t>
            </a:r>
          </a:p>
          <a:p>
            <a:pPr marL="228600">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the Nativity narrative.</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the Christian beliefs associated with the festival of Christmas.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have an understanding of how artists portray the central beliefs in their artwork.</a:t>
            </a: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have an understanding of how Christmas carols portray the central beliefs of Christmas through the music.</a:t>
            </a: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Recap on the Nativity narrative. Ask children to retell the story and remind each other of the main characters, their roles and representations and of what the central beliefs are associated with Christmas.</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E54034DA-D2F3-C90A-1CDF-129EA3F40A7A}"/>
              </a:ext>
            </a:extLst>
          </p:cNvPr>
          <p:cNvSpPr/>
          <p:nvPr/>
        </p:nvSpPr>
        <p:spPr>
          <a:xfrm>
            <a:off x="10382000" y="1806563"/>
            <a:ext cx="1818000" cy="181730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Clock outline">
            <a:extLst>
              <a:ext uri="{FF2B5EF4-FFF2-40B4-BE49-F238E27FC236}">
                <a16:creationId xmlns:a16="http://schemas.microsoft.com/office/drawing/2014/main" id="{EC9D203C-3E69-9A45-7F2C-5B55E904260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33971" y="2852445"/>
            <a:ext cx="714055" cy="714055"/>
          </a:xfrm>
          <a:prstGeom prst="rect">
            <a:avLst/>
          </a:prstGeom>
        </p:spPr>
      </p:pic>
      <p:sp>
        <p:nvSpPr>
          <p:cNvPr id="7" name="TextBox 6">
            <a:extLst>
              <a:ext uri="{FF2B5EF4-FFF2-40B4-BE49-F238E27FC236}">
                <a16:creationId xmlns:a16="http://schemas.microsoft.com/office/drawing/2014/main" id="{F9C91B1D-FB96-D063-CCF8-A97EA0F22843}"/>
              </a:ext>
            </a:extLst>
          </p:cNvPr>
          <p:cNvSpPr txBox="1"/>
          <p:nvPr/>
        </p:nvSpPr>
        <p:spPr>
          <a:xfrm>
            <a:off x="10561793" y="1860922"/>
            <a:ext cx="1458413" cy="946862"/>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Allow </a:t>
            </a:r>
            <a:r>
              <a:rPr lang="en-GB" sz="1000" b="1" dirty="0">
                <a:latin typeface="Work Sans" pitchFamily="2" charset="0"/>
                <a:ea typeface="Calibri" panose="020F0502020204030204" pitchFamily="34" charset="0"/>
                <a:cs typeface="Times New Roman" panose="02020603050405020304" pitchFamily="18" charset="0"/>
              </a:rPr>
              <a:t>2</a:t>
            </a:r>
            <a:r>
              <a:rPr lang="en-GB" sz="1000" b="1" dirty="0">
                <a:effectLst/>
                <a:latin typeface="Work Sans" pitchFamily="2" charset="0"/>
                <a:ea typeface="Calibri" panose="020F0502020204030204" pitchFamily="34" charset="0"/>
                <a:cs typeface="Times New Roman" panose="02020603050405020304" pitchFamily="18" charset="0"/>
              </a:rPr>
              <a:t> hours </a:t>
            </a:r>
            <a:r>
              <a:rPr lang="en-GB" sz="1000" dirty="0">
                <a:effectLst/>
                <a:latin typeface="Work Sans" pitchFamily="2" charset="0"/>
                <a:ea typeface="Calibri" panose="020F0502020204030204" pitchFamily="34" charset="0"/>
                <a:cs typeface="Times New Roman" panose="02020603050405020304" pitchFamily="18" charset="0"/>
              </a:rPr>
              <a:t>for this lesson.</a:t>
            </a: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375F55F4-B67E-A86C-16DD-F603EAD8F48B}"/>
              </a:ext>
            </a:extLst>
          </p:cNvPr>
          <p:cNvSpPr txBox="1"/>
          <p:nvPr/>
        </p:nvSpPr>
        <p:spPr>
          <a:xfrm>
            <a:off x="3383279" y="973810"/>
            <a:ext cx="6532093" cy="741678"/>
          </a:xfrm>
          <a:prstGeom prst="rect">
            <a:avLst/>
          </a:prstGeom>
          <a:noFill/>
        </p:spPr>
        <p:txBody>
          <a:bodyPr wrap="square" rtlCol="0">
            <a:spAutoFit/>
          </a:bodyPr>
          <a:lstStyle/>
          <a:p>
            <a:pPr>
              <a:lnSpc>
                <a:spcPct val="107000"/>
              </a:lnSpc>
              <a:spcAft>
                <a:spcPts val="800"/>
              </a:spcAft>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(It is recommended that at least 2 hours is given to this lesson. As it is a cross-curricular piece of work, it would be very appropriate to incorporate this lesson in to either an English, art, PE or music lessons, giving it valuable time, which would lead to high quality outcomes both in RE and in the other subjects it links to.)</a:t>
            </a:r>
          </a:p>
        </p:txBody>
      </p:sp>
    </p:spTree>
    <p:extLst>
      <p:ext uri="{BB962C8B-B14F-4D97-AF65-F5344CB8AC3E}">
        <p14:creationId xmlns:p14="http://schemas.microsoft.com/office/powerpoint/2010/main" val="3704826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The Nativity narrative – whose story is it to tell?</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2041052"/>
            <a:ext cx="8159065" cy="4229812"/>
          </a:xfrm>
          <a:prstGeom prst="rect">
            <a:avLst/>
          </a:prstGeom>
          <a:noFill/>
        </p:spPr>
        <p:txBody>
          <a:bodyPr wrap="square">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The Nativity narrative – whose story is it to tell?</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Discuss with the pupils who the story of the Nativity is for?  Whose story is it to tell?  Link this with how it would have been told orally at first, then through writing and the different forms in which it is told today.</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Written - narrative</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Written – poetry</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Art</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Song/music</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Play – stage</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Dance</a:t>
            </a:r>
          </a:p>
          <a:p>
            <a:pPr marL="342900" lvl="0" indent="-342900">
              <a:lnSpc>
                <a:spcPct val="106000"/>
              </a:lnSpc>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Digital – film/animation</a:t>
            </a: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Share</a:t>
            </a:r>
            <a:r>
              <a:rPr lang="en-GB" sz="1000" dirty="0">
                <a:effectLst/>
                <a:latin typeface="Work Sans" pitchFamily="2" charset="0"/>
                <a:ea typeface="Calibri" panose="020F0502020204030204" pitchFamily="34" charset="0"/>
                <a:cs typeface="Times New Roman" panose="02020603050405020304" pitchFamily="18" charset="0"/>
              </a:rPr>
              <a:t> the clips below to give pupils an example of retelling the story through film.</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St Barnabas in Schools’ clips: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http://www.paperlesschristmas.org.uk/downloads/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Task:</a:t>
            </a:r>
            <a:r>
              <a:rPr lang="en-GB" sz="1000" dirty="0">
                <a:effectLst/>
                <a:latin typeface="Work Sans" pitchFamily="2" charset="0"/>
                <a:ea typeface="Calibri" panose="020F0502020204030204" pitchFamily="34" charset="0"/>
                <a:cs typeface="Times New Roman" panose="02020603050405020304" pitchFamily="18" charset="0"/>
              </a:rPr>
              <a:t>  For pupils to recreate the Nativity narrative using a medium of their choice.  (Teachers may choose for all pupils to focus on one medium only.)</a:t>
            </a: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In order for pupils to do this well, it is essential that they have a solid knowledge and understanding of the Nativity narrative and the central beliefs associated with it.</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42301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338585" y="1138029"/>
            <a:ext cx="6701623" cy="1323439"/>
          </a:xfrm>
          <a:prstGeom prst="rect">
            <a:avLst/>
          </a:prstGeom>
          <a:noFill/>
        </p:spPr>
        <p:txBody>
          <a:bodyPr wrap="square" lIns="91440" tIns="45720" rIns="91440" bIns="45720" anchor="t">
            <a:spAutoFit/>
          </a:bodyPr>
          <a:lstStyle/>
          <a:p>
            <a:r>
              <a:rPr lang="en-GB" sz="1000" b="1" dirty="0">
                <a:solidFill>
                  <a:schemeClr val="bg1"/>
                </a:solidFill>
                <a:latin typeface="Work Sans"/>
                <a:ea typeface="Calibri" panose="020F0502020204030204" pitchFamily="34" charset="0"/>
                <a:cs typeface="Calibri Light"/>
              </a:rPr>
              <a:t>Incarnation:  </a:t>
            </a:r>
            <a:r>
              <a:rPr lang="en-GB" sz="1000" dirty="0">
                <a:solidFill>
                  <a:schemeClr val="bg1"/>
                </a:solidFill>
                <a:latin typeface="Work Sans"/>
                <a:ea typeface="Calibri" panose="020F0502020204030204" pitchFamily="34" charset="0"/>
                <a:cs typeface="Calibri Light"/>
              </a:rPr>
              <a:t>God comes to live amongst His creation in the form of Jesus.  Jesus is both human and divine.  Incarnation means that Jesus is God in the flesh</a:t>
            </a:r>
            <a:r>
              <a:rPr lang="en-GB" sz="1000" i="1" dirty="0">
                <a:solidFill>
                  <a:schemeClr val="bg1"/>
                </a:solidFill>
                <a:latin typeface="Work Sans"/>
                <a:ea typeface="Calibri" panose="020F0502020204030204" pitchFamily="34" charset="0"/>
                <a:cs typeface="Calibri Light"/>
              </a:rPr>
              <a:t>. </a:t>
            </a:r>
            <a:endParaRPr lang="en-GB" sz="1000" b="1" dirty="0">
              <a:solidFill>
                <a:schemeClr val="bg1"/>
              </a:solidFill>
              <a:latin typeface="Work Sans" pitchFamily="2" charset="0"/>
              <a:ea typeface="Calibri" panose="020F0502020204030204" pitchFamily="34" charset="0"/>
              <a:cs typeface="Calibri Light"/>
            </a:endParaRPr>
          </a:p>
          <a:p>
            <a:endParaRPr lang="en-GB" sz="1000" i="1" dirty="0">
              <a:solidFill>
                <a:schemeClr val="bg1"/>
              </a:solidFill>
              <a:latin typeface="Work Sans"/>
              <a:ea typeface="Calibri" panose="020F0502020204030204" pitchFamily="34" charset="0"/>
              <a:cs typeface="Calibri Light"/>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Theology: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“This is about believing.  It looks at where beliefs come from, how they have changed over time, how they are applied differently in different contexts and how they relate to each other.”</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https://balancedre.org.uk/index.php/theology/</a:t>
            </a:r>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42447" y="2853080"/>
            <a:ext cx="2942408" cy="3170099"/>
          </a:xfrm>
          <a:prstGeom prst="rect">
            <a:avLst/>
          </a:prstGeom>
          <a:noFill/>
        </p:spPr>
        <p:txBody>
          <a:bodyPr wrap="square" rtlCol="0">
            <a:spAutoFit/>
          </a:bodyPr>
          <a:lstStyle/>
          <a:p>
            <a:r>
              <a:rPr lang="en-GB" sz="1000" b="1" dirty="0">
                <a:effectLst/>
                <a:latin typeface="Work Sans" pitchFamily="2" charset="0"/>
                <a:ea typeface="Times New Roman" panose="02020603050405020304" pitchFamily="18" charset="0"/>
              </a:rPr>
              <a:t>The account of the Nativity in St Matthew’s Gospel:  </a:t>
            </a:r>
            <a:endParaRPr lang="en-GB" sz="1000" dirty="0">
              <a:effectLst/>
              <a:latin typeface="Work Sans" pitchFamily="2" charset="0"/>
              <a:ea typeface="Times New Roman" panose="02020603050405020304" pitchFamily="18" charset="0"/>
            </a:endParaRPr>
          </a:p>
          <a:p>
            <a:r>
              <a:rPr lang="en-GB" sz="1000" dirty="0">
                <a:effectLst/>
                <a:latin typeface="Work Sans" pitchFamily="2" charset="0"/>
                <a:ea typeface="Times New Roman" panose="02020603050405020304" pitchFamily="18" charset="0"/>
              </a:rPr>
              <a:t>This Gospel account has been attributed to Matthew the apostle and tax collector.  It is not known for certain when it was written – probably around AD 50 and AD 100.</a:t>
            </a:r>
          </a:p>
          <a:p>
            <a:endParaRPr lang="en-GB" sz="1000" dirty="0">
              <a:latin typeface="Work Sans" pitchFamily="2" charset="0"/>
              <a:ea typeface="Times New Roman" panose="02020603050405020304" pitchFamily="18" charset="0"/>
            </a:endParaRPr>
          </a:p>
          <a:p>
            <a:r>
              <a:rPr lang="en-GB" sz="1000" b="1" dirty="0">
                <a:effectLst/>
                <a:latin typeface="Work Sans" pitchFamily="2" charset="0"/>
                <a:ea typeface="Times New Roman" panose="02020603050405020304" pitchFamily="18" charset="0"/>
              </a:rPr>
              <a:t>Matthew is writing for his fellow Jews.</a:t>
            </a:r>
            <a:r>
              <a:rPr lang="en-GB" sz="1000" dirty="0">
                <a:effectLst/>
                <a:latin typeface="Work Sans" pitchFamily="2" charset="0"/>
                <a:ea typeface="Times New Roman" panose="02020603050405020304" pitchFamily="18" charset="0"/>
              </a:rPr>
              <a:t> He therefore concentrates on Jesus as the long-awaited Messiah, hence the long list of family genealogy in Chapter 1 and the Old Testament quotations from the prophets Micah, Hosea and Jeremiah.  The Jews were expecting the Messiah to be a political leader and to release them from Roman rule and Matthew focuses on what Jesus says about his kingdom – the Kingdom of Heaven.  Matthew is concerned with highlighting the majesty and kingship of Jesus. </a:t>
            </a: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3074396" y="2855744"/>
            <a:ext cx="2976832" cy="3477875"/>
          </a:xfrm>
          <a:prstGeom prst="rect">
            <a:avLst/>
          </a:prstGeom>
          <a:noFill/>
        </p:spPr>
        <p:txBody>
          <a:bodyPr wrap="square" rtlCol="0">
            <a:spAutoFit/>
          </a:bodyPr>
          <a:lstStyle/>
          <a:p>
            <a:r>
              <a:rPr lang="en-GB" sz="1000" dirty="0">
                <a:effectLst/>
                <a:latin typeface="Work Sans" pitchFamily="2" charset="0"/>
                <a:ea typeface="Calibri" panose="020F0502020204030204" pitchFamily="34" charset="0"/>
                <a:cs typeface="Times New Roman" panose="02020603050405020304" pitchFamily="18" charset="0"/>
              </a:rPr>
              <a:t>Matthew focuses on Joseph and his human dilemma.  He very much tells the account from Joseph’s viewpoint.  In Jewish culture, the relationship with the legal father was especially important, because it conferred rights of inheritance including the fulfilment of Messianic promises to the Jewish people.  Given the priority of St Joseph’s role in this account, it’s only natural that Matthew would have focused on Joseph’s dreams, his interior struggle, and the events that prompted him to take the Holy Family to Egypt.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Matthew doesn’t mention the lowly shepherds but the wisdom of the astrologers – the Magi or Wisemen.  They knew what the new star meant, that the promised king of the Jews had been born.  But cruel Herod was none too pleased at this news and ordered the massacre of baby boys. </a:t>
            </a: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6142677" y="2855744"/>
            <a:ext cx="2897531" cy="4114973"/>
          </a:xfrm>
          <a:prstGeom prst="rect">
            <a:avLst/>
          </a:prstGeom>
          <a:noFill/>
        </p:spPr>
        <p:txBody>
          <a:bodyPr wrap="square" rtlCol="0">
            <a:spAutoFit/>
          </a:bodyPr>
          <a:lstStyle/>
          <a:p>
            <a:pPr fontAlgn="base">
              <a:lnSpc>
                <a:spcPct val="107000"/>
              </a:lnSpc>
              <a:spcBef>
                <a:spcPts val="200"/>
              </a:spcBef>
            </a:pPr>
            <a:r>
              <a:rPr lang="en-GB" sz="1000" b="1" dirty="0">
                <a:effectLst/>
                <a:latin typeface="Work Sans" pitchFamily="2" charset="0"/>
                <a:ea typeface="Times New Roman" panose="02020603050405020304" pitchFamily="18" charset="0"/>
                <a:cs typeface="Times New Roman" panose="02020603050405020304" pitchFamily="18" charset="0"/>
              </a:rPr>
              <a:t>The account of the Nativity in St Luke’s Gospel: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It is presumed that Luke was also the author of Acts, and the same Luke that Paul mentions as his companion in some of his letters.  It is also accepted that Luke was a physician.  He is Greek and the only Gentile Christian writer of the New Testament.</a:t>
            </a:r>
          </a:p>
          <a:p>
            <a:r>
              <a:rPr lang="en-GB" sz="1000" dirty="0">
                <a:effectLst/>
                <a:latin typeface="Work Sans" pitchFamily="2" charset="0"/>
                <a:ea typeface="Calibri" panose="020F0502020204030204" pitchFamily="34" charset="0"/>
                <a:cs typeface="Times New Roman" panose="02020603050405020304" pitchFamily="18" charset="0"/>
              </a:rPr>
              <a:t>The very beginning of Luke’s Gospel shows that Luke had read and had access to other written sources about the life of Jesus Christ – these accounts handed to him by ‘eyewitnesses and servants of the word.’ It is suggested that Luke wrote his Gospel between AD 50 and AD 90 – just as the Roman forces were destroying Jerusalem in AD 70 and many of the surrounding sites where Jesus had been seen and known. So, Luke had great motivation to get this written during a time of war and change.  </a:t>
            </a:r>
            <a:r>
              <a:rPr lang="en-GB" sz="1000" b="1" dirty="0">
                <a:effectLst/>
                <a:latin typeface="Work Sans" pitchFamily="2" charset="0"/>
                <a:ea typeface="Calibri" panose="020F0502020204030204" pitchFamily="34" charset="0"/>
                <a:cs typeface="Times New Roman" panose="02020603050405020304" pitchFamily="18" charset="0"/>
              </a:rPr>
              <a:t>Luke was writing to Gentiles (non-Jews)</a:t>
            </a:r>
            <a:r>
              <a:rPr lang="en-GB" sz="1000" dirty="0">
                <a:effectLst/>
                <a:latin typeface="Work Sans" pitchFamily="2" charset="0"/>
                <a:ea typeface="Calibri" panose="020F0502020204030204" pitchFamily="34" charset="0"/>
                <a:cs typeface="Times New Roman" panose="02020603050405020304" pitchFamily="18" charset="0"/>
              </a:rPr>
              <a:t> – those who may not have been brought up in the traditions of the Jewish faith. </a:t>
            </a: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043679E0-A5E0-934E-CCA4-845753A48F4D}"/>
              </a:ext>
            </a:extLst>
          </p:cNvPr>
          <p:cNvSpPr txBox="1">
            <a:spLocks/>
          </p:cNvSpPr>
          <p:nvPr/>
        </p:nvSpPr>
        <p:spPr>
          <a:xfrm>
            <a:off x="9199296" y="2855744"/>
            <a:ext cx="2897531" cy="4093428"/>
          </a:xfrm>
          <a:prstGeom prst="rect">
            <a:avLst/>
          </a:prstGeom>
          <a:noFill/>
        </p:spPr>
        <p:txBody>
          <a:bodyPr wrap="square" rtlCol="0">
            <a:spAutoFit/>
          </a:bodyPr>
          <a:lstStyle/>
          <a:p>
            <a:r>
              <a:rPr lang="en-GB" sz="1000" dirty="0">
                <a:effectLst/>
                <a:latin typeface="Work Sans" pitchFamily="2" charset="0"/>
                <a:ea typeface="Calibri" panose="020F0502020204030204" pitchFamily="34" charset="0"/>
                <a:cs typeface="Times New Roman" panose="02020603050405020304" pitchFamily="18" charset="0"/>
              </a:rPr>
              <a:t>Luke chooses the focus for his Gospel to highlight the plight of women, children, the poor, the sick and the oppressed – those who were marginalised or outcast by society. </a:t>
            </a:r>
          </a:p>
          <a:p>
            <a:r>
              <a:rPr lang="en-GB" sz="1000" dirty="0">
                <a:effectLst/>
                <a:latin typeface="Work Sans" pitchFamily="2" charset="0"/>
                <a:ea typeface="Calibri" panose="020F0502020204030204" pitchFamily="34" charset="0"/>
                <a:cs typeface="Times New Roman" panose="02020603050405020304" pitchFamily="18" charset="0"/>
              </a:rPr>
              <a:t>Luke tells the account of the Nativity primarily from Mary’s point of view.  His account focuses on the events in which she and her extended family are involved:  the birth of St John the Baptist, the Annunciation, the Visitation, and all the other memories that she kept ‘pondering…in her heart (Luke 2:19).</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Luke’s account of the Nativity mentions the shepherds. Shepherds were not considered full members of society – they were poor, and spent most of their time out on the surrounding hillside. And yet we see that God chose to reveal the miracle of the incarnation to shepherds – the lowest of the low.  Why? Luke wants to make it clear that the Good News of Jesus Christ is available to everyone – rich, poor, Jew, Gentile, male, female.  </a:t>
            </a:r>
          </a:p>
        </p:txBody>
      </p:sp>
      <p:sp>
        <p:nvSpPr>
          <p:cNvPr id="9" name="TextBox 1">
            <a:extLst>
              <a:ext uri="{FF2B5EF4-FFF2-40B4-BE49-F238E27FC236}">
                <a16:creationId xmlns:a16="http://schemas.microsoft.com/office/drawing/2014/main" id="{E10C7A47-E0D5-F437-D6AE-BFF32ABA79FF}"/>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Work Sans SemiBold" pitchFamily="2" charset="77"/>
              </a:rPr>
              <a:t>CORE CONCEPT: INCARNATION</a:t>
            </a:r>
          </a:p>
        </p:txBody>
      </p:sp>
    </p:spTree>
    <p:extLst>
      <p:ext uri="{BB962C8B-B14F-4D97-AF65-F5344CB8AC3E}">
        <p14:creationId xmlns:p14="http://schemas.microsoft.com/office/powerpoint/2010/main" val="2082377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The Nativity narrative – whose story is it to tell?</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2041052"/>
            <a:ext cx="8159065" cy="4507196"/>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Things for pupils to consider: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is their audience?</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Which medium are they choosing and why?</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are the central beliefs they want to portray and how are they going to do this?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else might influence their telling of the Nativity narrative?  Pupils to reflect back on lesson 2 and 3 and how the artists, poets and musicians were influenced by time, place and culture.  What might they be influenced by in their retelling?</a:t>
            </a: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are they going to ensure the retelling does not lose its meaning but is relevant and speaks to their audience?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Individuals and groups to share their work with the rest of the class.  Draw from the pupils the idea that people reflect on the Nativity narrative in different ways and have differing opinions on the importance of various parts.  All pupils to consider how each presentation conveys Christmas and accurately presents the core belief of it as a Christian festival.  How does each presentation affect the pupil?  Provide opportunities for pupils to share their work with the audience it was intended for.</a:t>
            </a: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Formative assessment opportunity: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Key questions to keep in mind as you as the teacher support the pupils in their learning: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pupils demonstrate a solid understanding of the central beliefs associated with the festival of Christmas?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Have pupils drawn on prior knowledge learnt from exploring art and Christmas carols to influence their own work?</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pupils apply their own understanding of Christmas to their work?</a:t>
            </a: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pupils understand how time, place and culture influences how an idea/concept is portrayed?</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59050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9763F9-065D-F02B-748E-38D0B01C42D4}"/>
              </a:ext>
            </a:extLst>
          </p:cNvPr>
          <p:cNvSpPr>
            <a:spLocks noGrp="1" noRot="1" noMove="1" noResize="1" noEditPoints="1" noAdjustHandles="1" noChangeArrowheads="1" noChangeShapeType="1"/>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6D484AA-8E37-A973-0BD0-50F9C09AADF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The Nativity narrative – whose story is it to tell?</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7481280" cy="246542"/>
          </a:xfrm>
          <a:prstGeom prst="rect">
            <a:avLst/>
          </a:prstGeom>
          <a:noFill/>
        </p:spPr>
        <p:txBody>
          <a:bodyPr wrap="square">
            <a:spAutoFit/>
          </a:bodyPr>
          <a:lstStyle/>
          <a:p>
            <a:pPr lvl="0">
              <a:lnSpc>
                <a:spcPct val="106000"/>
              </a:lnSpc>
            </a:pPr>
            <a:r>
              <a:rPr lang="en-GB" sz="1000">
                <a:effectLst/>
                <a:latin typeface="Work Sans" pitchFamily="2" charset="0"/>
                <a:ea typeface="Calibri" panose="020F0502020204030204" pitchFamily="34" charset="0"/>
                <a:cs typeface="Times New Roman" panose="02020603050405020304" pitchFamily="18" charset="0"/>
              </a:rPr>
              <a:t>St Barnabas in Schools’ clips: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http://www.paperlesschristmas.org.uk/downloads/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625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dirty="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dirty="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dirty="0">
              <a:solidFill>
                <a:schemeClr val="bg1"/>
              </a:solidFill>
              <a:effectLst/>
              <a:latin typeface="Work Sans"/>
            </a:endParaRP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338585" y="1138029"/>
            <a:ext cx="6701623" cy="1169551"/>
          </a:xfrm>
          <a:prstGeom prst="rect">
            <a:avLst/>
          </a:prstGeom>
          <a:noFill/>
        </p:spPr>
        <p:txBody>
          <a:bodyPr wrap="square" lIns="91440" tIns="45720" rIns="91440" bIns="45720" anchor="t">
            <a:spAutoFit/>
          </a:bodyPr>
          <a:lstStyle/>
          <a:p>
            <a:r>
              <a:rPr lang="en-GB" sz="1000" b="1" dirty="0">
                <a:solidFill>
                  <a:schemeClr val="bg1"/>
                </a:solidFill>
                <a:latin typeface="Work Sans"/>
                <a:cs typeface="Calibri Light"/>
              </a:rPr>
              <a:t>Incarnation:  </a:t>
            </a:r>
            <a:r>
              <a:rPr lang="en-GB" sz="1000" dirty="0">
                <a:solidFill>
                  <a:schemeClr val="bg1"/>
                </a:solidFill>
                <a:latin typeface="Work Sans"/>
                <a:cs typeface="Calibri Light"/>
              </a:rPr>
              <a:t>God comes to live amongst His creation in the form of Jesus.  Jesus is both human and divine.  Incarnation means that Jesus is God in the flesh</a:t>
            </a:r>
            <a:r>
              <a:rPr lang="en-GB" sz="1000" i="1" dirty="0">
                <a:solidFill>
                  <a:schemeClr val="bg1"/>
                </a:solidFill>
                <a:latin typeface="Work Sans"/>
                <a:cs typeface="Calibri Light"/>
              </a:rPr>
              <a:t>. </a:t>
            </a:r>
            <a:endParaRPr lang="en-US" dirty="0">
              <a:solidFill>
                <a:schemeClr val="bg1"/>
              </a:solidFill>
              <a:latin typeface="Work Sans"/>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Theology: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“This is about believing.  It looks at where beliefs come from, how they have changed over time, how they are applied differently in different contexts and how they relate to each other.”</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https://balancedre.org.uk/index.php/theology/</a:t>
            </a:r>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70669" y="2768414"/>
            <a:ext cx="2895371" cy="4914166"/>
          </a:xfrm>
          <a:prstGeom prst="rect">
            <a:avLst/>
          </a:prstGeom>
          <a:noFill/>
        </p:spPr>
        <p:txBody>
          <a:bodyPr wrap="square" lIns="91440" tIns="45720" rIns="91440" bIns="45720" rtlCol="0" anchor="t">
            <a:spAutoFit/>
          </a:bodyPr>
          <a:lstStyle/>
          <a:p>
            <a:r>
              <a:rPr lang="en-GB" sz="1000" b="1" dirty="0">
                <a:latin typeface="Work Sans"/>
                <a:ea typeface="+mn-lt"/>
                <a:cs typeface="+mn-lt"/>
              </a:rPr>
              <a:t>Taken from Picturing Jesus – worldwide contemporary artists Pack B - RE Today – Lat Blaylock.</a:t>
            </a:r>
            <a:endParaRPr lang="en-GB" sz="1000" dirty="0">
              <a:latin typeface="Work Sans"/>
            </a:endParaRPr>
          </a:p>
          <a:p>
            <a:endParaRPr lang="en-GB" sz="1000" b="1" dirty="0">
              <a:latin typeface="Work Sans"/>
              <a:ea typeface="+mn-lt"/>
              <a:cs typeface="+mn-lt"/>
            </a:endParaRPr>
          </a:p>
          <a:p>
            <a:r>
              <a:rPr lang="en-GB" sz="1000" b="1" dirty="0">
                <a:latin typeface="Work Sans"/>
                <a:ea typeface="+mn-lt"/>
                <a:cs typeface="+mn-lt"/>
              </a:rPr>
              <a:t>Fernando </a:t>
            </a:r>
            <a:r>
              <a:rPr lang="en-GB" sz="1000" b="1" dirty="0" err="1">
                <a:latin typeface="Work Sans"/>
                <a:ea typeface="+mn-lt"/>
                <a:cs typeface="+mn-lt"/>
              </a:rPr>
              <a:t>Arizti</a:t>
            </a:r>
            <a:endParaRPr lang="en-GB" dirty="0">
              <a:latin typeface="Work Sans"/>
            </a:endParaRPr>
          </a:p>
          <a:p>
            <a:r>
              <a:rPr lang="en-GB" sz="1000" dirty="0">
                <a:latin typeface="Work Sans"/>
                <a:ea typeface="+mn-lt"/>
                <a:cs typeface="+mn-lt"/>
              </a:rPr>
              <a:t> ‘Incarnation.’ 1989</a:t>
            </a:r>
            <a:endParaRPr lang="en-GB">
              <a:latin typeface="Work Sans"/>
            </a:endParaRPr>
          </a:p>
          <a:p>
            <a:r>
              <a:rPr lang="en-GB" sz="1000" b="1" dirty="0">
                <a:latin typeface="Work Sans"/>
                <a:ea typeface="+mn-lt"/>
                <a:cs typeface="+mn-lt"/>
              </a:rPr>
              <a:t>A comment:  “</a:t>
            </a:r>
            <a:r>
              <a:rPr lang="en-GB" sz="1000" dirty="0">
                <a:latin typeface="Work Sans"/>
                <a:ea typeface="+mn-lt"/>
                <a:cs typeface="+mn-lt"/>
              </a:rPr>
              <a:t>This artist shows the incarnation as a kind of explosion – the young Jesus flies down like lightning from the divine hand to the slave peoples of the USA and all </a:t>
            </a:r>
            <a:r>
              <a:rPr lang="en-GB" sz="1000" dirty="0" err="1">
                <a:latin typeface="Work Sans"/>
                <a:ea typeface="+mn-lt"/>
                <a:cs typeface="+mn-lt"/>
              </a:rPr>
              <a:t>all</a:t>
            </a:r>
            <a:r>
              <a:rPr lang="en-GB" sz="1000" dirty="0">
                <a:latin typeface="Work Sans"/>
                <a:ea typeface="+mn-lt"/>
                <a:cs typeface="+mn-lt"/>
              </a:rPr>
              <a:t> who are in bondage.  A black Jesus is seen as the hope of the wretched-  he will be their saviour.  This is not a ‘Christmas card’ view of God coming to earth.  But the title ‘ Incarnation’ is the word Christians use to explain God becoming human in Jesus.”  </a:t>
            </a:r>
            <a:endParaRPr lang="en-GB">
              <a:latin typeface="Work Sans"/>
              <a:ea typeface="+mn-lt"/>
              <a:cs typeface="+mn-lt"/>
            </a:endParaRPr>
          </a:p>
          <a:p>
            <a:endParaRPr lang="en-GB" sz="1000" b="1" dirty="0">
              <a:latin typeface="Work Sans"/>
              <a:ea typeface="+mn-lt"/>
              <a:cs typeface="+mn-lt"/>
            </a:endParaRPr>
          </a:p>
          <a:p>
            <a:r>
              <a:rPr lang="en-GB" sz="1000" b="1" dirty="0">
                <a:latin typeface="Work Sans"/>
                <a:ea typeface="+mn-lt"/>
                <a:cs typeface="+mn-lt"/>
              </a:rPr>
              <a:t>Antonia Rolls</a:t>
            </a:r>
            <a:endParaRPr lang="en-GB" dirty="0">
              <a:latin typeface="Work Sans"/>
            </a:endParaRPr>
          </a:p>
          <a:p>
            <a:r>
              <a:rPr lang="en-GB" sz="1000" dirty="0">
                <a:latin typeface="Work Sans"/>
                <a:ea typeface="+mn-lt"/>
                <a:cs typeface="+mn-lt"/>
              </a:rPr>
              <a:t> ‘4am Madonna.’ 1994</a:t>
            </a:r>
            <a:endParaRPr lang="en-GB">
              <a:latin typeface="Work Sans"/>
            </a:endParaRPr>
          </a:p>
          <a:p>
            <a:r>
              <a:rPr lang="en-GB" sz="1000" b="1" dirty="0">
                <a:latin typeface="Work Sans"/>
                <a:ea typeface="+mn-lt"/>
                <a:cs typeface="+mn-lt"/>
              </a:rPr>
              <a:t>A comment:  </a:t>
            </a:r>
            <a:r>
              <a:rPr lang="en-GB" sz="1000" dirty="0">
                <a:latin typeface="Work Sans"/>
                <a:ea typeface="+mn-lt"/>
                <a:cs typeface="+mn-lt"/>
              </a:rPr>
              <a:t>“In paintings of Jesus and his mother, Mary is often seen looking serene and peaceful, but here the young mum is up at four in the morning.  She loves her baby while almost weeping with exhaustion.  </a:t>
            </a:r>
            <a:endParaRPr lang="en-GB">
              <a:latin typeface="Work Sans"/>
            </a:endParaRPr>
          </a:p>
          <a:p>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dirty="0">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b="1"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6065952" y="2761670"/>
            <a:ext cx="2976832" cy="4196020"/>
          </a:xfrm>
          <a:prstGeom prst="rect">
            <a:avLst/>
          </a:prstGeom>
          <a:noFill/>
        </p:spPr>
        <p:txBody>
          <a:bodyPr wrap="square" lIns="91440" tIns="45720" rIns="91440" bIns="45720" rtlCol="0" anchor="t">
            <a:spAutoFit/>
          </a:bodyPr>
          <a:lstStyle/>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The history behind the Christmas carol:</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Key things to note: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word carol comes from the ancient Greek ‘</a:t>
            </a:r>
            <a:r>
              <a:rPr lang="en-GB" sz="1000" dirty="0" err="1">
                <a:effectLst/>
                <a:latin typeface="Work Sans" pitchFamily="2" charset="0"/>
                <a:ea typeface="Calibri" panose="020F0502020204030204" pitchFamily="34" charset="0"/>
                <a:cs typeface="Times New Roman" panose="02020603050405020304" pitchFamily="18" charset="0"/>
              </a:rPr>
              <a:t>choros</a:t>
            </a:r>
            <a:r>
              <a:rPr lang="en-GB" sz="1000" dirty="0">
                <a:effectLst/>
                <a:latin typeface="Work Sans" pitchFamily="2" charset="0"/>
                <a:ea typeface="Calibri" panose="020F0502020204030204" pitchFamily="34" charset="0"/>
                <a:cs typeface="Times New Roman" panose="02020603050405020304" pitchFamily="18" charset="0"/>
              </a:rPr>
              <a:t>’ which means ‘dancing in a circle,’ and from the old French word ‘</a:t>
            </a:r>
            <a:r>
              <a:rPr lang="en-GB" sz="1000" dirty="0" err="1">
                <a:effectLst/>
                <a:latin typeface="Work Sans" pitchFamily="2" charset="0"/>
                <a:ea typeface="Calibri" panose="020F0502020204030204" pitchFamily="34" charset="0"/>
                <a:cs typeface="Times New Roman" panose="02020603050405020304" pitchFamily="18" charset="0"/>
              </a:rPr>
              <a:t>carole</a:t>
            </a:r>
            <a:r>
              <a:rPr lang="en-GB" sz="1000" dirty="0">
                <a:effectLst/>
                <a:latin typeface="Work Sans" pitchFamily="2" charset="0"/>
                <a:ea typeface="Calibri" panose="020F0502020204030204" pitchFamily="34" charset="0"/>
                <a:cs typeface="Times New Roman" panose="02020603050405020304" pitchFamily="18" charset="0"/>
              </a:rPr>
              <a:t>’ meaning a song to accompany dancing.</a:t>
            </a: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Over the years, the word carol changed its meaning to refer to a particular kind of song which developed into religious songs about Christmas.</a:t>
            </a: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Christmas carols are songs sung at Christmas that tell the Nativity story and central beliefs associated with the festival of Christmas.</a:t>
            </a:r>
          </a:p>
          <a:p>
            <a:pPr marL="171450" indent="-171450">
              <a:spcBef>
                <a:spcPts val="50"/>
              </a:spcBef>
              <a:buFont typeface="Arial" panose="020B0604020202020204" pitchFamily="34" charset="0"/>
              <a:buChar char="•"/>
            </a:pPr>
            <a:r>
              <a:rPr lang="en-GB" sz="1000" dirty="0">
                <a:effectLst/>
                <a:latin typeface="Work Sans"/>
                <a:ea typeface="Calibri" panose="020F0502020204030204" pitchFamily="34" charset="0"/>
                <a:cs typeface="Times New Roman"/>
              </a:rPr>
              <a:t>In the middle ages, carols were dances accompanied by singing.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It is thought that these dances </a:t>
            </a:r>
            <a:r>
              <a:rPr lang="en-GB" sz="1000" dirty="0">
                <a:latin typeface="Work Sans"/>
                <a:ea typeface="Calibri" panose="020F0502020204030204" pitchFamily="34" charset="0"/>
                <a:cs typeface="Times New Roman"/>
              </a:rPr>
              <a:t>were</a:t>
            </a:r>
            <a:r>
              <a:rPr lang="en-GB" sz="1000" dirty="0">
                <a:effectLst/>
                <a:latin typeface="Work Sans"/>
                <a:ea typeface="Calibri" panose="020F0502020204030204" pitchFamily="34" charset="0"/>
                <a:cs typeface="Times New Roman"/>
              </a:rPr>
              <a:t> introduced to England from France.</a:t>
            </a:r>
          </a:p>
          <a:p>
            <a:pPr marL="171450" indent="-171450">
              <a:spcBef>
                <a:spcPts val="50"/>
              </a:spcBef>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Many Christmas carols were written for a special purpose, often to accompany performances of religious dramas dating from medieval times.</a:t>
            </a:r>
          </a:p>
          <a:p>
            <a:pPr marL="342900" lvl="0" indent="-342900">
              <a:spcBef>
                <a:spcPts val="50"/>
              </a:spcBef>
              <a:spcAft>
                <a:spcPts val="0"/>
              </a:spcAft>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9124825" y="2771077"/>
            <a:ext cx="3019827" cy="1169551"/>
          </a:xfrm>
          <a:prstGeom prst="rect">
            <a:avLst/>
          </a:prstGeom>
          <a:noFill/>
        </p:spPr>
        <p:txBody>
          <a:bodyPr wrap="square" rtlCol="0">
            <a:spAutoFit/>
          </a:bodyPr>
          <a:lstStyle/>
          <a:p>
            <a:pPr lvl="0">
              <a:spcBef>
                <a:spcPts val="50"/>
              </a:spcBef>
              <a:spcAft>
                <a:spcPts val="0"/>
              </a:spcAft>
            </a:pPr>
            <a:r>
              <a:rPr lang="en-GB" sz="1000" dirty="0">
                <a:effectLst/>
                <a:latin typeface="Work Sans" pitchFamily="2" charset="0"/>
                <a:ea typeface="Calibri" panose="020F0502020204030204" pitchFamily="34" charset="0"/>
                <a:cs typeface="Times New Roman" panose="02020603050405020304" pitchFamily="18" charset="0"/>
              </a:rPr>
              <a:t>The tradition of carol singing – singing in the street and going from door to door is a very old custom of Great Britain going back to the middle ages.  In those times it would be the poor that would go singing in seek of food, drink or money.  Today people go carol singing to collect money for charity.</a:t>
            </a: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043679E0-A5E0-934E-CCA4-845753A48F4D}"/>
              </a:ext>
            </a:extLst>
          </p:cNvPr>
          <p:cNvSpPr txBox="1">
            <a:spLocks/>
          </p:cNvSpPr>
          <p:nvPr/>
        </p:nvSpPr>
        <p:spPr>
          <a:xfrm>
            <a:off x="9189889" y="3994040"/>
            <a:ext cx="2897531" cy="2772554"/>
          </a:xfrm>
          <a:prstGeom prst="rect">
            <a:avLst/>
          </a:prstGeom>
          <a:noFill/>
        </p:spPr>
        <p:txBody>
          <a:bodyPr wrap="square" lIns="91440" tIns="45720" rIns="91440" bIns="45720" rtlCol="0" anchor="t">
            <a:spAutoFit/>
          </a:bodyPr>
          <a:lstStyle/>
          <a:p>
            <a:pPr>
              <a:spcBef>
                <a:spcPts val="50"/>
              </a:spcBef>
            </a:pPr>
            <a:r>
              <a:rPr lang="en-GB" sz="1000" b="1" dirty="0">
                <a:effectLst/>
                <a:latin typeface="Work Sans"/>
                <a:ea typeface="Calibri" panose="020F0502020204030204" pitchFamily="34" charset="0"/>
                <a:cs typeface="Times New Roman"/>
              </a:rPr>
              <a:t>Once in Royal David’s City:</a:t>
            </a:r>
            <a:endParaRPr lang="en-GB" sz="1000" dirty="0">
              <a:effectLst/>
              <a:latin typeface="Work Sans"/>
              <a:ea typeface="Calibri" panose="020F0502020204030204" pitchFamily="34" charset="0"/>
              <a:cs typeface="Times New Roman"/>
            </a:endParaRPr>
          </a:p>
          <a:p>
            <a:pPr>
              <a:spcBef>
                <a:spcPts val="50"/>
              </a:spcBef>
            </a:pPr>
            <a:r>
              <a:rPr lang="en-GB" sz="1000" dirty="0">
                <a:solidFill>
                  <a:srgbClr val="111111"/>
                </a:solidFill>
                <a:effectLst/>
                <a:latin typeface="Work Sans" pitchFamily="2" charset="0"/>
                <a:ea typeface="Calibri" panose="020F0502020204030204" pitchFamily="34" charset="0"/>
                <a:cs typeface="Arial" panose="020B0604020202020204" pitchFamily="34" charset="0"/>
              </a:rPr>
              <a:t>Once in Royal David's City is a Christmas carol originally written as a poem by Cecil Frances Alexander.  The carol was first published in 1848 in her hymnbook Hymns for Little Children.  </a:t>
            </a:r>
          </a:p>
          <a:p>
            <a:pPr>
              <a:spcBef>
                <a:spcPts val="50"/>
              </a:spcBef>
            </a:pPr>
            <a:endParaRPr lang="en-GB" sz="1000" dirty="0">
              <a:solidFill>
                <a:srgbClr val="111111"/>
              </a:solidFill>
              <a:effectLst/>
              <a:latin typeface="Work Sans" pitchFamily="2" charset="0"/>
              <a:ea typeface="Calibri" panose="020F0502020204030204" pitchFamily="34" charset="0"/>
              <a:cs typeface="Arial" panose="020B0604020202020204" pitchFamily="34" charset="0"/>
            </a:endParaRPr>
          </a:p>
          <a:p>
            <a:pPr>
              <a:spcBef>
                <a:spcPts val="50"/>
              </a:spcBef>
            </a:pPr>
            <a:r>
              <a:rPr lang="en-GB" sz="1000" dirty="0">
                <a:solidFill>
                  <a:srgbClr val="111111"/>
                </a:solidFill>
                <a:effectLst/>
                <a:latin typeface="Work Sans"/>
                <a:ea typeface="Calibri" panose="020F0502020204030204" pitchFamily="34" charset="0"/>
                <a:cs typeface="Arial"/>
              </a:rPr>
              <a:t>A year later, the English organist </a:t>
            </a:r>
            <a:r>
              <a:rPr lang="en-GB" sz="1000" b="1" dirty="0">
                <a:solidFill>
                  <a:srgbClr val="111111"/>
                </a:solidFill>
                <a:effectLst/>
                <a:latin typeface="Work Sans"/>
                <a:ea typeface="Calibri" panose="020F0502020204030204" pitchFamily="34" charset="0"/>
                <a:cs typeface="Arial"/>
              </a:rPr>
              <a:t>Henry John Gauntlett</a:t>
            </a:r>
            <a:r>
              <a:rPr lang="en-GB" sz="1000" dirty="0">
                <a:solidFill>
                  <a:srgbClr val="111111"/>
                </a:solidFill>
                <a:effectLst/>
                <a:latin typeface="Work Sans"/>
                <a:ea typeface="Calibri" panose="020F0502020204030204" pitchFamily="34" charset="0"/>
                <a:cs typeface="Arial"/>
              </a:rPr>
              <a:t> discovered the poem and set it to music.</a:t>
            </a:r>
          </a:p>
          <a:p>
            <a:pPr>
              <a:spcBef>
                <a:spcPts val="50"/>
              </a:spcBef>
            </a:pPr>
            <a:endParaRPr lang="en-GB" sz="1000" dirty="0">
              <a:solidFill>
                <a:srgbClr val="111111"/>
              </a:solidFill>
              <a:latin typeface="Work Sans"/>
              <a:ea typeface="Times New Roman" panose="02020603050405020304" pitchFamily="18" charset="0"/>
              <a:cs typeface="Arial"/>
            </a:endParaRPr>
          </a:p>
          <a:p>
            <a:pPr>
              <a:spcBef>
                <a:spcPts val="50"/>
              </a:spcBef>
            </a:pPr>
            <a:r>
              <a:rPr lang="en-GB" sz="1000" dirty="0">
                <a:solidFill>
                  <a:srgbClr val="000000"/>
                </a:solidFill>
                <a:effectLst/>
                <a:latin typeface="Work Sans" pitchFamily="2" charset="0"/>
                <a:ea typeface="Times New Roman" panose="02020603050405020304" pitchFamily="18" charset="0"/>
                <a:cs typeface="Times New Roman" panose="02020603050405020304" pitchFamily="18" charset="0"/>
              </a:rPr>
              <a:t>In 1850 she married Rev. William Alexander, who later became the Anglican primate (chief bishop) of Ireland.  Cecil would travel many miles each day to visit the sick and the poor, providing food, warm clothes, and medical supplies.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E4C87E0-C40E-DFE8-FA5D-14E931F41A16}"/>
              </a:ext>
            </a:extLst>
          </p:cNvPr>
          <p:cNvSpPr txBox="1"/>
          <p:nvPr/>
        </p:nvSpPr>
        <p:spPr>
          <a:xfrm>
            <a:off x="3049882" y="2852326"/>
            <a:ext cx="2874903" cy="30162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00" dirty="0">
                <a:latin typeface="Work Sans"/>
                <a:cs typeface="Times New Roman"/>
              </a:rPr>
              <a:t>When people guess the age of Mary at the birth of Jesus, some suggest she was just 14 or 16.  In this picture Antonia Rolls shows the bags under her eyes, the cup of </a:t>
            </a:r>
            <a:r>
              <a:rPr lang="en-GB" sz="1000">
                <a:latin typeface="Work Sans"/>
                <a:cs typeface="Times New Roman"/>
              </a:rPr>
              <a:t>tea to keep her awake.  Mary is a holy </a:t>
            </a:r>
            <a:r>
              <a:rPr lang="en-GB" sz="1000" dirty="0">
                <a:latin typeface="Work Sans"/>
                <a:cs typeface="Times New Roman"/>
              </a:rPr>
              <a:t>mother – and an ordinary one.”</a:t>
            </a:r>
            <a:endParaRPr lang="en-US" dirty="0"/>
          </a:p>
          <a:p>
            <a:endParaRPr lang="en-GB" sz="1000" dirty="0">
              <a:latin typeface="Work Sans"/>
              <a:cs typeface="Times New Roman"/>
            </a:endParaRPr>
          </a:p>
          <a:p>
            <a:r>
              <a:rPr lang="en-GB" sz="1000" b="1" dirty="0">
                <a:latin typeface="Work Sans"/>
                <a:cs typeface="Times New Roman"/>
              </a:rPr>
              <a:t>Kristoffer Ardena</a:t>
            </a:r>
          </a:p>
          <a:p>
            <a:r>
              <a:rPr lang="en-GB" sz="1000" dirty="0">
                <a:latin typeface="Work Sans"/>
                <a:cs typeface="Times New Roman"/>
              </a:rPr>
              <a:t> ‘The meaning of Christmas.’  1995</a:t>
            </a:r>
          </a:p>
          <a:p>
            <a:r>
              <a:rPr lang="en-GB" sz="1000" b="1" dirty="0">
                <a:latin typeface="Work Sans"/>
                <a:cs typeface="Times New Roman"/>
              </a:rPr>
              <a:t>A comment:  “</a:t>
            </a:r>
            <a:r>
              <a:rPr lang="en-GB" sz="1000" dirty="0">
                <a:latin typeface="Work Sans"/>
                <a:cs typeface="Times New Roman"/>
              </a:rPr>
              <a:t>With candles and fine foods surprise and joy, in earthly colours and gorgeous clothing of the peasantry, Jesus is born here into a </a:t>
            </a:r>
            <a:r>
              <a:rPr lang="en-GB" sz="1000" dirty="0" err="1">
                <a:latin typeface="Work Sans"/>
                <a:cs typeface="Times New Roman"/>
              </a:rPr>
              <a:t>Phillippino</a:t>
            </a:r>
            <a:r>
              <a:rPr lang="en-GB" sz="1000" dirty="0">
                <a:latin typeface="Work Sans"/>
                <a:cs typeface="Times New Roman"/>
              </a:rPr>
              <a:t> community. The picture is a bit of a surprise to the way British people imagine the Christmas story, but it’s full of good ideas.  And when a newborn baby comes, the baby is always the centre of attention – just like in this painting.” </a:t>
            </a:r>
          </a:p>
        </p:txBody>
      </p:sp>
    </p:spTree>
    <p:extLst>
      <p:ext uri="{BB962C8B-B14F-4D97-AF65-F5344CB8AC3E}">
        <p14:creationId xmlns:p14="http://schemas.microsoft.com/office/powerpoint/2010/main" val="1377662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338585" y="1138029"/>
            <a:ext cx="6701623" cy="1169551"/>
          </a:xfrm>
          <a:prstGeom prst="rect">
            <a:avLst/>
          </a:prstGeom>
          <a:noFill/>
        </p:spPr>
        <p:txBody>
          <a:bodyPr wrap="square" lIns="91440" tIns="45720" rIns="91440" bIns="45720" anchor="t">
            <a:spAutoFit/>
          </a:bodyPr>
          <a:lstStyle/>
          <a:p>
            <a:r>
              <a:rPr lang="en-GB" sz="1000" b="1" dirty="0">
                <a:solidFill>
                  <a:schemeClr val="bg1"/>
                </a:solidFill>
                <a:latin typeface="Work Sans"/>
                <a:cs typeface="Calibri Light"/>
              </a:rPr>
              <a:t>Incarnation:  </a:t>
            </a:r>
            <a:r>
              <a:rPr lang="en-GB" sz="1000" dirty="0">
                <a:solidFill>
                  <a:schemeClr val="bg1"/>
                </a:solidFill>
                <a:latin typeface="Work Sans"/>
                <a:cs typeface="Calibri Light"/>
              </a:rPr>
              <a:t>God comes to live amongst His creation in the form of Jesus.  Jesus is both human and divine.  Incarnation means that Jesus is God in the flesh</a:t>
            </a:r>
            <a:r>
              <a:rPr lang="en-GB" sz="1000" i="1" dirty="0">
                <a:solidFill>
                  <a:schemeClr val="bg1"/>
                </a:solidFill>
                <a:latin typeface="Work Sans"/>
                <a:cs typeface="Calibri Light"/>
              </a:rPr>
              <a:t>. </a:t>
            </a:r>
            <a:endParaRPr lang="en-US" dirty="0">
              <a:solidFill>
                <a:schemeClr val="bg1"/>
              </a:solidFill>
              <a:latin typeface="Work Sans"/>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Theology: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“This is about believing.  It looks at where beliefs come from, how they have changed over time, how they are applied differently in different contexts and how they relate to each other.”</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https://balancedre.org.uk/index.php/theology/</a:t>
            </a:r>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42447" y="2853080"/>
            <a:ext cx="2942408" cy="2926442"/>
          </a:xfrm>
          <a:prstGeom prst="rect">
            <a:avLst/>
          </a:prstGeom>
          <a:noFill/>
        </p:spPr>
        <p:txBody>
          <a:bodyPr wrap="square" rtlCol="0">
            <a:spAutoFit/>
          </a:bodyPr>
          <a:lstStyle/>
          <a:p>
            <a:pPr>
              <a:spcBef>
                <a:spcPts val="50"/>
              </a:spcBef>
            </a:pPr>
            <a:r>
              <a:rPr lang="en-GB" sz="1000" b="1" dirty="0">
                <a:solidFill>
                  <a:srgbClr val="000000"/>
                </a:solidFill>
                <a:effectLst/>
                <a:latin typeface="Work Sans" pitchFamily="2" charset="0"/>
                <a:ea typeface="Times New Roman" panose="02020603050405020304" pitchFamily="18" charset="0"/>
                <a:cs typeface="Times New Roman" panose="02020603050405020304" pitchFamily="18" charset="0"/>
              </a:rPr>
              <a:t>The themes that appear in the carol are as follows: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Jesus the King.  Reference is made to King David who is not the perfect king.  Jesus is to be the new King of heaven and earth.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Jesus the humble baby who knows what it means to be human.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God understands human suffering – Jesus experiences this.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came so that He could reconcile humanity back to God by dying on the cross for the sins of the whole world.</a:t>
            </a: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is through and because of Jesus, humanity can receive eternal life.  It is Jesus as the carol says that leads his children on to their final resting place – heaven.</a:t>
            </a: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3074396" y="2855744"/>
            <a:ext cx="2976832" cy="3798476"/>
          </a:xfrm>
          <a:prstGeom prst="rect">
            <a:avLst/>
          </a:prstGeom>
          <a:noFill/>
        </p:spPr>
        <p:txBody>
          <a:bodyPr wrap="square" rtlCol="0">
            <a:spAutoFit/>
          </a:bodyPr>
          <a:lstStyle/>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In the bleak midwinter:</a:t>
            </a:r>
          </a:p>
          <a:p>
            <a:pPr>
              <a:spcBef>
                <a:spcPts val="50"/>
              </a:spcBef>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 the Bleak Midwinter" is a popular Christmas carol that was written by Christina Rossetti in the 19th century.  Its lyrics poetically describe the birth of Jesus and the scene of His nativity.  In verse one, Rossetti describes the physical circumstances of the Incarnation in Bethlehem.  In verse two, Rossetti contrasts Christ's first and second coming. </a:t>
            </a:r>
          </a:p>
          <a:p>
            <a:r>
              <a:rPr lang="en-GB" sz="1000" dirty="0">
                <a:effectLst/>
                <a:latin typeface="Work Sans" pitchFamily="2" charset="0"/>
                <a:ea typeface="Calibri" panose="020F0502020204030204" pitchFamily="34" charset="0"/>
                <a:cs typeface="Times New Roman" panose="02020603050405020304" pitchFamily="18" charset="0"/>
              </a:rPr>
              <a:t>The poet very artistically and vividly shows how and when Christ came into this world.</a:t>
            </a:r>
          </a:p>
          <a:p>
            <a:r>
              <a:rPr lang="en-GB" sz="1000" dirty="0">
                <a:effectLst/>
                <a:latin typeface="Work Sans" pitchFamily="2" charset="0"/>
                <a:ea typeface="Calibri" panose="020F0502020204030204" pitchFamily="34" charset="0"/>
                <a:cs typeface="Times New Roman" panose="02020603050405020304" pitchFamily="18" charset="0"/>
              </a:rPr>
              <a:t>Rosetti describes that Jesus was born on a cold night on a winter night, with strong winds and heavy snow.  As she continues to describe the birth of Christ, she says that he did not appear in this world as a supreme being; instead, he chose a physically humble place to reign.  She had painted a very realistic picture of those moments when angels and worshippers were gathered to get a glimpse and worship Him.  </a:t>
            </a: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6142677" y="2855744"/>
            <a:ext cx="2897531" cy="1169551"/>
          </a:xfrm>
          <a:prstGeom prst="rect">
            <a:avLst/>
          </a:prstGeom>
          <a:noFill/>
        </p:spPr>
        <p:txBody>
          <a:bodyPr wrap="square" rtlCol="0">
            <a:spAutoFit/>
          </a:bodyPr>
          <a:lstStyle/>
          <a:p>
            <a:r>
              <a:rPr lang="en-GB" sz="1000" dirty="0">
                <a:effectLst/>
                <a:latin typeface="Work Sans" pitchFamily="2" charset="0"/>
                <a:ea typeface="Calibri" panose="020F0502020204030204" pitchFamily="34" charset="0"/>
                <a:cs typeface="Times New Roman" panose="02020603050405020304" pitchFamily="18" charset="0"/>
              </a:rPr>
              <a:t>The speaker finally speaks of her love for Him and decides to give her heart as a gift to Christ.</a:t>
            </a:r>
          </a:p>
          <a:p>
            <a:r>
              <a:rPr lang="en-GB" sz="1000" dirty="0">
                <a:effectLst/>
                <a:latin typeface="Work Sans" pitchFamily="2" charset="0"/>
                <a:ea typeface="Calibri" panose="020F0502020204030204" pitchFamily="34" charset="0"/>
                <a:cs typeface="Arial" panose="020B0604020202020204" pitchFamily="34" charset="0"/>
              </a:rPr>
              <a:t>Two of the most famous settings were </a:t>
            </a:r>
            <a:r>
              <a:rPr lang="en-GB" sz="1000" i="1" dirty="0">
                <a:effectLst/>
                <a:latin typeface="Work Sans" pitchFamily="2" charset="0"/>
                <a:ea typeface="Calibri" panose="020F0502020204030204" pitchFamily="34" charset="0"/>
                <a:cs typeface="Arial" panose="020B0604020202020204" pitchFamily="34" charset="0"/>
              </a:rPr>
              <a:t>composed</a:t>
            </a:r>
            <a:r>
              <a:rPr lang="en-GB" sz="1000" dirty="0">
                <a:effectLst/>
                <a:latin typeface="Work Sans" pitchFamily="2" charset="0"/>
                <a:ea typeface="Calibri" panose="020F0502020204030204" pitchFamily="34" charset="0"/>
                <a:cs typeface="Arial" panose="020B0604020202020204" pitchFamily="34" charset="0"/>
              </a:rPr>
              <a:t> by </a:t>
            </a:r>
            <a:r>
              <a:rPr lang="en-GB" sz="1000" i="1" dirty="0">
                <a:effectLst/>
                <a:latin typeface="Work Sans" pitchFamily="2" charset="0"/>
                <a:ea typeface="Calibri" panose="020F0502020204030204" pitchFamily="34" charset="0"/>
                <a:cs typeface="Arial" panose="020B0604020202020204" pitchFamily="34" charset="0"/>
              </a:rPr>
              <a:t>Gustav Holst</a:t>
            </a:r>
            <a:r>
              <a:rPr lang="en-GB" sz="1000" dirty="0">
                <a:effectLst/>
                <a:latin typeface="Work Sans" pitchFamily="2" charset="0"/>
                <a:ea typeface="Calibri" panose="020F0502020204030204" pitchFamily="34" charset="0"/>
                <a:cs typeface="Arial" panose="020B0604020202020204" pitchFamily="34" charset="0"/>
              </a:rPr>
              <a:t> and Harold Edwin Darke in the early 20th century.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043679E0-A5E0-934E-CCA4-845753A48F4D}"/>
              </a:ext>
            </a:extLst>
          </p:cNvPr>
          <p:cNvSpPr txBox="1">
            <a:spLocks/>
          </p:cNvSpPr>
          <p:nvPr/>
        </p:nvSpPr>
        <p:spPr>
          <a:xfrm>
            <a:off x="9199296" y="2855744"/>
            <a:ext cx="2897531" cy="1938992"/>
          </a:xfrm>
          <a:prstGeom prst="rect">
            <a:avLst/>
          </a:prstGeom>
          <a:noFill/>
        </p:spPr>
        <p:txBody>
          <a:bodyPr wrap="square" rtlCol="0">
            <a:spAutoFit/>
          </a:bodyPr>
          <a:lstStyle/>
          <a:p>
            <a:r>
              <a:rPr lang="en-GB" sz="1000" b="1" dirty="0">
                <a:solidFill>
                  <a:srgbClr val="333333"/>
                </a:solidFill>
                <a:effectLst/>
                <a:latin typeface="Work Sans" pitchFamily="2" charset="0"/>
                <a:ea typeface="Calibri" panose="020F0502020204030204" pitchFamily="34" charset="0"/>
                <a:cs typeface="Times New Roman" panose="02020603050405020304" pitchFamily="18" charset="0"/>
              </a:rPr>
              <a:t>The themes that appear in the carol as follows:</a:t>
            </a:r>
            <a:r>
              <a:rPr lang="en-GB" sz="1000" dirty="0">
                <a:solidFill>
                  <a:srgbClr val="4D5156"/>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333333"/>
                </a:solidFill>
                <a:effectLst/>
                <a:latin typeface="Work Sans" pitchFamily="2" charset="0"/>
                <a:ea typeface="Calibri" panose="020F0502020204030204" pitchFamily="34" charset="0"/>
                <a:cs typeface="Times New Roman" panose="02020603050405020304" pitchFamily="18" charset="0"/>
              </a:rPr>
              <a:t>Joy.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333333"/>
                </a:solidFill>
                <a:effectLst/>
                <a:latin typeface="Work Sans" pitchFamily="2" charset="0"/>
                <a:ea typeface="Calibri" panose="020F0502020204030204" pitchFamily="34" charset="0"/>
                <a:cs typeface="Times New Roman" panose="02020603050405020304" pitchFamily="18" charset="0"/>
              </a:rPr>
              <a:t>A mother’s love.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333333"/>
                </a:solidFill>
                <a:effectLst/>
                <a:latin typeface="Work Sans" pitchFamily="2" charset="0"/>
                <a:ea typeface="Calibri" panose="020F0502020204030204" pitchFamily="34" charset="0"/>
                <a:cs typeface="Times New Roman" panose="02020603050405020304" pitchFamily="18" charset="0"/>
              </a:rPr>
              <a:t>Nature.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333333"/>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333333"/>
                </a:solidFill>
                <a:effectLst/>
                <a:latin typeface="Work Sans" pitchFamily="2" charset="0"/>
                <a:ea typeface="Calibri" panose="020F0502020204030204" pitchFamily="34" charset="0"/>
                <a:cs typeface="Times New Roman" panose="02020603050405020304" pitchFamily="18" charset="0"/>
              </a:rPr>
              <a:t>The poem encapsulates the speaker’s love for God and the arrival of Jesus on the earth.  She explains various characters including, Mary and angels.  One can feel the purity of her love that she decides to give her heart as a gift to Jesus.</a:t>
            </a:r>
            <a:endParaRPr lang="en-GB" sz="1000" dirty="0">
              <a:effectLst/>
              <a:latin typeface="Work Sans" pitchFamily="2" charset="0"/>
              <a:ea typeface="Calibri" panose="020F0502020204030204" pitchFamily="34" charset="0"/>
              <a:cs typeface="Times New Roman" panose="02020603050405020304" pitchFamily="18" charset="0"/>
            </a:endParaRPr>
          </a:p>
        </p:txBody>
      </p:sp>
      <p:pic>
        <p:nvPicPr>
          <p:cNvPr id="12" name="Graphic 11" descr="Snowflake outline">
            <a:extLst>
              <a:ext uri="{FF2B5EF4-FFF2-40B4-BE49-F238E27FC236}">
                <a16:creationId xmlns:a16="http://schemas.microsoft.com/office/drawing/2014/main" id="{03672781-6F02-ECB9-86FB-DFB5B74F94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97171" y="5404361"/>
            <a:ext cx="914400" cy="914400"/>
          </a:xfrm>
          <a:prstGeom prst="rect">
            <a:avLst/>
          </a:prstGeom>
        </p:spPr>
      </p:pic>
      <p:pic>
        <p:nvPicPr>
          <p:cNvPr id="16" name="Graphic 15" descr="Withering Tree outline">
            <a:extLst>
              <a:ext uri="{FF2B5EF4-FFF2-40B4-BE49-F238E27FC236}">
                <a16:creationId xmlns:a16="http://schemas.microsoft.com/office/drawing/2014/main" id="{8CDE7C49-04DE-59BA-C108-B8BEFAD0EF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03785" y="5940297"/>
            <a:ext cx="914400" cy="914400"/>
          </a:xfrm>
          <a:prstGeom prst="rect">
            <a:avLst/>
          </a:prstGeom>
        </p:spPr>
      </p:pic>
    </p:spTree>
    <p:extLst>
      <p:ext uri="{BB962C8B-B14F-4D97-AF65-F5344CB8AC3E}">
        <p14:creationId xmlns:p14="http://schemas.microsoft.com/office/powerpoint/2010/main" val="367772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a:spLocks noGrp="1" noRot="1" noMove="1" noResize="1" noEditPoints="1" noAdjustHandles="1" noChangeArrowheads="1" noChangeShapeType="1"/>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a:spLocks noGrp="1" noRot="1" noMove="1" noResize="1" noEditPoints="1" noAdjustHandles="1" noChangeArrowheads="1" noChangeShapeType="1"/>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 the Gospel accounts reveal about the theology (beliefs) associated with the festival of Christmas?</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01300"/>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Identify the similarities and differences recorded in the Gospel accounts and to know the reasons for the differences.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meaning of the word secular and religious.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central beliefs associated with the festival of Christmas. </a:t>
            </a:r>
          </a:p>
          <a:p>
            <a:pPr marL="228600">
              <a:lnSpc>
                <a:spcPct val="106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Incarnation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554545"/>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Introduce the unit to the pupils explaining that art and music are two ways in which people express the Christian festival of Christmas.  In this unit we are going to: explore how art and music convey Christmas and explore how they are used to express the meaning of Christmas.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Prior knowledge gathering: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already know about the theology (beliefs) associated with the festival of Christmas?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you tell me about the Nativity story?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are the key people in the Nativity and what roles do they play?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other things to do you associate with Christmas?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Individually, pupils create a mind map of what they already know about the beliefs associated with Christmas and any other fact/information they want to recall related to the festival of Christmas.  To include religious and secular things at this stage.</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05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Gospel accounts reveal about the theology (beliefs) associated with the festival of 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478270" y="1937571"/>
            <a:ext cx="8159065" cy="4247317"/>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Snowball:</a:t>
            </a:r>
            <a:r>
              <a:rPr lang="en-GB" sz="1000" dirty="0">
                <a:effectLst/>
                <a:latin typeface="Work Sans" pitchFamily="2" charset="0"/>
                <a:ea typeface="Calibri" panose="020F0502020204030204" pitchFamily="34" charset="0"/>
                <a:cs typeface="Times New Roman" panose="02020603050405020304" pitchFamily="18" charset="0"/>
              </a:rPr>
              <a:t>  Pairs/fours.  Pupils add to their mind maps as they learn from others.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Feedback as a whole class: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things to pull out:</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b="1" dirty="0">
              <a:latin typeface="Work Sans"/>
              <a:ea typeface="Calibri" panose="020F0502020204030204" pitchFamily="34" charset="0"/>
              <a:cs typeface="Times New Roman"/>
            </a:endParaRPr>
          </a:p>
          <a:p>
            <a:r>
              <a:rPr lang="en-GB" sz="1000" dirty="0">
                <a:latin typeface="Work Sans"/>
                <a:cs typeface="Times New Roman"/>
              </a:rPr>
              <a:t>•God reveals Himself through the incarnation of Jesus.</a:t>
            </a:r>
            <a:endParaRPr lang="en-GB" dirty="0"/>
          </a:p>
          <a:p>
            <a:r>
              <a:rPr lang="en-GB" sz="1000" dirty="0">
                <a:latin typeface="Work Sans"/>
                <a:cs typeface="Times New Roman"/>
              </a:rPr>
              <a:t>•The New Testament presents Jesus as the answer: the Messiah and Saviour, who will repair the effects of sin and the</a:t>
            </a:r>
            <a:endParaRPr lang="en-GB" dirty="0">
              <a:latin typeface="Calibri" panose="020F0502020204030204"/>
              <a:cs typeface="Calibri" panose="020F0502020204030204"/>
            </a:endParaRPr>
          </a:p>
          <a:p>
            <a:r>
              <a:rPr lang="en-GB" sz="1000" dirty="0">
                <a:latin typeface="Work Sans"/>
                <a:cs typeface="Times New Roman"/>
              </a:rPr>
              <a:t> Fall and offer a way for humans to be at one with God again. God comes to live amongst His creation in the form of Jesus.   Jesus is both human and divine.  Incarnation means that Jesus is God in the flesh. </a:t>
            </a:r>
            <a:endParaRPr lang="en-GB" dirty="0">
              <a:cs typeface="Calibri"/>
            </a:endParaRPr>
          </a:p>
          <a:p>
            <a:r>
              <a:rPr lang="en-GB" sz="1000" dirty="0">
                <a:latin typeface="Work Sans"/>
                <a:cs typeface="Times New Roman"/>
              </a:rPr>
              <a:t>•The Old Testament prophecies have been fulfilled.</a:t>
            </a:r>
            <a:endParaRPr lang="en-GB" dirty="0">
              <a:cs typeface="Calibri" panose="020F0502020204030204"/>
            </a:endParaRPr>
          </a:p>
          <a:p>
            <a:r>
              <a:rPr lang="en-GB" sz="1000" dirty="0">
                <a:latin typeface="Work Sans"/>
                <a:cs typeface="Times New Roman"/>
              </a:rPr>
              <a:t>•The light of the world has been born.</a:t>
            </a:r>
            <a:endParaRPr lang="en-GB" dirty="0"/>
          </a:p>
          <a:p>
            <a:r>
              <a:rPr lang="en-GB" sz="1000" dirty="0">
                <a:latin typeface="Work Sans"/>
                <a:cs typeface="Times New Roman"/>
              </a:rPr>
              <a:t>•Jesus came for all people.  This is good news for the whole world.</a:t>
            </a:r>
            <a:endParaRPr lang="en-GB" dirty="0"/>
          </a:p>
          <a:p>
            <a:endParaRPr lang="en-GB" sz="1000" b="1" dirty="0">
              <a:latin typeface="Work Sans"/>
              <a:cs typeface="Times New Roman"/>
            </a:endParaRPr>
          </a:p>
          <a:p>
            <a:r>
              <a:rPr lang="en-GB" sz="1000" b="1" dirty="0">
                <a:effectLst/>
                <a:latin typeface="Work Sans"/>
                <a:ea typeface="Calibri" panose="020F0502020204030204" pitchFamily="34" charset="0"/>
                <a:cs typeface="Times New Roman"/>
              </a:rPr>
              <a:t>Religious vocabulary:</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Incarnation, theology</a:t>
            </a:r>
          </a:p>
          <a:p>
            <a:endParaRPr lang="en-GB" sz="1000" dirty="0">
              <a:latin typeface="Work Sans"/>
              <a:ea typeface="Calibri" panose="020F0502020204030204" pitchFamily="34" charset="0"/>
              <a:cs typeface="Times New Roman"/>
            </a:endParaRPr>
          </a:p>
          <a:p>
            <a:r>
              <a:rPr lang="en-GB" sz="1000" b="1" dirty="0">
                <a:effectLst/>
                <a:latin typeface="Work Sans" pitchFamily="2" charset="0"/>
                <a:ea typeface="Calibri" panose="020F0502020204030204" pitchFamily="34" charset="0"/>
                <a:cs typeface="Times New Roman" panose="02020603050405020304" pitchFamily="18" charset="0"/>
              </a:rPr>
              <a:t>Key people and their roles in the Nativity: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  </a:t>
            </a:r>
            <a:r>
              <a:rPr lang="en-GB" sz="1000" dirty="0">
                <a:effectLst/>
                <a:latin typeface="Work Sans" pitchFamily="2" charset="0"/>
                <a:ea typeface="Calibri" panose="020F0502020204030204" pitchFamily="34" charset="0"/>
                <a:cs typeface="Times New Roman" panose="02020603050405020304" pitchFamily="18" charset="0"/>
              </a:rPr>
              <a:t>At this stage in the lesson do not comment on things that pupils have included that are not related to the Christian understanding or religious element of Christmas.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 the Gospel accounts reveal about the theology (beliefs) associated with the festival of Christmas?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Gospel accounts reveal about the theology (beliefs) associated with the festival of 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2041052"/>
            <a:ext cx="8159065" cy="4247317"/>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Biblical text analysis:</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Matthew 1:  18 – 25 and 2:  1 – 12.  </a:t>
            </a: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Luke 2: 1 – 20  </a:t>
            </a: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John 1:  1 - 5</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Read</a:t>
            </a:r>
            <a:r>
              <a:rPr lang="en-GB" sz="1000" dirty="0">
                <a:effectLst/>
                <a:latin typeface="Work Sans" pitchFamily="2" charset="0"/>
                <a:ea typeface="Calibri" panose="020F0502020204030204" pitchFamily="34" charset="0"/>
                <a:cs typeface="Times New Roman" panose="02020603050405020304" pitchFamily="18" charset="0"/>
              </a:rPr>
              <a:t> the texts together as a class.  Use talk partners to engage in the questions.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Matthew 1:  18 – 25 and 2:  1  -12</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does Matthew focus on at the beginning of the account – why do you think this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is Joseph reassured that he is doing the right thing by Mary?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else does Matthew mention in his account – why do you think this is?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Matthew is trying to tell his audience by focusing on the wisemen?</a:t>
            </a: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Luke 2: 1 – 20</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does Luke begin his account?  How is it different to Matthew’s account?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does Luke focus on at the beginning of his account?  Why do you think he does this?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Luke is trying to tell his audience by focusing on the shepherds?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John 1:  1 - 5</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‘word’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verse 5 means: “The light shines in the darkness, but the darkness has not understood it.”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to the pupils the reasons why the authors of Matthew and Luke’s gospel, recall the accounts of the birth of Jesus in the way they do.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that the Gospel of John does not recall the birth narrative but provides an explanation of the incarnation.</a:t>
            </a: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98977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Gospel accounts reveal about the theology (beliefs) associated with the festival of 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2041052"/>
            <a:ext cx="8159065" cy="4119076"/>
          </a:xfrm>
          <a:prstGeom prst="rect">
            <a:avLst/>
          </a:prstGeom>
          <a:noFill/>
        </p:spPr>
        <p:txBody>
          <a:bodyPr wrap="square" lIns="91440" tIns="45720" rIns="91440" bIns="45720" anchor="t">
            <a:spAutoFit/>
          </a:bodyPr>
          <a:lstStyle/>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latin typeface="Work Sans" pitchFamily="2" charset="0"/>
              <a:ea typeface="Times New Roman" panose="02020603050405020304" pitchFamily="18"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Complete the grid.</a:t>
            </a:r>
            <a:r>
              <a:rPr lang="en-GB" sz="1000" b="1" dirty="0">
                <a:effectLst/>
                <a:latin typeface="Work Sans" pitchFamily="2" charset="0"/>
                <a:ea typeface="Times New Roman" panose="02020603050405020304" pitchFamily="18" charset="0"/>
                <a:cs typeface="Times New Roman" panose="02020603050405020304" pitchFamily="18" charset="0"/>
              </a:rPr>
              <a:t>  (See appendix lesson 1)</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Pupils return to their mind maps.  Pupils circle in one colour on their maps all the things that are related to the Biblical texts and theology (beliefs) and in another colour all the things that are not related to Biblical texts and theology.</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understand by the word secular and religious?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Using your mind map to help you, can you give me an example of something secular and something religious?</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Conclude by recapping on the theology behind the festival of Christmas.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a:ea typeface="Calibri" panose="020F0502020204030204" pitchFamily="34" charset="0"/>
                <a:cs typeface="Times New Roman"/>
              </a:rPr>
              <a:t>God reveals Himself through the incarnation of Jesus.</a:t>
            </a:r>
          </a:p>
          <a:p>
            <a:pPr marL="171450" indent="-171450">
              <a:spcAft>
                <a:spcPts val="200"/>
              </a:spcAft>
              <a:buFont typeface="Arial" panose="020B0604020202020204" pitchFamily="34" charset="0"/>
              <a:buChar char="•"/>
            </a:pPr>
            <a:r>
              <a:rPr lang="en-GB" sz="1000" dirty="0">
                <a:latin typeface="Work Sans"/>
                <a:ea typeface="+mn-lt"/>
                <a:cs typeface="+mn-lt"/>
              </a:rPr>
              <a:t>The New Testament presents Jesus as the answer: the Messiah and Saviour, who will repair the effects of sin and the Fall and offer a way for humans to be at one with God again. God comes to live amongst His creation in the form of Jesus.  Jesus is both human and divine.  Incarnation means that Jesus is God in the flesh</a:t>
            </a:r>
            <a:r>
              <a:rPr lang="en-GB" sz="1000" i="1" dirty="0">
                <a:latin typeface="Work Sans"/>
                <a:ea typeface="+mn-lt"/>
                <a:cs typeface="+mn-lt"/>
              </a:rPr>
              <a:t>. </a:t>
            </a:r>
            <a:endParaRPr lang="en-GB" sz="1000" dirty="0">
              <a:latin typeface="Work Sans"/>
              <a:ea typeface="Calibri" panose="020F0502020204030204" pitchFamily="34" charset="0"/>
              <a:cs typeface="Times New Roman"/>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Old Testament prophecies have been fulfilled.</a:t>
            </a:r>
          </a:p>
          <a:p>
            <a:pPr marL="171450" indent="-171450">
              <a:spcAft>
                <a:spcPts val="200"/>
              </a:spcAft>
              <a:buFont typeface="Arial" panose="020B0604020202020204" pitchFamily="34" charset="0"/>
              <a:buChar char="•"/>
            </a:pPr>
            <a:r>
              <a:rPr lang="en-GB" sz="1000" dirty="0">
                <a:effectLst/>
                <a:latin typeface="Work Sans"/>
                <a:ea typeface="Calibri" panose="020F0502020204030204" pitchFamily="34" charset="0"/>
                <a:cs typeface="Times New Roman"/>
              </a:rPr>
              <a:t>The light of the world has been born.</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Jesus came for all people.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8494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9763F9-065D-F02B-748E-38D0B01C42D4}"/>
              </a:ext>
            </a:extLst>
          </p:cNvPr>
          <p:cNvSpPr>
            <a:spLocks noGrp="1" noRot="1" noMove="1" noResize="1" noEditPoints="1" noAdjustHandles="1" noChangeArrowheads="1" noChangeShapeType="1"/>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6D484AA-8E37-A973-0BD0-50F9C09AADF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Gospel accounts reveal about the theology (beliefs) associated with the festival of 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lvl="0">
              <a:lnSpc>
                <a:spcPct val="106000"/>
              </a:lnSpc>
            </a:pPr>
            <a:r>
              <a:rPr lang="en-GB" sz="1000">
                <a:effectLst/>
                <a:latin typeface="Work Sans" pitchFamily="2" charset="0"/>
                <a:ea typeface="Calibri" panose="020F0502020204030204" pitchFamily="34" charset="0"/>
                <a:cs typeface="Times New Roman" panose="02020603050405020304" pitchFamily="18" charset="0"/>
              </a:rPr>
              <a:t>Appendix lesson 1.</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12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SharedWithUsers xmlns="62940bfc-e56c-4552-8076-1b7135828164">
      <UserInfo>
        <DisplayName>Abigail Chand</DisplayName>
        <AccountId>13</AccountId>
        <AccountType/>
      </UserInfo>
    </SharedWithUsers>
  </documentManagement>
</p:properties>
</file>

<file path=customXml/itemProps1.xml><?xml version="1.0" encoding="utf-8"?>
<ds:datastoreItem xmlns:ds="http://schemas.openxmlformats.org/officeDocument/2006/customXml" ds:itemID="{15C1C91E-0AF0-4937-A616-98D463E12D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047A9DF-3124-4CB7-AC57-2CF7BAB83ECE}">
  <ds:schemaRefs>
    <ds:schemaRef ds:uri="http://schemas.microsoft.com/sharepoint/v3/contenttype/forms"/>
  </ds:schemaRefs>
</ds:datastoreItem>
</file>

<file path=customXml/itemProps3.xml><?xml version="1.0" encoding="utf-8"?>
<ds:datastoreItem xmlns:ds="http://schemas.openxmlformats.org/officeDocument/2006/customXml" ds:itemID="{A9057138-1377-4638-9675-27CCFB70EA63}">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62940bfc-e56c-4552-8076-1b7135828164"/>
    <ds:schemaRef ds:uri="37c5c6fe-bc8e-4494-977e-45e76d6ce1f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69</TotalTime>
  <Words>6786</Words>
  <Application>Microsoft Office PowerPoint</Application>
  <PresentationFormat>Widescreen</PresentationFormat>
  <Paragraphs>530</Paragraphs>
  <Slides>22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Calibri</vt:lpstr>
      <vt:lpstr>Calibri Light</vt:lpstr>
      <vt:lpstr>Symbol</vt:lpstr>
      <vt:lpstr>Work Sans</vt:lpstr>
      <vt:lpstr>Work Sans Light</vt:lpstr>
      <vt:lpstr>Work Sans SemiBold</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mary thorne</cp:lastModifiedBy>
  <cp:revision>343</cp:revision>
  <dcterms:created xsi:type="dcterms:W3CDTF">2023-08-07T13:49:52Z</dcterms:created>
  <dcterms:modified xsi:type="dcterms:W3CDTF">2023-11-19T19:17:34Z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