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7" r:id="rId5"/>
    <p:sldId id="265" r:id="rId6"/>
    <p:sldId id="266" r:id="rId7"/>
    <p:sldId id="267" r:id="rId8"/>
    <p:sldId id="268" r:id="rId9"/>
    <p:sldId id="259" r:id="rId10"/>
    <p:sldId id="260" r:id="rId11"/>
    <p:sldId id="263" r:id="rId12"/>
    <p:sldId id="269" r:id="rId13"/>
    <p:sldId id="270" r:id="rId14"/>
    <p:sldId id="272" r:id="rId15"/>
    <p:sldId id="271" r:id="rId16"/>
    <p:sldId id="273" r:id="rId17"/>
    <p:sldId id="274" r:id="rId18"/>
    <p:sldId id="277" r:id="rId19"/>
    <p:sldId id="276" r:id="rId20"/>
    <p:sldId id="278" r:id="rId21"/>
    <p:sldId id="279" r:id="rId22"/>
    <p:sldId id="281" r:id="rId23"/>
    <p:sldId id="282" r:id="rId24"/>
    <p:sldId id="283" r:id="rId25"/>
    <p:sldId id="284" r:id="rId26"/>
    <p:sldId id="285" r:id="rId27"/>
    <p:sldId id="286" r:id="rId28"/>
    <p:sldId id="287" r:id="rId29"/>
    <p:sldId id="26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A738F5-647E-48C5-8A6B-05872A75BEAD}" v="46" dt="2023-11-09T10:48:07.878"/>
    <p1510:client id="{BEF2AC82-8F0D-4DF4-BB86-6AA7BED2255B}" v="140" dt="2023-11-09T10:54:50.3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8" d="100"/>
          <a:sy n="98" d="100"/>
        </p:scale>
        <p:origin x="9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29A738F5-647E-48C5-8A6B-05872A75BEAD}"/>
    <pc:docChg chg="modSld">
      <pc:chgData name="Mary Thorne" userId="S::mary.thorne@london.anglican.org::a5b5e5da-c416-47bf-aff9-8cca5d278713" providerId="AD" clId="Web-{29A738F5-647E-48C5-8A6B-05872A75BEAD}" dt="2023-11-09T10:48:07.878" v="22" actId="20577"/>
      <pc:docMkLst>
        <pc:docMk/>
      </pc:docMkLst>
      <pc:sldChg chg="modSp">
        <pc:chgData name="Mary Thorne" userId="S::mary.thorne@london.anglican.org::a5b5e5da-c416-47bf-aff9-8cca5d278713" providerId="AD" clId="Web-{29A738F5-647E-48C5-8A6B-05872A75BEAD}" dt="2023-11-09T10:41:36.463" v="1" actId="20577"/>
        <pc:sldMkLst>
          <pc:docMk/>
          <pc:sldMk cId="2216089837" sldId="257"/>
        </pc:sldMkLst>
        <pc:spChg chg="mod">
          <ac:chgData name="Mary Thorne" userId="S::mary.thorne@london.anglican.org::a5b5e5da-c416-47bf-aff9-8cca5d278713" providerId="AD" clId="Web-{29A738F5-647E-48C5-8A6B-05872A75BEAD}" dt="2023-11-09T10:41:36.463" v="1" actId="20577"/>
          <ac:spMkLst>
            <pc:docMk/>
            <pc:sldMk cId="2216089837" sldId="257"/>
            <ac:spMk id="3" creationId="{B0FDE198-D989-CC4E-9D67-8414EA297C2A}"/>
          </ac:spMkLst>
        </pc:spChg>
      </pc:sldChg>
      <pc:sldChg chg="modSp">
        <pc:chgData name="Mary Thorne" userId="S::mary.thorne@london.anglican.org::a5b5e5da-c416-47bf-aff9-8cca5d278713" providerId="AD" clId="Web-{29A738F5-647E-48C5-8A6B-05872A75BEAD}" dt="2023-11-09T10:43:50.435" v="10" actId="1076"/>
        <pc:sldMkLst>
          <pc:docMk/>
          <pc:sldMk cId="743882802" sldId="265"/>
        </pc:sldMkLst>
        <pc:spChg chg="mod">
          <ac:chgData name="Mary Thorne" userId="S::mary.thorne@london.anglican.org::a5b5e5da-c416-47bf-aff9-8cca5d278713" providerId="AD" clId="Web-{29A738F5-647E-48C5-8A6B-05872A75BEAD}" dt="2023-11-09T10:43:50.435" v="10" actId="1076"/>
          <ac:spMkLst>
            <pc:docMk/>
            <pc:sldMk cId="743882802" sldId="265"/>
            <ac:spMk id="4" creationId="{5CA38805-44A2-E0F9-4FA4-8AB48157935A}"/>
          </ac:spMkLst>
        </pc:spChg>
        <pc:spChg chg="mod">
          <ac:chgData name="Mary Thorne" userId="S::mary.thorne@london.anglican.org::a5b5e5da-c416-47bf-aff9-8cca5d278713" providerId="AD" clId="Web-{29A738F5-647E-48C5-8A6B-05872A75BEAD}" dt="2023-11-09T10:43:40.169" v="9" actId="20577"/>
          <ac:spMkLst>
            <pc:docMk/>
            <pc:sldMk cId="743882802" sldId="265"/>
            <ac:spMk id="23" creationId="{B79B36CD-4246-BA09-36C9-5EBDA65E22AA}"/>
          </ac:spMkLst>
        </pc:spChg>
      </pc:sldChg>
      <pc:sldChg chg="modSp">
        <pc:chgData name="Mary Thorne" userId="S::mary.thorne@london.anglican.org::a5b5e5da-c416-47bf-aff9-8cca5d278713" providerId="AD" clId="Web-{29A738F5-647E-48C5-8A6B-05872A75BEAD}" dt="2023-11-09T10:48:07.878" v="22" actId="20577"/>
        <pc:sldMkLst>
          <pc:docMk/>
          <pc:sldMk cId="2003417157" sldId="266"/>
        </pc:sldMkLst>
        <pc:spChg chg="mod">
          <ac:chgData name="Mary Thorne" userId="S::mary.thorne@london.anglican.org::a5b5e5da-c416-47bf-aff9-8cca5d278713" providerId="AD" clId="Web-{29A738F5-647E-48C5-8A6B-05872A75BEAD}" dt="2023-11-09T10:45:20.828" v="12" actId="20577"/>
          <ac:spMkLst>
            <pc:docMk/>
            <pc:sldMk cId="2003417157" sldId="266"/>
            <ac:spMk id="4" creationId="{5CA38805-44A2-E0F9-4FA4-8AB48157935A}"/>
          </ac:spMkLst>
        </pc:spChg>
        <pc:spChg chg="mod">
          <ac:chgData name="Mary Thorne" userId="S::mary.thorne@london.anglican.org::a5b5e5da-c416-47bf-aff9-8cca5d278713" providerId="AD" clId="Web-{29A738F5-647E-48C5-8A6B-05872A75BEAD}" dt="2023-11-09T10:47:04.814" v="21" actId="20577"/>
          <ac:spMkLst>
            <pc:docMk/>
            <pc:sldMk cId="2003417157" sldId="266"/>
            <ac:spMk id="23" creationId="{B79B36CD-4246-BA09-36C9-5EBDA65E22AA}"/>
          </ac:spMkLst>
        </pc:spChg>
        <pc:spChg chg="mod">
          <ac:chgData name="Mary Thorne" userId="S::mary.thorne@london.anglican.org::a5b5e5da-c416-47bf-aff9-8cca5d278713" providerId="AD" clId="Web-{29A738F5-647E-48C5-8A6B-05872A75BEAD}" dt="2023-11-09T10:48:07.878" v="22" actId="20577"/>
          <ac:spMkLst>
            <pc:docMk/>
            <pc:sldMk cId="2003417157" sldId="266"/>
            <ac:spMk id="27" creationId="{25DA4872-900E-CE61-D2A9-7D8965068EC7}"/>
          </ac:spMkLst>
        </pc:spChg>
        <pc:spChg chg="mod">
          <ac:chgData name="Mary Thorne" userId="S::mary.thorne@london.anglican.org::a5b5e5da-c416-47bf-aff9-8cca5d278713" providerId="AD" clId="Web-{29A738F5-647E-48C5-8A6B-05872A75BEAD}" dt="2023-11-09T10:46:02.313" v="17" actId="20577"/>
          <ac:spMkLst>
            <pc:docMk/>
            <pc:sldMk cId="2003417157" sldId="266"/>
            <ac:spMk id="30" creationId="{8B6411E0-4DBF-CD70-8EF2-EBF44F2DC5F5}"/>
          </ac:spMkLst>
        </pc:spChg>
        <pc:spChg chg="mod">
          <ac:chgData name="Mary Thorne" userId="S::mary.thorne@london.anglican.org::a5b5e5da-c416-47bf-aff9-8cca5d278713" providerId="AD" clId="Web-{29A738F5-647E-48C5-8A6B-05872A75BEAD}" dt="2023-11-09T10:46:05.438" v="18" actId="14100"/>
          <ac:spMkLst>
            <pc:docMk/>
            <pc:sldMk cId="2003417157" sldId="266"/>
            <ac:spMk id="31" creationId="{F0BA9A87-137E-1D92-A47E-085A32628FB9}"/>
          </ac:spMkLst>
        </pc:spChg>
      </pc:sldChg>
    </pc:docChg>
  </pc:docChgLst>
  <pc:docChgLst>
    <pc:chgData clId="Web-{29A738F5-647E-48C5-8A6B-05872A75BEAD}"/>
    <pc:docChg chg="modSld">
      <pc:chgData name="" userId="" providerId="" clId="Web-{29A738F5-647E-48C5-8A6B-05872A75BEAD}" dt="2023-11-09T10:41:19.182" v="0" actId="20577"/>
      <pc:docMkLst>
        <pc:docMk/>
      </pc:docMkLst>
      <pc:sldChg chg="modSp">
        <pc:chgData name="" userId="" providerId="" clId="Web-{29A738F5-647E-48C5-8A6B-05872A75BEAD}" dt="2023-11-09T10:41:19.182" v="0" actId="20577"/>
        <pc:sldMkLst>
          <pc:docMk/>
          <pc:sldMk cId="2216089837" sldId="257"/>
        </pc:sldMkLst>
        <pc:spChg chg="mod">
          <ac:chgData name="" userId="" providerId="" clId="Web-{29A738F5-647E-48C5-8A6B-05872A75BEAD}" dt="2023-11-09T10:41:19.182" v="0" actId="20577"/>
          <ac:spMkLst>
            <pc:docMk/>
            <pc:sldMk cId="2216089837" sldId="257"/>
            <ac:spMk id="3" creationId="{B0FDE198-D989-CC4E-9D67-8414EA297C2A}"/>
          </ac:spMkLst>
        </pc:spChg>
      </pc:sldChg>
    </pc:docChg>
  </pc:docChgLst>
  <pc:docChgLst>
    <pc:chgData name="Mary Thorne" userId="S::mary.thorne@london.anglican.org::a5b5e5da-c416-47bf-aff9-8cca5d278713" providerId="AD" clId="Web-{BEF2AC82-8F0D-4DF4-BB86-6AA7BED2255B}"/>
    <pc:docChg chg="modSld">
      <pc:chgData name="Mary Thorne" userId="S::mary.thorne@london.anglican.org::a5b5e5da-c416-47bf-aff9-8cca5d278713" providerId="AD" clId="Web-{BEF2AC82-8F0D-4DF4-BB86-6AA7BED2255B}" dt="2023-11-09T10:54:50.312" v="48" actId="20577"/>
      <pc:docMkLst>
        <pc:docMk/>
      </pc:docMkLst>
      <pc:sldChg chg="modSp">
        <pc:chgData name="Mary Thorne" userId="S::mary.thorne@london.anglican.org::a5b5e5da-c416-47bf-aff9-8cca5d278713" providerId="AD" clId="Web-{BEF2AC82-8F0D-4DF4-BB86-6AA7BED2255B}" dt="2023-11-09T10:51:19.032" v="17" actId="20577"/>
        <pc:sldMkLst>
          <pc:docMk/>
          <pc:sldMk cId="2216089837" sldId="257"/>
        </pc:sldMkLst>
        <pc:spChg chg="mod">
          <ac:chgData name="Mary Thorne" userId="S::mary.thorne@london.anglican.org::a5b5e5da-c416-47bf-aff9-8cca5d278713" providerId="AD" clId="Web-{BEF2AC82-8F0D-4DF4-BB86-6AA7BED2255B}" dt="2023-11-09T10:49:13.711" v="1" actId="20577"/>
          <ac:spMkLst>
            <pc:docMk/>
            <pc:sldMk cId="2216089837" sldId="257"/>
            <ac:spMk id="10" creationId="{B3B7FFA0-B966-836C-D732-B427975EB2E2}"/>
          </ac:spMkLst>
        </pc:spChg>
        <pc:spChg chg="mod">
          <ac:chgData name="Mary Thorne" userId="S::mary.thorne@london.anglican.org::a5b5e5da-c416-47bf-aff9-8cca5d278713" providerId="AD" clId="Web-{BEF2AC82-8F0D-4DF4-BB86-6AA7BED2255B}" dt="2023-11-09T10:51:19.032" v="17" actId="20577"/>
          <ac:spMkLst>
            <pc:docMk/>
            <pc:sldMk cId="2216089837" sldId="257"/>
            <ac:spMk id="26" creationId="{BBD0E2F0-DFE2-AAEC-FB94-EABF9A7B52B4}"/>
          </ac:spMkLst>
        </pc:spChg>
      </pc:sldChg>
      <pc:sldChg chg="modSp">
        <pc:chgData name="Mary Thorne" userId="S::mary.thorne@london.anglican.org::a5b5e5da-c416-47bf-aff9-8cca5d278713" providerId="AD" clId="Web-{BEF2AC82-8F0D-4DF4-BB86-6AA7BED2255B}" dt="2023-11-09T10:51:45.456" v="19" actId="20577"/>
        <pc:sldMkLst>
          <pc:docMk/>
          <pc:sldMk cId="4221055981" sldId="259"/>
        </pc:sldMkLst>
        <pc:spChg chg="mod">
          <ac:chgData name="Mary Thorne" userId="S::mary.thorne@london.anglican.org::a5b5e5da-c416-47bf-aff9-8cca5d278713" providerId="AD" clId="Web-{BEF2AC82-8F0D-4DF4-BB86-6AA7BED2255B}" dt="2023-11-09T10:50:59.781" v="11" actId="20577"/>
          <ac:spMkLst>
            <pc:docMk/>
            <pc:sldMk cId="4221055981" sldId="259"/>
            <ac:spMk id="3" creationId="{B0FDE198-D989-CC4E-9D67-8414EA297C2A}"/>
          </ac:spMkLst>
        </pc:spChg>
        <pc:spChg chg="mod">
          <ac:chgData name="Mary Thorne" userId="S::mary.thorne@london.anglican.org::a5b5e5da-c416-47bf-aff9-8cca5d278713" providerId="AD" clId="Web-{BEF2AC82-8F0D-4DF4-BB86-6AA7BED2255B}" dt="2023-11-09T10:51:45.456" v="19" actId="20577"/>
          <ac:spMkLst>
            <pc:docMk/>
            <pc:sldMk cId="4221055981" sldId="259"/>
            <ac:spMk id="10" creationId="{B3B7FFA0-B966-836C-D732-B427975EB2E2}"/>
          </ac:spMkLst>
        </pc:spChg>
      </pc:sldChg>
      <pc:sldChg chg="modSp">
        <pc:chgData name="Mary Thorne" userId="S::mary.thorne@london.anglican.org::a5b5e5da-c416-47bf-aff9-8cca5d278713" providerId="AD" clId="Web-{BEF2AC82-8F0D-4DF4-BB86-6AA7BED2255B}" dt="2023-11-09T10:54:50.312" v="48" actId="20577"/>
        <pc:sldMkLst>
          <pc:docMk/>
          <pc:sldMk cId="3976806422" sldId="260"/>
        </pc:sldMkLst>
        <pc:spChg chg="mod">
          <ac:chgData name="Mary Thorne" userId="S::mary.thorne@london.anglican.org::a5b5e5da-c416-47bf-aff9-8cca5d278713" providerId="AD" clId="Web-{BEF2AC82-8F0D-4DF4-BB86-6AA7BED2255B}" dt="2023-11-09T10:51:52.019" v="20" actId="20577"/>
          <ac:spMkLst>
            <pc:docMk/>
            <pc:sldMk cId="3976806422" sldId="260"/>
            <ac:spMk id="3" creationId="{B0FDE198-D989-CC4E-9D67-8414EA297C2A}"/>
          </ac:spMkLst>
        </pc:spChg>
        <pc:spChg chg="mod">
          <ac:chgData name="Mary Thorne" userId="S::mary.thorne@london.anglican.org::a5b5e5da-c416-47bf-aff9-8cca5d278713" providerId="AD" clId="Web-{BEF2AC82-8F0D-4DF4-BB86-6AA7BED2255B}" dt="2023-11-09T10:54:50.312" v="48" actId="20577"/>
          <ac:spMkLst>
            <pc:docMk/>
            <pc:sldMk cId="3976806422" sldId="260"/>
            <ac:spMk id="5" creationId="{FA96F9E5-8D36-A8A5-C360-ABB1898E278E}"/>
          </ac:spMkLst>
        </pc:spChg>
        <pc:spChg chg="mod">
          <ac:chgData name="Mary Thorne" userId="S::mary.thorne@london.anglican.org::a5b5e5da-c416-47bf-aff9-8cca5d278713" providerId="AD" clId="Web-{BEF2AC82-8F0D-4DF4-BB86-6AA7BED2255B}" dt="2023-11-09T10:52:08.191" v="25" actId="20577"/>
          <ac:spMkLst>
            <pc:docMk/>
            <pc:sldMk cId="3976806422" sldId="260"/>
            <ac:spMk id="10" creationId="{B3B7FFA0-B966-836C-D732-B427975EB2E2}"/>
          </ac:spMkLst>
        </pc:spChg>
      </pc:sldChg>
      <pc:sldChg chg="modSp">
        <pc:chgData name="Mary Thorne" userId="S::mary.thorne@london.anglican.org::a5b5e5da-c416-47bf-aff9-8cca5d278713" providerId="AD" clId="Web-{BEF2AC82-8F0D-4DF4-BB86-6AA7BED2255B}" dt="2023-11-09T10:52:01.425" v="24" actId="20577"/>
        <pc:sldMkLst>
          <pc:docMk/>
          <pc:sldMk cId="2485712784" sldId="263"/>
        </pc:sldMkLst>
        <pc:spChg chg="mod">
          <ac:chgData name="Mary Thorne" userId="S::mary.thorne@london.anglican.org::a5b5e5da-c416-47bf-aff9-8cca5d278713" providerId="AD" clId="Web-{BEF2AC82-8F0D-4DF4-BB86-6AA7BED2255B}" dt="2023-11-09T10:51:55.284" v="22" actId="20577"/>
          <ac:spMkLst>
            <pc:docMk/>
            <pc:sldMk cId="2485712784" sldId="263"/>
            <ac:spMk id="3" creationId="{B0FDE198-D989-CC4E-9D67-8414EA297C2A}"/>
          </ac:spMkLst>
        </pc:spChg>
        <pc:spChg chg="mod">
          <ac:chgData name="Mary Thorne" userId="S::mary.thorne@london.anglican.org::a5b5e5da-c416-47bf-aff9-8cca5d278713" providerId="AD" clId="Web-{BEF2AC82-8F0D-4DF4-BB86-6AA7BED2255B}" dt="2023-11-09T10:52:01.425" v="24" actId="20577"/>
          <ac:spMkLst>
            <pc:docMk/>
            <pc:sldMk cId="2485712784" sldId="263"/>
            <ac:spMk id="10" creationId="{B3B7FFA0-B966-836C-D732-B427975EB2E2}"/>
          </ac:spMkLst>
        </pc:spChg>
      </pc:sldChg>
      <pc:sldChg chg="modSp">
        <pc:chgData name="Mary Thorne" userId="S::mary.thorne@london.anglican.org::a5b5e5da-c416-47bf-aff9-8cca5d278713" providerId="AD" clId="Web-{BEF2AC82-8F0D-4DF4-BB86-6AA7BED2255B}" dt="2023-11-09T10:49:53.339" v="3" actId="20577"/>
        <pc:sldMkLst>
          <pc:docMk/>
          <pc:sldMk cId="2003417157" sldId="266"/>
        </pc:sldMkLst>
        <pc:spChg chg="mod">
          <ac:chgData name="Mary Thorne" userId="S::mary.thorne@london.anglican.org::a5b5e5da-c416-47bf-aff9-8cca5d278713" providerId="AD" clId="Web-{BEF2AC82-8F0D-4DF4-BB86-6AA7BED2255B}" dt="2023-11-09T10:49:53.339" v="3" actId="20577"/>
          <ac:spMkLst>
            <pc:docMk/>
            <pc:sldMk cId="2003417157" sldId="266"/>
            <ac:spMk id="27" creationId="{25DA4872-900E-CE61-D2A9-7D8965068EC7}"/>
          </ac:spMkLst>
        </pc:spChg>
      </pc:sldChg>
      <pc:sldChg chg="modSp">
        <pc:chgData name="Mary Thorne" userId="S::mary.thorne@london.anglican.org::a5b5e5da-c416-47bf-aff9-8cca5d278713" providerId="AD" clId="Web-{BEF2AC82-8F0D-4DF4-BB86-6AA7BED2255B}" dt="2023-11-09T10:50:40.826" v="8" actId="20577"/>
        <pc:sldMkLst>
          <pc:docMk/>
          <pc:sldMk cId="2619297092" sldId="267"/>
        </pc:sldMkLst>
        <pc:spChg chg="mod">
          <ac:chgData name="Mary Thorne" userId="S::mary.thorne@london.anglican.org::a5b5e5da-c416-47bf-aff9-8cca5d278713" providerId="AD" clId="Web-{BEF2AC82-8F0D-4DF4-BB86-6AA7BED2255B}" dt="2023-11-09T10:50:40.826" v="8" actId="20577"/>
          <ac:spMkLst>
            <pc:docMk/>
            <pc:sldMk cId="2619297092" sldId="267"/>
            <ac:spMk id="4" creationId="{5CA38805-44A2-E0F9-4FA4-8AB48157935A}"/>
          </ac:spMkLst>
        </pc:spChg>
        <pc:spChg chg="mod">
          <ac:chgData name="Mary Thorne" userId="S::mary.thorne@london.anglican.org::a5b5e5da-c416-47bf-aff9-8cca5d278713" providerId="AD" clId="Web-{BEF2AC82-8F0D-4DF4-BB86-6AA7BED2255B}" dt="2023-11-09T10:49:58.136" v="4" actId="20577"/>
          <ac:spMkLst>
            <pc:docMk/>
            <pc:sldMk cId="2619297092" sldId="267"/>
            <ac:spMk id="23" creationId="{B79B36CD-4246-BA09-36C9-5EBDA65E22AA}"/>
          </ac:spMkLst>
        </pc:spChg>
      </pc:sldChg>
      <pc:sldChg chg="modSp">
        <pc:chgData name="Mary Thorne" userId="S::mary.thorne@london.anglican.org::a5b5e5da-c416-47bf-aff9-8cca5d278713" providerId="AD" clId="Web-{BEF2AC82-8F0D-4DF4-BB86-6AA7BED2255B}" dt="2023-11-09T10:50:48.827" v="9" actId="20577"/>
        <pc:sldMkLst>
          <pc:docMk/>
          <pc:sldMk cId="3053676314" sldId="268"/>
        </pc:sldMkLst>
        <pc:spChg chg="mod">
          <ac:chgData name="Mary Thorne" userId="S::mary.thorne@london.anglican.org::a5b5e5da-c416-47bf-aff9-8cca5d278713" providerId="AD" clId="Web-{BEF2AC82-8F0D-4DF4-BB86-6AA7BED2255B}" dt="2023-11-09T10:50:48.827" v="9" actId="20577"/>
          <ac:spMkLst>
            <pc:docMk/>
            <pc:sldMk cId="3053676314" sldId="268"/>
            <ac:spMk id="4" creationId="{5CA38805-44A2-E0F9-4FA4-8AB48157935A}"/>
          </ac:spMkLst>
        </pc:spChg>
        <pc:spChg chg="mod">
          <ac:chgData name="Mary Thorne" userId="S::mary.thorne@london.anglican.org::a5b5e5da-c416-47bf-aff9-8cca5d278713" providerId="AD" clId="Web-{BEF2AC82-8F0D-4DF4-BB86-6AA7BED2255B}" dt="2023-11-09T10:50:27.591" v="7" actId="20577"/>
          <ac:spMkLst>
            <pc:docMk/>
            <pc:sldMk cId="3053676314" sldId="268"/>
            <ac:spMk id="23" creationId="{B79B36CD-4246-BA09-36C9-5EBDA65E22AA}"/>
          </ac:spMkLst>
        </pc:spChg>
      </pc:sldChg>
      <pc:sldChg chg="modSp">
        <pc:chgData name="Mary Thorne" userId="S::mary.thorne@london.anglican.org::a5b5e5da-c416-47bf-aff9-8cca5d278713" providerId="AD" clId="Web-{BEF2AC82-8F0D-4DF4-BB86-6AA7BED2255B}" dt="2023-11-09T10:52:23.271" v="27" actId="20577"/>
        <pc:sldMkLst>
          <pc:docMk/>
          <pc:sldMk cId="468649142" sldId="269"/>
        </pc:sldMkLst>
        <pc:spChg chg="mod">
          <ac:chgData name="Mary Thorne" userId="S::mary.thorne@london.anglican.org::a5b5e5da-c416-47bf-aff9-8cca5d278713" providerId="AD" clId="Web-{BEF2AC82-8F0D-4DF4-BB86-6AA7BED2255B}" dt="2023-11-09T10:52:23.271" v="27" actId="20577"/>
          <ac:spMkLst>
            <pc:docMk/>
            <pc:sldMk cId="468649142" sldId="269"/>
            <ac:spMk id="10" creationId="{B3B7FFA0-B966-836C-D732-B427975EB2E2}"/>
          </ac:spMkLst>
        </pc:spChg>
      </pc:sldChg>
      <pc:sldChg chg="modSp">
        <pc:chgData name="Mary Thorne" userId="S::mary.thorne@london.anglican.org::a5b5e5da-c416-47bf-aff9-8cca5d278713" providerId="AD" clId="Web-{BEF2AC82-8F0D-4DF4-BB86-6AA7BED2255B}" dt="2023-11-09T10:52:27.646" v="29" actId="20577"/>
        <pc:sldMkLst>
          <pc:docMk/>
          <pc:sldMk cId="3657422092" sldId="270"/>
        </pc:sldMkLst>
        <pc:spChg chg="mod">
          <ac:chgData name="Mary Thorne" userId="S::mary.thorne@london.anglican.org::a5b5e5da-c416-47bf-aff9-8cca5d278713" providerId="AD" clId="Web-{BEF2AC82-8F0D-4DF4-BB86-6AA7BED2255B}" dt="2023-11-09T10:52:27.646" v="29" actId="20577"/>
          <ac:spMkLst>
            <pc:docMk/>
            <pc:sldMk cId="3657422092" sldId="270"/>
            <ac:spMk id="10" creationId="{B3B7FFA0-B966-836C-D732-B427975EB2E2}"/>
          </ac:spMkLst>
        </pc:spChg>
      </pc:sldChg>
      <pc:sldChg chg="modSp">
        <pc:chgData name="Mary Thorne" userId="S::mary.thorne@london.anglican.org::a5b5e5da-c416-47bf-aff9-8cca5d278713" providerId="AD" clId="Web-{BEF2AC82-8F0D-4DF4-BB86-6AA7BED2255B}" dt="2023-11-09T10:52:41.569" v="30" actId="20577"/>
        <pc:sldMkLst>
          <pc:docMk/>
          <pc:sldMk cId="2792712149" sldId="271"/>
        </pc:sldMkLst>
        <pc:spChg chg="mod">
          <ac:chgData name="Mary Thorne" userId="S::mary.thorne@london.anglican.org::a5b5e5da-c416-47bf-aff9-8cca5d278713" providerId="AD" clId="Web-{BEF2AC82-8F0D-4DF4-BB86-6AA7BED2255B}" dt="2023-11-09T10:52:41.569" v="30" actId="20577"/>
          <ac:spMkLst>
            <pc:docMk/>
            <pc:sldMk cId="2792712149" sldId="271"/>
            <ac:spMk id="10" creationId="{B3B7FFA0-B966-836C-D732-B427975EB2E2}"/>
          </ac:spMkLst>
        </pc:spChg>
      </pc:sldChg>
      <pc:sldChg chg="modSp">
        <pc:chgData name="Mary Thorne" userId="S::mary.thorne@london.anglican.org::a5b5e5da-c416-47bf-aff9-8cca5d278713" providerId="AD" clId="Web-{BEF2AC82-8F0D-4DF4-BB86-6AA7BED2255B}" dt="2023-11-09T10:52:45.585" v="31" actId="20577"/>
        <pc:sldMkLst>
          <pc:docMk/>
          <pc:sldMk cId="368467254" sldId="273"/>
        </pc:sldMkLst>
        <pc:spChg chg="mod">
          <ac:chgData name="Mary Thorne" userId="S::mary.thorne@london.anglican.org::a5b5e5da-c416-47bf-aff9-8cca5d278713" providerId="AD" clId="Web-{BEF2AC82-8F0D-4DF4-BB86-6AA7BED2255B}" dt="2023-11-09T10:52:45.585" v="31" actId="20577"/>
          <ac:spMkLst>
            <pc:docMk/>
            <pc:sldMk cId="368467254" sldId="273"/>
            <ac:spMk id="10" creationId="{B3B7FFA0-B966-836C-D732-B427975EB2E2}"/>
          </ac:spMkLst>
        </pc:spChg>
      </pc:sldChg>
      <pc:sldChg chg="modSp">
        <pc:chgData name="Mary Thorne" userId="S::mary.thorne@london.anglican.org::a5b5e5da-c416-47bf-aff9-8cca5d278713" providerId="AD" clId="Web-{BEF2AC82-8F0D-4DF4-BB86-6AA7BED2255B}" dt="2023-11-09T10:52:50.585" v="33" actId="20577"/>
        <pc:sldMkLst>
          <pc:docMk/>
          <pc:sldMk cId="4211972938" sldId="274"/>
        </pc:sldMkLst>
        <pc:spChg chg="mod">
          <ac:chgData name="Mary Thorne" userId="S::mary.thorne@london.anglican.org::a5b5e5da-c416-47bf-aff9-8cca5d278713" providerId="AD" clId="Web-{BEF2AC82-8F0D-4DF4-BB86-6AA7BED2255B}" dt="2023-11-09T10:52:50.585" v="33" actId="20577"/>
          <ac:spMkLst>
            <pc:docMk/>
            <pc:sldMk cId="4211972938" sldId="274"/>
            <ac:spMk id="10" creationId="{B3B7FFA0-B966-836C-D732-B427975EB2E2}"/>
          </ac:spMkLst>
        </pc:spChg>
      </pc:sldChg>
      <pc:sldChg chg="modSp">
        <pc:chgData name="Mary Thorne" userId="S::mary.thorne@london.anglican.org::a5b5e5da-c416-47bf-aff9-8cca5d278713" providerId="AD" clId="Web-{BEF2AC82-8F0D-4DF4-BB86-6AA7BED2255B}" dt="2023-11-09T10:53:00.445" v="35" actId="20577"/>
        <pc:sldMkLst>
          <pc:docMk/>
          <pc:sldMk cId="7223722" sldId="276"/>
        </pc:sldMkLst>
        <pc:spChg chg="mod">
          <ac:chgData name="Mary Thorne" userId="S::mary.thorne@london.anglican.org::a5b5e5da-c416-47bf-aff9-8cca5d278713" providerId="AD" clId="Web-{BEF2AC82-8F0D-4DF4-BB86-6AA7BED2255B}" dt="2023-11-09T10:53:00.445" v="35" actId="20577"/>
          <ac:spMkLst>
            <pc:docMk/>
            <pc:sldMk cId="7223722" sldId="276"/>
            <ac:spMk id="10" creationId="{B3B7FFA0-B966-836C-D732-B427975EB2E2}"/>
          </ac:spMkLst>
        </pc:spChg>
      </pc:sldChg>
      <pc:sldChg chg="modSp">
        <pc:chgData name="Mary Thorne" userId="S::mary.thorne@london.anglican.org::a5b5e5da-c416-47bf-aff9-8cca5d278713" providerId="AD" clId="Web-{BEF2AC82-8F0D-4DF4-BB86-6AA7BED2255B}" dt="2023-11-09T10:52:54.773" v="34" actId="20577"/>
        <pc:sldMkLst>
          <pc:docMk/>
          <pc:sldMk cId="2054265049" sldId="277"/>
        </pc:sldMkLst>
        <pc:spChg chg="mod">
          <ac:chgData name="Mary Thorne" userId="S::mary.thorne@london.anglican.org::a5b5e5da-c416-47bf-aff9-8cca5d278713" providerId="AD" clId="Web-{BEF2AC82-8F0D-4DF4-BB86-6AA7BED2255B}" dt="2023-11-09T10:52:54.773" v="34" actId="20577"/>
          <ac:spMkLst>
            <pc:docMk/>
            <pc:sldMk cId="2054265049" sldId="277"/>
            <ac:spMk id="10" creationId="{B3B7FFA0-B966-836C-D732-B427975EB2E2}"/>
          </ac:spMkLst>
        </pc:spChg>
      </pc:sldChg>
      <pc:sldChg chg="modSp">
        <pc:chgData name="Mary Thorne" userId="S::mary.thorne@london.anglican.org::a5b5e5da-c416-47bf-aff9-8cca5d278713" providerId="AD" clId="Web-{BEF2AC82-8F0D-4DF4-BB86-6AA7BED2255B}" dt="2023-11-09T10:53:04.398" v="36" actId="20577"/>
        <pc:sldMkLst>
          <pc:docMk/>
          <pc:sldMk cId="3275168844" sldId="278"/>
        </pc:sldMkLst>
        <pc:spChg chg="mod">
          <ac:chgData name="Mary Thorne" userId="S::mary.thorne@london.anglican.org::a5b5e5da-c416-47bf-aff9-8cca5d278713" providerId="AD" clId="Web-{BEF2AC82-8F0D-4DF4-BB86-6AA7BED2255B}" dt="2023-11-09T10:53:04.398" v="36" actId="20577"/>
          <ac:spMkLst>
            <pc:docMk/>
            <pc:sldMk cId="3275168844" sldId="278"/>
            <ac:spMk id="10" creationId="{B3B7FFA0-B966-836C-D732-B427975EB2E2}"/>
          </ac:spMkLst>
        </pc:spChg>
      </pc:sldChg>
      <pc:sldChg chg="modSp">
        <pc:chgData name="Mary Thorne" userId="S::mary.thorne@london.anglican.org::a5b5e5da-c416-47bf-aff9-8cca5d278713" providerId="AD" clId="Web-{BEF2AC82-8F0D-4DF4-BB86-6AA7BED2255B}" dt="2023-11-09T10:53:08.367" v="37" actId="20577"/>
        <pc:sldMkLst>
          <pc:docMk/>
          <pc:sldMk cId="2707254437" sldId="279"/>
        </pc:sldMkLst>
        <pc:spChg chg="mod">
          <ac:chgData name="Mary Thorne" userId="S::mary.thorne@london.anglican.org::a5b5e5da-c416-47bf-aff9-8cca5d278713" providerId="AD" clId="Web-{BEF2AC82-8F0D-4DF4-BB86-6AA7BED2255B}" dt="2023-11-09T10:53:08.367" v="37" actId="20577"/>
          <ac:spMkLst>
            <pc:docMk/>
            <pc:sldMk cId="2707254437" sldId="279"/>
            <ac:spMk id="10" creationId="{B3B7FFA0-B966-836C-D732-B427975EB2E2}"/>
          </ac:spMkLst>
        </pc:spChg>
      </pc:sldChg>
      <pc:sldChg chg="modSp">
        <pc:chgData name="Mary Thorne" userId="S::mary.thorne@london.anglican.org::a5b5e5da-c416-47bf-aff9-8cca5d278713" providerId="AD" clId="Web-{BEF2AC82-8F0D-4DF4-BB86-6AA7BED2255B}" dt="2023-11-09T10:53:15.680" v="38" actId="20577"/>
        <pc:sldMkLst>
          <pc:docMk/>
          <pc:sldMk cId="1871438312" sldId="281"/>
        </pc:sldMkLst>
        <pc:spChg chg="mod">
          <ac:chgData name="Mary Thorne" userId="S::mary.thorne@london.anglican.org::a5b5e5da-c416-47bf-aff9-8cca5d278713" providerId="AD" clId="Web-{BEF2AC82-8F0D-4DF4-BB86-6AA7BED2255B}" dt="2023-11-09T10:53:15.680" v="38" actId="20577"/>
          <ac:spMkLst>
            <pc:docMk/>
            <pc:sldMk cId="1871438312" sldId="281"/>
            <ac:spMk id="10" creationId="{B3B7FFA0-B966-836C-D732-B427975EB2E2}"/>
          </ac:spMkLst>
        </pc:spChg>
      </pc:sldChg>
      <pc:sldChg chg="modSp">
        <pc:chgData name="Mary Thorne" userId="S::mary.thorne@london.anglican.org::a5b5e5da-c416-47bf-aff9-8cca5d278713" providerId="AD" clId="Web-{BEF2AC82-8F0D-4DF4-BB86-6AA7BED2255B}" dt="2023-11-09T10:53:19.743" v="39" actId="20577"/>
        <pc:sldMkLst>
          <pc:docMk/>
          <pc:sldMk cId="3594725994" sldId="282"/>
        </pc:sldMkLst>
        <pc:spChg chg="mod">
          <ac:chgData name="Mary Thorne" userId="S::mary.thorne@london.anglican.org::a5b5e5da-c416-47bf-aff9-8cca5d278713" providerId="AD" clId="Web-{BEF2AC82-8F0D-4DF4-BB86-6AA7BED2255B}" dt="2023-11-09T10:53:19.743" v="39" actId="20577"/>
          <ac:spMkLst>
            <pc:docMk/>
            <pc:sldMk cId="3594725994" sldId="282"/>
            <ac:spMk id="10" creationId="{B3B7FFA0-B966-836C-D732-B427975EB2E2}"/>
          </ac:spMkLst>
        </pc:spChg>
      </pc:sldChg>
      <pc:sldChg chg="modSp">
        <pc:chgData name="Mary Thorne" userId="S::mary.thorne@london.anglican.org::a5b5e5da-c416-47bf-aff9-8cca5d278713" providerId="AD" clId="Web-{BEF2AC82-8F0D-4DF4-BB86-6AA7BED2255B}" dt="2023-11-09T10:53:26.728" v="40" actId="20577"/>
        <pc:sldMkLst>
          <pc:docMk/>
          <pc:sldMk cId="821050382" sldId="283"/>
        </pc:sldMkLst>
        <pc:spChg chg="mod">
          <ac:chgData name="Mary Thorne" userId="S::mary.thorne@london.anglican.org::a5b5e5da-c416-47bf-aff9-8cca5d278713" providerId="AD" clId="Web-{BEF2AC82-8F0D-4DF4-BB86-6AA7BED2255B}" dt="2023-11-09T10:53:26.728" v="40" actId="20577"/>
          <ac:spMkLst>
            <pc:docMk/>
            <pc:sldMk cId="821050382" sldId="283"/>
            <ac:spMk id="10" creationId="{B3B7FFA0-B966-836C-D732-B427975EB2E2}"/>
          </ac:spMkLst>
        </pc:spChg>
      </pc:sldChg>
      <pc:sldChg chg="modSp">
        <pc:chgData name="Mary Thorne" userId="S::mary.thorne@london.anglican.org::a5b5e5da-c416-47bf-aff9-8cca5d278713" providerId="AD" clId="Web-{BEF2AC82-8F0D-4DF4-BB86-6AA7BED2255B}" dt="2023-11-09T10:53:35.213" v="41" actId="20577"/>
        <pc:sldMkLst>
          <pc:docMk/>
          <pc:sldMk cId="2049780350" sldId="284"/>
        </pc:sldMkLst>
        <pc:spChg chg="mod">
          <ac:chgData name="Mary Thorne" userId="S::mary.thorne@london.anglican.org::a5b5e5da-c416-47bf-aff9-8cca5d278713" providerId="AD" clId="Web-{BEF2AC82-8F0D-4DF4-BB86-6AA7BED2255B}" dt="2023-11-09T10:53:35.213" v="41" actId="20577"/>
          <ac:spMkLst>
            <pc:docMk/>
            <pc:sldMk cId="2049780350" sldId="284"/>
            <ac:spMk id="10" creationId="{B3B7FFA0-B966-836C-D732-B427975EB2E2}"/>
          </ac:spMkLst>
        </pc:spChg>
      </pc:sldChg>
      <pc:sldChg chg="modSp">
        <pc:chgData name="Mary Thorne" userId="S::mary.thorne@london.anglican.org::a5b5e5da-c416-47bf-aff9-8cca5d278713" providerId="AD" clId="Web-{BEF2AC82-8F0D-4DF4-BB86-6AA7BED2255B}" dt="2023-11-09T10:53:54.855" v="45" actId="20577"/>
        <pc:sldMkLst>
          <pc:docMk/>
          <pc:sldMk cId="859008371" sldId="285"/>
        </pc:sldMkLst>
        <pc:spChg chg="mod">
          <ac:chgData name="Mary Thorne" userId="S::mary.thorne@london.anglican.org::a5b5e5da-c416-47bf-aff9-8cca5d278713" providerId="AD" clId="Web-{BEF2AC82-8F0D-4DF4-BB86-6AA7BED2255B}" dt="2023-11-09T10:53:47.417" v="43" actId="20577"/>
          <ac:spMkLst>
            <pc:docMk/>
            <pc:sldMk cId="859008371" sldId="285"/>
            <ac:spMk id="10" creationId="{B3B7FFA0-B966-836C-D732-B427975EB2E2}"/>
          </ac:spMkLst>
        </pc:spChg>
        <pc:spChg chg="mod">
          <ac:chgData name="Mary Thorne" userId="S::mary.thorne@london.anglican.org::a5b5e5da-c416-47bf-aff9-8cca5d278713" providerId="AD" clId="Web-{BEF2AC82-8F0D-4DF4-BB86-6AA7BED2255B}" dt="2023-11-09T10:53:54.855" v="45" actId="20577"/>
          <ac:spMkLst>
            <pc:docMk/>
            <pc:sldMk cId="859008371" sldId="285"/>
            <ac:spMk id="23" creationId="{5356ED5B-34B2-601E-8F6A-6C3A1612E5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C779AE-9247-49A1-A050-F19D573621AC}" type="datetimeFigureOut">
              <a:rPr lang="en-GB" smtClean="0"/>
              <a:t>21/11/2023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E2293-E171-4542-B7F5-57AF79D75F5C}" type="slidenum">
              <a:rPr lang="en-GB" smtClean="0"/>
              <a:t>‹#›</a:t>
            </a:fld>
            <a:endParaRPr lang="en-GB" dirty="0"/>
          </a:p>
        </p:txBody>
      </p:sp>
    </p:spTree>
    <p:extLst>
      <p:ext uri="{BB962C8B-B14F-4D97-AF65-F5344CB8AC3E}">
        <p14:creationId xmlns:p14="http://schemas.microsoft.com/office/powerpoint/2010/main" val="975728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26</a:t>
            </a:fld>
            <a:endParaRPr lang="en-US" dirty="0"/>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11/21/2023</a:t>
            </a:fld>
            <a:endParaRPr lang="en-US" dirty="0"/>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dirty="0"/>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11/21/2023</a:t>
            </a:fld>
            <a:endParaRPr lang="en-US" dirty="0"/>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dirty="0"/>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8915400" y="2754216"/>
            <a:ext cx="3276600" cy="4103782"/>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830997"/>
          </a:xfrm>
          <a:prstGeom prst="rect">
            <a:avLst/>
          </a:prstGeom>
          <a:noFill/>
        </p:spPr>
        <p:txBody>
          <a:bodyPr wrap="square" lIns="91440" tIns="45720" rIns="91440" bIns="45720" rtlCol="0" anchor="t">
            <a:spAutoFit/>
          </a:bodyPr>
          <a:lstStyle/>
          <a:p>
            <a:r>
              <a:rPr lang="en-US" sz="2400" dirty="0">
                <a:solidFill>
                  <a:schemeClr val="bg1"/>
                </a:solidFill>
                <a:latin typeface="Work Sans Light" pitchFamily="2" charset="0"/>
              </a:rPr>
              <a:t>Big Question:</a:t>
            </a:r>
          </a:p>
          <a:p>
            <a:r>
              <a:rPr lang="en-GB" sz="2400" dirty="0">
                <a:solidFill>
                  <a:schemeClr val="bg1"/>
                </a:solidFill>
                <a:effectLst/>
                <a:latin typeface="Work Sans Light"/>
                <a:ea typeface="Calibri" panose="020F0502020204030204" pitchFamily="34" charset="0"/>
                <a:cs typeface="Calibri Light"/>
              </a:rPr>
              <a:t>How did the first five Sikh Gurus shape </a:t>
            </a:r>
            <a:r>
              <a:rPr lang="en-GB" sz="2400" dirty="0">
                <a:solidFill>
                  <a:schemeClr val="bg1"/>
                </a:solidFill>
                <a:latin typeface="Work Sans Light"/>
                <a:ea typeface="Calibri" panose="020F0502020204030204" pitchFamily="34" charset="0"/>
                <a:cs typeface="Calibri Light"/>
              </a:rPr>
              <a:t>Sikhi</a:t>
            </a:r>
            <a:r>
              <a:rPr lang="en-GB" sz="2400" dirty="0">
                <a:solidFill>
                  <a:schemeClr val="bg1"/>
                </a:solidFill>
                <a:effectLst/>
                <a:latin typeface="Work Sans Light"/>
                <a:ea typeface="Calibri" panose="020F0502020204030204" pitchFamily="34" charset="0"/>
                <a:cs typeface="Times New Roman"/>
              </a:rPr>
              <a:t>?</a:t>
            </a:r>
            <a:r>
              <a:rPr lang="en-GB" sz="2400" dirty="0">
                <a:solidFill>
                  <a:schemeClr val="bg1"/>
                </a:solidFill>
                <a:latin typeface="Work Sans Light"/>
                <a:ea typeface="Calibri" panose="020F0502020204030204" pitchFamily="34" charset="0"/>
                <a:cs typeface="Times New Roman"/>
              </a:rPr>
              <a:t> </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1488566"/>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2A947F6-1B69-709F-552B-F5197D4394BF}"/>
              </a:ext>
            </a:extLst>
          </p:cNvPr>
          <p:cNvSpPr/>
          <p:nvPr/>
        </p:nvSpPr>
        <p:spPr>
          <a:xfrm>
            <a:off x="-2870" y="2754217"/>
            <a:ext cx="2627494"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p:nvPr/>
        </p:nvSpPr>
        <p:spPr>
          <a:xfrm>
            <a:off x="104317" y="5594742"/>
            <a:ext cx="2486049" cy="1015663"/>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Historically many of the Gurus started to clash with the practices of the ruling Muslim leaders of their time.  </a:t>
            </a:r>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p:nvPr/>
        </p:nvSpPr>
        <p:spPr>
          <a:xfrm>
            <a:off x="9034670" y="2836360"/>
            <a:ext cx="3039317" cy="4093428"/>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Times New Roman"/>
              </a:rPr>
              <a:t>Religious vocabulary:</a:t>
            </a:r>
          </a:p>
          <a:p>
            <a:pPr>
              <a:spcAft>
                <a:spcPts val="100"/>
              </a:spcAft>
            </a:pPr>
            <a:br>
              <a:rPr lang="en-GB" sz="1000" b="1" dirty="0">
                <a:effectLst/>
                <a:latin typeface="Work Sans" pitchFamily="2" charset="0"/>
                <a:ea typeface="Calibri" panose="020F0502020204030204" pitchFamily="34" charset="0"/>
                <a:cs typeface="Times New Roman" panose="02020603050405020304" pitchFamily="18" charset="0"/>
              </a:rPr>
            </a:br>
            <a:r>
              <a:rPr lang="en-GB" sz="1000" b="1" dirty="0">
                <a:effectLst/>
                <a:latin typeface="Work Sans" pitchFamily="2" charset="0"/>
                <a:ea typeface="Calibri" panose="020F0502020204030204" pitchFamily="34" charset="0"/>
                <a:cs typeface="Times New Roman" panose="02020603050405020304" pitchFamily="18" charset="0"/>
              </a:rPr>
              <a:t>Anand Karaj:</a:t>
            </a:r>
            <a:r>
              <a:rPr lang="en-GB" sz="1000" dirty="0">
                <a:effectLst/>
                <a:latin typeface="Work Sans" pitchFamily="2" charset="0"/>
                <a:ea typeface="Calibri" panose="020F0502020204030204" pitchFamily="34" charset="0"/>
                <a:cs typeface="Times New Roman" panose="02020603050405020304" pitchFamily="18" charset="0"/>
              </a:rPr>
              <a:t> The ceremony of bliss – wedding ceremony.</a:t>
            </a:r>
          </a:p>
          <a:p>
            <a:pPr>
              <a:spcAft>
                <a:spcPts val="100"/>
              </a:spcAft>
            </a:pPr>
            <a:r>
              <a:rPr lang="en-GB" sz="1000" b="1" dirty="0">
                <a:effectLst/>
                <a:latin typeface="Work Sans" pitchFamily="2" charset="0"/>
                <a:ea typeface="Times New Roman" panose="02020603050405020304" pitchFamily="18" charset="0"/>
                <a:cs typeface="Calibri Light" panose="020F0302020204030204" pitchFamily="34" charset="0"/>
              </a:rPr>
              <a:t>Anand Karaj:</a:t>
            </a:r>
            <a:r>
              <a:rPr lang="en-GB" sz="1000" dirty="0">
                <a:effectLst/>
                <a:latin typeface="Work Sans" pitchFamily="2" charset="0"/>
                <a:ea typeface="Times New Roman" panose="02020603050405020304" pitchFamily="18" charset="0"/>
                <a:cs typeface="Calibri Light" panose="020F0302020204030204" pitchFamily="34" charset="0"/>
              </a:rPr>
              <a:t> The marriage ceremony.</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
              </a:spcAft>
            </a:pPr>
            <a:r>
              <a:rPr lang="en-GB" sz="1000" b="1" dirty="0">
                <a:effectLst/>
                <a:latin typeface="Work Sans" pitchFamily="2" charset="0"/>
                <a:ea typeface="Times New Roman" panose="02020603050405020304" pitchFamily="18" charset="0"/>
                <a:cs typeface="Calibri Light" panose="020F0302020204030204" pitchFamily="34" charset="0"/>
              </a:rPr>
              <a:t>Gurdwara:</a:t>
            </a:r>
            <a:r>
              <a:rPr lang="en-GB" sz="1000" dirty="0">
                <a:effectLst/>
                <a:latin typeface="Work Sans" pitchFamily="2" charset="0"/>
                <a:ea typeface="Times New Roman" panose="02020603050405020304" pitchFamily="18" charset="0"/>
                <a:cs typeface="Calibri Light" panose="020F0302020204030204" pitchFamily="34" charset="0"/>
              </a:rPr>
              <a:t> </a:t>
            </a:r>
            <a:r>
              <a:rPr lang="en-GB" sz="1000" dirty="0">
                <a:effectLst/>
                <a:latin typeface="Work Sans" pitchFamily="2" charset="0"/>
                <a:ea typeface="Calibri" panose="020F0502020204030204" pitchFamily="34" charset="0"/>
                <a:cs typeface="Times New Roman" panose="02020603050405020304" pitchFamily="18" charset="0"/>
              </a:rPr>
              <a:t>The doorway to the Guru; Sikh place of Worship.</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Guru:</a:t>
            </a:r>
            <a:r>
              <a:rPr lang="en-GB" sz="1000" dirty="0">
                <a:effectLst/>
                <a:latin typeface="Work Sans" pitchFamily="2" charset="0"/>
                <a:ea typeface="Calibri" panose="020F0502020204030204" pitchFamily="34" charset="0"/>
                <a:cs typeface="Times New Roman" panose="02020603050405020304" pitchFamily="18" charset="0"/>
              </a:rPr>
              <a:t> Teacher (In Sikhism there are 10 human Gurus and their Holy Book is the 11</a:t>
            </a:r>
            <a:r>
              <a:rPr lang="en-GB" sz="1000" baseline="30000" dirty="0">
                <a:effectLst/>
                <a:latin typeface="Work Sans" pitchFamily="2" charset="0"/>
                <a:ea typeface="Calibri" panose="020F0502020204030204" pitchFamily="34" charset="0"/>
                <a:cs typeface="Times New Roman" panose="02020603050405020304" pitchFamily="18" charset="0"/>
              </a:rPr>
              <a:t>th</a:t>
            </a:r>
            <a:r>
              <a:rPr lang="en-GB" sz="1000" dirty="0">
                <a:effectLst/>
                <a:latin typeface="Work Sans" pitchFamily="2" charset="0"/>
                <a:ea typeface="Calibri" panose="020F0502020204030204" pitchFamily="34" charset="0"/>
                <a:cs typeface="Times New Roman" panose="02020603050405020304" pitchFamily="18" charset="0"/>
              </a:rPr>
              <a:t>)</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Guru Granth Sahib:</a:t>
            </a:r>
            <a:r>
              <a:rPr lang="en-GB" sz="1000" dirty="0">
                <a:effectLst/>
                <a:latin typeface="Work Sans" pitchFamily="2" charset="0"/>
                <a:ea typeface="Calibri" panose="020F0502020204030204" pitchFamily="34" charset="0"/>
                <a:cs typeface="Times New Roman" panose="02020603050405020304" pitchFamily="18" charset="0"/>
              </a:rPr>
              <a:t> Sikh Scriptures.</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Granthi:</a:t>
            </a:r>
            <a:r>
              <a:rPr lang="en-GB" sz="1000" dirty="0">
                <a:effectLst/>
                <a:latin typeface="Work Sans" pitchFamily="2" charset="0"/>
                <a:ea typeface="Calibri" panose="020F0502020204030204" pitchFamily="34" charset="0"/>
                <a:cs typeface="Times New Roman" panose="02020603050405020304" pitchFamily="18" charset="0"/>
              </a:rPr>
              <a:t> Person who reads the Guru Granth Sahib.</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Khanda:</a:t>
            </a:r>
            <a:r>
              <a:rPr lang="en-GB" sz="1000" dirty="0">
                <a:effectLst/>
                <a:latin typeface="Work Sans" pitchFamily="2" charset="0"/>
                <a:ea typeface="Calibri" panose="020F0502020204030204" pitchFamily="34" charset="0"/>
                <a:cs typeface="Times New Roman" panose="02020603050405020304" pitchFamily="18" charset="0"/>
              </a:rPr>
              <a:t> Sikh symbol on the Sikh flag and double-edged sword.</a:t>
            </a:r>
          </a:p>
          <a:p>
            <a:pPr>
              <a:spcAft>
                <a:spcPts val="100"/>
              </a:spcAft>
            </a:pPr>
            <a:r>
              <a:rPr lang="en-GB" sz="1000" b="1" dirty="0">
                <a:effectLst/>
                <a:latin typeface="Work Sans" pitchFamily="2" charset="0"/>
                <a:ea typeface="Calibri" panose="020F0502020204030204" pitchFamily="34" charset="0"/>
                <a:cs typeface="Verdana-Bold"/>
              </a:rPr>
              <a:t>Karah parshad:</a:t>
            </a:r>
            <a:r>
              <a:rPr lang="en-GB" sz="1000" dirty="0">
                <a:effectLst/>
                <a:latin typeface="Work Sans" pitchFamily="2" charset="0"/>
                <a:ea typeface="Calibri" panose="020F0502020204030204" pitchFamily="34" charset="0"/>
                <a:cs typeface="Verdana-Bold"/>
              </a:rPr>
              <a:t> </a:t>
            </a:r>
            <a:r>
              <a:rPr lang="en-GB" sz="1000" dirty="0">
                <a:effectLst/>
                <a:latin typeface="Work Sans" pitchFamily="2" charset="0"/>
                <a:ea typeface="Calibri" panose="020F0502020204030204" pitchFamily="34" charset="0"/>
                <a:cs typeface="Verdana" panose="020B0604030504040204" pitchFamily="34" charset="0"/>
              </a:rPr>
              <a:t>Food which is shared at the gurdwara.</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Langar:</a:t>
            </a:r>
            <a:r>
              <a:rPr lang="en-GB" sz="1000" dirty="0">
                <a:effectLst/>
                <a:latin typeface="Work Sans" pitchFamily="2" charset="0"/>
                <a:ea typeface="Calibri" panose="020F0502020204030204" pitchFamily="34" charset="0"/>
                <a:cs typeface="Times New Roman" panose="02020603050405020304" pitchFamily="18" charset="0"/>
              </a:rPr>
              <a:t> The Guru’s Kitchen – </a:t>
            </a:r>
            <a:r>
              <a:rPr lang="en-GB" sz="1000" dirty="0">
                <a:effectLst/>
                <a:latin typeface="Work Sans" pitchFamily="2" charset="0"/>
                <a:ea typeface="Calibri" panose="020F0502020204030204" pitchFamily="34" charset="0"/>
                <a:cs typeface="Verdana" panose="020B0604030504040204" pitchFamily="34" charset="0"/>
              </a:rPr>
              <a:t>the meal served in the gurdwara after diwan (worship), or the place where it is served.</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Lavan:</a:t>
            </a:r>
            <a:r>
              <a:rPr lang="en-GB" sz="1000" dirty="0">
                <a:effectLst/>
                <a:latin typeface="Work Sans" pitchFamily="2" charset="0"/>
                <a:ea typeface="Calibri" panose="020F0502020204030204" pitchFamily="34" charset="0"/>
                <a:cs typeface="Times New Roman" panose="02020603050405020304" pitchFamily="18" charset="0"/>
              </a:rPr>
              <a:t> Hymn used in Sikh marriage ceremony.</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Naam Karan:</a:t>
            </a:r>
            <a:r>
              <a:rPr lang="en-GB" sz="1000" dirty="0">
                <a:effectLst/>
                <a:latin typeface="Work Sans" pitchFamily="2" charset="0"/>
                <a:ea typeface="Calibri" panose="020F0502020204030204" pitchFamily="34" charset="0"/>
                <a:cs typeface="Times New Roman" panose="02020603050405020304" pitchFamily="18" charset="0"/>
              </a:rPr>
              <a:t> Naming ceremony.</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Sewa:</a:t>
            </a:r>
            <a:r>
              <a:rPr lang="en-GB" sz="1000" dirty="0">
                <a:effectLst/>
                <a:latin typeface="Work Sans" pitchFamily="2" charset="0"/>
                <a:ea typeface="Calibri" panose="020F0502020204030204" pitchFamily="34" charset="0"/>
                <a:cs typeface="Times New Roman" panose="02020603050405020304" pitchFamily="18" charset="0"/>
              </a:rPr>
              <a:t> Selfless service.</a:t>
            </a:r>
          </a:p>
          <a:p>
            <a:pPr>
              <a:spcAft>
                <a:spcPts val="100"/>
              </a:spcAft>
            </a:pPr>
            <a:r>
              <a:rPr lang="en-GB" sz="1000" b="1" dirty="0">
                <a:effectLst/>
                <a:latin typeface="Work Sans" pitchFamily="2" charset="0"/>
                <a:ea typeface="Calibri" panose="020F0502020204030204" pitchFamily="34" charset="0"/>
                <a:cs typeface="Verdana" panose="020B0604030504040204" pitchFamily="34" charset="0"/>
              </a:rPr>
              <a:t>Sikh:</a:t>
            </a:r>
            <a:r>
              <a:rPr lang="en-GB" sz="1000" dirty="0">
                <a:effectLst/>
                <a:latin typeface="Work Sans" pitchFamily="2" charset="0"/>
                <a:ea typeface="Calibri" panose="020F0502020204030204" pitchFamily="34" charset="0"/>
                <a:cs typeface="Verdana" panose="020B0604030504040204" pitchFamily="34" charset="0"/>
              </a:rPr>
              <a:t> Punjabi word for disciple.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37953" y="2819501"/>
            <a:ext cx="2586671" cy="2073453"/>
          </a:xfrm>
          <a:prstGeom prst="rect">
            <a:avLst/>
          </a:prstGeom>
          <a:noFill/>
        </p:spPr>
        <p:txBody>
          <a:bodyPr wrap="square" lIns="91440" tIns="45720" rIns="91440" bIns="45720" rtlCol="0" anchor="t">
            <a:spAutoFit/>
          </a:bodyPr>
          <a:lstStyle/>
          <a:p>
            <a:pPr lvl="0">
              <a:lnSpc>
                <a:spcPct val="106000"/>
              </a:lnSpc>
            </a:pPr>
            <a:r>
              <a:rPr lang="en-GB" sz="1100" b="1" dirty="0">
                <a:solidFill>
                  <a:srgbClr val="2D80A5"/>
                </a:solidFill>
                <a:effectLst/>
                <a:latin typeface="Work Sans"/>
                <a:ea typeface="Calibri" panose="020F0502020204030204" pitchFamily="34" charset="0"/>
                <a:cs typeface="Calibri Light"/>
              </a:rPr>
              <a:t>What a child needs to know and remember by the end of the unit</a:t>
            </a:r>
            <a:r>
              <a:rPr lang="en-GB" sz="1000" b="1" dirty="0">
                <a:solidFill>
                  <a:srgbClr val="2D80A5"/>
                </a:solidFill>
                <a:effectLst/>
                <a:latin typeface="Work Sans"/>
                <a:ea typeface="Calibri" panose="020F0502020204030204" pitchFamily="34" charset="0"/>
                <a:cs typeface="Calibri Light"/>
              </a:rPr>
              <a:t>:</a:t>
            </a:r>
          </a:p>
          <a:p>
            <a:pPr lvl="0">
              <a:lnSpc>
                <a:spcPct val="106000"/>
              </a:lnSpc>
            </a:pPr>
            <a:endParaRPr lang="en-GB" sz="1000" b="1" dirty="0">
              <a:solidFill>
                <a:srgbClr val="2D80A5"/>
              </a:solidFill>
              <a:effectLst/>
              <a:latin typeface="Work Sans"/>
              <a:ea typeface="Calibri" panose="020F0502020204030204" pitchFamily="34" charset="0"/>
              <a:cs typeface="Calibri Light"/>
            </a:endParaRP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How Sikhism developed with each Guru. </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What Sikh practices today are influenced by the teachings of the Gurus.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The Guru Granth Sahib is the 11</a:t>
            </a:r>
            <a:r>
              <a:rPr lang="en-GB" sz="1000" baseline="30000" dirty="0">
                <a:effectLst/>
                <a:latin typeface="Work Sans" pitchFamily="2" charset="0"/>
                <a:ea typeface="Calibri" panose="020F0502020204030204" pitchFamily="34" charset="0"/>
                <a:cs typeface="Symbol" panose="05050102010706020507" pitchFamily="18" charset="2"/>
              </a:rPr>
              <a:t>th</a:t>
            </a:r>
            <a:r>
              <a:rPr lang="en-GB" sz="1000" dirty="0">
                <a:effectLst/>
                <a:latin typeface="Work Sans" pitchFamily="2" charset="0"/>
                <a:ea typeface="Calibri" panose="020F0502020204030204" pitchFamily="34" charset="0"/>
                <a:cs typeface="Symbol" panose="05050102010706020507" pitchFamily="18" charset="2"/>
              </a:rPr>
              <a:t> living Guru. </a:t>
            </a:r>
          </a:p>
          <a:p>
            <a:pPr marL="171450" lvl="0" indent="-171450">
              <a:lnSpc>
                <a:spcPct val="106000"/>
              </a:lnSpc>
              <a:spcAft>
                <a:spcPts val="10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The importance of equality in Sikhism.</a:t>
            </a:r>
          </a:p>
        </p:txBody>
      </p:sp>
      <p:sp>
        <p:nvSpPr>
          <p:cNvPr id="22" name="TextBox 21">
            <a:extLst>
              <a:ext uri="{FF2B5EF4-FFF2-40B4-BE49-F238E27FC236}">
                <a16:creationId xmlns:a16="http://schemas.microsoft.com/office/drawing/2014/main" id="{01A8AF2B-B012-DE6B-49EA-3445979E1B01}"/>
              </a:ext>
            </a:extLst>
          </p:cNvPr>
          <p:cNvSpPr txBox="1"/>
          <p:nvPr/>
        </p:nvSpPr>
        <p:spPr>
          <a:xfrm>
            <a:off x="2665448" y="2819501"/>
            <a:ext cx="3709648" cy="4139595"/>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 </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teachings, sources of wisdom and authority: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make links between the beliefs and teaching of Sikhism and how they are connected to a believer’s life.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suggest reasons for similar and different beliefs which people hold and explain how religious sources are used to provide answers to important questions – e.g. – what equality means.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say what Sikhism teaches about some of the big questions in life and explain how these vary within the faith itself.  (GD)</a:t>
            </a:r>
          </a:p>
          <a:p>
            <a:pPr marL="171450" lvl="0" indent="-171450" algn="just">
              <a:buFont typeface="Arial" panose="020B0604020202020204" pitchFamily="34" charset="0"/>
              <a:buChar char="•"/>
            </a:pPr>
            <a:endParaRPr lang="en-GB" sz="300" dirty="0">
              <a:effectLst/>
              <a:latin typeface="Work Sans" pitchFamily="2" charset="0"/>
              <a:ea typeface="Calibri" panose="020F0502020204030204" pitchFamily="34" charset="0"/>
              <a:cs typeface="Times New Roman" panose="02020603050405020304" pitchFamily="18" charset="0"/>
            </a:endParaRPr>
          </a:p>
          <a:p>
            <a:pPr algn="just"/>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living: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use correct religious vocabulary to describe and compare what practices are involved in being a Sikh.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begin to explain with reasons the significance the teachings of the Sikh faith has on the individual and communities.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gn="jus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show my understanding of how the Sikh beliefs and teachings resonates with my own life e.g. the meaning of commitment, equality through the langar kitchen, the importance of valuing and caring for things that have significance to my own life.  (GD)</a:t>
            </a:r>
          </a:p>
          <a:p>
            <a:pPr lvl="0"/>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p:nvPr/>
        </p:nvSpPr>
        <p:spPr>
          <a:xfrm>
            <a:off x="6375096" y="3100878"/>
            <a:ext cx="2417533" cy="3477875"/>
          </a:xfrm>
          <a:prstGeom prst="rect">
            <a:avLst/>
          </a:prstGeom>
          <a:noFill/>
        </p:spPr>
        <p:txBody>
          <a:bodyPr wrap="square" lIns="91440" tIns="45720" rIns="91440" bIns="45720" rtlCol="0" anchor="t">
            <a:spAutoFit/>
          </a:bodyPr>
          <a:lstStyle/>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meaning, purpose and truth: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apply my own ideas about questions related to, equality, belonging and commitment.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ask questions about the meaning and purpose of life and suggest answers which relate to the search for truth in our lives.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give reasoned examples that express my own insight into mine and others views about the big questions about the meaning and purpose of life and the search for truth - e.g. what does equality mean and why is it important?  Is it important to belong?  What difference does belonging make to the purpose of life?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63253" y="1526610"/>
            <a:ext cx="7988992" cy="1169551"/>
          </a:xfrm>
          <a:prstGeom prst="rect">
            <a:avLst/>
          </a:prstGeom>
          <a:noFill/>
        </p:spPr>
        <p:txBody>
          <a:bodyPr wrap="square" lIns="91440" tIns="45720" rIns="91440" bIns="45720" rtlCol="0" anchor="t">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a:ea typeface="Times New Roman" panose="02020603050405020304" pitchFamily="18" charset="0"/>
                <a:cs typeface="Times New Roman"/>
              </a:rPr>
              <a:t>Week 1:</a:t>
            </a:r>
            <a:r>
              <a:rPr lang="en-GB" sz="1000" b="1" dirty="0">
                <a:solidFill>
                  <a:schemeClr val="bg1"/>
                </a:solidFill>
                <a:latin typeface="Work Sans"/>
                <a:ea typeface="Times New Roman" panose="02020603050405020304" pitchFamily="18" charset="0"/>
                <a:cs typeface="Times New Roman"/>
              </a:rPr>
              <a:t> </a:t>
            </a:r>
            <a:r>
              <a:rPr lang="en-GB" sz="1000" b="1" kern="1200" dirty="0">
                <a:solidFill>
                  <a:schemeClr val="bg1"/>
                </a:solidFill>
                <a:effectLst/>
                <a:latin typeface="Work Sans"/>
                <a:ea typeface="Times New Roman" panose="02020603050405020304" pitchFamily="18" charset="0"/>
                <a:cs typeface="Times New Roman"/>
              </a:rPr>
              <a:t> </a:t>
            </a:r>
            <a:r>
              <a:rPr lang="en-GB" sz="1000" dirty="0">
                <a:solidFill>
                  <a:schemeClr val="bg1"/>
                </a:solidFill>
                <a:effectLst/>
                <a:latin typeface="Work Sans"/>
                <a:ea typeface="Calibri"/>
                <a:cs typeface="Times New Roman"/>
              </a:rPr>
              <a:t>How did Nanak become </a:t>
            </a:r>
            <a:r>
              <a:rPr lang="en-GB" sz="1000" dirty="0">
                <a:solidFill>
                  <a:schemeClr val="bg1"/>
                </a:solidFill>
                <a:latin typeface="Work Sans"/>
                <a:ea typeface="Calibri"/>
                <a:cs typeface="Times New Roman"/>
              </a:rPr>
              <a:t>Sikhi’s </a:t>
            </a:r>
            <a:r>
              <a:rPr lang="en-GB" sz="1000" dirty="0">
                <a:solidFill>
                  <a:schemeClr val="bg1"/>
                </a:solidFill>
                <a:effectLst/>
                <a:latin typeface="Work Sans"/>
                <a:ea typeface="Calibri"/>
                <a:cs typeface="Times New Roman"/>
              </a:rPr>
              <a:t>first Guru?</a:t>
            </a:r>
            <a:br>
              <a:rPr lang="en-GB" sz="1000" kern="1200" dirty="0">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a:ea typeface="Times New Roman" panose="02020603050405020304" pitchFamily="18" charset="0"/>
                <a:cs typeface="Times New Roman"/>
              </a:rPr>
              <a:t>Week 2:</a:t>
            </a:r>
            <a:r>
              <a:rPr lang="en-GB" sz="1000" b="1" dirty="0">
                <a:solidFill>
                  <a:schemeClr val="bg1"/>
                </a:solidFill>
                <a:latin typeface="Work Sans"/>
                <a:ea typeface="Times New Roman" panose="02020603050405020304" pitchFamily="18" charset="0"/>
                <a:cs typeface="Times New Roman"/>
              </a:rPr>
              <a:t> </a:t>
            </a:r>
            <a:r>
              <a:rPr lang="en-GB" sz="1000" b="1" kern="1200" dirty="0">
                <a:solidFill>
                  <a:schemeClr val="bg1"/>
                </a:solidFill>
                <a:effectLst/>
                <a:latin typeface="Work Sans"/>
                <a:ea typeface="Times New Roman" panose="02020603050405020304" pitchFamily="18" charset="0"/>
                <a:cs typeface="Times New Roman"/>
              </a:rPr>
              <a:t> </a:t>
            </a:r>
            <a:r>
              <a:rPr lang="en-GB" sz="1000" dirty="0">
                <a:solidFill>
                  <a:schemeClr val="bg1"/>
                </a:solidFill>
                <a:effectLst/>
                <a:latin typeface="Work Sans"/>
                <a:ea typeface="Calibri"/>
                <a:cs typeface="Times New Roman"/>
              </a:rPr>
              <a:t>Why is the Guru Granth Sahib important to Sikhs?</a:t>
            </a:r>
            <a:br>
              <a:rPr lang="en-GB" sz="1000" kern="1200" dirty="0">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a:ea typeface="Times New Roman" panose="02020603050405020304" pitchFamily="18" charset="0"/>
                <a:cs typeface="Times New Roman"/>
              </a:rPr>
              <a:t>Week 3:</a:t>
            </a:r>
            <a:r>
              <a:rPr lang="en-GB" sz="1000" b="1" dirty="0">
                <a:solidFill>
                  <a:schemeClr val="bg1"/>
                </a:solidFill>
                <a:latin typeface="Work Sans"/>
                <a:ea typeface="Times New Roman" panose="02020603050405020304" pitchFamily="18" charset="0"/>
                <a:cs typeface="Times New Roman"/>
              </a:rPr>
              <a:t> </a:t>
            </a:r>
            <a:r>
              <a:rPr lang="en-GB" sz="1000" b="1" kern="1200" dirty="0">
                <a:solidFill>
                  <a:schemeClr val="bg1"/>
                </a:solidFill>
                <a:effectLst/>
                <a:latin typeface="Work Sans"/>
                <a:ea typeface="Times New Roman" panose="02020603050405020304" pitchFamily="18" charset="0"/>
                <a:cs typeface="Times New Roman"/>
              </a:rPr>
              <a:t> </a:t>
            </a:r>
            <a:r>
              <a:rPr lang="en-GB" sz="1000" dirty="0">
                <a:solidFill>
                  <a:schemeClr val="bg1"/>
                </a:solidFill>
                <a:effectLst/>
                <a:latin typeface="Work Sans"/>
                <a:ea typeface="Calibri"/>
                <a:cs typeface="Times New Roman"/>
              </a:rPr>
              <a:t>How is equality shown in the langar?</a:t>
            </a:r>
            <a:br>
              <a:rPr lang="en-GB" sz="1000" kern="1200" dirty="0">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a:ea typeface="Times New Roman" panose="02020603050405020304" pitchFamily="18" charset="0"/>
                <a:cs typeface="Times New Roman"/>
              </a:rPr>
              <a:t>Week 4</a:t>
            </a:r>
            <a:r>
              <a:rPr lang="en-GB" sz="1000" kern="1200" dirty="0">
                <a:solidFill>
                  <a:schemeClr val="bg1"/>
                </a:solidFill>
                <a:effectLst/>
                <a:latin typeface="Work Sans"/>
                <a:ea typeface="Times New Roman" panose="02020603050405020304" pitchFamily="18" charset="0"/>
                <a:cs typeface="Times New Roman"/>
              </a:rPr>
              <a:t>:</a:t>
            </a:r>
            <a:r>
              <a:rPr lang="en-GB" sz="1000" dirty="0">
                <a:solidFill>
                  <a:schemeClr val="bg1"/>
                </a:solidFill>
                <a:latin typeface="Work Sans"/>
                <a:ea typeface="Times New Roman" panose="02020603050405020304" pitchFamily="18" charset="0"/>
                <a:cs typeface="Times New Roman"/>
              </a:rPr>
              <a:t> </a:t>
            </a:r>
            <a:r>
              <a:rPr lang="en-GB" sz="1000" kern="1200" dirty="0">
                <a:solidFill>
                  <a:schemeClr val="bg1"/>
                </a:solidFill>
                <a:effectLst/>
                <a:latin typeface="Work Sans"/>
                <a:ea typeface="Times New Roman" panose="02020603050405020304" pitchFamily="18" charset="0"/>
                <a:cs typeface="Times New Roman"/>
              </a:rPr>
              <a:t> What does a Sikh wedding ceremony tell us about Sikh beliefs about marriage</a:t>
            </a:r>
            <a:r>
              <a:rPr lang="en-GB" sz="1000" dirty="0">
                <a:solidFill>
                  <a:schemeClr val="bg1"/>
                </a:solidFill>
                <a:effectLst/>
                <a:latin typeface="Work Sans"/>
                <a:ea typeface="Calibri"/>
                <a:cs typeface="Times New Roman"/>
              </a:rPr>
              <a:t>?</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5: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What was Guru Arjun Dev’s greatest achievement? </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6:</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Assessment task</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is the Guru Granth Sahib important to Sikhs?</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555093"/>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is the Guru Granth Sahib important to Sikhs?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Guru Angad Dev perfected the Gurmurkhi script that the Sikh scriptures are written in and wrote some of the verses that are included in the Guru Granth Sahib. Explain that lots of people contributed over time to the formation of the Sikh Scriptures but it was Guru Angad Dev who enabled them to be written down and read and used by the Sikh people today. After the 10 human Gurus died, the Sikh Scriptures became the eleventh ‘living’ Guru.</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What would be the benefits of all copies of the Guru Granth Sahib being identical?</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How do Sikhs show respect for their holy book?</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Why do most Sikhs only read or hear their Scriptures at the Gurdwara?</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Use this TrueTube video to show how Sikhs use the Guru Granth Sahib to name Sikh babies.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Watch</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https://www.truetube.co.uk/film/sikh-naming-ceremony-naam-karan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Reflect as a class on what they have just seen.</a:t>
            </a:r>
          </a:p>
          <a:p>
            <a:endParaRPr lang="en-GB" sz="1000" b="1" dirty="0">
              <a:effectLst/>
              <a:latin typeface="Work Sans" pitchFamily="2" charset="0"/>
              <a:ea typeface="Calibri" panose="020F0502020204030204" pitchFamily="34" charset="0"/>
              <a:cs typeface="Times New Roman" panose="02020603050405020304" pitchFamily="18" charset="0"/>
            </a:endParaRPr>
          </a:p>
          <a:p>
            <a:endParaRPr lang="en-GB" sz="1000" b="1" dirty="0">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Task: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 groups of four:</a:t>
            </a:r>
            <a:r>
              <a:rPr lang="en-GB" sz="1000" dirty="0">
                <a:effectLst/>
                <a:latin typeface="Work Sans" pitchFamily="2" charset="0"/>
                <a:ea typeface="Calibri" panose="020F0502020204030204" pitchFamily="34" charset="0"/>
                <a:cs typeface="Times New Roman" panose="02020603050405020304" pitchFamily="18" charset="0"/>
              </a:rPr>
              <a:t>  Consider which word you would give to every male and female as their second name.  Begin by working alone, thinking of three words for each.  Then snowball into pairs and identify just two names for each, then into fours.  Agree one name for each.  Ensure you have reasons for your choice of second name.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Do exactly the same process for naming a child – thinking about what you would want the child’s name to mean.  E.g. love/precious/beautiful/creative/sacred/perfect</a:t>
            </a: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657422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is the Guru Granth Sahib important to Sikhs?</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SIKHISM: BELIEFS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2554545"/>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Explain to children the importance of thinking about equality when carrying out the task.</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Move into two groups of four.  Each group to present their choices with clear reasons.</a:t>
            </a:r>
          </a:p>
          <a:p>
            <a:r>
              <a:rPr lang="en-GB" sz="1000" dirty="0">
                <a:effectLst/>
                <a:latin typeface="Work Sans" pitchFamily="2" charset="0"/>
                <a:ea typeface="Calibri" panose="020F0502020204030204" pitchFamily="34" charset="0"/>
                <a:cs typeface="Times New Roman" panose="02020603050405020304" pitchFamily="18" charset="0"/>
              </a:rPr>
              <a:t> </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With reference to the naming ceremony explain why some Sikhs would say that the words in the Guru Granth Sahib are ‘living’?</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How does giving all male Sikhs the name Singh and female Sikhs, the name Kaur help to promote equality?</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respond)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the question of the lesson: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is the Guru Granth Sahib important to Sikhs?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Do you like your name? Would you change it if you could?</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How might it make a Sikh feel to know their name was chosen in a ceremony that involved their holy book?</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If you had to name a child, what might influence your decision making?</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065358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is the Guru Granth Sahib important to Sikhs?</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400110"/>
          </a:xfrm>
          <a:prstGeom prst="rect">
            <a:avLst/>
          </a:prstGeom>
          <a:noFill/>
        </p:spPr>
        <p:txBody>
          <a:bodyPr wrap="square">
            <a:spAutoFit/>
          </a:bodyPr>
          <a:lstStyle/>
          <a:p>
            <a:pPr marL="171450" lvl="0" indent="-171450">
              <a:buFont typeface="Arial" panose="020B0604020202020204" pitchFamily="34" charset="0"/>
              <a:buChar char="•"/>
            </a:pPr>
            <a:r>
              <a:rPr lang="en-GB" sz="1000" u="sng" dirty="0">
                <a:solidFill>
                  <a:srgbClr val="0000FF"/>
                </a:solidFill>
                <a:effectLst/>
                <a:latin typeface="Work Sans" pitchFamily="2" charset="0"/>
                <a:ea typeface="Calibri" panose="020F0502020204030204" pitchFamily="34" charset="0"/>
                <a:cs typeface="Symbol" panose="05050102010706020507" pitchFamily="18" charset="2"/>
                <a:hlinkClick r:id="rId3"/>
              </a:rPr>
              <a:t>https://www.truetube.co.uk/film/sikh-naming-ceremony-naam-karan</a:t>
            </a:r>
            <a:endParaRPr lang="en-GB" sz="1000" dirty="0">
              <a:effectLst/>
              <a:latin typeface="Work Sans" pitchFamily="2" charset="0"/>
              <a:ea typeface="Calibri" panose="020F0502020204030204" pitchFamily="34" charset="0"/>
              <a:cs typeface="Symbol" panose="05050102010706020507" pitchFamily="18" charset="2"/>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Example of the Gurmurkhi alphabet</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46221"/>
          </a:xfrm>
          <a:prstGeom prst="rect">
            <a:avLst/>
          </a:prstGeom>
          <a:noFill/>
        </p:spPr>
        <p:txBody>
          <a:bodyPr wrap="square">
            <a:spAutoFit/>
          </a:bodyPr>
          <a:lstStyle/>
          <a:p>
            <a:pPr marL="171450" lvl="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Some children may not know who gave them their name or why, such as looked after children</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Tree>
    <p:extLst>
      <p:ext uri="{BB962C8B-B14F-4D97-AF65-F5344CB8AC3E}">
        <p14:creationId xmlns:p14="http://schemas.microsoft.com/office/powerpoint/2010/main" val="2792712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B7264D-EE59-A4D5-3752-DFA634EF5747}"/>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F448C93-F72D-9122-CE4B-7EDDF5633236}"/>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is equality and Sewa (service) shown in the langar?</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about Guru Amar Das and the origins of the langar.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how the langar functions today.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 about the benefits and challenges of serving others.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 able to make the link between Sikh beliefs about equality, Sewa (service) and the langar.</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langar, Sewa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1621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on</a:t>
            </a:r>
            <a:r>
              <a:rPr lang="en-GB" sz="1000" dirty="0">
                <a:effectLst/>
                <a:latin typeface="Work Sans" pitchFamily="2" charset="0"/>
                <a:ea typeface="Calibri" panose="020F0502020204030204" pitchFamily="34" charset="0"/>
                <a:cs typeface="Times New Roman" panose="02020603050405020304" pitchFamily="18" charset="0"/>
              </a:rPr>
              <a:t> previous week’s learning:</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What did Guru Nanak say when he returned (There is no Muslim, there is no Hindu) What did he mean?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Think, pair, share</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When was the last time you shared your food with someone? How did it make you feel? Is it easy or difficult to share your food when: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It’s your favourite crisps or sweets?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It’s something you don’t really like?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With your best friend?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With people you are not really good friends with?</a:t>
            </a:r>
          </a:p>
          <a:p>
            <a:r>
              <a:rPr lang="en-GB" sz="1000" dirty="0">
                <a:effectLst/>
                <a:latin typeface="Work Sans" pitchFamily="2" charset="0"/>
                <a:ea typeface="Calibri" panose="020F0502020204030204" pitchFamily="34" charset="0"/>
                <a:cs typeface="Times New Roman" panose="02020603050405020304" pitchFamily="18" charset="0"/>
              </a:rPr>
              <a:t>Why?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See background knowledge for teachers on Guru Amar Das and the Langar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is equality and Sewa (service) shown in the langar?</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68467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is equality and Sewa (service) shown in the langar?</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631763"/>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Does belief always lead to action?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Sikhs express their beliefs in the langar?  </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a:t>
            </a:r>
            <a:r>
              <a:rPr lang="en-GB" sz="1000" dirty="0">
                <a:effectLst/>
                <a:latin typeface="Work Sans" pitchFamily="2" charset="0"/>
                <a:ea typeface="Calibri" panose="020F0502020204030204" pitchFamily="34" charset="0"/>
                <a:cs typeface="Times New Roman" panose="02020603050405020304" pitchFamily="18" charset="0"/>
              </a:rPr>
              <a:t>  (Evaluate and communicate)</a:t>
            </a: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is equality and Sewa shown in the langar?  </a:t>
            </a:r>
          </a:p>
          <a:p>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 pairs</a:t>
            </a:r>
            <a:r>
              <a:rPr lang="en-GB" sz="1000" dirty="0">
                <a:effectLst/>
                <a:latin typeface="Work Sans" pitchFamily="2" charset="0"/>
                <a:ea typeface="Calibri" panose="020F0502020204030204" pitchFamily="34" charset="0"/>
                <a:cs typeface="Times New Roman" panose="02020603050405020304" pitchFamily="18" charset="0"/>
              </a:rPr>
              <a:t> look at two images, one of a langar and one of a banquet at Buckingham palace, What is happening? Compare and contrast: What is similar, what is different? </a:t>
            </a:r>
            <a:r>
              <a:rPr lang="en-GB" sz="1000" b="1" dirty="0">
                <a:effectLst/>
                <a:latin typeface="Work Sans" pitchFamily="2" charset="0"/>
                <a:ea typeface="Calibri" panose="020F0502020204030204" pitchFamily="34" charset="0"/>
                <a:cs typeface="Times New Roman" panose="02020603050405020304" pitchFamily="18" charset="0"/>
              </a:rPr>
              <a:t>(See appendix lesson 3a)</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Tell the story of the Emperor and the Langar </a:t>
            </a:r>
            <a:r>
              <a:rPr lang="en-GB" sz="1000" b="1" dirty="0">
                <a:effectLst/>
                <a:latin typeface="Work Sans" pitchFamily="2" charset="0"/>
                <a:ea typeface="Calibri" panose="020F0502020204030204" pitchFamily="34" charset="0"/>
                <a:cs typeface="Times New Roman" panose="02020603050405020304" pitchFamily="18" charset="0"/>
              </a:rPr>
              <a:t>(cartoon version appendix 3b).</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Show a clip of how the langar happens today (see resources). Think about how people sitting, who is being served, who is serving. </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 pairs discuss these questions: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 what ways did Guru Amar Das put Guru Nanak’s words ‘There is no Muslim, there is no Hindu’ into practice?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 what ways does the langar demonstrate Guru Amar Das’ belief in equality? (Give at least three ways)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inequalities do you think Guru Amar Das would speak out against if he was alive today?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Pairs </a:t>
            </a:r>
            <a:r>
              <a:rPr lang="en-GB" sz="1000" dirty="0">
                <a:effectLst/>
                <a:latin typeface="Work Sans" pitchFamily="2" charset="0"/>
                <a:ea typeface="Calibri" panose="020F0502020204030204" pitchFamily="34" charset="0"/>
                <a:cs typeface="Times New Roman" panose="02020603050405020304" pitchFamily="18" charset="0"/>
              </a:rPr>
              <a:t>to feedback to the whole class.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211972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is equality and Sewa (service) shown in the langar?</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477875"/>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Personal reflection: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  Model to children what a personal reflection looks like in written form.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Topics that could be covered:  Inequality between rich and poor.  Inequality around race.  Inequality for people with a disability.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Have you ever personally experienced inequality?  Describe the situation, how did it make you feel?  What did you do to resolve it?  What questions were you left with?</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 2:</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Can you give an example of a situation either locally, nationally or internationally where you believe inequality exists?  Describe the situation.  How does it make you feel?  What might be your response to the situation?  What do you think could be done to reverse the situation?  What questions are you left with?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do to serve others?</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we see equality and service around our school?</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054265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is equality and Sewa (service) shown in the langar?</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707886"/>
          </a:xfrm>
          <a:prstGeom prst="rect">
            <a:avLst/>
          </a:prstGeom>
          <a:noFill/>
        </p:spPr>
        <p:txBody>
          <a:bodyPr wrap="square">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Venn diagram appendix 3a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Story of The Emperor and the Langar appendix 3b</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Langar open to EVERYONE </a:t>
            </a:r>
            <a:r>
              <a:rPr lang="en-GB" sz="1000" u="sng" dirty="0">
                <a:solidFill>
                  <a:srgbClr val="0000FF"/>
                </a:solidFill>
                <a:effectLst/>
                <a:latin typeface="Work Sans" pitchFamily="2" charset="0"/>
                <a:ea typeface="Calibri" panose="020F0502020204030204" pitchFamily="34" charset="0"/>
                <a:cs typeface="Symbol" panose="05050102010706020507" pitchFamily="18" charset="2"/>
                <a:hlinkClick r:id="rId3"/>
              </a:rPr>
              <a:t>https://www.youtube.com/watch?v=9iuMW37I0bE</a:t>
            </a:r>
            <a:endParaRPr lang="en-GB" sz="1000" dirty="0">
              <a:effectLst/>
              <a:latin typeface="Work Sans" pitchFamily="2" charset="0"/>
              <a:ea typeface="Calibri" panose="020F0502020204030204" pitchFamily="34" charset="0"/>
              <a:cs typeface="Symbol" panose="05050102010706020507" pitchFamily="18" charset="2"/>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Langar at UCL (University College London)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https://www.youtube.com/watch?v=lQnE8noOwnw</a:t>
            </a:r>
            <a:endParaRPr lang="en-GB" sz="1000" dirty="0">
              <a:effectLst/>
              <a:latin typeface="Work Sans" pitchFamily="2" charset="0"/>
              <a:ea typeface="Calibri" panose="020F0502020204030204" pitchFamily="34" charset="0"/>
              <a:cs typeface="Symbol" panose="05050102010706020507" pitchFamily="18" charset="2"/>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46221"/>
          </a:xfrm>
          <a:prstGeom prst="rect">
            <a:avLst/>
          </a:prstGeom>
          <a:noFill/>
        </p:spPr>
        <p:txBody>
          <a:bodyPr wrap="square">
            <a:spAutoFit/>
          </a:bodyPr>
          <a:lstStyle/>
          <a:p>
            <a:pPr marL="171450" lvl="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aware of any relationship problems in the class. </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Tree>
    <p:extLst>
      <p:ext uri="{BB962C8B-B14F-4D97-AF65-F5344CB8AC3E}">
        <p14:creationId xmlns:p14="http://schemas.microsoft.com/office/powerpoint/2010/main" val="722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B7264D-EE59-A4D5-3752-DFA634EF5747}"/>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F448C93-F72D-9122-CE4B-7EDDF5633236}"/>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a Sikh wedding ceremony tell us about Sikh beliefs about marriage?</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323439"/>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the significance of the Sikh wedding ceremony being called the ceremony of bliss.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make the link between the importance of the Guru Granth Sahib for Sikhs and its place in the wedding ceremony.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consider the advantages and disadvantages of the family involvement of choosing a marriage partner.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Anand Karaj</a:t>
            </a:r>
            <a:r>
              <a:rPr lang="en-GB" sz="1000" dirty="0">
                <a:effectLst/>
                <a:latin typeface="Work Sans" pitchFamily="2" charset="0"/>
                <a:ea typeface="Calibri" panose="020F0502020204030204" pitchFamily="34" charset="0"/>
                <a:cs typeface="Times New Roman" panose="02020603050405020304" pitchFamily="18" charset="0"/>
              </a:rPr>
              <a:t> – (Sikh marriage) ceremony of bliss (extreme happiness)</a:t>
            </a:r>
          </a:p>
          <a:p>
            <a:r>
              <a:rPr lang="en-GB" sz="1000" b="1" dirty="0">
                <a:effectLst/>
                <a:latin typeface="Work Sans" pitchFamily="2" charset="0"/>
                <a:ea typeface="Calibri" panose="020F0502020204030204" pitchFamily="34" charset="0"/>
                <a:cs typeface="Times New Roman" panose="02020603050405020304" pitchFamily="18" charset="0"/>
              </a:rPr>
              <a:t>Lavan</a:t>
            </a:r>
            <a:r>
              <a:rPr lang="en-GB" sz="1000" dirty="0">
                <a:effectLst/>
                <a:latin typeface="Work Sans" pitchFamily="2" charset="0"/>
                <a:ea typeface="Calibri" panose="020F0502020204030204" pitchFamily="34" charset="0"/>
                <a:cs typeface="Times New Roman" panose="02020603050405020304" pitchFamily="18" charset="0"/>
              </a:rPr>
              <a:t> – The hymn sung at a Sikh wedding, written by the fourth Guru, Guru Ram Das.</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313903"/>
          </a:xfrm>
          <a:prstGeom prst="rect">
            <a:avLst/>
          </a:prstGeom>
          <a:noFill/>
        </p:spPr>
        <p:txBody>
          <a:bodyPr wrap="square" rtlCol="0">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Without saying what the focus of today’s lesson is, show the clip asking children to make a note/ commentary of what they see happening as the clip plays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https://www.youtube.com/watch?v=QG9pVHl56E0</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Ask for feedback as to what was happening, what they saw, how were people feeling, why might some people be crying as the bride drove away?</a:t>
            </a: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what was learnt last lesson. Introduce that today we will be learning about Sikh weddings and their significance to Sikhs today.</a:t>
            </a: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See background knowledge for teachers on Guru Ram Das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275168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a Sikh wedding ceremony tell us about Sikh beliefs about marriage?</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475310"/>
          </a:xfrm>
          <a:prstGeom prst="rect">
            <a:avLst/>
          </a:prstGeom>
          <a:noFill/>
        </p:spPr>
        <p:txBody>
          <a:bodyPr wrap="square">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a Sikh wedding ceremony tell us about Sikhs beliefs about marriage?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calling the wedding Anand Karaj (Ceremony of Bliss) tell you about the Sikh attitude to marriage?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parts of the marriage ceremony show that marriage is about the joining of two families?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Sikhs marry in front of the Guru Granth Sahib?</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are the advantages and disadvantages of having your family involved in helping to choose your marriage partner? Give one advantage and one disadvantage. ii) Would you like this? Why or why not?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“They are not said to be husband and wife, who merely sit together. Rather they alone are called husband and wife, who have one soul in two bodies.” </a:t>
            </a:r>
            <a:r>
              <a:rPr lang="en-GB" sz="1000" i="1" dirty="0">
                <a:effectLst/>
                <a:latin typeface="Work Sans" pitchFamily="2" charset="0"/>
                <a:ea typeface="Calibri" panose="020F0502020204030204" pitchFamily="34" charset="0"/>
                <a:cs typeface="Arial" panose="020B0604020202020204" pitchFamily="34" charset="0"/>
              </a:rPr>
              <a:t>Guru Granth Sahib page 788</a:t>
            </a:r>
            <a:r>
              <a:rPr lang="en-GB" sz="1000" b="1" i="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Arial" panose="020B0604020202020204" pitchFamily="34" charset="0"/>
              </a:rPr>
              <a:t>What does this mean? What does it say about Sikh beliefs about marriage?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 </a:t>
            </a:r>
            <a:r>
              <a:rPr lang="en-GB" sz="1000" dirty="0">
                <a:effectLst/>
                <a:latin typeface="Work Sans" pitchFamily="2" charset="0"/>
                <a:ea typeface="Calibri" panose="020F0502020204030204" pitchFamily="34" charset="0"/>
                <a:cs typeface="Times New Roman" panose="02020603050405020304" pitchFamily="18" charset="0"/>
              </a:rPr>
              <a:t>Diary entry from a guest at a Sikh wedding explaining what they saw and what they learnt about Sikh beliefs about marriage.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What do you think would be important in a wedding ceremony? Why?</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707254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a Sikh wedding ceremony tell us about Sikh beliefs about marriage?</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247697"/>
          </a:xfrm>
          <a:prstGeom prst="rect">
            <a:avLst/>
          </a:prstGeom>
          <a:noFill/>
        </p:spPr>
        <p:txBody>
          <a:bodyPr wrap="square">
            <a:spAutoFit/>
          </a:bodyPr>
          <a:lstStyle/>
          <a:p>
            <a:pPr marL="342900" lvl="0" indent="-342900">
              <a:lnSpc>
                <a:spcPct val="107000"/>
              </a:lnSpc>
              <a:spcAft>
                <a:spcPts val="800"/>
              </a:spcAft>
              <a:buFont typeface="Arial" panose="020B0604020202020204" pitchFamily="34" charset="0"/>
              <a:buChar char="•"/>
              <a:tabLst>
                <a:tab pos="228600" algn="l"/>
                <a:tab pos="457200" algn="l"/>
              </a:tabLst>
            </a:pP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https://www.youtube.com/watch?v=QG9pVHl56E0</a:t>
            </a:r>
            <a:r>
              <a:rPr lang="en-GB" sz="1000" dirty="0">
                <a:effectLst/>
                <a:latin typeface="Work Sans" pitchFamily="2" charset="0"/>
                <a:ea typeface="Calibri" panose="020F0502020204030204" pitchFamily="34" charset="0"/>
                <a:cs typeface="Times New Roman" panose="02020603050405020304" pitchFamily="18" charset="0"/>
              </a:rPr>
              <a:t> for introduction to lesson</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46221"/>
          </a:xfrm>
          <a:prstGeom prst="rect">
            <a:avLst/>
          </a:prstGeom>
          <a:noFill/>
        </p:spPr>
        <p:txBody>
          <a:bodyPr wrap="square">
            <a:spAutoFit/>
          </a:bodyPr>
          <a:lstStyle/>
          <a:p>
            <a:pPr marL="171450" lvl="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 with any lesson on family life be aware of any sensitive issues that may arise in your class. </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Tree>
    <p:extLst>
      <p:ext uri="{BB962C8B-B14F-4D97-AF65-F5344CB8AC3E}">
        <p14:creationId xmlns:p14="http://schemas.microsoft.com/office/powerpoint/2010/main" val="187143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768521" y="1147994"/>
            <a:ext cx="6701623" cy="566822"/>
          </a:xfrm>
          <a:prstGeom prst="rect">
            <a:avLst/>
          </a:prstGeom>
          <a:noFill/>
        </p:spPr>
        <p:txBody>
          <a:bodyPr wrap="square" lIns="91440" tIns="45720" rIns="91440" bIns="45720" anchor="t">
            <a:spAutoFit/>
          </a:bodyPr>
          <a:lstStyle/>
          <a:p>
            <a:pPr algn="l">
              <a:spcBef>
                <a:spcPts val="50"/>
              </a:spcBef>
            </a:pPr>
            <a:r>
              <a:rPr lang="en-GB" sz="1000" b="1" dirty="0">
                <a:solidFill>
                  <a:schemeClr val="bg1"/>
                </a:solidFill>
                <a:effectLst/>
                <a:latin typeface="Work Sans" pitchFamily="2" charset="0"/>
              </a:rPr>
              <a:t>The Sikh Gurus, Beliefs and Practices:</a:t>
            </a:r>
          </a:p>
          <a:p>
            <a:pPr algn="l">
              <a:spcBef>
                <a:spcPts val="50"/>
              </a:spcBef>
            </a:pPr>
            <a:r>
              <a:rPr lang="en-GB" sz="1000" dirty="0">
                <a:solidFill>
                  <a:schemeClr val="bg1"/>
                </a:solidFill>
                <a:effectLst/>
                <a:latin typeface="Work Sans"/>
              </a:rPr>
              <a:t>This unit focuses on the first 5 human Gurus of </a:t>
            </a:r>
            <a:r>
              <a:rPr lang="en-GB" sz="1000" dirty="0">
                <a:solidFill>
                  <a:schemeClr val="bg1"/>
                </a:solidFill>
                <a:latin typeface="Work Sans"/>
              </a:rPr>
              <a:t>Sikhi</a:t>
            </a:r>
            <a:r>
              <a:rPr lang="en-GB" sz="1000" dirty="0">
                <a:solidFill>
                  <a:schemeClr val="bg1"/>
                </a:solidFill>
                <a:effectLst/>
                <a:latin typeface="Work Sans"/>
              </a:rPr>
              <a:t>, their lives and teaching and impact on Sikhs today.</a:t>
            </a:r>
            <a:endParaRPr lang="en-GB" sz="1000" dirty="0">
              <a:solidFill>
                <a:schemeClr val="bg1"/>
              </a:solidFill>
              <a:effectLst/>
              <a:latin typeface="Work Sans"/>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3152101" y="2247636"/>
            <a:ext cx="2776889" cy="1323439"/>
          </a:xfrm>
          <a:prstGeom prst="rect">
            <a:avLst/>
          </a:prstGeom>
          <a:noFill/>
        </p:spPr>
        <p:txBody>
          <a:bodyPr wrap="square" rtlCol="0">
            <a:spAutoFit/>
          </a:bodyPr>
          <a:lstStyle/>
          <a:p>
            <a:pPr algn="l"/>
            <a:r>
              <a:rPr lang="en-GB" sz="1000" dirty="0">
                <a:effectLst/>
                <a:latin typeface="Work Sans" pitchFamily="2" charset="0"/>
              </a:rPr>
              <a:t>2.     One day when Guru Nanak fell asleep in the sunshine, a normally deadly cobra shaded Nanak from the sun. On another occasion when he fell asleep under a tree it was noticed that the shadow of the tree did not move but stayed still over Nanak all day, protecting him from the sun.</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panose="020F0502020204030204" pitchFamily="34" charset="0"/>
                <a:cs typeface="Calibri Light"/>
              </a:rPr>
              <a:t>SIKHI</a:t>
            </a:r>
            <a:r>
              <a:rPr lang="en-GB" sz="1400" dirty="0">
                <a:solidFill>
                  <a:schemeClr val="bg1"/>
                </a:solidFill>
                <a:effectLst/>
                <a:latin typeface="Work Sans SemiBold"/>
                <a:ea typeface="Calibri" panose="020F0502020204030204" pitchFamily="34" charset="0"/>
                <a:cs typeface="Calibri Light"/>
              </a:rPr>
              <a:t>: BELIEFS</a:t>
            </a:r>
            <a:r>
              <a:rPr lang="en-GB" sz="1400" dirty="0">
                <a:solidFill>
                  <a:schemeClr val="bg1"/>
                </a:solidFill>
                <a:latin typeface="Work Sans SemiBold"/>
                <a:ea typeface="Calibri" panose="020F0502020204030204" pitchFamily="34" charset="0"/>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2776889" cy="4414029"/>
          </a:xfrm>
          <a:prstGeom prst="rect">
            <a:avLst/>
          </a:prstGeom>
          <a:noFill/>
        </p:spPr>
        <p:txBody>
          <a:bodyPr wrap="square" rtlCol="0">
            <a:spAutoFit/>
          </a:bodyPr>
          <a:lstStyle/>
          <a:p>
            <a:pPr algn="l">
              <a:spcBef>
                <a:spcPts val="50"/>
              </a:spcBef>
            </a:pPr>
            <a:r>
              <a:rPr lang="en-GB" sz="1000" b="1" dirty="0">
                <a:effectLst/>
                <a:latin typeface="Work Sans" pitchFamily="2" charset="0"/>
              </a:rPr>
              <a:t>Guru Nanak:</a:t>
            </a:r>
          </a:p>
          <a:p>
            <a:pPr algn="l">
              <a:spcBef>
                <a:spcPts val="50"/>
              </a:spcBef>
            </a:pPr>
            <a:endParaRPr lang="en-GB" sz="1000" b="1" dirty="0">
              <a:effectLst/>
              <a:latin typeface="Work Sans" pitchFamily="2" charset="0"/>
            </a:endParaRPr>
          </a:p>
          <a:p>
            <a:pPr algn="l"/>
            <a:r>
              <a:rPr lang="en-GB" sz="1000" dirty="0">
                <a:effectLst/>
                <a:latin typeface="Work Sans" pitchFamily="2" charset="0"/>
              </a:rPr>
              <a:t>Guru Nanak was born in 1469 in northwest India in a region known as the Punjab. The Punjab is an area about the same size as England but today part of it is in Pakistan and the rest of it is in India. Guru Nanak taught and wrote in Punjabi.</a:t>
            </a:r>
          </a:p>
          <a:p>
            <a:pPr algn="l"/>
            <a:endParaRPr lang="en-GB" sz="1000" dirty="0">
              <a:latin typeface="Work Sans" pitchFamily="2" charset="0"/>
            </a:endParaRPr>
          </a:p>
          <a:p>
            <a:pPr algn="l"/>
            <a:r>
              <a:rPr lang="en-GB" sz="1000" dirty="0">
                <a:effectLst/>
                <a:latin typeface="Work Sans" pitchFamily="2" charset="0"/>
              </a:rPr>
              <a:t>1.     One day the young Guru Nanak took the buffaloes to graze but he fell asleep. The buffaloes trampled all over a nearby wheat field and ate the wheat. The owner of the wheat appeared and was furious when he found that his harvest had been ruined. He became even angrier when Nanak said, ‘Nothing of yours has been damaged’. The owner of the field went to complain to the village landlord. He sent for Nanak’s dad who was told to punish Nanak and pay for the damage. Once again Nanak said ‘Nothing is damaged, not even a blade of grass. Send someone to see.’ The landlord sent his servant to the wheat field who returned in astonishment because the wheat field was unspoilt.</a:t>
            </a:r>
          </a:p>
        </p:txBody>
      </p:sp>
      <p:sp>
        <p:nvSpPr>
          <p:cNvPr id="29" name="Rectangle 28">
            <a:extLst>
              <a:ext uri="{FF2B5EF4-FFF2-40B4-BE49-F238E27FC236}">
                <a16:creationId xmlns:a16="http://schemas.microsoft.com/office/drawing/2014/main" id="{F3E01B7D-C0FB-5AB1-37BF-2AA7B30CD775}"/>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8B6411E0-4DBF-CD70-8EF2-EBF44F2DC5F5}"/>
              </a:ext>
            </a:extLst>
          </p:cNvPr>
          <p:cNvSpPr txBox="1"/>
          <p:nvPr/>
        </p:nvSpPr>
        <p:spPr>
          <a:xfrm>
            <a:off x="6263007" y="1946783"/>
            <a:ext cx="2681555" cy="4708981"/>
          </a:xfrm>
          <a:prstGeom prst="rect">
            <a:avLst/>
          </a:prstGeom>
          <a:noFill/>
        </p:spPr>
        <p:txBody>
          <a:bodyPr wrap="square" rtlCol="0">
            <a:spAutoFit/>
          </a:bodyPr>
          <a:lstStyle/>
          <a:p>
            <a:pPr algn="l"/>
            <a:r>
              <a:rPr lang="en-GB" sz="1000" b="1" dirty="0">
                <a:effectLst/>
                <a:latin typeface="Work Sans" pitchFamily="2" charset="0"/>
              </a:rPr>
              <a:t>Nanak becomes a Guru:</a:t>
            </a:r>
          </a:p>
          <a:p>
            <a:pPr algn="l"/>
            <a:endParaRPr lang="en-GB" sz="1000" b="1" dirty="0">
              <a:effectLst/>
              <a:latin typeface="Work Sans" pitchFamily="2" charset="0"/>
            </a:endParaRPr>
          </a:p>
          <a:p>
            <a:pPr algn="l"/>
            <a:r>
              <a:rPr lang="en-GB" sz="1000" dirty="0">
                <a:effectLst/>
                <a:latin typeface="Work Sans" pitchFamily="2" charset="0"/>
                <a:ea typeface="Calibri" panose="020F0502020204030204" pitchFamily="34" charset="0"/>
                <a:cs typeface="Times New Roman" panose="02020603050405020304" pitchFamily="18" charset="0"/>
              </a:rPr>
              <a:t>One day when Nanak was about 30 years old, married with two sons, and employed as an accountant, he went to bathe in the river as most Indians did each day. However, he did not reappear from the river and everyone though that he had drowned. There was an intense search for Nanak for three days. Nanak’s employer ordered that the boatmen drag the river with nets to try and find his body, but it was not found. Guru Nanak then suddenly appeared three days after his disappearance. He went straight home and, without uttering a word, he gave away all his possessions. For several days he wore almost no clothes and remained absolutely silent. When he eventually began to speak again, he said: “There is neither Hindu nor Muslim”</a:t>
            </a:r>
          </a:p>
          <a:p>
            <a:pPr algn="l"/>
            <a:r>
              <a:rPr lang="en-GB" sz="1000" dirty="0">
                <a:effectLst/>
                <a:latin typeface="Work Sans" pitchFamily="2" charset="0"/>
                <a:ea typeface="Calibri" panose="020F0502020204030204" pitchFamily="34" charset="0"/>
                <a:cs typeface="Times New Roman" panose="02020603050405020304" pitchFamily="18" charset="0"/>
              </a:rPr>
              <a:t>When Nanak did speak about what had happened to him while he had disappeared, he said that he had been taken to God’s court and had been given the task of preaching God’s message to the world. He taught that everyone was equal before God.</a:t>
            </a:r>
          </a:p>
        </p:txBody>
      </p:sp>
      <p:sp>
        <p:nvSpPr>
          <p:cNvPr id="31" name="TextBox 30">
            <a:extLst>
              <a:ext uri="{FF2B5EF4-FFF2-40B4-BE49-F238E27FC236}">
                <a16:creationId xmlns:a16="http://schemas.microsoft.com/office/drawing/2014/main" id="{F0BA9A87-137E-1D92-A47E-085A32628FB9}"/>
              </a:ext>
            </a:extLst>
          </p:cNvPr>
          <p:cNvSpPr txBox="1"/>
          <p:nvPr/>
        </p:nvSpPr>
        <p:spPr>
          <a:xfrm>
            <a:off x="9278579" y="2247636"/>
            <a:ext cx="2681555" cy="1631216"/>
          </a:xfrm>
          <a:prstGeom prst="rect">
            <a:avLst/>
          </a:prstGeom>
          <a:noFill/>
        </p:spPr>
        <p:txBody>
          <a:bodyPr wrap="square" rtlCol="0">
            <a:spAutoFit/>
          </a:bodyPr>
          <a:lstStyle/>
          <a:p>
            <a:pPr algn="l"/>
            <a:r>
              <a:rPr lang="en-GB" sz="1000" dirty="0">
                <a:effectLst/>
                <a:latin typeface="Work Sans" pitchFamily="2" charset="0"/>
              </a:rPr>
              <a:t>He went on four teaching journeys visiting Hindu and Muslim holy places. Guru Nanak set his teaching to music to help people remember his words.</a:t>
            </a:r>
          </a:p>
          <a:p>
            <a:pPr algn="l"/>
            <a:endParaRPr lang="en-GB" sz="1000" dirty="0">
              <a:latin typeface="Work Sans" pitchFamily="2" charset="0"/>
              <a:ea typeface="Calibri" panose="020F0502020204030204" pitchFamily="34" charset="0"/>
              <a:cs typeface="Times New Roman" panose="02020603050405020304" pitchFamily="18" charset="0"/>
            </a:endParaRPr>
          </a:p>
          <a:p>
            <a:pPr algn="l"/>
            <a:r>
              <a:rPr lang="en-GB" sz="1000" dirty="0">
                <a:effectLst/>
                <a:latin typeface="Work Sans" pitchFamily="2" charset="0"/>
                <a:ea typeface="Calibri" panose="020F0502020204030204" pitchFamily="34" charset="0"/>
                <a:cs typeface="Times New Roman" panose="02020603050405020304" pitchFamily="18" charset="0"/>
              </a:rPr>
              <a:t>On 22nd September 1539CE Guru Nanak died. He made one of his disciples, Lehana, the next Guru. Nanak renamed Lehana ‘Guru Angad’ which means ‘myself’. </a:t>
            </a:r>
          </a:p>
        </p:txBody>
      </p:sp>
    </p:spTree>
    <p:extLst>
      <p:ext uri="{BB962C8B-B14F-4D97-AF65-F5344CB8AC3E}">
        <p14:creationId xmlns:p14="http://schemas.microsoft.com/office/powerpoint/2010/main" val="743882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B7264D-EE59-A4D5-3752-DFA634EF5747}"/>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F448C93-F72D-9122-CE4B-7EDDF5633236}"/>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was Guru Arjun Dev’s greatest achievement?</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477328"/>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the significance of Guru Arjun Dev’s contribution to the development of Sikhism (built the Harmandir (Golden Temple in Amritsar), collating the Guru Granth Sahib, and becoming the first Sikh martyr.)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ask questions about the life of Guru Arjun.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evaluate and give reasons for deciding what Guru Arjun’s greatest achievement was to Sikhism.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own ideas and opinions</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Adi Granth: </a:t>
            </a:r>
            <a:r>
              <a:rPr lang="en-GB" sz="1000" dirty="0">
                <a:effectLst/>
                <a:latin typeface="Work Sans" pitchFamily="2" charset="0"/>
                <a:ea typeface="Calibri" panose="020F0502020204030204" pitchFamily="34" charset="0"/>
                <a:cs typeface="Times New Roman" panose="02020603050405020304" pitchFamily="18" charset="0"/>
              </a:rPr>
              <a:t>The name for the first copy of the Guru Granth Sahib (holy book) held in the Harmandir</a:t>
            </a:r>
          </a:p>
          <a:p>
            <a:r>
              <a:rPr lang="en-GB" sz="1000" b="1" dirty="0">
                <a:effectLst/>
                <a:latin typeface="Work Sans" pitchFamily="2" charset="0"/>
                <a:ea typeface="Calibri" panose="020F0502020204030204" pitchFamily="34" charset="0"/>
                <a:cs typeface="Times New Roman" panose="02020603050405020304" pitchFamily="18" charset="0"/>
              </a:rPr>
              <a:t>Harmandir</a:t>
            </a:r>
            <a:r>
              <a:rPr lang="en-GB" sz="1000" dirty="0">
                <a:effectLst/>
                <a:latin typeface="Work Sans" pitchFamily="2" charset="0"/>
                <a:ea typeface="Calibri" panose="020F0502020204030204" pitchFamily="34" charset="0"/>
                <a:cs typeface="Times New Roman" panose="02020603050405020304" pitchFamily="18" charset="0"/>
              </a:rPr>
              <a:t>: The temple of God in Amritsar; commonly known as The Golden Temple.</a:t>
            </a:r>
          </a:p>
          <a:p>
            <a:r>
              <a:rPr lang="en-GB" sz="1000" b="1" dirty="0">
                <a:effectLst/>
                <a:latin typeface="Work Sans" pitchFamily="2" charset="0"/>
                <a:ea typeface="Calibri" panose="020F0502020204030204" pitchFamily="34" charset="0"/>
                <a:cs typeface="Times New Roman" panose="02020603050405020304" pitchFamily="18" charset="0"/>
              </a:rPr>
              <a:t>Gurpurbs</a:t>
            </a:r>
            <a:r>
              <a:rPr lang="en-GB" sz="1000" dirty="0">
                <a:effectLst/>
                <a:latin typeface="Work Sans" pitchFamily="2" charset="0"/>
                <a:ea typeface="Calibri" panose="020F0502020204030204" pitchFamily="34" charset="0"/>
                <a:cs typeface="Times New Roman" panose="02020603050405020304" pitchFamily="18" charset="0"/>
              </a:rPr>
              <a:t>: Festivals to celebrate events in the lives of the Gurus</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554545"/>
          </a:xfrm>
          <a:prstGeom prst="rect">
            <a:avLst/>
          </a:prstGeom>
          <a:noFill/>
        </p:spPr>
        <p:txBody>
          <a:bodyPr wrap="square" rtlCol="0">
            <a:spAutoFit/>
          </a:bodyPr>
          <a:lstStyle/>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Give me 5 things you remember about what is important in Sikhism</a:t>
            </a:r>
          </a:p>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Think, pair, share:</a:t>
            </a:r>
            <a:r>
              <a:rPr lang="en-GB" sz="1000" dirty="0">
                <a:effectLst/>
                <a:latin typeface="Work Sans" pitchFamily="2" charset="0"/>
                <a:ea typeface="Calibri" panose="020F0502020204030204" pitchFamily="34" charset="0"/>
                <a:cs typeface="Times New Roman" panose="02020603050405020304" pitchFamily="18" charset="0"/>
              </a:rPr>
              <a:t>   In many years’ time, when your life is over, what would you like to be remembered for?</a:t>
            </a:r>
          </a:p>
          <a:p>
            <a:pPr>
              <a:spcAft>
                <a:spcPts val="6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Teacher subject knowledge:  See background knowledge for teachers  on Guru Arjun Dev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6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was Guru Arjun Dev’s greatest achievement?</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594725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was Guru Arjun Dev’s greatest achievement?</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247317"/>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Where can you see equality and humility in his words and actions?</a:t>
            </a:r>
          </a:p>
          <a:p>
            <a:r>
              <a:rPr lang="en-GB" sz="1000"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Present overview of Guru Arjun Dev’s life (building of Harmandir, collating the Sikh scriptures, martyrdom)</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Thinking task</a:t>
            </a:r>
            <a:r>
              <a:rPr lang="en-GB" sz="1000" dirty="0">
                <a:effectLst/>
                <a:latin typeface="Work Sans" pitchFamily="2" charset="0"/>
                <a:ea typeface="Calibri" panose="020F0502020204030204" pitchFamily="34" charset="0"/>
                <a:cs typeface="Times New Roman" panose="02020603050405020304" pitchFamily="18" charset="0"/>
              </a:rPr>
              <a:t> ‘Questions about Guru Arjun Dev’s life </a:t>
            </a:r>
            <a:r>
              <a:rPr lang="en-GB" sz="1000" b="1" dirty="0">
                <a:effectLst/>
                <a:latin typeface="Work Sans" pitchFamily="2" charset="0"/>
                <a:ea typeface="Calibri" panose="020F0502020204030204" pitchFamily="34" charset="0"/>
                <a:cs typeface="Times New Roman" panose="02020603050405020304" pitchFamily="18" charset="0"/>
              </a:rPr>
              <a:t>(See appendix lesson 5.)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Share your questions with your partner (you should have six altogether)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Out of the six questions decide which are the best three questions.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Share your three questions with another two pupils (you should be back to six questions again)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Decide which are the three best questions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Class feedback of questions – what made a good question?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Discuss possible answers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  </a:t>
            </a:r>
            <a:r>
              <a:rPr lang="en-GB" sz="1000" dirty="0">
                <a:effectLst/>
                <a:latin typeface="Work Sans" pitchFamily="2" charset="0"/>
                <a:ea typeface="Calibri" panose="020F0502020204030204" pitchFamily="34" charset="0"/>
                <a:cs typeface="Times New Roman" panose="02020603050405020304" pitchFamily="18" charset="0"/>
              </a:rPr>
              <a:t> Summarise Guru Arjun’s achievements and decide what was his greatest achievement and give reasons why.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This could either be done in written form independently or in groups of 3 as a talking task.  One group share with another, what they believe Guru Arjun’s greatest achievement with reasons for their choice.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  These could be explored through a silent conversation.  (Children move around the classroom and write written responses to the questions.)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are good qualities in a person to be remembered for?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did you decide was Guru Arjun’s greatest achievement?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Where can you see equality and humility in your life/school/the world?</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821050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was Guru Arjun Dev’s greatest achievement?</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247697"/>
          </a:xfrm>
          <a:prstGeom prst="rect">
            <a:avLst/>
          </a:prstGeom>
          <a:noFill/>
        </p:spPr>
        <p:txBody>
          <a:bodyPr wrap="square">
            <a:spAutoFit/>
          </a:bodyPr>
          <a:lstStyle/>
          <a:p>
            <a:pPr marL="342900" lvl="0" indent="-342900">
              <a:lnSpc>
                <a:spcPct val="107000"/>
              </a:lnSpc>
              <a:spcAft>
                <a:spcPts val="800"/>
              </a:spcAft>
              <a:buFont typeface="Arial" panose="020B0604020202020204" pitchFamily="34" charset="0"/>
              <a:buChar char="•"/>
              <a:tabLst>
                <a:tab pos="228600" algn="l"/>
                <a:tab pos="457200" algn="l"/>
              </a:tabLst>
            </a:pPr>
            <a:r>
              <a:rPr lang="en-GB" sz="1000" dirty="0">
                <a:effectLst/>
                <a:latin typeface="Work Sans" pitchFamily="2" charset="0"/>
                <a:ea typeface="Calibri" panose="020F0502020204030204" pitchFamily="34" charset="0"/>
                <a:cs typeface="Times New Roman" panose="02020603050405020304" pitchFamily="18" charset="0"/>
              </a:rPr>
              <a:t>Questions about Guru Arjun task appendix lesson 5.</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513474"/>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aware of children who may be sensitive to talking about death</a:t>
            </a:r>
          </a:p>
          <a:p>
            <a:pPr marL="285750" indent="-2857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aware of the sensitivities about the Emperor and his role in Guru Arjun’s death</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Tree>
    <p:extLst>
      <p:ext uri="{BB962C8B-B14F-4D97-AF65-F5344CB8AC3E}">
        <p14:creationId xmlns:p14="http://schemas.microsoft.com/office/powerpoint/2010/main" val="2049780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B7264D-EE59-A4D5-3752-DFA634EF5747}"/>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F448C93-F72D-9122-CE4B-7EDDF5633236}"/>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Assessment</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Recap all prior learning.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Reflect on key learning points.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Ask further questions.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Religious vocabulary:</a:t>
            </a:r>
            <a:r>
              <a:rPr lang="en-GB" sz="1000" dirty="0">
                <a:effectLst/>
                <a:latin typeface="Work Sans" pitchFamily="2" charset="0"/>
                <a:ea typeface="Calibri" panose="020F0502020204030204" pitchFamily="34" charset="0"/>
                <a:cs typeface="Times New Roman" panose="02020603050405020304" pitchFamily="18" charset="0"/>
              </a:rPr>
              <a:t>  Revisit key vocabulary from previous lessons.</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1477328"/>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was Guru Arjun Dev’s greatest achievement?</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Assessment opportunity:</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a:cs typeface="Times New Roman"/>
              </a:rPr>
              <a:t>Return to the unit’s big question:</a:t>
            </a:r>
            <a:r>
              <a:rPr lang="en-GB" sz="1000" b="1" dirty="0">
                <a:latin typeface="Work Sans"/>
                <a:ea typeface="Calibri"/>
                <a:cs typeface="Times New Roman"/>
              </a:rPr>
              <a:t> </a:t>
            </a:r>
            <a:r>
              <a:rPr lang="en-GB" sz="1000" b="1" dirty="0">
                <a:effectLst/>
                <a:latin typeface="Work Sans"/>
                <a:ea typeface="Calibri"/>
                <a:cs typeface="Times New Roman"/>
              </a:rPr>
              <a:t> </a:t>
            </a:r>
            <a:r>
              <a:rPr lang="en-GB" sz="1000" b="1" dirty="0">
                <a:solidFill>
                  <a:srgbClr val="55345A"/>
                </a:solidFill>
                <a:effectLst/>
                <a:latin typeface="Work Sans"/>
                <a:ea typeface="Calibri"/>
                <a:cs typeface="Calibri Light"/>
              </a:rPr>
              <a:t>How did the first five Sikh Gurus shape </a:t>
            </a:r>
            <a:r>
              <a:rPr lang="en-GB" sz="1000" b="1" dirty="0">
                <a:solidFill>
                  <a:srgbClr val="55345A"/>
                </a:solidFill>
                <a:latin typeface="Work Sans"/>
                <a:ea typeface="Calibri"/>
                <a:cs typeface="Calibri Light"/>
              </a:rPr>
              <a:t>Sikhi</a:t>
            </a:r>
            <a:r>
              <a:rPr lang="en-GB" sz="1000" b="1" dirty="0">
                <a:solidFill>
                  <a:srgbClr val="55345A"/>
                </a:solidFill>
                <a:effectLst/>
                <a:latin typeface="Work Sans"/>
                <a:ea typeface="Calibri"/>
                <a:cs typeface="Times New Roman"/>
              </a:rPr>
              <a:t>?</a:t>
            </a:r>
            <a:r>
              <a:rPr lang="en-GB" sz="1000" dirty="0">
                <a:solidFill>
                  <a:srgbClr val="55345A"/>
                </a:solidFill>
                <a:latin typeface="Work Sans"/>
                <a:ea typeface="Calibri"/>
                <a:cs typeface="Times New Roman"/>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859008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Assessment</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SIKHISM: BELIEFS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555093"/>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 groups of 3: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Each group is given a talking tub. </a:t>
            </a:r>
            <a:r>
              <a:rPr lang="en-GB" sz="1000" b="1" dirty="0">
                <a:effectLst/>
                <a:latin typeface="Work Sans" pitchFamily="2" charset="0"/>
                <a:ea typeface="Calibri" panose="020F0502020204030204" pitchFamily="34" charset="0"/>
                <a:cs typeface="Times New Roman" panose="02020603050405020304" pitchFamily="18" charset="0"/>
              </a:rPr>
              <a:t>(See appendix lesson 6a)      </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 1:</a:t>
            </a:r>
            <a:r>
              <a:rPr lang="en-GB" sz="1000" dirty="0">
                <a:effectLst/>
                <a:latin typeface="Work Sans" pitchFamily="2" charset="0"/>
                <a:ea typeface="Calibri" panose="020F0502020204030204" pitchFamily="34" charset="0"/>
                <a:cs typeface="Times New Roman" panose="02020603050405020304" pitchFamily="18" charset="0"/>
              </a:rPr>
              <a:t>  (Model for children what you are expecting them to do.)</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Step 1:</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Children are given the opportunity to talk about each object/photo in the box.  What can they remember from the unit of learning?  Children are encouraged throughout to use religious vocabulary in their talk and conversation.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Step 2:</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On strips of paper, children write down what they believe the key knowledge is for each item using appropriate religious vocabulary.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Step 3:</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On a different coloured strip of paper, children write down any links/connections they can make/see between the items.  E.g.:  What is the link between the Guru Granth Sahib and the naming ceremony?  What is the link between the word equality, Guru Amar Das, and the langar kitchen?  Is there a link between the word equality and marriage?</a:t>
            </a:r>
          </a:p>
          <a:p>
            <a:pPr marL="228600"/>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Step 4:</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On speech bubbles, children write down any questions they still have related to the big question?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Throughout the activity, the teacher moves around the groups, taking note of what children are saying and addressing any misconceptions that may arise.  </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Task 2:</a:t>
            </a:r>
            <a:r>
              <a:rPr lang="en-GB" sz="1000" dirty="0">
                <a:effectLst/>
                <a:latin typeface="Work Sans" pitchFamily="2" charset="0"/>
                <a:ea typeface="Calibri" panose="020F0502020204030204" pitchFamily="34" charset="0"/>
                <a:cs typeface="Times New Roman" panose="02020603050405020304" pitchFamily="18" charset="0"/>
              </a:rPr>
              <a:t>  Children complete personal reflection sheet.  </a:t>
            </a:r>
            <a:r>
              <a:rPr lang="en-GB" sz="1000" b="1" dirty="0">
                <a:effectLst/>
                <a:latin typeface="Work Sans" pitchFamily="2" charset="0"/>
                <a:ea typeface="Calibri" panose="020F0502020204030204" pitchFamily="34" charset="0"/>
                <a:cs typeface="Times New Roman" panose="02020603050405020304" pitchFamily="18" charset="0"/>
              </a:rPr>
              <a:t>(See appendix lesson 6b)</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36230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Assessment</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SIKHISM: BELIEFS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528158"/>
          </a:xfrm>
          <a:prstGeom prst="rect">
            <a:avLst/>
          </a:prstGeom>
          <a:noFill/>
        </p:spPr>
        <p:txBody>
          <a:bodyPr wrap="square">
            <a:spAutoFit/>
          </a:bodyPr>
          <a:lstStyle/>
          <a:p>
            <a:pPr marL="171450" lvl="0" indent="-171450">
              <a:lnSpc>
                <a:spcPct val="150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Talking tub</a:t>
            </a:r>
          </a:p>
          <a:p>
            <a:pPr marL="171450" indent="-171450">
              <a:lnSpc>
                <a:spcPct val="150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Appendix lesson 6a and 6b</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4769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Tree>
    <p:extLst>
      <p:ext uri="{BB962C8B-B14F-4D97-AF65-F5344CB8AC3E}">
        <p14:creationId xmlns:p14="http://schemas.microsoft.com/office/powerpoint/2010/main" val="279221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Causton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dirty="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dirty="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566822"/>
          </a:xfrm>
          <a:prstGeom prst="rect">
            <a:avLst/>
          </a:prstGeom>
          <a:noFill/>
        </p:spPr>
        <p:txBody>
          <a:bodyPr wrap="square" lIns="91440" tIns="45720" rIns="91440" bIns="45720" anchor="t">
            <a:spAutoFit/>
          </a:bodyPr>
          <a:lstStyle/>
          <a:p>
            <a:pPr algn="l">
              <a:spcBef>
                <a:spcPts val="50"/>
              </a:spcBef>
            </a:pPr>
            <a:r>
              <a:rPr lang="en-GB" sz="1000" b="1" dirty="0">
                <a:solidFill>
                  <a:schemeClr val="bg1"/>
                </a:solidFill>
                <a:effectLst/>
                <a:latin typeface="Work Sans" pitchFamily="2" charset="0"/>
              </a:rPr>
              <a:t>The Sikh Gurus, Beliefs and Practices:</a:t>
            </a:r>
          </a:p>
          <a:p>
            <a:pPr algn="l">
              <a:spcBef>
                <a:spcPts val="50"/>
              </a:spcBef>
            </a:pPr>
            <a:r>
              <a:rPr lang="en-GB" sz="1000" dirty="0">
                <a:solidFill>
                  <a:schemeClr val="bg1"/>
                </a:solidFill>
                <a:effectLst/>
                <a:latin typeface="Work Sans"/>
              </a:rPr>
              <a:t>This unit focuses on the first 5 human Gurus of </a:t>
            </a:r>
            <a:r>
              <a:rPr lang="en-GB" sz="1000" dirty="0">
                <a:solidFill>
                  <a:schemeClr val="bg1"/>
                </a:solidFill>
                <a:latin typeface="Work Sans"/>
              </a:rPr>
              <a:t>Sikhi</a:t>
            </a:r>
            <a:r>
              <a:rPr lang="en-GB" sz="1000" dirty="0">
                <a:solidFill>
                  <a:schemeClr val="bg1"/>
                </a:solidFill>
                <a:effectLst/>
                <a:latin typeface="Work Sans"/>
              </a:rPr>
              <a:t>, their lives and teaching and impact on Sikhs today.</a:t>
            </a:r>
            <a:endParaRPr lang="en-GB" sz="1000" dirty="0">
              <a:solidFill>
                <a:schemeClr val="bg1"/>
              </a:solidFill>
              <a:effectLst/>
              <a:latin typeface="Work Sans"/>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3152101" y="2247636"/>
            <a:ext cx="2776889" cy="2554545"/>
          </a:xfrm>
          <a:prstGeom prst="rect">
            <a:avLst/>
          </a:prstGeom>
          <a:noFill/>
        </p:spPr>
        <p:txBody>
          <a:bodyPr wrap="square" rtlCol="0">
            <a:spAutoFit/>
          </a:bodyPr>
          <a:lstStyle/>
          <a:p>
            <a:pPr algn="l"/>
            <a:r>
              <a:rPr lang="en-GB" sz="1000" dirty="0">
                <a:effectLst/>
                <a:latin typeface="Work Sans" pitchFamily="2" charset="0"/>
              </a:rPr>
              <a:t>Everyday Guru Angad Dev would bathe, complete early morning meditation, study and sing devotional hymns. He was the father of four children and Angad Dev placed great emphasis on education. At the time that Guru Angad was living there was no formal written language for the people of the Punjab and so he perfected the phonetic Gurmukhi script with the addition of vowels, so that the script could be easily read by anyone. After morning services, he gave lessons to both children and adults. Guru Angad Dev wrote 236 lines of poetic verse which would later be included in the scripture of the Guru Granth Sahib.</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panose="020F0502020204030204" pitchFamily="34" charset="0"/>
                <a:cs typeface="Calibri Light"/>
              </a:rPr>
              <a:t>SIKHI</a:t>
            </a:r>
            <a:r>
              <a:rPr lang="en-GB" sz="1400" dirty="0">
                <a:solidFill>
                  <a:schemeClr val="bg1"/>
                </a:solidFill>
                <a:effectLst/>
                <a:latin typeface="Work Sans SemiBold"/>
                <a:ea typeface="Calibri" panose="020F0502020204030204" pitchFamily="34" charset="0"/>
                <a:cs typeface="Calibri Light"/>
              </a:rPr>
              <a:t>: BELIEFS</a:t>
            </a:r>
            <a:r>
              <a:rPr lang="en-GB" sz="1400" dirty="0">
                <a:solidFill>
                  <a:schemeClr val="bg1"/>
                </a:solidFill>
                <a:latin typeface="Work Sans SemiBold"/>
                <a:ea typeface="Calibri" panose="020F0502020204030204" pitchFamily="34" charset="0"/>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2776889" cy="4875694"/>
          </a:xfrm>
          <a:prstGeom prst="rect">
            <a:avLst/>
          </a:prstGeom>
          <a:noFill/>
        </p:spPr>
        <p:txBody>
          <a:bodyPr wrap="square" lIns="91440" tIns="45720" rIns="91440" bIns="45720" rtlCol="0" anchor="t">
            <a:spAutoFit/>
          </a:bodyPr>
          <a:lstStyle/>
          <a:p>
            <a:pPr>
              <a:spcBef>
                <a:spcPts val="50"/>
              </a:spcBef>
            </a:pPr>
            <a:r>
              <a:rPr lang="en-GB" sz="1000" b="1" dirty="0">
                <a:effectLst/>
                <a:latin typeface="Work Sans"/>
              </a:rPr>
              <a:t>Guru Angad Dev (1504-1552), the second Guru of </a:t>
            </a:r>
            <a:r>
              <a:rPr lang="en-GB" sz="1000" b="1" dirty="0">
                <a:latin typeface="Work Sans"/>
              </a:rPr>
              <a:t>Sikhi</a:t>
            </a:r>
            <a:r>
              <a:rPr lang="en-GB" sz="1000" b="1" dirty="0">
                <a:effectLst/>
                <a:latin typeface="Work Sans"/>
              </a:rPr>
              <a:t>:</a:t>
            </a:r>
            <a:r>
              <a:rPr lang="en-GB" sz="1000" b="1" dirty="0">
                <a:latin typeface="Work Sans"/>
              </a:rPr>
              <a:t> </a:t>
            </a:r>
            <a:endParaRPr lang="en-GB" sz="1000" b="1" dirty="0">
              <a:effectLst/>
              <a:latin typeface="Work Sans" pitchFamily="2" charset="0"/>
            </a:endParaRPr>
          </a:p>
          <a:p>
            <a:pPr algn="l">
              <a:spcBef>
                <a:spcPts val="50"/>
              </a:spcBef>
            </a:pPr>
            <a:endParaRPr lang="en-GB" sz="1000" b="1" dirty="0">
              <a:effectLst/>
              <a:latin typeface="Work Sans" pitchFamily="2" charset="0"/>
            </a:endParaRPr>
          </a:p>
          <a:p>
            <a:pPr algn="l"/>
            <a:r>
              <a:rPr lang="en-GB" sz="1000" dirty="0">
                <a:effectLst/>
                <a:latin typeface="Work Sans" pitchFamily="2" charset="0"/>
              </a:rPr>
              <a:t>Guru Angad Dev began life with the name of Lehna. Born to Hindu parents, in Harike, the present-day Amritsar in the Punjab, India, he was a devotee of the Goddess Durga </a:t>
            </a:r>
          </a:p>
          <a:p>
            <a:pPr algn="l"/>
            <a:endParaRPr lang="en-GB" sz="1000" dirty="0">
              <a:latin typeface="Work Sans" pitchFamily="2" charset="0"/>
            </a:endParaRPr>
          </a:p>
          <a:p>
            <a:pPr algn="l"/>
            <a:r>
              <a:rPr lang="en-GB" sz="1000" dirty="0">
                <a:latin typeface="Work Sans"/>
              </a:rPr>
              <a:t>One day Lehna overheard a hymn sung and learned that the words were composed by Guru Nanak and so he arranged to see Nanak. When he met Guru Nanak, Lehna experienced an immediate conversion. He became a devoted disciple of the Guru and an eager follower of Sikhism. Guru Nanak knew that he had to find someone to be the next Guru after him. He set a test to see who it should be. Guru Nanak dropped a cup into a muddy ditch and asked both his sons to get it for him. They both refused because they thought it was not right for a Guru’s son to do a servant’s job. Lehna jumped down into the ditch and fetched the cup even without being asked. Guru Nanak then appointed Lehna as his successor, making him the second Guru. Nanak gave Lehna the name Angad, meaning "Part of the Original."</a:t>
            </a:r>
            <a:endParaRPr lang="en-GB" sz="1000" dirty="0">
              <a:effectLst/>
              <a:latin typeface="Work Sans"/>
            </a:endParaRPr>
          </a:p>
        </p:txBody>
      </p:sp>
      <p:sp>
        <p:nvSpPr>
          <p:cNvPr id="29" name="Rectangle 28">
            <a:extLst>
              <a:ext uri="{FF2B5EF4-FFF2-40B4-BE49-F238E27FC236}">
                <a16:creationId xmlns:a16="http://schemas.microsoft.com/office/drawing/2014/main" id="{F3E01B7D-C0FB-5AB1-37BF-2AA7B30CD775}"/>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8B6411E0-4DBF-CD70-8EF2-EBF44F2DC5F5}"/>
              </a:ext>
            </a:extLst>
          </p:cNvPr>
          <p:cNvSpPr txBox="1"/>
          <p:nvPr/>
        </p:nvSpPr>
        <p:spPr>
          <a:xfrm>
            <a:off x="6263007" y="1946783"/>
            <a:ext cx="2681555" cy="4401205"/>
          </a:xfrm>
          <a:prstGeom prst="rect">
            <a:avLst/>
          </a:prstGeom>
          <a:noFill/>
        </p:spPr>
        <p:txBody>
          <a:bodyPr wrap="square" lIns="91440" tIns="45720" rIns="91440" bIns="45720" rtlCol="0" anchor="t">
            <a:spAutoFit/>
          </a:bodyPr>
          <a:lstStyle/>
          <a:p>
            <a:pPr algn="l"/>
            <a:r>
              <a:rPr lang="en-GB" sz="1000" b="1" dirty="0">
                <a:effectLst/>
                <a:latin typeface="Work Sans" pitchFamily="2" charset="0"/>
              </a:rPr>
              <a:t>The Guru Granth Sahib:</a:t>
            </a:r>
          </a:p>
          <a:p>
            <a:pPr algn="l"/>
            <a:endParaRPr lang="en-GB" sz="1000" b="1" dirty="0">
              <a:effectLst/>
              <a:latin typeface="Work Sans" pitchFamily="2" charset="0"/>
            </a:endParaRPr>
          </a:p>
          <a:p>
            <a:pPr algn="l"/>
            <a:r>
              <a:rPr lang="en-GB" sz="1000" dirty="0">
                <a:effectLst/>
                <a:latin typeface="Work Sans"/>
                <a:ea typeface="Calibri" panose="020F0502020204030204" pitchFamily="34" charset="0"/>
                <a:cs typeface="Times New Roman"/>
              </a:rPr>
              <a:t>The Guru Granth Sahib is the name given to the Sikh scriptures. It is written in Gurmukhi script and all Sikhs need to learn Gurmukhi so that they can read the scriptures. There were ten human Gurus in </a:t>
            </a:r>
            <a:r>
              <a:rPr lang="en-GB" sz="1000" dirty="0">
                <a:latin typeface="Work Sans"/>
                <a:ea typeface="Calibri" panose="020F0502020204030204" pitchFamily="34" charset="0"/>
                <a:cs typeface="Times New Roman"/>
              </a:rPr>
              <a:t>Sikhi</a:t>
            </a:r>
            <a:r>
              <a:rPr lang="en-GB" sz="1000" dirty="0">
                <a:effectLst/>
                <a:latin typeface="Work Sans"/>
                <a:ea typeface="Calibri" panose="020F0502020204030204" pitchFamily="34" charset="0"/>
                <a:cs typeface="Times New Roman"/>
              </a:rPr>
              <a:t>, but the tenth Guru announced that the Guru Granth Sahib was to be the last (11th) living Sikh Guru. The Guru Granth Sahib is treated with the respect that the human gurus received. The place where it rests in the Gurdwara (Sikh place of worship) is the most important and beautifully decorated place in the gurdwara.</a:t>
            </a:r>
          </a:p>
          <a:p>
            <a:pPr algn="l"/>
            <a:r>
              <a:rPr lang="en-GB" sz="1000" dirty="0">
                <a:effectLst/>
                <a:latin typeface="Work Sans" pitchFamily="2" charset="0"/>
                <a:ea typeface="Calibri" panose="020F0502020204030204" pitchFamily="34" charset="0"/>
                <a:cs typeface="Times New Roman" panose="02020603050405020304" pitchFamily="18" charset="0"/>
              </a:rPr>
              <a:t>The book is always carefully protected by a canopy hanging over it (called a channani) and by special cloths wrapped round it (known as the rumala). When the book is opened it rests on a quilt and three cushions, which together are known as the Manji Sahib. A fan is waved over the Guru Granth Sahib because the human Gurus had fans waved over them as a sign of respect.</a:t>
            </a:r>
          </a:p>
        </p:txBody>
      </p:sp>
      <p:sp>
        <p:nvSpPr>
          <p:cNvPr id="31" name="TextBox 30">
            <a:extLst>
              <a:ext uri="{FF2B5EF4-FFF2-40B4-BE49-F238E27FC236}">
                <a16:creationId xmlns:a16="http://schemas.microsoft.com/office/drawing/2014/main" id="{F0BA9A87-137E-1D92-A47E-085A32628FB9}"/>
              </a:ext>
            </a:extLst>
          </p:cNvPr>
          <p:cNvSpPr txBox="1"/>
          <p:nvPr/>
        </p:nvSpPr>
        <p:spPr>
          <a:xfrm>
            <a:off x="9278579" y="2247636"/>
            <a:ext cx="2734471" cy="3016210"/>
          </a:xfrm>
          <a:prstGeom prst="rect">
            <a:avLst/>
          </a:prstGeom>
          <a:noFill/>
        </p:spPr>
        <p:txBody>
          <a:bodyPr wrap="square" rtlCol="0">
            <a:spAutoFit/>
          </a:bodyPr>
          <a:lstStyle/>
          <a:p>
            <a:pPr algn="l"/>
            <a:r>
              <a:rPr lang="en-GB" sz="1000" dirty="0">
                <a:effectLst/>
                <a:latin typeface="Work Sans" pitchFamily="2" charset="0"/>
              </a:rPr>
              <a:t>The Guru Granth Sahib cannot be kept on a shelf like other books. Any room where the Guru Granth Sahib is kept is treated as holy; it must be kept clean and people entering must remove their shoes and cover their heads to show how much they honour the book. Many Sikhs would like to own their own copy of the Guru Granth Sahib, but this is not always possible because the Guru Granth Sahib would need a room of its own in a house.</a:t>
            </a:r>
          </a:p>
          <a:p>
            <a:pPr algn="l"/>
            <a:r>
              <a:rPr lang="en-GB" sz="1000" dirty="0">
                <a:effectLst/>
                <a:latin typeface="Work Sans" pitchFamily="2" charset="0"/>
                <a:ea typeface="Calibri" panose="020F0502020204030204" pitchFamily="34" charset="0"/>
                <a:cs typeface="Times New Roman" panose="02020603050405020304" pitchFamily="18" charset="0"/>
              </a:rPr>
              <a:t>All copies of the Guru Granth Sahib are identical and have 1430 pages. On special occasions at the Gurdwara the Guru Granth Sahib is read through from beginning to end. It takes about 48 hours. Any Sikh may take part in reading the Scripture. </a:t>
            </a:r>
          </a:p>
        </p:txBody>
      </p:sp>
    </p:spTree>
    <p:extLst>
      <p:ext uri="{BB962C8B-B14F-4D97-AF65-F5344CB8AC3E}">
        <p14:creationId xmlns:p14="http://schemas.microsoft.com/office/powerpoint/2010/main" val="200341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566822"/>
          </a:xfrm>
          <a:prstGeom prst="rect">
            <a:avLst/>
          </a:prstGeom>
          <a:noFill/>
        </p:spPr>
        <p:txBody>
          <a:bodyPr wrap="square" lIns="91440" tIns="45720" rIns="91440" bIns="45720" anchor="t">
            <a:spAutoFit/>
          </a:bodyPr>
          <a:lstStyle/>
          <a:p>
            <a:pPr algn="l">
              <a:spcBef>
                <a:spcPts val="50"/>
              </a:spcBef>
            </a:pPr>
            <a:r>
              <a:rPr lang="en-GB" sz="1000" b="1" dirty="0">
                <a:solidFill>
                  <a:schemeClr val="bg1"/>
                </a:solidFill>
                <a:effectLst/>
                <a:latin typeface="Work Sans" pitchFamily="2" charset="0"/>
              </a:rPr>
              <a:t>The Sikh Gurus, Beliefs and Practices:</a:t>
            </a:r>
          </a:p>
          <a:p>
            <a:pPr algn="l">
              <a:spcBef>
                <a:spcPts val="50"/>
              </a:spcBef>
            </a:pPr>
            <a:r>
              <a:rPr lang="en-GB" sz="1000" dirty="0">
                <a:solidFill>
                  <a:schemeClr val="bg1"/>
                </a:solidFill>
                <a:effectLst/>
                <a:latin typeface="Work Sans"/>
              </a:rPr>
              <a:t>This unit focuses on the first 5 human Gurus of </a:t>
            </a:r>
            <a:r>
              <a:rPr lang="en-GB" sz="1000" dirty="0">
                <a:solidFill>
                  <a:schemeClr val="bg1"/>
                </a:solidFill>
                <a:latin typeface="Work Sans"/>
              </a:rPr>
              <a:t>Sikhi</a:t>
            </a:r>
            <a:r>
              <a:rPr lang="en-GB" sz="1000" dirty="0">
                <a:solidFill>
                  <a:schemeClr val="bg1"/>
                </a:solidFill>
                <a:effectLst/>
                <a:latin typeface="Work Sans"/>
              </a:rPr>
              <a:t>, their lives and teaching and impact on Sikhs today.</a:t>
            </a:r>
            <a:endParaRPr lang="en-GB" sz="1000" dirty="0">
              <a:solidFill>
                <a:schemeClr val="bg1"/>
              </a:solidFill>
              <a:effectLst/>
              <a:latin typeface="Work Sans"/>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3131700" y="1946782"/>
            <a:ext cx="2861975" cy="4708981"/>
          </a:xfrm>
          <a:prstGeom prst="rect">
            <a:avLst/>
          </a:prstGeom>
          <a:noFill/>
        </p:spPr>
        <p:txBody>
          <a:bodyPr wrap="square" rtlCol="0">
            <a:spAutoFit/>
          </a:bodyPr>
          <a:lstStyle/>
          <a:p>
            <a:pPr algn="l"/>
            <a:r>
              <a:rPr lang="en-GB" sz="1000" dirty="0">
                <a:effectLst/>
                <a:latin typeface="Work Sans" pitchFamily="2" charset="0"/>
              </a:rPr>
              <a:t>He appointed both male and female preachers, an important step in a Muslim influenced society where women did not usually have contact with men outside of their family. He was also very outspoken against the Hindu practice of sati. The practice of sati meant that women who had been widowed were not allowed to re-marry but were expected to throw themselves on their burning husband’s funeral pyre. Instead, Guru Amar Das elevated the position of women, he recommended that widows should be allowed to live and re-marry on the death of their husbands; he spoke against the Muslim practice of women being made to cover their faces and spoke against female infanticide. </a:t>
            </a:r>
          </a:p>
          <a:p>
            <a:pPr algn="l"/>
            <a:endParaRPr lang="en-GB" sz="1000" dirty="0">
              <a:effectLst/>
              <a:latin typeface="Work Sans" pitchFamily="2" charset="0"/>
            </a:endParaRPr>
          </a:p>
          <a:p>
            <a:pPr algn="l"/>
            <a:r>
              <a:rPr lang="en-GB" sz="1000" b="1" dirty="0">
                <a:effectLst/>
                <a:latin typeface="Work Sans" pitchFamily="2" charset="0"/>
              </a:rPr>
              <a:t>Guru Ram Das (1534-1581) – The fourth Guru:</a:t>
            </a:r>
          </a:p>
          <a:p>
            <a:pPr algn="l"/>
            <a:endParaRPr lang="en-GB" sz="1000" b="1" dirty="0">
              <a:effectLst/>
              <a:latin typeface="Work Sans" pitchFamily="2" charset="0"/>
            </a:endParaRPr>
          </a:p>
          <a:p>
            <a:pPr algn="l"/>
            <a:r>
              <a:rPr lang="en-GB" sz="1000" dirty="0">
                <a:effectLst/>
                <a:latin typeface="Work Sans" pitchFamily="2" charset="0"/>
                <a:ea typeface="Calibri" panose="020F0502020204030204" pitchFamily="34" charset="0"/>
                <a:cs typeface="Times New Roman" panose="02020603050405020304" pitchFamily="18" charset="0"/>
              </a:rPr>
              <a:t>Guru Ram Das is significant to Sikhs for two reasons:</a:t>
            </a:r>
          </a:p>
          <a:p>
            <a:pPr marL="171450" indent="-171450" algn="l">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Firstly, he built the town of Ramdaspur, which later became Amritsar, the focus of Sikh religious life.</a:t>
            </a:r>
            <a:endParaRPr lang="en-GB" sz="1000" dirty="0">
              <a:latin typeface="Work Sans" pitchFamily="2" charset="0"/>
              <a:ea typeface="Calibri" panose="020F0502020204030204" pitchFamily="34" charset="0"/>
              <a:cs typeface="Times New Roman" panose="02020603050405020304" pitchFamily="18" charset="0"/>
            </a:endParaRPr>
          </a:p>
          <a:p>
            <a:pPr marL="171450" indent="-171450" algn="l">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Secondly, he composed hymns, the most famous of which was the Lavan. This hymn is used at all Sikh weddings.</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2776889" cy="4721805"/>
          </a:xfrm>
          <a:prstGeom prst="rect">
            <a:avLst/>
          </a:prstGeom>
          <a:noFill/>
        </p:spPr>
        <p:txBody>
          <a:bodyPr wrap="square" rtlCol="0">
            <a:spAutoFit/>
          </a:bodyPr>
          <a:lstStyle/>
          <a:p>
            <a:pPr algn="l">
              <a:spcBef>
                <a:spcPts val="50"/>
              </a:spcBef>
            </a:pPr>
            <a:r>
              <a:rPr lang="en-GB" sz="1000" b="1" dirty="0">
                <a:effectLst/>
                <a:latin typeface="Work Sans" pitchFamily="2" charset="0"/>
              </a:rPr>
              <a:t>Guru Amar Das (1479-1574) – The third Guru:</a:t>
            </a:r>
          </a:p>
          <a:p>
            <a:pPr algn="l">
              <a:spcBef>
                <a:spcPts val="50"/>
              </a:spcBef>
            </a:pPr>
            <a:endParaRPr lang="en-GB" sz="1000" b="1" dirty="0">
              <a:effectLst/>
              <a:latin typeface="Work Sans" pitchFamily="2" charset="0"/>
            </a:endParaRPr>
          </a:p>
          <a:p>
            <a:pPr algn="l"/>
            <a:r>
              <a:rPr lang="en-GB" sz="1000" dirty="0">
                <a:effectLst/>
                <a:latin typeface="Work Sans" pitchFamily="2" charset="0"/>
              </a:rPr>
              <a:t>Guru Amar Das was the third Sikh Guru. He converted from Hinduism to Sikhism and became a devoted follower of Guru Angad. Even when Guru Angad instructed him to go and live in a village some miles away, he still returned to serve the Guru by bringing him water for his daily bath.  Amar Das was chosen to be the Guru when he was 73 years old. Even though he was old, he was able to hold the Sikh community together and leave behind him a growing and well-organised faith when he died.</a:t>
            </a:r>
          </a:p>
          <a:p>
            <a:pPr algn="l"/>
            <a:endParaRPr lang="en-GB" sz="1000" dirty="0">
              <a:latin typeface="Work Sans" pitchFamily="2" charset="0"/>
            </a:endParaRPr>
          </a:p>
          <a:p>
            <a:pPr algn="l"/>
            <a:r>
              <a:rPr lang="en-GB" sz="1000" dirty="0">
                <a:latin typeface="Work Sans" pitchFamily="2" charset="0"/>
              </a:rPr>
              <a:t>As a man of his time, he was very radical, he formalised the langar, where everyone served and sat together to eat a communal meal. This was to demonstrate the equality of all, at a time when the caste system was much more predominant than it is now. It was a practical demonstration of the rejection of the Hindu belief that a person should not eat with someone of a lower caste, women or members of another religion.</a:t>
            </a:r>
          </a:p>
          <a:p>
            <a:pPr algn="l"/>
            <a:r>
              <a:rPr lang="en-GB" sz="1000" dirty="0">
                <a:effectLst/>
                <a:latin typeface="Work Sans" pitchFamily="2" charset="0"/>
              </a:rPr>
              <a:t>Guru Amar Das split the area where Sikhs lived into twenty-two regions.</a:t>
            </a:r>
          </a:p>
        </p:txBody>
      </p:sp>
      <p:sp>
        <p:nvSpPr>
          <p:cNvPr id="29" name="Rectangle 28">
            <a:extLst>
              <a:ext uri="{FF2B5EF4-FFF2-40B4-BE49-F238E27FC236}">
                <a16:creationId xmlns:a16="http://schemas.microsoft.com/office/drawing/2014/main" id="{F3E01B7D-C0FB-5AB1-37BF-2AA7B30CD775}"/>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8B6411E0-4DBF-CD70-8EF2-EBF44F2DC5F5}"/>
              </a:ext>
            </a:extLst>
          </p:cNvPr>
          <p:cNvSpPr txBox="1"/>
          <p:nvPr/>
        </p:nvSpPr>
        <p:spPr>
          <a:xfrm>
            <a:off x="6211957" y="1946783"/>
            <a:ext cx="2783406" cy="4708981"/>
          </a:xfrm>
          <a:prstGeom prst="rect">
            <a:avLst/>
          </a:prstGeom>
          <a:noFill/>
        </p:spPr>
        <p:txBody>
          <a:bodyPr wrap="square" rtlCol="0">
            <a:spAutoFit/>
          </a:bodyPr>
          <a:lstStyle/>
          <a:p>
            <a:pPr algn="l"/>
            <a:r>
              <a:rPr lang="en-GB" sz="1000" dirty="0">
                <a:effectLst/>
                <a:latin typeface="Work Sans" pitchFamily="2" charset="0"/>
                <a:ea typeface="Calibri" panose="020F0502020204030204" pitchFamily="34" charset="0"/>
                <a:cs typeface="Times New Roman" panose="02020603050405020304" pitchFamily="18" charset="0"/>
              </a:rPr>
              <a:t>Sikhs are encouraged to marry, and marriage is called anand Karaj which means the ‘ceremony of bliss’. Marriage involves not just the couple getting married but also their families and so because of this the choice of marriage partner is made with the advice and assistance of the families. The couple will meet before the wedding but there should always be other people present. It is important to Sikh families that both partners are Sikh.</a:t>
            </a:r>
            <a:endParaRPr lang="en-GB" sz="1000" dirty="0">
              <a:latin typeface="Work Sans" pitchFamily="2" charset="0"/>
              <a:ea typeface="Calibri" panose="020F0502020204030204" pitchFamily="34" charset="0"/>
              <a:cs typeface="Times New Roman" panose="02020603050405020304" pitchFamily="18" charset="0"/>
            </a:endParaRPr>
          </a:p>
          <a:p>
            <a:pPr algn="l"/>
            <a:r>
              <a:rPr lang="en-GB" sz="1000" dirty="0">
                <a:effectLst/>
                <a:latin typeface="Work Sans" pitchFamily="2" charset="0"/>
                <a:ea typeface="Calibri" panose="020F0502020204030204" pitchFamily="34" charset="0"/>
                <a:cs typeface="Times New Roman" panose="02020603050405020304" pitchFamily="18" charset="0"/>
              </a:rPr>
              <a:t>Before the wedding there is often an engagement ceremony. The men from both families gather together and give each other gifts. The bridegroom is given sweets and money. The bride and her relatives also have their own gathering where the bride has her hands painted with mehndi and she also is given sweets and money. The groom’s relatives send the bride-to-be jewellery and a red chunni (headscarf) which she wears at the engagement ceremony.</a:t>
            </a:r>
          </a:p>
          <a:p>
            <a:pPr algn="l"/>
            <a:endParaRPr lang="en-GB" sz="1000" dirty="0">
              <a:latin typeface="Work Sans" pitchFamily="2" charset="0"/>
              <a:ea typeface="Calibri" panose="020F0502020204030204" pitchFamily="34" charset="0"/>
              <a:cs typeface="Times New Roman" panose="02020603050405020304" pitchFamily="18" charset="0"/>
            </a:endParaRPr>
          </a:p>
          <a:p>
            <a:pPr algn="l"/>
            <a:r>
              <a:rPr lang="en-GB" sz="1000" dirty="0">
                <a:effectLst/>
                <a:latin typeface="Work Sans" pitchFamily="2" charset="0"/>
              </a:rPr>
              <a:t>In the UK the wedding usually takes place at the gurdwara, as the Guru Granth Sahib (Sikh holy book) must be present.</a:t>
            </a:r>
            <a:endParaRPr lang="en-GB" sz="1000" dirty="0">
              <a:effectLst/>
              <a:latin typeface="Work Sans" pitchFamily="2" charset="0"/>
              <a:ea typeface="Calibri" panose="020F0502020204030204" pitchFamily="34" charset="0"/>
              <a:cs typeface="Times New Roman" panose="02020603050405020304" pitchFamily="18" charset="0"/>
            </a:endParaRPr>
          </a:p>
          <a:p>
            <a:pPr algn="l"/>
            <a:endParaRPr lang="en-GB" sz="1000" dirty="0">
              <a:latin typeface="Work Sans" pitchFamily="2"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F0BA9A87-137E-1D92-A47E-085A32628FB9}"/>
              </a:ext>
            </a:extLst>
          </p:cNvPr>
          <p:cNvSpPr txBox="1"/>
          <p:nvPr/>
        </p:nvSpPr>
        <p:spPr>
          <a:xfrm>
            <a:off x="9213645" y="1946783"/>
            <a:ext cx="2853149" cy="4555093"/>
          </a:xfrm>
          <a:prstGeom prst="rect">
            <a:avLst/>
          </a:prstGeom>
          <a:noFill/>
        </p:spPr>
        <p:txBody>
          <a:bodyPr wrap="square" rtlCol="0">
            <a:spAutoFit/>
          </a:bodyPr>
          <a:lstStyle/>
          <a:p>
            <a:pPr algn="l"/>
            <a:r>
              <a:rPr lang="en-GB" sz="1000" dirty="0">
                <a:effectLst/>
                <a:latin typeface="Work Sans" pitchFamily="2" charset="0"/>
              </a:rPr>
              <a:t>The bride wears red as well as her gold jewellery and chunni. As long as both families agree, any Sikh can be in charge of the marriage ceremony. The service starts with an explanation of what marriage is all about. The couple show that they both agree to be married by bowing in front of the Guru Granth Sahib. Then the bride’s father ties the bride’s chunni to the scarf that the groom wears or she holds onto his, showing that now she has left her father’s care to join her husband’s family.</a:t>
            </a:r>
          </a:p>
          <a:p>
            <a:pPr algn="l"/>
            <a:r>
              <a:rPr lang="en-GB" sz="1000" dirty="0">
                <a:effectLst/>
                <a:latin typeface="Work Sans" pitchFamily="2" charset="0"/>
                <a:ea typeface="Calibri" panose="020F0502020204030204" pitchFamily="34" charset="0"/>
                <a:cs typeface="Times New Roman" panose="02020603050405020304" pitchFamily="18" charset="0"/>
              </a:rPr>
              <a:t>Guru Ram Das’ marriage hymn, the Lavan, has four verses. At the end of each verse the couple circle the Guru Granth Sahib in a clockwise direction, the groom leading, while the musicians sing the verse that has just been read. After the fourth verse has been sung the couple are married. Then prayers are said to ask for God’s blessing on the couple and their families. The words of the Lavan use the joining together of a man and a woman to describe the relationship of God and the follower. Awe, love, restraint and harmony are the four steps to bliss outlined by Guru Ram Das. They apply equally to the spiritual life as to the marital relationship. </a:t>
            </a:r>
          </a:p>
        </p:txBody>
      </p:sp>
    </p:spTree>
    <p:extLst>
      <p:ext uri="{BB962C8B-B14F-4D97-AF65-F5344CB8AC3E}">
        <p14:creationId xmlns:p14="http://schemas.microsoft.com/office/powerpoint/2010/main" val="261929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566822"/>
          </a:xfrm>
          <a:prstGeom prst="rect">
            <a:avLst/>
          </a:prstGeom>
          <a:noFill/>
        </p:spPr>
        <p:txBody>
          <a:bodyPr wrap="square" lIns="91440" tIns="45720" rIns="91440" bIns="45720" anchor="t">
            <a:spAutoFit/>
          </a:bodyPr>
          <a:lstStyle/>
          <a:p>
            <a:pPr algn="l">
              <a:spcBef>
                <a:spcPts val="50"/>
              </a:spcBef>
            </a:pPr>
            <a:r>
              <a:rPr lang="en-GB" sz="1000" b="1" dirty="0">
                <a:solidFill>
                  <a:schemeClr val="bg1"/>
                </a:solidFill>
                <a:effectLst/>
                <a:latin typeface="Work Sans" pitchFamily="2" charset="0"/>
              </a:rPr>
              <a:t>The Sikh Gurus, Beliefs and Practices:</a:t>
            </a:r>
          </a:p>
          <a:p>
            <a:pPr algn="l">
              <a:spcBef>
                <a:spcPts val="50"/>
              </a:spcBef>
            </a:pPr>
            <a:r>
              <a:rPr lang="en-GB" sz="1000" dirty="0">
                <a:solidFill>
                  <a:schemeClr val="bg1"/>
                </a:solidFill>
                <a:effectLst/>
                <a:latin typeface="Work Sans"/>
              </a:rPr>
              <a:t>This unit focuses on the first 5 human Gurus of </a:t>
            </a:r>
            <a:r>
              <a:rPr lang="en-GB" sz="1000" dirty="0">
                <a:solidFill>
                  <a:schemeClr val="bg1"/>
                </a:solidFill>
                <a:latin typeface="Work Sans"/>
              </a:rPr>
              <a:t>Sikhi</a:t>
            </a:r>
            <a:r>
              <a:rPr lang="en-GB" sz="1000" dirty="0">
                <a:solidFill>
                  <a:schemeClr val="bg1"/>
                </a:solidFill>
                <a:effectLst/>
                <a:latin typeface="Work Sans"/>
              </a:rPr>
              <a:t>, their lives and teaching and impact on Sikhs today.</a:t>
            </a:r>
            <a:endParaRPr lang="en-GB" sz="1000" dirty="0">
              <a:solidFill>
                <a:schemeClr val="bg1"/>
              </a:solidFill>
              <a:effectLst/>
              <a:latin typeface="Work Sans"/>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3106493" y="1817310"/>
            <a:ext cx="2861975" cy="5170646"/>
          </a:xfrm>
          <a:prstGeom prst="rect">
            <a:avLst/>
          </a:prstGeom>
          <a:noFill/>
        </p:spPr>
        <p:txBody>
          <a:bodyPr wrap="square" rtlCol="0">
            <a:spAutoFit/>
          </a:bodyPr>
          <a:lstStyle/>
          <a:p>
            <a:pPr algn="l"/>
            <a:r>
              <a:rPr lang="en-GB" sz="1000" dirty="0">
                <a:effectLst/>
                <a:latin typeface="Work Sans" pitchFamily="2" charset="0"/>
                <a:ea typeface="Calibri" panose="020F0502020204030204" pitchFamily="34" charset="0"/>
                <a:cs typeface="Times New Roman" panose="02020603050405020304" pitchFamily="18" charset="0"/>
              </a:rPr>
              <a:t>In everything he did, Guru Arjan was keen to show that Sikhs believed in equality, so when the design was finally agreed, Guru Arjan invited a respected Muslim called Hazrat Mian Mir to lay the foundation stone and construction of the Harmandir began.</a:t>
            </a:r>
            <a:endParaRPr lang="en-GB" sz="1000" dirty="0">
              <a:latin typeface="Work Sans" pitchFamily="2" charset="0"/>
              <a:ea typeface="Calibri" panose="020F0502020204030204" pitchFamily="34" charset="0"/>
              <a:cs typeface="Times New Roman" panose="02020603050405020304" pitchFamily="18" charset="0"/>
            </a:endParaRPr>
          </a:p>
          <a:p>
            <a:pPr algn="l"/>
            <a:r>
              <a:rPr lang="en-GB" sz="1000" dirty="0">
                <a:effectLst/>
                <a:latin typeface="Work Sans" pitchFamily="2" charset="0"/>
                <a:ea typeface="Calibri" panose="020F0502020204030204" pitchFamily="34" charset="0"/>
                <a:cs typeface="Times New Roman" panose="02020603050405020304" pitchFamily="18" charset="0"/>
              </a:rPr>
              <a:t>With the building of a central place of worship underway, Guru Arjan decided it was also time that the Sikhs had a book - a collection of the Gurus’ writings to guide the community. He searched for the original manuscripts of his predecessors’ work, visiting the hometowns and families of the first four Gurus. </a:t>
            </a:r>
          </a:p>
          <a:p>
            <a:r>
              <a:rPr lang="en-GB" sz="1000" dirty="0">
                <a:effectLst/>
                <a:latin typeface="Work Sans" pitchFamily="2" charset="0"/>
                <a:ea typeface="Calibri" panose="020F0502020204030204" pitchFamily="34" charset="0"/>
                <a:cs typeface="Times New Roman" panose="02020603050405020304" pitchFamily="18" charset="0"/>
              </a:rPr>
              <a:t>He also decided to include the work of Hindu and Muslim writers to show his belief that people of all religions were worshipping the same God, just in different ways. Guru Arjan’s collection of writings is known as the Adi Granth, which means “First Book”. The original book is still kept in the Harmandir, every Sikh place of worship has a copy of it too, these copies are known as the Guru Granth Sahib. </a:t>
            </a:r>
            <a:r>
              <a:rPr lang="en-GB" sz="1000" dirty="0">
                <a:latin typeface="Work Sans" pitchFamily="2" charset="0"/>
                <a:ea typeface="Calibri" panose="020F0502020204030204" pitchFamily="34" charset="0"/>
                <a:cs typeface="Times New Roman" panose="02020603050405020304" pitchFamily="18" charset="0"/>
              </a:rPr>
              <a:t>Six years after building began, the Harmandir was finished, and the Adi Granth (the first copy of the Guru Granth Sahib) was placed inside it on a platform to show its importance.</a:t>
            </a:r>
          </a:p>
          <a:p>
            <a:r>
              <a:rPr lang="en-GB" sz="1000" dirty="0">
                <a:latin typeface="Work Sans" pitchFamily="2" charset="0"/>
                <a:ea typeface="Calibri" panose="020F0502020204030204" pitchFamily="34" charset="0"/>
                <a:cs typeface="Times New Roman" panose="02020603050405020304" pitchFamily="18" charset="0"/>
              </a:rPr>
              <a:t>A new Emperor came to the throne, his name was Emperor Jahangir.</a:t>
            </a:r>
            <a:endParaRPr lang="en-GB" sz="1000" dirty="0">
              <a:effectLst/>
              <a:latin typeface="Work Sans" pitchFamily="2" charset="0"/>
              <a:ea typeface="Calibri" panose="020F0502020204030204" pitchFamily="34" charset="0"/>
              <a:cs typeface="Times New Roman" panose="02020603050405020304" pitchFamily="18" charset="0"/>
            </a:endParaRPr>
          </a:p>
          <a:p>
            <a:pPr algn="l"/>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0" y="1817310"/>
            <a:ext cx="3015572" cy="5337359"/>
          </a:xfrm>
          <a:prstGeom prst="rect">
            <a:avLst/>
          </a:prstGeom>
          <a:noFill/>
        </p:spPr>
        <p:txBody>
          <a:bodyPr wrap="square" rtlCol="0">
            <a:spAutoFit/>
          </a:bodyPr>
          <a:lstStyle/>
          <a:p>
            <a:pPr algn="l">
              <a:spcBef>
                <a:spcPts val="50"/>
              </a:spcBef>
            </a:pPr>
            <a:r>
              <a:rPr lang="en-GB" sz="1000" b="1" dirty="0">
                <a:effectLst/>
                <a:latin typeface="Work Sans" pitchFamily="2" charset="0"/>
              </a:rPr>
              <a:t>Guru Arjun Dev (1563-1606) – The fifth Guru:</a:t>
            </a:r>
          </a:p>
          <a:p>
            <a:pPr algn="l">
              <a:spcBef>
                <a:spcPts val="50"/>
              </a:spcBef>
            </a:pPr>
            <a:endParaRPr lang="en-GB" sz="200" b="1" dirty="0">
              <a:effectLst/>
              <a:latin typeface="Work Sans" pitchFamily="2" charset="0"/>
            </a:endParaRPr>
          </a:p>
          <a:p>
            <a:r>
              <a:rPr lang="en-GB" sz="1000" dirty="0">
                <a:effectLst/>
                <a:latin typeface="Work Sans" pitchFamily="2" charset="0"/>
              </a:rPr>
              <a:t>Arjun was the youngest of Guru Ram Das’ sons. Sikhism gradually spread, attracting more and more converts from both Hinduism and Islam. In the Punjab, the region of India where Sikhism had begun, Sikh communities appeared, and they gradually grew into towns. The most important of these was Amritsar and Guru Arjan, decided to build a big temple there to provide a spiritual home for the Sikh people. It was to be called the Harmandir, which means “The home of God” and Guru Arjan thought about the design very carefully. There was a big artificial lake in Amritsar and the new temple was to be built on a small island in the middle; being surrounded by water would symbolise the temple’s purity. Many people wanted the Harmandir to tower impressively over the town, but Guru Arjan said the new temple would not be tall, in order to symbolise humility. There was also a disagreement about which way the temple should face. Muslim holy buildings always face Makkah in Arabia and Hindu holy buildings are built so the doors face east towards the rising sun. Guru Arjan decided to give the Harmandir four doors, one on each side, to symbolise that people from all four corners of the world were welcome, no matter what their race or religion</a:t>
            </a:r>
            <a:r>
              <a:rPr lang="en-GB" sz="1000" dirty="0">
                <a:effectLst/>
                <a:latin typeface="Work Sans" pitchFamily="2" charset="0"/>
                <a:ea typeface="Calibri" panose="020F0502020204030204" pitchFamily="34" charset="0"/>
                <a:cs typeface="Times New Roman" panose="02020603050405020304" pitchFamily="18" charset="0"/>
              </a:rPr>
              <a:t>.</a:t>
            </a:r>
          </a:p>
          <a:p>
            <a:pPr algn="l"/>
            <a:endParaRPr lang="en-GB" sz="1000" dirty="0">
              <a:effectLst/>
              <a:latin typeface="Work Sans" pitchFamily="2" charset="0"/>
            </a:endParaRPr>
          </a:p>
        </p:txBody>
      </p:sp>
      <p:sp>
        <p:nvSpPr>
          <p:cNvPr id="29" name="Rectangle 28">
            <a:extLst>
              <a:ext uri="{FF2B5EF4-FFF2-40B4-BE49-F238E27FC236}">
                <a16:creationId xmlns:a16="http://schemas.microsoft.com/office/drawing/2014/main" id="{F3E01B7D-C0FB-5AB1-37BF-2AA7B30CD775}"/>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8B6411E0-4DBF-CD70-8EF2-EBF44F2DC5F5}"/>
              </a:ext>
            </a:extLst>
          </p:cNvPr>
          <p:cNvSpPr txBox="1"/>
          <p:nvPr/>
        </p:nvSpPr>
        <p:spPr>
          <a:xfrm>
            <a:off x="6135227" y="1817310"/>
            <a:ext cx="2899614" cy="5016758"/>
          </a:xfrm>
          <a:prstGeom prst="rect">
            <a:avLst/>
          </a:prstGeom>
          <a:noFill/>
        </p:spPr>
        <p:txBody>
          <a:bodyPr wrap="square" rtlCol="0">
            <a:spAutoFit/>
          </a:bodyPr>
          <a:lstStyle/>
          <a:p>
            <a:pPr algn="l"/>
            <a:r>
              <a:rPr lang="en-GB" sz="1000" dirty="0">
                <a:latin typeface="Work Sans" pitchFamily="2" charset="0"/>
                <a:ea typeface="Calibri" panose="020F0502020204030204" pitchFamily="34" charset="0"/>
                <a:cs typeface="Times New Roman" panose="02020603050405020304" pitchFamily="18" charset="0"/>
              </a:rPr>
              <a:t>Jahangir summoned Guru Arjan into his presence. The Guru had a feeling that things might not go well at the Emperor’s fort in Lahore and let it be known that if anything happened to him, the next Guru was to be his son, Hargobind.</a:t>
            </a:r>
          </a:p>
          <a:p>
            <a:pPr algn="l"/>
            <a:r>
              <a:rPr lang="en-GB" sz="1000" dirty="0">
                <a:latin typeface="Work Sans" pitchFamily="2" charset="0"/>
                <a:ea typeface="Calibri" panose="020F0502020204030204" pitchFamily="34" charset="0"/>
                <a:cs typeface="Times New Roman" panose="02020603050405020304" pitchFamily="18" charset="0"/>
              </a:rPr>
              <a:t>First of all, Jahangir accused Guru Arjan of including passages in the Adi Granth - the Sikh holy book - that insulted the Muslim prophet Muhammad. The Guru explained that the Adi Granth did not insult Islam, and in fact, parts of it were by Muslim writers. So, Jahangir changed his approach. He now wanted Guru Arjan to add some passages to the Adi Granth that praised the prophet Muhammad. Guru Arjan refused, explaining that the Adi Granth was only for the praise of God.</a:t>
            </a:r>
          </a:p>
          <a:p>
            <a:r>
              <a:rPr lang="en-GB" sz="1000" dirty="0">
                <a:effectLst/>
                <a:latin typeface="Work Sans" pitchFamily="2" charset="0"/>
              </a:rPr>
              <a:t>Because Guru Arjan wouldn’t obey the Emperor, he was given a huge fine. The Guru made it clear that he couldn’t afford to pay it, and that he wouldn’t ask his people to pay it for him.</a:t>
            </a:r>
          </a:p>
          <a:p>
            <a:r>
              <a:rPr lang="en-GB" sz="1000" dirty="0">
                <a:effectLst/>
                <a:latin typeface="Work Sans" pitchFamily="2" charset="0"/>
                <a:ea typeface="Calibri" panose="020F0502020204030204" pitchFamily="34" charset="0"/>
                <a:cs typeface="Times New Roman" panose="02020603050405020304" pitchFamily="18" charset="0"/>
              </a:rPr>
              <a:t>So, Jahangir decided that all of the Guru’s property would be confiscated and Arjan himself was passed over to be tortured and executed unless he converted to Islam.</a:t>
            </a:r>
            <a:endParaRPr lang="en-GB" sz="1000" dirty="0">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Guru Arjan was imprisoned in the fort. First of all, he was starved of food and water, and deprived of sleep; but the Guru refused to give up his faith.</a:t>
            </a:r>
            <a:endParaRPr lang="en-GB" sz="1000" dirty="0">
              <a:effectLst/>
              <a:latin typeface="Work Sans" pitchFamily="2" charset="0"/>
            </a:endParaRPr>
          </a:p>
        </p:txBody>
      </p:sp>
      <p:sp>
        <p:nvSpPr>
          <p:cNvPr id="31" name="TextBox 30">
            <a:extLst>
              <a:ext uri="{FF2B5EF4-FFF2-40B4-BE49-F238E27FC236}">
                <a16:creationId xmlns:a16="http://schemas.microsoft.com/office/drawing/2014/main" id="{F0BA9A87-137E-1D92-A47E-085A32628FB9}"/>
              </a:ext>
            </a:extLst>
          </p:cNvPr>
          <p:cNvSpPr txBox="1"/>
          <p:nvPr/>
        </p:nvSpPr>
        <p:spPr>
          <a:xfrm>
            <a:off x="9150799" y="1817310"/>
            <a:ext cx="2853149" cy="5170646"/>
          </a:xfrm>
          <a:prstGeom prst="rect">
            <a:avLst/>
          </a:prstGeom>
          <a:noFill/>
        </p:spPr>
        <p:txBody>
          <a:bodyPr wrap="square" rtlCol="0">
            <a:spAutoFit/>
          </a:bodyPr>
          <a:lstStyle/>
          <a:p>
            <a:pPr algn="l"/>
            <a:r>
              <a:rPr lang="en-GB" sz="1000" dirty="0">
                <a:effectLst/>
                <a:latin typeface="Work Sans" pitchFamily="2" charset="0"/>
                <a:ea typeface="Calibri" panose="020F0502020204030204" pitchFamily="34" charset="0"/>
                <a:cs typeface="Times New Roman" panose="02020603050405020304" pitchFamily="18" charset="0"/>
              </a:rPr>
              <a:t>Then he was seated in a huge cauldron of water which was heated until it boiled. He was dragged out of the water barely alive with his skin blistered all over, but he still wouldn’t give in.  Finally, he was seated on a large plate of iron and a fire was lit beneath it. As the iron got hotter and hotter, scorching sand was poured all over the Guru, and yet he still refused to renounce his faith.</a:t>
            </a:r>
          </a:p>
          <a:p>
            <a:pPr algn="l"/>
            <a:r>
              <a:rPr lang="en-GB" sz="1000" dirty="0">
                <a:effectLst/>
                <a:latin typeface="Work Sans" pitchFamily="2" charset="0"/>
                <a:ea typeface="Calibri" panose="020F0502020204030204" pitchFamily="34" charset="0"/>
                <a:cs typeface="Times New Roman" panose="02020603050405020304" pitchFamily="18" charset="0"/>
              </a:rPr>
              <a:t>The following day, the Guru asked if he could bathe in the river Ravi which ran past the fort. Since he was going to be executed anyway, his torturers didn’t see why not. The Guru left the fort under guard and, watched by a crowd of Sikhs and other friends who had been waiting outside, the Guru was helped down into the water. Some say Guru Arjan drowned in the river. Some say he just disappeared. Either way, he was never seen again, and his body was never found. Guru Arjan is remembered as the first Sikh martyr – as a brave man who died for his beliefs.</a:t>
            </a:r>
          </a:p>
          <a:p>
            <a:pPr algn="l"/>
            <a:r>
              <a:rPr lang="en-GB" sz="1000" dirty="0">
                <a:effectLst/>
                <a:latin typeface="Work Sans" pitchFamily="2" charset="0"/>
                <a:ea typeface="Calibri" panose="020F0502020204030204" pitchFamily="34" charset="0"/>
                <a:cs typeface="Times New Roman" panose="02020603050405020304" pitchFamily="18" charset="0"/>
              </a:rPr>
              <a:t>Sikhs celebrate the births and deaths of the Gurus with events called Gurpurbs  which means “Guru’s Remembrance Day”. The Gurpurb to remember Guru Arjan’s death takes place in June. This is the hottest time of year in India, and the date was chosen to remember the terrible heat that the Guru had to endure.</a:t>
            </a:r>
          </a:p>
        </p:txBody>
      </p:sp>
    </p:spTree>
    <p:extLst>
      <p:ext uri="{BB962C8B-B14F-4D97-AF65-F5344CB8AC3E}">
        <p14:creationId xmlns:p14="http://schemas.microsoft.com/office/powerpoint/2010/main" val="305367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B7264D-EE59-A4D5-3752-DFA634EF5747}"/>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F448C93-F72D-9122-CE4B-7EDDF5633236}"/>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1: </a:t>
            </a:r>
            <a:r>
              <a:rPr lang="en-GB" sz="2400" dirty="0">
                <a:solidFill>
                  <a:schemeClr val="bg1"/>
                </a:solidFill>
                <a:effectLst/>
                <a:latin typeface="Work Sans Light"/>
                <a:ea typeface="Calibri"/>
                <a:cs typeface="Times New Roman"/>
              </a:rPr>
              <a:t>How did Nanak become </a:t>
            </a:r>
            <a:r>
              <a:rPr lang="en-GB" sz="2400" dirty="0">
                <a:solidFill>
                  <a:schemeClr val="bg1"/>
                </a:solidFill>
                <a:latin typeface="Work Sans Light"/>
                <a:ea typeface="Calibri"/>
                <a:cs typeface="Times New Roman"/>
              </a:rPr>
              <a:t>Sikhi's</a:t>
            </a:r>
            <a:r>
              <a:rPr lang="en-GB" sz="2400" dirty="0">
                <a:solidFill>
                  <a:schemeClr val="bg1"/>
                </a:solidFill>
                <a:effectLst/>
                <a:latin typeface="Work Sans Light"/>
                <a:ea typeface="Calibri"/>
                <a:cs typeface="Times New Roman"/>
              </a:rPr>
              <a:t> first Guru?</a:t>
            </a:r>
            <a:endParaRPr lang="en-US" sz="2400" dirty="0">
              <a:solidFill>
                <a:schemeClr val="bg1"/>
              </a:solidFill>
              <a:latin typeface="Work Sans Light"/>
              <a:ea typeface="Calibri"/>
              <a:cs typeface="Times New Roman"/>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Consider how two stories from the childhood of Guru Nanak show that he was special.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 about Guru Nanak’s religious experience at age 30.</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make the link between Guru Nanak’s life and his declaration that there was “No Hindu and no Muslim.”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ask questions about religious experiences. </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Guru</a:t>
            </a:r>
          </a:p>
          <a:p>
            <a:r>
              <a:rPr lang="en-GB" sz="1000" dirty="0">
                <a:effectLst/>
                <a:latin typeface="Work Sans" pitchFamily="2" charset="0"/>
                <a:ea typeface="Calibri" panose="020F0502020204030204" pitchFamily="34" charset="0"/>
                <a:cs typeface="Times New Roman" panose="02020603050405020304" pitchFamily="18" charset="0"/>
              </a:rPr>
              <a:t>Sometimes Guru Nakak is referred to as Guru Nanak Dev Ji. Sikhs may add “Dev Ji” as a mark of respect.</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1621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Give small groups of 4 children a different picture of Guru Nanak. Each child should ask a different question to their group and record their answers: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Symbol" panose="05050102010706020507" pitchFamily="18" charset="2"/>
              </a:rPr>
              <a:t>Who do you think is shown in the painting?</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Symbol" panose="05050102010706020507" pitchFamily="18" charset="2"/>
              </a:rPr>
              <a:t>What do you already know about him?</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Symbol" panose="05050102010706020507" pitchFamily="18" charset="2"/>
              </a:rPr>
              <a:t>What do you notice about him?</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Symbol" panose="05050102010706020507" pitchFamily="18" charset="2"/>
              </a:rPr>
              <a:t>What do you think the artist wanted to tell us about him?</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Have some feedback from children.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on Guru Nanak.</a:t>
            </a:r>
          </a:p>
          <a:p>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Provide background information on Guru Nanak, a Hindu living alongside Muslims, and show on map where he lived. What can children recall about key Hindu and Muslim beliefs?</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22105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1: </a:t>
            </a:r>
            <a:r>
              <a:rPr lang="en-GB" sz="2400" dirty="0">
                <a:solidFill>
                  <a:schemeClr val="bg1"/>
                </a:solidFill>
                <a:effectLst/>
                <a:latin typeface="Work Sans Light"/>
                <a:ea typeface="Calibri"/>
                <a:cs typeface="Times New Roman"/>
              </a:rPr>
              <a:t>How did Nanak become </a:t>
            </a:r>
            <a:r>
              <a:rPr lang="en-GB" sz="2400" dirty="0">
                <a:solidFill>
                  <a:schemeClr val="bg1"/>
                </a:solidFill>
                <a:latin typeface="Work Sans Light"/>
                <a:ea typeface="Calibri"/>
                <a:cs typeface="Times New Roman"/>
              </a:rPr>
              <a:t>Sikhi’s</a:t>
            </a:r>
            <a:r>
              <a:rPr lang="en-GB" sz="2400" dirty="0">
                <a:solidFill>
                  <a:schemeClr val="bg1"/>
                </a:solidFill>
                <a:effectLst/>
                <a:latin typeface="Work Sans Light"/>
                <a:ea typeface="Calibri"/>
                <a:cs typeface="Times New Roman"/>
              </a:rPr>
              <a:t> first Guru?</a:t>
            </a:r>
            <a:endParaRPr lang="en-US" sz="2400" dirty="0">
              <a:solidFill>
                <a:schemeClr val="bg1"/>
              </a:solidFill>
              <a:latin typeface="Work Sans Light"/>
              <a:ea typeface="Calibri"/>
              <a:cs typeface="Times New Roman"/>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555093"/>
          </a:xfrm>
          <a:prstGeom prst="rect">
            <a:avLst/>
          </a:prstGeom>
          <a:noFill/>
        </p:spPr>
        <p:txBody>
          <a:bodyPr wrap="square" lIns="91440" tIns="45720" rIns="91440" bIns="45720" anchor="t">
            <a:spAutoFit/>
          </a:bodyPr>
          <a:lstStyle/>
          <a:p>
            <a:pPr>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Tell </a:t>
            </a:r>
            <a:r>
              <a:rPr lang="en-GB" sz="1000" dirty="0">
                <a:effectLst/>
                <a:latin typeface="Work Sans" pitchFamily="2" charset="0"/>
                <a:ea typeface="Calibri" panose="020F0502020204030204" pitchFamily="34" charset="0"/>
                <a:cs typeface="Times New Roman" panose="02020603050405020304" pitchFamily="18" charset="0"/>
              </a:rPr>
              <a:t>two miracle stories about Guru Nanak as a child.</a:t>
            </a:r>
          </a:p>
          <a:p>
            <a:r>
              <a:rPr lang="en-GB" sz="1000" b="1" dirty="0">
                <a:effectLst/>
                <a:latin typeface="Work Sans" pitchFamily="2" charset="0"/>
                <a:ea typeface="Calibri" panose="020F0502020204030204" pitchFamily="34" charset="0"/>
                <a:cs typeface="Times New Roman" panose="02020603050405020304" pitchFamily="18" charset="0"/>
              </a:rPr>
              <a:t>Question: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the stories of Guru Nanak as a young man show that he was going to have an important religious future?</a:t>
            </a: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dirty="0">
                <a:effectLst/>
                <a:latin typeface="Work Sans"/>
                <a:ea typeface="Calibri"/>
                <a:cs typeface="Times New Roman"/>
              </a:rPr>
              <a:t>Introduce this week’s question:</a:t>
            </a:r>
            <a:r>
              <a:rPr lang="en-GB" sz="1000" b="1" dirty="0">
                <a:latin typeface="Work Sans"/>
                <a:ea typeface="Calibri"/>
                <a:cs typeface="Times New Roman"/>
              </a:rPr>
              <a:t> </a:t>
            </a:r>
            <a:r>
              <a:rPr lang="en-GB" sz="1000" b="1" dirty="0">
                <a:solidFill>
                  <a:srgbClr val="7030A0"/>
                </a:solidFill>
                <a:effectLst/>
                <a:latin typeface="Work Sans"/>
                <a:ea typeface="Calibri"/>
                <a:cs typeface="Times New Roman"/>
              </a:rPr>
              <a:t> </a:t>
            </a:r>
            <a:r>
              <a:rPr lang="en-GB" sz="1000" b="1" dirty="0">
                <a:solidFill>
                  <a:srgbClr val="55345A"/>
                </a:solidFill>
                <a:effectLst/>
                <a:latin typeface="Work Sans"/>
                <a:ea typeface="Calibri"/>
                <a:cs typeface="Times New Roman"/>
              </a:rPr>
              <a:t>How did Nanak become </a:t>
            </a:r>
            <a:r>
              <a:rPr lang="en-GB" sz="1000" b="1" dirty="0">
                <a:solidFill>
                  <a:srgbClr val="55345A"/>
                </a:solidFill>
                <a:latin typeface="Work Sans"/>
                <a:ea typeface="Calibri"/>
                <a:cs typeface="Times New Roman"/>
              </a:rPr>
              <a:t>Sikhi’s</a:t>
            </a:r>
            <a:r>
              <a:rPr lang="en-GB" sz="1000" b="1" dirty="0">
                <a:solidFill>
                  <a:srgbClr val="55345A"/>
                </a:solidFill>
                <a:effectLst/>
                <a:latin typeface="Work Sans"/>
                <a:ea typeface="Calibri"/>
                <a:cs typeface="Times New Roman"/>
              </a:rPr>
              <a:t> first Guru?</a:t>
            </a:r>
            <a:endParaRPr lang="en-GB" sz="1000" dirty="0">
              <a:solidFill>
                <a:srgbClr val="55345A"/>
              </a:solidFill>
              <a:effectLst/>
              <a:latin typeface="Work Sans"/>
              <a:ea typeface="Calibri"/>
              <a:cs typeface="Times New Roman"/>
            </a:endParaRPr>
          </a:p>
          <a:p>
            <a:pPr>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Tell the story of Guru Nanak’s experience in the river (there are also good animated versions of this available and on YouTube)</a:t>
            </a:r>
          </a:p>
          <a:p>
            <a:r>
              <a:rPr lang="en-GB" sz="1000" b="1" dirty="0">
                <a:effectLst/>
                <a:latin typeface="Work Sans" pitchFamily="2" charset="0"/>
                <a:ea typeface="Calibri" panose="020F0502020204030204" pitchFamily="34" charset="0"/>
                <a:cs typeface="Times New Roman" panose="02020603050405020304" pitchFamily="18" charset="0"/>
              </a:rPr>
              <a:t>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Why do you think he chose not to say anything when he reappeared?</a:t>
            </a:r>
          </a:p>
          <a:p>
            <a:pPr marL="171450" lvl="0" indent="-17145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Why do you think he chose to give everything away?</a:t>
            </a:r>
          </a:p>
          <a:p>
            <a:pPr marL="171450" lvl="0" indent="-17145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What do you think he meant by ‘There is neither Hindu nor Muslim’? Why do you think he said this?</a:t>
            </a:r>
          </a:p>
          <a:p>
            <a:pPr marL="171450" lvl="0" indent="-17145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What do you think happened to him?</a:t>
            </a: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Introduce the ranking task on what happened to Guru Nanak in the river. Children work in pairs </a:t>
            </a:r>
            <a:r>
              <a:rPr lang="en-GB" sz="1000" b="1" dirty="0">
                <a:effectLst/>
                <a:latin typeface="Work Sans" pitchFamily="2" charset="0"/>
                <a:ea typeface="Calibri" panose="020F0502020204030204" pitchFamily="34" charset="0"/>
                <a:cs typeface="Times New Roman" panose="02020603050405020304" pitchFamily="18" charset="0"/>
              </a:rPr>
              <a:t>(see appendix lesson 1),</a:t>
            </a:r>
            <a:r>
              <a:rPr lang="en-GB" sz="1000" dirty="0">
                <a:effectLst/>
                <a:latin typeface="Work Sans" pitchFamily="2" charset="0"/>
                <a:ea typeface="Calibri" panose="020F0502020204030204" pitchFamily="34" charset="0"/>
                <a:cs typeface="Times New Roman" panose="02020603050405020304" pitchFamily="18" charset="0"/>
              </a:rPr>
              <a:t> Guru Nanak ranking task)</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a:cs typeface="Times New Roman"/>
              </a:rPr>
              <a:t>Return to this week’s question:</a:t>
            </a:r>
            <a:r>
              <a:rPr lang="en-GB" sz="1000" dirty="0">
                <a:latin typeface="Work Sans"/>
                <a:ea typeface="Calibri"/>
                <a:cs typeface="Times New Roman"/>
              </a:rPr>
              <a:t> </a:t>
            </a:r>
            <a:r>
              <a:rPr lang="en-GB" sz="1000" dirty="0">
                <a:effectLst/>
                <a:latin typeface="Work Sans"/>
                <a:ea typeface="Calibri"/>
                <a:cs typeface="Times New Roman"/>
              </a:rPr>
              <a:t> </a:t>
            </a:r>
            <a:r>
              <a:rPr lang="en-GB" sz="1000" b="1" dirty="0">
                <a:solidFill>
                  <a:srgbClr val="55345A"/>
                </a:solidFill>
                <a:effectLst/>
                <a:latin typeface="Work Sans"/>
                <a:ea typeface="Calibri"/>
                <a:cs typeface="Times New Roman"/>
              </a:rPr>
              <a:t>How did Nanak become </a:t>
            </a:r>
            <a:r>
              <a:rPr lang="en-GB" sz="1000" b="1" dirty="0">
                <a:solidFill>
                  <a:srgbClr val="55345A"/>
                </a:solidFill>
                <a:latin typeface="Work Sans"/>
                <a:ea typeface="Calibri"/>
                <a:cs typeface="Times New Roman"/>
              </a:rPr>
              <a:t>Sikhi’s</a:t>
            </a:r>
            <a:r>
              <a:rPr lang="en-GB" sz="1000" b="1" dirty="0">
                <a:solidFill>
                  <a:srgbClr val="55345A"/>
                </a:solidFill>
                <a:effectLst/>
                <a:latin typeface="Work Sans"/>
                <a:ea typeface="Calibri"/>
                <a:cs typeface="Times New Roman"/>
              </a:rPr>
              <a:t> first Guru?</a:t>
            </a:r>
            <a:endParaRPr lang="en-GB" sz="1000" dirty="0">
              <a:solidFill>
                <a:srgbClr val="55345A"/>
              </a:solidFill>
              <a:effectLst/>
              <a:latin typeface="Work Sans"/>
              <a:ea typeface="Calibri"/>
              <a:cs typeface="Times New Roman"/>
            </a:endParaRP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What questions do you have about Guru Nanak?</a:t>
            </a:r>
          </a:p>
          <a:p>
            <a:pPr marL="171450" lvl="0" indent="-171450">
              <a:spcAft>
                <a:spcPts val="10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Have you ever had a religious experience / been aware of God’s presence/ something greater than you that made you wonder?</a:t>
            </a:r>
          </a:p>
          <a:p>
            <a:r>
              <a:rPr lang="en-GB" sz="1000" dirty="0">
                <a:effectLst/>
                <a:latin typeface="Work Sans" pitchFamily="2" charset="0"/>
                <a:ea typeface="Calibri" panose="020F0502020204030204" pitchFamily="34" charset="0"/>
                <a:cs typeface="Times New Roman" panose="02020603050405020304" pitchFamily="18" charset="0"/>
              </a:rPr>
              <a:t>How do we show we are all equal in school?</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1: </a:t>
            </a:r>
            <a:r>
              <a:rPr lang="en-GB" sz="2400" dirty="0">
                <a:solidFill>
                  <a:schemeClr val="bg1"/>
                </a:solidFill>
                <a:effectLst/>
                <a:latin typeface="Work Sans Light"/>
                <a:ea typeface="Calibri"/>
                <a:cs typeface="Times New Roman"/>
              </a:rPr>
              <a:t>How did Nanak become </a:t>
            </a:r>
            <a:r>
              <a:rPr lang="en-GB" sz="2400" dirty="0">
                <a:solidFill>
                  <a:schemeClr val="bg1"/>
                </a:solidFill>
                <a:latin typeface="Work Sans Light"/>
                <a:ea typeface="Calibri"/>
                <a:cs typeface="Times New Roman"/>
              </a:rPr>
              <a:t>Sikhi’s</a:t>
            </a:r>
            <a:r>
              <a:rPr lang="en-GB" sz="2400" dirty="0">
                <a:solidFill>
                  <a:schemeClr val="bg1"/>
                </a:solidFill>
                <a:effectLst/>
                <a:latin typeface="Work Sans Light"/>
                <a:ea typeface="Calibri"/>
                <a:cs typeface="Times New Roman"/>
              </a:rPr>
              <a:t> first Guru?</a:t>
            </a:r>
            <a:endParaRPr lang="en-US" sz="2400" dirty="0">
              <a:solidFill>
                <a:schemeClr val="bg1"/>
              </a:solidFill>
              <a:latin typeface="Work Sans Light"/>
              <a:ea typeface="Calibri"/>
              <a:cs typeface="Times New Roman"/>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922454" cy="605294"/>
          </a:xfrm>
          <a:prstGeom prst="rect">
            <a:avLst/>
          </a:prstGeom>
          <a:noFill/>
        </p:spPr>
        <p:txBody>
          <a:bodyPr wrap="square">
            <a:spAutoFit/>
          </a:bodyPr>
          <a:lstStyle/>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Pictures of Guru Nanak</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Map to show where Guru Nanak lived</a:t>
            </a:r>
          </a:p>
          <a:p>
            <a:pPr marL="17145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Ranking Activity (Appendix lesson 1)</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630942"/>
          </a:xfrm>
          <a:prstGeom prst="rect">
            <a:avLst/>
          </a:prstGeom>
          <a:noFill/>
        </p:spPr>
        <p:txBody>
          <a:bodyPr wrap="square">
            <a:spAutoFit/>
          </a:bodyPr>
          <a:lstStyle/>
          <a:p>
            <a:pPr marL="171450" lvl="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Use pictures of Guru Nanak in class rather than the small plastic statues that are sometimes available as they look a little bit like Hindu murtis. </a:t>
            </a:r>
          </a:p>
          <a:p>
            <a:pPr marL="17145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Guru Nanak is not worshipped; he is a human teacher.</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Tree>
    <p:extLst>
      <p:ext uri="{BB962C8B-B14F-4D97-AF65-F5344CB8AC3E}">
        <p14:creationId xmlns:p14="http://schemas.microsoft.com/office/powerpoint/2010/main" val="248571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B7264D-EE59-A4D5-3752-DFA634EF5747}"/>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F448C93-F72D-9122-CE4B-7EDDF5633236}"/>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is the Guru Granth Sahib important to Sikhs?</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lIns="91440" tIns="45720" rIns="91440" bIns="45720" rtlCol="0" anchor="t">
            <a:spAutoFit/>
          </a:bodyPr>
          <a:lstStyle/>
          <a:p>
            <a:r>
              <a:rPr lang="en-US" sz="1400" dirty="0">
                <a:solidFill>
                  <a:schemeClr val="bg1"/>
                </a:solidFill>
                <a:latin typeface="Work Sans SemiBold" pitchFamily="2" charset="0"/>
              </a:rPr>
              <a:t>CORE CONCEPT: </a:t>
            </a:r>
          </a:p>
          <a:p>
            <a:r>
              <a:rPr lang="en-GB" sz="1400" dirty="0">
                <a:solidFill>
                  <a:schemeClr val="bg1"/>
                </a:solidFill>
                <a:latin typeface="Work Sans SemiBold"/>
                <a:ea typeface="Calibri"/>
                <a:cs typeface="Calibri Light"/>
              </a:rPr>
              <a:t>SIKHI</a:t>
            </a:r>
            <a:r>
              <a:rPr lang="en-GB" sz="1400" dirty="0">
                <a:solidFill>
                  <a:schemeClr val="bg1"/>
                </a:solidFill>
                <a:effectLst/>
                <a:latin typeface="Work Sans SemiBold"/>
                <a:ea typeface="Calibri"/>
                <a:cs typeface="Calibri Light"/>
              </a:rPr>
              <a:t>: BELIEFS</a:t>
            </a:r>
            <a:r>
              <a:rPr lang="en-GB" sz="1400" dirty="0">
                <a:solidFill>
                  <a:schemeClr val="bg1"/>
                </a:solidFill>
                <a:latin typeface="Work Sans SemiBold"/>
                <a:ea typeface="Calibri"/>
                <a:cs typeface="Calibri Light"/>
              </a:rPr>
              <a:t> </a:t>
            </a:r>
            <a:endPar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endParaRP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who Guru Angad Dev was and why he created an alphabet to write down the Sikh scriptures.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Understand how Sikhs today use the Guru Granth to name children.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make the link between Guru Nanak’s teaching on equality (“There is no Hindu, there is no Muslim”) and the use of the Guru Granth Sahib in naming Sikhs.</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Guru Granth Sahib; Naam Karan, Granthi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1621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Think, pair, share: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your favourite book and why is it important to you?</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would school/ life be like if nothing was written down?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on Guru Angad Dev and the Guru Granth Sahib.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Introduce Guru Angad Dev, how he was chosen to be the next Guru and how he got his name.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Questions: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What qualities was Guru Nanak looking for in the person who would succeed him as the second Guru?</a:t>
            </a:r>
          </a:p>
          <a:p>
            <a:pPr marL="171450" lvl="0" indent="-17145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Why did Guru Nanak change Lehna’s name to Angad?</a:t>
            </a:r>
          </a:p>
          <a:p>
            <a:pPr marL="171450" lvl="0" indent="-17145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How do you think Guru Nanak’s sons felt when they were not chosen as the next Guru? Why?</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68649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9756DC-1EAF-4F7F-86DA-178F5E18EB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005E00-8F5A-4481-B695-A7CB0505AB92}">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customXml/itemProps3.xml><?xml version="1.0" encoding="utf-8"?>
<ds:datastoreItem xmlns:ds="http://schemas.openxmlformats.org/officeDocument/2006/customXml" ds:itemID="{919389D8-97A7-4D35-B0E5-6F813E5B45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TotalTime>
  <Words>8381</Words>
  <Application>Microsoft Office PowerPoint</Application>
  <PresentationFormat>Widescreen</PresentationFormat>
  <Paragraphs>639</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Symbol</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Abigail Chand</cp:lastModifiedBy>
  <cp:revision>63</cp:revision>
  <dcterms:created xsi:type="dcterms:W3CDTF">2023-08-10T08:03:58Z</dcterms:created>
  <dcterms:modified xsi:type="dcterms:W3CDTF">2023-11-21T15:47:39Z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