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79" r:id="rId6"/>
    <p:sldId id="259" r:id="rId7"/>
    <p:sldId id="260" r:id="rId8"/>
    <p:sldId id="261" r:id="rId9"/>
    <p:sldId id="280" r:id="rId10"/>
    <p:sldId id="281" r:id="rId11"/>
    <p:sldId id="282" r:id="rId12"/>
    <p:sldId id="283" r:id="rId13"/>
    <p:sldId id="284" r:id="rId14"/>
    <p:sldId id="286" r:id="rId15"/>
    <p:sldId id="285" r:id="rId16"/>
    <p:sldId id="287" r:id="rId17"/>
    <p:sldId id="288" r:id="rId18"/>
    <p:sldId id="289" r:id="rId19"/>
    <p:sldId id="296" r:id="rId20"/>
    <p:sldId id="290" r:id="rId21"/>
    <p:sldId id="291" r:id="rId22"/>
    <p:sldId id="292" r:id="rId23"/>
    <p:sldId id="293" r:id="rId24"/>
    <p:sldId id="297" r:id="rId25"/>
    <p:sldId id="294"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11A2E-1773-A801-21C7-F0A22A26111D}" v="18" dt="2023-11-21T12:17:58.514"/>
    <p1510:client id="{5136B0BE-CA1F-CFF9-46DB-FF5C8BFAED4A}" v="6" dt="2023-11-21T22:02:32.787"/>
    <p1510:client id="{F09B8FD5-00B5-4701-BD8B-1501B19949AD}" v="12" dt="2023-11-21T12:28:55.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74" autoAdjust="0"/>
    <p:restoredTop sz="94660"/>
  </p:normalViewPr>
  <p:slideViewPr>
    <p:cSldViewPr snapToGrid="0">
      <p:cViewPr varScale="1">
        <p:scale>
          <a:sx n="92" d="100"/>
          <a:sy n="92" d="100"/>
        </p:scale>
        <p:origin x="10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gail Chand" userId="S::abigail.chand@london.anglican.org::08bad17a-6967-4999-9a6e-bacf77506205" providerId="AD" clId="Web-{38411A2E-1773-A801-21C7-F0A22A26111D}"/>
    <pc:docChg chg="modSld">
      <pc:chgData name="Abigail Chand" userId="S::abigail.chand@london.anglican.org::08bad17a-6967-4999-9a6e-bacf77506205" providerId="AD" clId="Web-{38411A2E-1773-A801-21C7-F0A22A26111D}" dt="2023-11-21T12:17:58.499" v="8" actId="20577"/>
      <pc:docMkLst>
        <pc:docMk/>
      </pc:docMkLst>
      <pc:sldChg chg="modSp">
        <pc:chgData name="Abigail Chand" userId="S::abigail.chand@london.anglican.org::08bad17a-6967-4999-9a6e-bacf77506205" providerId="AD" clId="Web-{38411A2E-1773-A801-21C7-F0A22A26111D}" dt="2023-11-21T12:17:58.499" v="8" actId="20577"/>
        <pc:sldMkLst>
          <pc:docMk/>
          <pc:sldMk cId="2216089837" sldId="257"/>
        </pc:sldMkLst>
        <pc:spChg chg="mod">
          <ac:chgData name="Abigail Chand" userId="S::abigail.chand@london.anglican.org::08bad17a-6967-4999-9a6e-bacf77506205" providerId="AD" clId="Web-{38411A2E-1773-A801-21C7-F0A22A26111D}" dt="2023-11-21T12:17:58.499" v="8" actId="20577"/>
          <ac:spMkLst>
            <pc:docMk/>
            <pc:sldMk cId="2216089837" sldId="257"/>
            <ac:spMk id="26" creationId="{BBD0E2F0-DFE2-AAEC-FB94-EABF9A7B52B4}"/>
          </ac:spMkLst>
        </pc:spChg>
      </pc:sldChg>
    </pc:docChg>
  </pc:docChgLst>
  <pc:docChgLst>
    <pc:chgData name="Mary Thorne" userId="S::mary.thorne@london.anglican.org::a5b5e5da-c416-47bf-aff9-8cca5d278713" providerId="AD" clId="Web-{5136B0BE-CA1F-CFF9-46DB-FF5C8BFAED4A}"/>
    <pc:docChg chg="modSld">
      <pc:chgData name="Mary Thorne" userId="S::mary.thorne@london.anglican.org::a5b5e5da-c416-47bf-aff9-8cca5d278713" providerId="AD" clId="Web-{5136B0BE-CA1F-CFF9-46DB-FF5C8BFAED4A}" dt="2023-11-21T22:02:32.787" v="2" actId="20577"/>
      <pc:docMkLst>
        <pc:docMk/>
      </pc:docMkLst>
      <pc:sldChg chg="modSp">
        <pc:chgData name="Mary Thorne" userId="S::mary.thorne@london.anglican.org::a5b5e5da-c416-47bf-aff9-8cca5d278713" providerId="AD" clId="Web-{5136B0BE-CA1F-CFF9-46DB-FF5C8BFAED4A}" dt="2023-11-21T22:02:32.787" v="2" actId="20577"/>
        <pc:sldMkLst>
          <pc:docMk/>
          <pc:sldMk cId="3524301216" sldId="284"/>
        </pc:sldMkLst>
        <pc:spChg chg="mod">
          <ac:chgData name="Mary Thorne" userId="S::mary.thorne@london.anglican.org::a5b5e5da-c416-47bf-aff9-8cca5d278713" providerId="AD" clId="Web-{5136B0BE-CA1F-CFF9-46DB-FF5C8BFAED4A}" dt="2023-11-21T22:02:32.787" v="2" actId="20577"/>
          <ac:spMkLst>
            <pc:docMk/>
            <pc:sldMk cId="3524301216" sldId="284"/>
            <ac:spMk id="5" creationId="{FA96F9E5-8D36-A8A5-C360-ABB1898E278E}"/>
          </ac:spMkLst>
        </pc:spChg>
      </pc:sldChg>
    </pc:docChg>
  </pc:docChgLst>
  <pc:docChgLst>
    <pc:chgData name="Abigail Chand" userId="08bad17a-6967-4999-9a6e-bacf77506205" providerId="ADAL" clId="{F09B8FD5-00B5-4701-BD8B-1501B19949AD}"/>
    <pc:docChg chg="custSel modSld">
      <pc:chgData name="Abigail Chand" userId="08bad17a-6967-4999-9a6e-bacf77506205" providerId="ADAL" clId="{F09B8FD5-00B5-4701-BD8B-1501B19949AD}" dt="2023-11-21T12:29:15.504" v="93" actId="34135"/>
      <pc:docMkLst>
        <pc:docMk/>
      </pc:docMkLst>
      <pc:sldChg chg="modSp mod">
        <pc:chgData name="Abigail Chand" userId="08bad17a-6967-4999-9a6e-bacf77506205" providerId="ADAL" clId="{F09B8FD5-00B5-4701-BD8B-1501B19949AD}" dt="2023-11-21T12:26:43.582" v="70" actId="1076"/>
        <pc:sldMkLst>
          <pc:docMk/>
          <pc:sldMk cId="2216089837" sldId="257"/>
        </pc:sldMkLst>
        <pc:spChg chg="mod">
          <ac:chgData name="Abigail Chand" userId="08bad17a-6967-4999-9a6e-bacf77506205" providerId="ADAL" clId="{F09B8FD5-00B5-4701-BD8B-1501B19949AD}" dt="2023-11-21T12:22:10.531" v="21" actId="34135"/>
          <ac:spMkLst>
            <pc:docMk/>
            <pc:sldMk cId="2216089837" sldId="257"/>
            <ac:spMk id="3" creationId="{B0FDE198-D989-CC4E-9D67-8414EA297C2A}"/>
          </ac:spMkLst>
        </pc:spChg>
        <pc:spChg chg="mod">
          <ac:chgData name="Abigail Chand" userId="08bad17a-6967-4999-9a6e-bacf77506205" providerId="ADAL" clId="{F09B8FD5-00B5-4701-BD8B-1501B19949AD}" dt="2023-11-21T12:26:43.582" v="70" actId="1076"/>
          <ac:spMkLst>
            <pc:docMk/>
            <pc:sldMk cId="2216089837" sldId="257"/>
            <ac:spMk id="10" creationId="{B3B7FFA0-B966-836C-D732-B427975EB2E2}"/>
          </ac:spMkLst>
        </pc:spChg>
        <pc:spChg chg="mod">
          <ac:chgData name="Abigail Chand" userId="08bad17a-6967-4999-9a6e-bacf77506205" providerId="ADAL" clId="{F09B8FD5-00B5-4701-BD8B-1501B19949AD}" dt="2023-11-21T12:22:08.181" v="20" actId="34135"/>
          <ac:spMkLst>
            <pc:docMk/>
            <pc:sldMk cId="2216089837" sldId="257"/>
            <ac:spMk id="26" creationId="{BBD0E2F0-DFE2-AAEC-FB94-EABF9A7B52B4}"/>
          </ac:spMkLst>
        </pc:spChg>
      </pc:sldChg>
      <pc:sldChg chg="modSp mod">
        <pc:chgData name="Abigail Chand" userId="08bad17a-6967-4999-9a6e-bacf77506205" providerId="ADAL" clId="{F09B8FD5-00B5-4701-BD8B-1501B19949AD}" dt="2023-11-21T12:27:36.393" v="76" actId="34135"/>
        <pc:sldMkLst>
          <pc:docMk/>
          <pc:sldMk cId="4221055981" sldId="259"/>
        </pc:sldMkLst>
        <pc:spChg chg="mod">
          <ac:chgData name="Abigail Chand" userId="08bad17a-6967-4999-9a6e-bacf77506205" providerId="ADAL" clId="{F09B8FD5-00B5-4701-BD8B-1501B19949AD}" dt="2023-11-21T12:27:36.393" v="76" actId="34135"/>
          <ac:spMkLst>
            <pc:docMk/>
            <pc:sldMk cId="4221055981" sldId="259"/>
            <ac:spMk id="3" creationId="{B0FDE198-D989-CC4E-9D67-8414EA297C2A}"/>
          </ac:spMkLst>
        </pc:spChg>
        <pc:spChg chg="mod">
          <ac:chgData name="Abigail Chand" userId="08bad17a-6967-4999-9a6e-bacf77506205" providerId="ADAL" clId="{F09B8FD5-00B5-4701-BD8B-1501B19949AD}" dt="2023-11-21T12:20:25.358" v="7" actId="1076"/>
          <ac:spMkLst>
            <pc:docMk/>
            <pc:sldMk cId="4221055981" sldId="259"/>
            <ac:spMk id="10" creationId="{B3B7FFA0-B966-836C-D732-B427975EB2E2}"/>
          </ac:spMkLst>
        </pc:spChg>
      </pc:sldChg>
      <pc:sldChg chg="modSp mod">
        <pc:chgData name="Abigail Chand" userId="08bad17a-6967-4999-9a6e-bacf77506205" providerId="ADAL" clId="{F09B8FD5-00B5-4701-BD8B-1501B19949AD}" dt="2023-11-21T12:28:00.422" v="77" actId="1076"/>
        <pc:sldMkLst>
          <pc:docMk/>
          <pc:sldMk cId="2485712784" sldId="261"/>
        </pc:sldMkLst>
        <pc:spChg chg="mod">
          <ac:chgData name="Abigail Chand" userId="08bad17a-6967-4999-9a6e-bacf77506205" providerId="ADAL" clId="{F09B8FD5-00B5-4701-BD8B-1501B19949AD}" dt="2023-11-21T12:28:00.422" v="77" actId="1076"/>
          <ac:spMkLst>
            <pc:docMk/>
            <pc:sldMk cId="2485712784" sldId="261"/>
            <ac:spMk id="10" creationId="{B3B7FFA0-B966-836C-D732-B427975EB2E2}"/>
          </ac:spMkLst>
        </pc:spChg>
      </pc:sldChg>
      <pc:sldChg chg="modSp mod">
        <pc:chgData name="Abigail Chand" userId="08bad17a-6967-4999-9a6e-bacf77506205" providerId="ADAL" clId="{F09B8FD5-00B5-4701-BD8B-1501B19949AD}" dt="2023-11-21T12:27:07.431" v="72" actId="2711"/>
        <pc:sldMkLst>
          <pc:docMk/>
          <pc:sldMk cId="1433004572" sldId="279"/>
        </pc:sldMkLst>
        <pc:spChg chg="mod">
          <ac:chgData name="Abigail Chand" userId="08bad17a-6967-4999-9a6e-bacf77506205" providerId="ADAL" clId="{F09B8FD5-00B5-4701-BD8B-1501B19949AD}" dt="2023-11-21T12:27:07.431" v="72" actId="2711"/>
          <ac:spMkLst>
            <pc:docMk/>
            <pc:sldMk cId="1433004572" sldId="279"/>
            <ac:spMk id="25" creationId="{DBF5C4AC-8D00-6E1A-038F-D65EE7671BF8}"/>
          </ac:spMkLst>
        </pc:spChg>
      </pc:sldChg>
      <pc:sldChg chg="addSp delSp modSp mod">
        <pc:chgData name="Abigail Chand" userId="08bad17a-6967-4999-9a6e-bacf77506205" providerId="ADAL" clId="{F09B8FD5-00B5-4701-BD8B-1501B19949AD}" dt="2023-11-21T12:28:21.401" v="82" actId="34135"/>
        <pc:sldMkLst>
          <pc:docMk/>
          <pc:sldMk cId="2891231621" sldId="280"/>
        </pc:sldMkLst>
        <pc:spChg chg="add mod">
          <ac:chgData name="Abigail Chand" userId="08bad17a-6967-4999-9a6e-bacf77506205" providerId="ADAL" clId="{F09B8FD5-00B5-4701-BD8B-1501B19949AD}" dt="2023-11-21T12:28:21.401" v="82" actId="34135"/>
          <ac:spMkLst>
            <pc:docMk/>
            <pc:sldMk cId="2891231621" sldId="280"/>
            <ac:spMk id="4" creationId="{4FC9DD14-D816-9FFF-8366-25813A63E962}"/>
          </ac:spMkLst>
        </pc:spChg>
        <pc:spChg chg="del mod">
          <ac:chgData name="Abigail Chand" userId="08bad17a-6967-4999-9a6e-bacf77506205" providerId="ADAL" clId="{F09B8FD5-00B5-4701-BD8B-1501B19949AD}" dt="2023-11-21T12:28:11.235" v="79" actId="478"/>
          <ac:spMkLst>
            <pc:docMk/>
            <pc:sldMk cId="2891231621" sldId="280"/>
            <ac:spMk id="10" creationId="{B3B7FFA0-B966-836C-D732-B427975EB2E2}"/>
          </ac:spMkLst>
        </pc:spChg>
      </pc:sldChg>
      <pc:sldChg chg="addSp delSp modSp mod">
        <pc:chgData name="Abigail Chand" userId="08bad17a-6967-4999-9a6e-bacf77506205" providerId="ADAL" clId="{F09B8FD5-00B5-4701-BD8B-1501B19949AD}" dt="2023-11-21T12:28:25.269" v="84"/>
        <pc:sldMkLst>
          <pc:docMk/>
          <pc:sldMk cId="3332702967" sldId="281"/>
        </pc:sldMkLst>
        <pc:spChg chg="add mod">
          <ac:chgData name="Abigail Chand" userId="08bad17a-6967-4999-9a6e-bacf77506205" providerId="ADAL" clId="{F09B8FD5-00B5-4701-BD8B-1501B19949AD}" dt="2023-11-21T12:28:25.269" v="84"/>
          <ac:spMkLst>
            <pc:docMk/>
            <pc:sldMk cId="3332702967" sldId="281"/>
            <ac:spMk id="7" creationId="{3FF4DF5C-C3AA-F08B-7925-3FDF4DBF87D2}"/>
          </ac:spMkLst>
        </pc:spChg>
        <pc:spChg chg="del">
          <ac:chgData name="Abigail Chand" userId="08bad17a-6967-4999-9a6e-bacf77506205" providerId="ADAL" clId="{F09B8FD5-00B5-4701-BD8B-1501B19949AD}" dt="2023-11-21T12:28:25.066" v="83" actId="478"/>
          <ac:spMkLst>
            <pc:docMk/>
            <pc:sldMk cId="3332702967" sldId="281"/>
            <ac:spMk id="10" creationId="{B3B7FFA0-B966-836C-D732-B427975EB2E2}"/>
          </ac:spMkLst>
        </pc:spChg>
      </pc:sldChg>
      <pc:sldChg chg="addSp delSp modSp mod">
        <pc:chgData name="Abigail Chand" userId="08bad17a-6967-4999-9a6e-bacf77506205" providerId="ADAL" clId="{F09B8FD5-00B5-4701-BD8B-1501B19949AD}" dt="2023-11-21T12:28:46.587" v="87"/>
        <pc:sldMkLst>
          <pc:docMk/>
          <pc:sldMk cId="685371299" sldId="283"/>
        </pc:sldMkLst>
        <pc:spChg chg="add mod">
          <ac:chgData name="Abigail Chand" userId="08bad17a-6967-4999-9a6e-bacf77506205" providerId="ADAL" clId="{F09B8FD5-00B5-4701-BD8B-1501B19949AD}" dt="2023-11-21T12:28:46.587" v="87"/>
          <ac:spMkLst>
            <pc:docMk/>
            <pc:sldMk cId="685371299" sldId="283"/>
            <ac:spMk id="4" creationId="{8C9D8891-31B4-70CB-BC4B-C484E0A5E98C}"/>
          </ac:spMkLst>
        </pc:spChg>
        <pc:spChg chg="del mod">
          <ac:chgData name="Abigail Chand" userId="08bad17a-6967-4999-9a6e-bacf77506205" providerId="ADAL" clId="{F09B8FD5-00B5-4701-BD8B-1501B19949AD}" dt="2023-11-21T12:28:46.346" v="86" actId="478"/>
          <ac:spMkLst>
            <pc:docMk/>
            <pc:sldMk cId="685371299" sldId="283"/>
            <ac:spMk id="10" creationId="{B3B7FFA0-B966-836C-D732-B427975EB2E2}"/>
          </ac:spMkLst>
        </pc:spChg>
      </pc:sldChg>
      <pc:sldChg chg="addSp delSp modSp mod">
        <pc:chgData name="Abigail Chand" userId="08bad17a-6967-4999-9a6e-bacf77506205" providerId="ADAL" clId="{F09B8FD5-00B5-4701-BD8B-1501B19949AD}" dt="2023-11-21T12:28:55.606" v="90"/>
        <pc:sldMkLst>
          <pc:docMk/>
          <pc:sldMk cId="2959178311" sldId="286"/>
        </pc:sldMkLst>
        <pc:spChg chg="add mod">
          <ac:chgData name="Abigail Chand" userId="08bad17a-6967-4999-9a6e-bacf77506205" providerId="ADAL" clId="{F09B8FD5-00B5-4701-BD8B-1501B19949AD}" dt="2023-11-21T12:28:55.606" v="90"/>
          <ac:spMkLst>
            <pc:docMk/>
            <pc:sldMk cId="2959178311" sldId="286"/>
            <ac:spMk id="7" creationId="{8ACFCA90-E9CC-DECD-0025-D6BEF4B4EC5E}"/>
          </ac:spMkLst>
        </pc:spChg>
        <pc:spChg chg="del mod">
          <ac:chgData name="Abigail Chand" userId="08bad17a-6967-4999-9a6e-bacf77506205" providerId="ADAL" clId="{F09B8FD5-00B5-4701-BD8B-1501B19949AD}" dt="2023-11-21T12:28:55.386" v="89" actId="478"/>
          <ac:spMkLst>
            <pc:docMk/>
            <pc:sldMk cId="2959178311" sldId="286"/>
            <ac:spMk id="10" creationId="{B3B7FFA0-B966-836C-D732-B427975EB2E2}"/>
          </ac:spMkLst>
        </pc:spChg>
      </pc:sldChg>
      <pc:sldChg chg="modSp mod">
        <pc:chgData name="Abigail Chand" userId="08bad17a-6967-4999-9a6e-bacf77506205" providerId="ADAL" clId="{F09B8FD5-00B5-4701-BD8B-1501B19949AD}" dt="2023-11-21T12:29:15.504" v="93" actId="34135"/>
        <pc:sldMkLst>
          <pc:docMk/>
          <pc:sldMk cId="938077345" sldId="287"/>
        </pc:sldMkLst>
        <pc:spChg chg="mod">
          <ac:chgData name="Abigail Chand" userId="08bad17a-6967-4999-9a6e-bacf77506205" providerId="ADAL" clId="{F09B8FD5-00B5-4701-BD8B-1501B19949AD}" dt="2023-11-21T12:29:15.504" v="93" actId="34135"/>
          <ac:spMkLst>
            <pc:docMk/>
            <pc:sldMk cId="938077345" sldId="287"/>
            <ac:spMk id="3" creationId="{B0FDE198-D989-CC4E-9D67-8414EA297C2A}"/>
          </ac:spMkLst>
        </pc:spChg>
        <pc:spChg chg="mod">
          <ac:chgData name="Abigail Chand" userId="08bad17a-6967-4999-9a6e-bacf77506205" providerId="ADAL" clId="{F09B8FD5-00B5-4701-BD8B-1501B19949AD}" dt="2023-11-21T12:21:29.843" v="14" actId="34135"/>
          <ac:spMkLst>
            <pc:docMk/>
            <pc:sldMk cId="938077345" sldId="287"/>
            <ac:spMk id="10" creationId="{B3B7FFA0-B966-836C-D732-B427975EB2E2}"/>
          </ac:spMkLst>
        </pc:spChg>
      </pc:sldChg>
      <pc:sldChg chg="addSp delSp modSp mod">
        <pc:chgData name="Abigail Chand" userId="08bad17a-6967-4999-9a6e-bacf77506205" providerId="ADAL" clId="{F09B8FD5-00B5-4701-BD8B-1501B19949AD}" dt="2023-11-21T12:24:02.754" v="39" actId="34135"/>
        <pc:sldMkLst>
          <pc:docMk/>
          <pc:sldMk cId="40264151" sldId="288"/>
        </pc:sldMkLst>
        <pc:spChg chg="add mod">
          <ac:chgData name="Abigail Chand" userId="08bad17a-6967-4999-9a6e-bacf77506205" providerId="ADAL" clId="{F09B8FD5-00B5-4701-BD8B-1501B19949AD}" dt="2023-11-21T12:24:00.344" v="38" actId="34135"/>
          <ac:spMkLst>
            <pc:docMk/>
            <pc:sldMk cId="40264151" sldId="288"/>
            <ac:spMk id="3" creationId="{4C144343-79D4-6A9E-2EB4-D35DE7D10945}"/>
          </ac:spMkLst>
        </pc:spChg>
        <pc:spChg chg="del">
          <ac:chgData name="Abigail Chand" userId="08bad17a-6967-4999-9a6e-bacf77506205" providerId="ADAL" clId="{F09B8FD5-00B5-4701-BD8B-1501B19949AD}" dt="2023-11-21T12:23:34.565" v="33" actId="478"/>
          <ac:spMkLst>
            <pc:docMk/>
            <pc:sldMk cId="40264151" sldId="288"/>
            <ac:spMk id="7" creationId="{E477D7BB-0450-3D2B-2DE8-5ABEA8901AEF}"/>
          </ac:spMkLst>
        </pc:spChg>
        <pc:spChg chg="mod">
          <ac:chgData name="Abigail Chand" userId="08bad17a-6967-4999-9a6e-bacf77506205" providerId="ADAL" clId="{F09B8FD5-00B5-4701-BD8B-1501B19949AD}" dt="2023-11-21T12:24:02.754" v="39" actId="34135"/>
          <ac:spMkLst>
            <pc:docMk/>
            <pc:sldMk cId="40264151" sldId="288"/>
            <ac:spMk id="10" creationId="{B3B7FFA0-B966-836C-D732-B427975EB2E2}"/>
          </ac:spMkLst>
        </pc:spChg>
      </pc:sldChg>
      <pc:sldChg chg="addSp delSp modSp mod">
        <pc:chgData name="Abigail Chand" userId="08bad17a-6967-4999-9a6e-bacf77506205" providerId="ADAL" clId="{F09B8FD5-00B5-4701-BD8B-1501B19949AD}" dt="2023-11-21T12:24:13.785" v="42" actId="1076"/>
        <pc:sldMkLst>
          <pc:docMk/>
          <pc:sldMk cId="4036167973" sldId="289"/>
        </pc:sldMkLst>
        <pc:spChg chg="add mod">
          <ac:chgData name="Abigail Chand" userId="08bad17a-6967-4999-9a6e-bacf77506205" providerId="ADAL" clId="{F09B8FD5-00B5-4701-BD8B-1501B19949AD}" dt="2023-11-21T12:24:06.671" v="41"/>
          <ac:spMkLst>
            <pc:docMk/>
            <pc:sldMk cId="4036167973" sldId="289"/>
            <ac:spMk id="3" creationId="{871AAC07-8C7E-C4FB-782D-4F8BB9CB7016}"/>
          </ac:spMkLst>
        </pc:spChg>
        <pc:spChg chg="del">
          <ac:chgData name="Abigail Chand" userId="08bad17a-6967-4999-9a6e-bacf77506205" providerId="ADAL" clId="{F09B8FD5-00B5-4701-BD8B-1501B19949AD}" dt="2023-11-21T12:24:06.092" v="40" actId="478"/>
          <ac:spMkLst>
            <pc:docMk/>
            <pc:sldMk cId="4036167973" sldId="289"/>
            <ac:spMk id="7" creationId="{157B650A-A6FB-2E55-156A-33EF423BF9CE}"/>
          </ac:spMkLst>
        </pc:spChg>
        <pc:spChg chg="mod">
          <ac:chgData name="Abigail Chand" userId="08bad17a-6967-4999-9a6e-bacf77506205" providerId="ADAL" clId="{F09B8FD5-00B5-4701-BD8B-1501B19949AD}" dt="2023-11-21T12:24:13.785" v="42" actId="1076"/>
          <ac:spMkLst>
            <pc:docMk/>
            <pc:sldMk cId="4036167973" sldId="289"/>
            <ac:spMk id="10" creationId="{B3B7FFA0-B966-836C-D732-B427975EB2E2}"/>
          </ac:spMkLst>
        </pc:spChg>
      </pc:sldChg>
      <pc:sldChg chg="addSp delSp modSp mod">
        <pc:chgData name="Abigail Chand" userId="08bad17a-6967-4999-9a6e-bacf77506205" providerId="ADAL" clId="{F09B8FD5-00B5-4701-BD8B-1501B19949AD}" dt="2023-11-21T12:24:42.872" v="48"/>
        <pc:sldMkLst>
          <pc:docMk/>
          <pc:sldMk cId="2877690389" sldId="290"/>
        </pc:sldMkLst>
        <pc:spChg chg="add mod">
          <ac:chgData name="Abigail Chand" userId="08bad17a-6967-4999-9a6e-bacf77506205" providerId="ADAL" clId="{F09B8FD5-00B5-4701-BD8B-1501B19949AD}" dt="2023-11-21T12:24:42.872" v="48"/>
          <ac:spMkLst>
            <pc:docMk/>
            <pc:sldMk cId="2877690389" sldId="290"/>
            <ac:spMk id="3" creationId="{32E4650C-DEC0-443D-6EA6-D33FBC26CB84}"/>
          </ac:spMkLst>
        </pc:spChg>
        <pc:spChg chg="del">
          <ac:chgData name="Abigail Chand" userId="08bad17a-6967-4999-9a6e-bacf77506205" providerId="ADAL" clId="{F09B8FD5-00B5-4701-BD8B-1501B19949AD}" dt="2023-11-21T12:24:42.634" v="47" actId="478"/>
          <ac:spMkLst>
            <pc:docMk/>
            <pc:sldMk cId="2877690389" sldId="290"/>
            <ac:spMk id="4" creationId="{BF192E29-C4D5-7974-F242-C122C306331A}"/>
          </ac:spMkLst>
        </pc:spChg>
        <pc:spChg chg="mod">
          <ac:chgData name="Abigail Chand" userId="08bad17a-6967-4999-9a6e-bacf77506205" providerId="ADAL" clId="{F09B8FD5-00B5-4701-BD8B-1501B19949AD}" dt="2023-11-21T12:24:40.360" v="46" actId="1076"/>
          <ac:spMkLst>
            <pc:docMk/>
            <pc:sldMk cId="2877690389" sldId="290"/>
            <ac:spMk id="10" creationId="{B3B7FFA0-B966-836C-D732-B427975EB2E2}"/>
          </ac:spMkLst>
        </pc:spChg>
      </pc:sldChg>
      <pc:sldChg chg="modSp mod">
        <pc:chgData name="Abigail Chand" userId="08bad17a-6967-4999-9a6e-bacf77506205" providerId="ADAL" clId="{F09B8FD5-00B5-4701-BD8B-1501B19949AD}" dt="2023-11-21T12:25:31.137" v="55" actId="34135"/>
        <pc:sldMkLst>
          <pc:docMk/>
          <pc:sldMk cId="433513306" sldId="291"/>
        </pc:sldMkLst>
        <pc:spChg chg="mod">
          <ac:chgData name="Abigail Chand" userId="08bad17a-6967-4999-9a6e-bacf77506205" providerId="ADAL" clId="{F09B8FD5-00B5-4701-BD8B-1501B19949AD}" dt="2023-11-21T12:25:31.137" v="55" actId="34135"/>
          <ac:spMkLst>
            <pc:docMk/>
            <pc:sldMk cId="433513306" sldId="291"/>
            <ac:spMk id="3" creationId="{B0FDE198-D989-CC4E-9D67-8414EA297C2A}"/>
          </ac:spMkLst>
        </pc:spChg>
        <pc:spChg chg="mod">
          <ac:chgData name="Abigail Chand" userId="08bad17a-6967-4999-9a6e-bacf77506205" providerId="ADAL" clId="{F09B8FD5-00B5-4701-BD8B-1501B19949AD}" dt="2023-11-21T12:24:56.248" v="50" actId="1076"/>
          <ac:spMkLst>
            <pc:docMk/>
            <pc:sldMk cId="433513306" sldId="291"/>
            <ac:spMk id="10" creationId="{B3B7FFA0-B966-836C-D732-B427975EB2E2}"/>
          </ac:spMkLst>
        </pc:spChg>
      </pc:sldChg>
      <pc:sldChg chg="addSp delSp modSp mod">
        <pc:chgData name="Abigail Chand" userId="08bad17a-6967-4999-9a6e-bacf77506205" providerId="ADAL" clId="{F09B8FD5-00B5-4701-BD8B-1501B19949AD}" dt="2023-11-21T12:25:42.135" v="58" actId="1076"/>
        <pc:sldMkLst>
          <pc:docMk/>
          <pc:sldMk cId="1984060459" sldId="292"/>
        </pc:sldMkLst>
        <pc:spChg chg="del">
          <ac:chgData name="Abigail Chand" userId="08bad17a-6967-4999-9a6e-bacf77506205" providerId="ADAL" clId="{F09B8FD5-00B5-4701-BD8B-1501B19949AD}" dt="2023-11-21T12:25:35.035" v="56" actId="478"/>
          <ac:spMkLst>
            <pc:docMk/>
            <pc:sldMk cId="1984060459" sldId="292"/>
            <ac:spMk id="3" creationId="{B0FDE198-D989-CC4E-9D67-8414EA297C2A}"/>
          </ac:spMkLst>
        </pc:spChg>
        <pc:spChg chg="add mod">
          <ac:chgData name="Abigail Chand" userId="08bad17a-6967-4999-9a6e-bacf77506205" providerId="ADAL" clId="{F09B8FD5-00B5-4701-BD8B-1501B19949AD}" dt="2023-11-21T12:25:35.233" v="57"/>
          <ac:spMkLst>
            <pc:docMk/>
            <pc:sldMk cId="1984060459" sldId="292"/>
            <ac:spMk id="7" creationId="{5763F3BD-73C5-E4C0-A0BA-734BD2F35ADB}"/>
          </ac:spMkLst>
        </pc:spChg>
        <pc:spChg chg="mod">
          <ac:chgData name="Abigail Chand" userId="08bad17a-6967-4999-9a6e-bacf77506205" providerId="ADAL" clId="{F09B8FD5-00B5-4701-BD8B-1501B19949AD}" dt="2023-11-21T12:25:42.135" v="58" actId="1076"/>
          <ac:spMkLst>
            <pc:docMk/>
            <pc:sldMk cId="1984060459" sldId="292"/>
            <ac:spMk id="10" creationId="{B3B7FFA0-B966-836C-D732-B427975EB2E2}"/>
          </ac:spMkLst>
        </pc:spChg>
      </pc:sldChg>
      <pc:sldChg chg="addSp delSp modSp mod">
        <pc:chgData name="Abigail Chand" userId="08bad17a-6967-4999-9a6e-bacf77506205" providerId="ADAL" clId="{F09B8FD5-00B5-4701-BD8B-1501B19949AD}" dt="2023-11-21T12:26:02.518" v="62"/>
        <pc:sldMkLst>
          <pc:docMk/>
          <pc:sldMk cId="3826639316" sldId="293"/>
        </pc:sldMkLst>
        <pc:spChg chg="del mod">
          <ac:chgData name="Abigail Chand" userId="08bad17a-6967-4999-9a6e-bacf77506205" providerId="ADAL" clId="{F09B8FD5-00B5-4701-BD8B-1501B19949AD}" dt="2023-11-21T12:26:00.031" v="60" actId="478"/>
          <ac:spMkLst>
            <pc:docMk/>
            <pc:sldMk cId="3826639316" sldId="293"/>
            <ac:spMk id="3" creationId="{B0FDE198-D989-CC4E-9D67-8414EA297C2A}"/>
          </ac:spMkLst>
        </pc:spChg>
        <pc:spChg chg="add mod">
          <ac:chgData name="Abigail Chand" userId="08bad17a-6967-4999-9a6e-bacf77506205" providerId="ADAL" clId="{F09B8FD5-00B5-4701-BD8B-1501B19949AD}" dt="2023-11-21T12:26:02.518" v="62"/>
          <ac:spMkLst>
            <pc:docMk/>
            <pc:sldMk cId="3826639316" sldId="293"/>
            <ac:spMk id="7" creationId="{CEC4FF6B-1378-4BBB-15E6-87439BB98553}"/>
          </ac:spMkLst>
        </pc:spChg>
        <pc:spChg chg="add mod">
          <ac:chgData name="Abigail Chand" userId="08bad17a-6967-4999-9a6e-bacf77506205" providerId="ADAL" clId="{F09B8FD5-00B5-4701-BD8B-1501B19949AD}" dt="2023-11-21T12:26:02.518" v="62"/>
          <ac:spMkLst>
            <pc:docMk/>
            <pc:sldMk cId="3826639316" sldId="293"/>
            <ac:spMk id="9" creationId="{AA202A05-FEE5-7481-841E-6A417914ED0F}"/>
          </ac:spMkLst>
        </pc:spChg>
        <pc:spChg chg="del">
          <ac:chgData name="Abigail Chand" userId="08bad17a-6967-4999-9a6e-bacf77506205" providerId="ADAL" clId="{F09B8FD5-00B5-4701-BD8B-1501B19949AD}" dt="2023-11-21T12:26:01.505" v="61" actId="478"/>
          <ac:spMkLst>
            <pc:docMk/>
            <pc:sldMk cId="3826639316" sldId="293"/>
            <ac:spMk id="10" creationId="{B3B7FFA0-B966-836C-D732-B427975EB2E2}"/>
          </ac:spMkLst>
        </pc:spChg>
      </pc:sldChg>
      <pc:sldChg chg="addSp delSp modSp mod">
        <pc:chgData name="Abigail Chand" userId="08bad17a-6967-4999-9a6e-bacf77506205" providerId="ADAL" clId="{F09B8FD5-00B5-4701-BD8B-1501B19949AD}" dt="2023-11-21T12:26:19.298" v="68"/>
        <pc:sldMkLst>
          <pc:docMk/>
          <pc:sldMk cId="3721690124" sldId="294"/>
        </pc:sldMkLst>
        <pc:spChg chg="del">
          <ac:chgData name="Abigail Chand" userId="08bad17a-6967-4999-9a6e-bacf77506205" providerId="ADAL" clId="{F09B8FD5-00B5-4701-BD8B-1501B19949AD}" dt="2023-11-21T12:26:16.776" v="66" actId="478"/>
          <ac:spMkLst>
            <pc:docMk/>
            <pc:sldMk cId="3721690124" sldId="294"/>
            <ac:spMk id="3" creationId="{B0FDE198-D989-CC4E-9D67-8414EA297C2A}"/>
          </ac:spMkLst>
        </pc:spChg>
        <pc:spChg chg="add mod">
          <ac:chgData name="Abigail Chand" userId="08bad17a-6967-4999-9a6e-bacf77506205" providerId="ADAL" clId="{F09B8FD5-00B5-4701-BD8B-1501B19949AD}" dt="2023-11-21T12:26:19.298" v="68"/>
          <ac:spMkLst>
            <pc:docMk/>
            <pc:sldMk cId="3721690124" sldId="294"/>
            <ac:spMk id="4" creationId="{2C5B3E6D-F367-0CC5-B00D-6EF465EF8A4B}"/>
          </ac:spMkLst>
        </pc:spChg>
        <pc:spChg chg="add mod">
          <ac:chgData name="Abigail Chand" userId="08bad17a-6967-4999-9a6e-bacf77506205" providerId="ADAL" clId="{F09B8FD5-00B5-4701-BD8B-1501B19949AD}" dt="2023-11-21T12:26:19.298" v="68"/>
          <ac:spMkLst>
            <pc:docMk/>
            <pc:sldMk cId="3721690124" sldId="294"/>
            <ac:spMk id="7" creationId="{1D364867-55FC-3E4E-C3AF-E86F86FFCFD8}"/>
          </ac:spMkLst>
        </pc:spChg>
        <pc:spChg chg="del">
          <ac:chgData name="Abigail Chand" userId="08bad17a-6967-4999-9a6e-bacf77506205" providerId="ADAL" clId="{F09B8FD5-00B5-4701-BD8B-1501B19949AD}" dt="2023-11-21T12:26:18.251" v="67" actId="478"/>
          <ac:spMkLst>
            <pc:docMk/>
            <pc:sldMk cId="3721690124" sldId="294"/>
            <ac:spMk id="10" creationId="{B3B7FFA0-B966-836C-D732-B427975EB2E2}"/>
          </ac:spMkLst>
        </pc:spChg>
      </pc:sldChg>
      <pc:sldChg chg="addSp delSp modSp mod">
        <pc:chgData name="Abigail Chand" userId="08bad17a-6967-4999-9a6e-bacf77506205" providerId="ADAL" clId="{F09B8FD5-00B5-4701-BD8B-1501B19949AD}" dt="2023-11-21T12:24:30.532" v="45"/>
        <pc:sldMkLst>
          <pc:docMk/>
          <pc:sldMk cId="2422072243" sldId="296"/>
        </pc:sldMkLst>
        <pc:spChg chg="add mod">
          <ac:chgData name="Abigail Chand" userId="08bad17a-6967-4999-9a6e-bacf77506205" providerId="ADAL" clId="{F09B8FD5-00B5-4701-BD8B-1501B19949AD}" dt="2023-11-21T12:24:30.532" v="45"/>
          <ac:spMkLst>
            <pc:docMk/>
            <pc:sldMk cId="2422072243" sldId="296"/>
            <ac:spMk id="3" creationId="{4C275220-1934-A505-7B5F-01546315DCE7}"/>
          </ac:spMkLst>
        </pc:spChg>
        <pc:spChg chg="del">
          <ac:chgData name="Abigail Chand" userId="08bad17a-6967-4999-9a6e-bacf77506205" providerId="ADAL" clId="{F09B8FD5-00B5-4701-BD8B-1501B19949AD}" dt="2023-11-21T12:24:30.340" v="44" actId="478"/>
          <ac:spMkLst>
            <pc:docMk/>
            <pc:sldMk cId="2422072243" sldId="296"/>
            <ac:spMk id="7" creationId="{157B650A-A6FB-2E55-156A-33EF423BF9CE}"/>
          </ac:spMkLst>
        </pc:spChg>
        <pc:spChg chg="mod">
          <ac:chgData name="Abigail Chand" userId="08bad17a-6967-4999-9a6e-bacf77506205" providerId="ADAL" clId="{F09B8FD5-00B5-4701-BD8B-1501B19949AD}" dt="2023-11-21T12:24:21.224" v="43" actId="1076"/>
          <ac:spMkLst>
            <pc:docMk/>
            <pc:sldMk cId="2422072243" sldId="296"/>
            <ac:spMk id="10" creationId="{B3B7FFA0-B966-836C-D732-B427975EB2E2}"/>
          </ac:spMkLst>
        </pc:spChg>
      </pc:sldChg>
      <pc:sldChg chg="addSp delSp modSp mod">
        <pc:chgData name="Abigail Chand" userId="08bad17a-6967-4999-9a6e-bacf77506205" providerId="ADAL" clId="{F09B8FD5-00B5-4701-BD8B-1501B19949AD}" dt="2023-11-21T12:26:10.577" v="65"/>
        <pc:sldMkLst>
          <pc:docMk/>
          <pc:sldMk cId="2899871851" sldId="297"/>
        </pc:sldMkLst>
        <pc:spChg chg="del">
          <ac:chgData name="Abigail Chand" userId="08bad17a-6967-4999-9a6e-bacf77506205" providerId="ADAL" clId="{F09B8FD5-00B5-4701-BD8B-1501B19949AD}" dt="2023-11-21T12:26:07.668" v="63" actId="478"/>
          <ac:spMkLst>
            <pc:docMk/>
            <pc:sldMk cId="2899871851" sldId="297"/>
            <ac:spMk id="3" creationId="{B0FDE198-D989-CC4E-9D67-8414EA297C2A}"/>
          </ac:spMkLst>
        </pc:spChg>
        <pc:spChg chg="add mod">
          <ac:chgData name="Abigail Chand" userId="08bad17a-6967-4999-9a6e-bacf77506205" providerId="ADAL" clId="{F09B8FD5-00B5-4701-BD8B-1501B19949AD}" dt="2023-11-21T12:26:10.577" v="65"/>
          <ac:spMkLst>
            <pc:docMk/>
            <pc:sldMk cId="2899871851" sldId="297"/>
            <ac:spMk id="7" creationId="{618240E3-1375-BF14-B597-4CCB89881B9E}"/>
          </ac:spMkLst>
        </pc:spChg>
        <pc:spChg chg="add mod">
          <ac:chgData name="Abigail Chand" userId="08bad17a-6967-4999-9a6e-bacf77506205" providerId="ADAL" clId="{F09B8FD5-00B5-4701-BD8B-1501B19949AD}" dt="2023-11-21T12:26:10.577" v="65"/>
          <ac:spMkLst>
            <pc:docMk/>
            <pc:sldMk cId="2899871851" sldId="297"/>
            <ac:spMk id="9" creationId="{1267D19F-55A4-9BA0-AB49-441F7808AD55}"/>
          </ac:spMkLst>
        </pc:spChg>
        <pc:spChg chg="del">
          <ac:chgData name="Abigail Chand" userId="08bad17a-6967-4999-9a6e-bacf77506205" providerId="ADAL" clId="{F09B8FD5-00B5-4701-BD8B-1501B19949AD}" dt="2023-11-21T12:26:09.429" v="64" actId="478"/>
          <ac:spMkLst>
            <pc:docMk/>
            <pc:sldMk cId="2899871851" sldId="297"/>
            <ac:spMk id="10" creationId="{B3B7FFA0-B966-836C-D732-B427975EB2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9839B-51F4-4534-B6B3-6DB254BFE73F}" type="datetimeFigureOut">
              <a:rPr lang="en-GB" smtClean="0"/>
              <a:t>21/11/2023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3B8F9-04E1-4D1F-A1E8-5B67A7DB31BE}" type="slidenum">
              <a:rPr lang="en-GB" smtClean="0"/>
              <a:t>‹#›</a:t>
            </a:fld>
            <a:endParaRPr lang="en-GB" dirty="0"/>
          </a:p>
        </p:txBody>
      </p:sp>
    </p:spTree>
    <p:extLst>
      <p:ext uri="{BB962C8B-B14F-4D97-AF65-F5344CB8AC3E}">
        <p14:creationId xmlns:p14="http://schemas.microsoft.com/office/powerpoint/2010/main" val="396621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4EC0D-FE89-3D4A-871C-B7CDF984FBF3}" type="slidenum">
              <a:rPr lang="en-US" smtClean="0"/>
              <a:t>23</a:t>
            </a:fld>
            <a:endParaRPr lang="en-US" dirty="0"/>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11/21/2023</a:t>
            </a:fld>
            <a:endParaRPr lang="en-US" dirty="0"/>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dirty="0"/>
          </a:p>
        </p:txBody>
      </p:sp>
    </p:spTree>
    <p:extLst>
      <p:ext uri="{BB962C8B-B14F-4D97-AF65-F5344CB8AC3E}">
        <p14:creationId xmlns:p14="http://schemas.microsoft.com/office/powerpoint/2010/main" val="3504255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11/21/2023</a:t>
            </a:fld>
            <a:endParaRPr lang="en-US" dirty="0"/>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dirty="0"/>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bbc.co.uk/teach/school-radio/assemblies-saying-sorry-jonah-and-the-whale/zwrftr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bbc.co.uk/teach/school-radio/assemblies-saying-sorry-jonah-and-the-whale/zwrftrd" TargetMode="External"/><Relationship Id="rId4" Type="http://schemas.openxmlformats.org/officeDocument/2006/relationships/hyperlink" Target="https://www.bbc.co.uk/programmes/p010x9m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sXQfCeMHs8"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bbc.co.uk/religion/religions/judaism/holydays/sukkot_1.shtml" TargetMode="Externa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hyperlink" Target="https://www.bbc.co.uk/religion/religions/judaism/holydays/yomkippur.shtml" TargetMode="External"/><Relationship Id="rId4" Type="http://schemas.openxmlformats.org/officeDocument/2006/relationships/hyperlink" Target="https://www.bbc.co.uk/religion/religions/judaism/holydays/hanukkah.shtml" TargetMode="External"/><Relationship Id="rId9" Type="http://schemas.openxmlformats.org/officeDocument/2006/relationships/hyperlink" Target="https://www.bbc.co.uk/religion/religions/judaism/holydays/roshhashanah.s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452184-616A-3C5A-83A1-C1F4949DCB66}"/>
              </a:ext>
            </a:extLst>
          </p:cNvPr>
          <p:cNvSpPr>
            <a:spLocks noGrp="1" noRot="1" noMove="1" noResize="1" noEditPoints="1" noAdjustHandles="1" noChangeArrowheads="1" noChangeShapeType="1"/>
          </p:cNvSpPr>
          <p:nvPr/>
        </p:nvSpPr>
        <p:spPr>
          <a:xfrm>
            <a:off x="6110053" y="5526931"/>
            <a:ext cx="6081947" cy="1331067"/>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1" y="1"/>
            <a:ext cx="12192001" cy="2754216"/>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27340" y="306241"/>
            <a:ext cx="8039647" cy="830997"/>
          </a:xfrm>
          <a:prstGeom prst="rect">
            <a:avLst/>
          </a:prstGeom>
          <a:noFill/>
        </p:spPr>
        <p:txBody>
          <a:bodyPr wrap="square" rtlCol="0">
            <a:spAutoFit/>
          </a:bodyPr>
          <a:lstStyle/>
          <a:p>
            <a:r>
              <a:rPr lang="en-US" sz="2400" dirty="0">
                <a:solidFill>
                  <a:schemeClr val="bg1"/>
                </a:solidFill>
                <a:latin typeface="Work Sans Light" pitchFamily="2" charset="0"/>
              </a:rPr>
              <a:t>Big Question: </a:t>
            </a:r>
          </a:p>
          <a:p>
            <a:r>
              <a:rPr lang="en-GB" sz="2400" dirty="0">
                <a:solidFill>
                  <a:schemeClr val="bg1"/>
                </a:solidFill>
                <a:effectLst/>
                <a:latin typeface="Work Sans Light" pitchFamily="2" charset="0"/>
                <a:ea typeface="Calibri" panose="020F0502020204030204" pitchFamily="34" charset="0"/>
                <a:cs typeface="Calibri Light" panose="020F0302020204030204" pitchFamily="34" charset="0"/>
              </a:rPr>
              <a:t>Why are they having a party?</a:t>
            </a:r>
            <a:r>
              <a:rPr lang="en-GB" sz="2400" b="1" dirty="0">
                <a:solidFill>
                  <a:schemeClr val="bg1"/>
                </a:solidFill>
                <a:effectLst/>
                <a:latin typeface="Work Sans Light" pitchFamily="2" charset="0"/>
                <a:ea typeface="Calibri" panose="020F0502020204030204" pitchFamily="34" charset="0"/>
                <a:cs typeface="Calibri Light" panose="020F0302020204030204" pitchFamily="34" charset="0"/>
              </a:rPr>
              <a:t> </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799" y="413963"/>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062660" y="1630908"/>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p:cNvSpPr>
          <p:nvPr/>
        </p:nvSpPr>
        <p:spPr>
          <a:xfrm>
            <a:off x="296799" y="1232859"/>
            <a:ext cx="2181196" cy="1169551"/>
          </a:xfrm>
          <a:prstGeom prst="rect">
            <a:avLst/>
          </a:prstGeom>
          <a:noFill/>
        </p:spPr>
        <p:txBody>
          <a:bodyPr wrap="square" rtlCol="0">
            <a:spAutoFit/>
          </a:bodyPr>
          <a:lstStyle/>
          <a:p>
            <a:r>
              <a:rPr lang="en-US" sz="1400" dirty="0">
                <a:solidFill>
                  <a:schemeClr val="bg1"/>
                </a:solidFill>
                <a:latin typeface="Work Sans SemiBold" pitchFamily="2" charset="0"/>
              </a:rPr>
              <a:t>CORE CONCEPT:</a:t>
            </a:r>
          </a:p>
          <a:p>
            <a:r>
              <a:rPr lang="en-GB" sz="1400"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WAYS OF LIVING</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a:p>
            <a:r>
              <a:rPr lang="en-GB" sz="1400"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QUESTIONS OF VALUES AND COMMITMENTS</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a:spLocks noGrp="1" noRot="1" noMove="1" noResize="1" noEditPoints="1" noAdjustHandles="1" noChangeArrowheads="1" noChangeShapeType="1"/>
          </p:cNvSpPr>
          <p:nvPr/>
        </p:nvSpPr>
        <p:spPr>
          <a:xfrm>
            <a:off x="6110054" y="2754217"/>
            <a:ext cx="6088973" cy="2772715"/>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2A947F6-1B69-709F-552B-F5197D4394BF}"/>
              </a:ext>
            </a:extLst>
          </p:cNvPr>
          <p:cNvSpPr>
            <a:spLocks noGrp="1" noRot="1" noMove="1" noResize="1" noEditPoints="1" noAdjustHandles="1" noChangeArrowheads="1" noChangeShapeType="1"/>
          </p:cNvSpPr>
          <p:nvPr/>
        </p:nvSpPr>
        <p:spPr>
          <a:xfrm>
            <a:off x="7026" y="2754217"/>
            <a:ext cx="3022600" cy="410378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DE66AFA-E74B-2A5B-54A9-042DB2229AA7}"/>
              </a:ext>
            </a:extLst>
          </p:cNvPr>
          <p:cNvSpPr txBox="1">
            <a:spLocks noGrp="1" noRot="1" noMove="1" noResize="1" noEditPoints="1" noAdjustHandles="1" noChangeArrowheads="1" noChangeShapeType="1"/>
          </p:cNvSpPr>
          <p:nvPr/>
        </p:nvSpPr>
        <p:spPr>
          <a:xfrm>
            <a:off x="6342770" y="5637017"/>
            <a:ext cx="4981012" cy="707886"/>
          </a:xfrm>
          <a:prstGeom prst="rect">
            <a:avLst/>
          </a:prstGeom>
          <a:noFill/>
        </p:spPr>
        <p:txBody>
          <a:bodyPr wrap="square" rtlCol="0">
            <a:spAutoFit/>
          </a:bodyPr>
          <a:lstStyle/>
          <a:p>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Sensitivities:</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7030A0"/>
                </a:solidFill>
                <a:effectLst/>
                <a:latin typeface="Work Sans" pitchFamily="2" charset="0"/>
                <a:ea typeface="Calibri" panose="020F0502020204030204" pitchFamily="34" charset="0"/>
                <a:cs typeface="Calibri Light" panose="020F03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Calibri Light" panose="020F0302020204030204" pitchFamily="34" charset="0"/>
              </a:rPr>
              <a:t>Be mindful of pupils’ cultural backgrounds and beliefs.</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CBEA29B-1814-54FD-DF6E-C7E229BB1571}"/>
              </a:ext>
            </a:extLst>
          </p:cNvPr>
          <p:cNvSpPr txBox="1">
            <a:spLocks noGrp="1" noRot="1" noMove="1" noResize="1" noEditPoints="1" noAdjustHandles="1" noChangeArrowheads="1" noChangeShapeType="1"/>
          </p:cNvSpPr>
          <p:nvPr/>
        </p:nvSpPr>
        <p:spPr>
          <a:xfrm>
            <a:off x="6151350" y="2818498"/>
            <a:ext cx="3165176" cy="2324034"/>
          </a:xfrm>
          <a:prstGeom prst="rect">
            <a:avLst/>
          </a:prstGeom>
          <a:noFill/>
        </p:spPr>
        <p:txBody>
          <a:bodyPr wrap="square" rtlCol="0">
            <a:spAutoFit/>
          </a:bodyPr>
          <a:lstStyle/>
          <a:p>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Religious vocabulary:</a:t>
            </a:r>
          </a:p>
          <a:p>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marL="171450" lvl="0" indent="-171450">
              <a:spcAft>
                <a:spcPts val="6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Jewish people:</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People who follow the Jewish Faith.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6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Festival:</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A day of celebration.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6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Remembering:   </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Having an awareness of the past.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6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Rosh Hashanah:</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6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Yom Kippur:  </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marL="228600" indent="-228600">
              <a:lnSpc>
                <a:spcPct val="106000"/>
              </a:lnSpc>
            </a:pP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A0B1AB5-C845-D825-5E53-42CB9D3C4090}"/>
              </a:ext>
            </a:extLst>
          </p:cNvPr>
          <p:cNvSpPr txBox="1">
            <a:spLocks noGrp="1" noRot="1" noMove="1" noResize="1" noEditPoints="1" noAdjustHandles="1" noChangeArrowheads="1" noChangeShapeType="1"/>
          </p:cNvSpPr>
          <p:nvPr/>
        </p:nvSpPr>
        <p:spPr>
          <a:xfrm>
            <a:off x="208892" y="2818498"/>
            <a:ext cx="2629314" cy="2204001"/>
          </a:xfrm>
          <a:prstGeom prst="rect">
            <a:avLst/>
          </a:prstGeom>
          <a:noFill/>
        </p:spPr>
        <p:txBody>
          <a:bodyPr wrap="square" rtlCol="0">
            <a:spAutoFit/>
          </a:bodyPr>
          <a:lstStyle/>
          <a:p>
            <a:pPr lvl="0">
              <a:lnSpc>
                <a:spcPct val="106000"/>
              </a:lnSpc>
            </a:pPr>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What a child needs to know and remember by the end of the unit:</a:t>
            </a:r>
          </a:p>
          <a:p>
            <a:pPr lvl="0">
              <a:lnSpc>
                <a:spcPct val="106000"/>
              </a:lnSpc>
            </a:pPr>
            <a:endParaRPr lang="en-GB" sz="1000" b="1" dirty="0">
              <a:solidFill>
                <a:srgbClr val="55345A"/>
              </a:solidFill>
              <a:effectLst/>
              <a:latin typeface="Work Sans" pitchFamily="2" charset="0"/>
              <a:ea typeface="Calibri" panose="020F0502020204030204" pitchFamily="34" charset="0"/>
              <a:cs typeface="Calibri Light" panose="020F0302020204030204" pitchFamily="34"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To know some of the key festivals that are important to Jewish people:  Rosh Hashanah, Sukkot, Hanukkah)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To know how each festival is celebrated and its meaning.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To know that the festivals are key points for the Jewish people in helping them remember their history.</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1A8AF2B-B012-DE6B-49EA-3445979E1B01}"/>
              </a:ext>
            </a:extLst>
          </p:cNvPr>
          <p:cNvSpPr txBox="1">
            <a:spLocks/>
          </p:cNvSpPr>
          <p:nvPr/>
        </p:nvSpPr>
        <p:spPr>
          <a:xfrm>
            <a:off x="3029625" y="2818498"/>
            <a:ext cx="3107671" cy="4093428"/>
          </a:xfrm>
          <a:prstGeom prst="rect">
            <a:avLst/>
          </a:prstGeom>
          <a:noFill/>
        </p:spPr>
        <p:txBody>
          <a:bodyPr wrap="square" rtlCol="0">
            <a:spAutoFit/>
          </a:bodyPr>
          <a:lstStyle/>
          <a:p>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What a child should be able to do (Assessment):</a:t>
            </a:r>
            <a:b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b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Ways of living: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recall and name the different Jewish festivals.  (WT)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ask questions and respond to questions about why the Jewish people celebrate each festival.  (Exp)</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begin to describe things that make being a Jewish person different from a non-Jewish person but similar to other faith believers.  (GD)</a:t>
            </a:r>
          </a:p>
          <a:p>
            <a:pPr marL="171450" lvl="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Questions of values and commitments: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talk about things that are important to me.  (WT)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am beginning to be able to express my own opinion and recognise there is often more than one answer.  (Exp)</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am beginning to make links between things that are important to me and the way I think and behave. (E.g. My family are important to me, and I therefore make time for them.  It is important that I remember family and friends’ Birthdays so I will always send a card.)  (GD)</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225109BB-EB7C-0FA7-B875-2EC8B0B1C1CC}"/>
              </a:ext>
            </a:extLst>
          </p:cNvPr>
          <p:cNvSpPr txBox="1">
            <a:spLocks noGrp="1" noRot="1" noMove="1" noResize="1" noEditPoints="1" noAdjustHandles="1" noChangeArrowheads="1" noChangeShapeType="1"/>
          </p:cNvSpPr>
          <p:nvPr/>
        </p:nvSpPr>
        <p:spPr>
          <a:xfrm>
            <a:off x="9316526" y="2818498"/>
            <a:ext cx="2868448" cy="1782347"/>
          </a:xfrm>
          <a:prstGeom prst="rect">
            <a:avLst/>
          </a:prstGeom>
          <a:noFill/>
        </p:spPr>
        <p:txBody>
          <a:bodyPr wrap="square" rtlCol="0">
            <a:spAutoFit/>
          </a:bodyPr>
          <a:lstStyle/>
          <a:p>
            <a:pPr marL="171450" lvl="0" indent="-171450">
              <a:lnSpc>
                <a:spcPct val="106000"/>
              </a:lnSpc>
              <a:spcAft>
                <a:spcPts val="6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Sukkot:    </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6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Sukkah:</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 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600"/>
              </a:spcAft>
              <a:buFont typeface="Arial" panose="020B0604020202020204" pitchFamily="34" charset="0"/>
              <a:buChar char="•"/>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Hanukkah:  </a:t>
            </a: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600"/>
              </a:spcAft>
              <a:buFont typeface="Arial" panose="020B0604020202020204" pitchFamily="34" charset="0"/>
              <a:buChar char="•"/>
            </a:pPr>
            <a:r>
              <a:rPr lang="en-GB" sz="1000" b="1" dirty="0">
                <a:solidFill>
                  <a:srgbClr val="000000"/>
                </a:solidFill>
                <a:effectLst/>
                <a:latin typeface="Work Sans" pitchFamily="2" charset="0"/>
                <a:ea typeface="Calibri" panose="020F0502020204030204" pitchFamily="34" charset="0"/>
                <a:cs typeface="Times New Roman" panose="02020603050405020304" pitchFamily="18" charset="0"/>
              </a:rPr>
              <a:t>Hanukkiah</a:t>
            </a:r>
            <a:r>
              <a:rPr lang="en-GB" sz="1000" dirty="0">
                <a:solidFill>
                  <a:srgbClr val="000000"/>
                </a:solidFill>
                <a:effectLst/>
                <a:latin typeface="Work Sans" pitchFamily="2" charset="0"/>
                <a:ea typeface="Calibri" panose="020F0502020204030204" pitchFamily="34" charset="0"/>
                <a:cs typeface="Times New Roman" panose="02020603050405020304" pitchFamily="18" charset="0"/>
              </a:rPr>
              <a:t>:</a:t>
            </a:r>
            <a:r>
              <a:rPr lang="en-GB" sz="1000" dirty="0">
                <a:solidFill>
                  <a:srgbClr val="767676"/>
                </a:solidFill>
                <a:effectLst/>
                <a:latin typeface="Work Sans" pitchFamily="2" charset="0"/>
                <a:ea typeface="Calibri" panose="020F0502020204030204" pitchFamily="34" charset="0"/>
                <a:cs typeface="Times New Roman" panose="02020603050405020304" pitchFamily="18" charset="0"/>
              </a:rPr>
              <a:t> </a:t>
            </a:r>
            <a:r>
              <a:rPr lang="en-GB" sz="1000" b="1" dirty="0">
                <a:solidFill>
                  <a:srgbClr val="000000"/>
                </a:solidFill>
                <a:effectLst/>
                <a:latin typeface="Work Sans" pitchFamily="2" charset="0"/>
                <a:ea typeface="Calibri" panose="020F0502020204030204" pitchFamily="34" charset="0"/>
                <a:cs typeface="Helvetica" panose="020B0604020202020204" pitchFamily="34" charset="0"/>
              </a:rPr>
              <a:t>A candelabrum which has nine branches that is lit during the festival of Hanukkah.</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BD0E2F0-DFE2-AAEC-FB94-EABF9A7B52B4}"/>
              </a:ext>
            </a:extLst>
          </p:cNvPr>
          <p:cNvSpPr txBox="1">
            <a:spLocks noGrp="1" noRot="1" noMove="1" noResize="1" noEditPoints="1" noAdjustHandles="1" noChangeArrowheads="1" noChangeShapeType="1"/>
          </p:cNvSpPr>
          <p:nvPr/>
        </p:nvSpPr>
        <p:spPr>
          <a:xfrm>
            <a:off x="2452667" y="1256438"/>
            <a:ext cx="7988992" cy="1169551"/>
          </a:xfrm>
          <a:prstGeom prst="rect">
            <a:avLst/>
          </a:prstGeom>
          <a:noFill/>
        </p:spPr>
        <p:txBody>
          <a:bodyPr wrap="square" lIns="91440" tIns="45720" rIns="91440" bIns="45720" rtlCol="0" anchor="t">
            <a:spAutoFit/>
          </a:bodyPr>
          <a:lstStyle/>
          <a:p>
            <a:r>
              <a:rPr lang="en-GB" sz="1000" b="1" dirty="0">
                <a:solidFill>
                  <a:schemeClr val="bg1"/>
                </a:solidFill>
                <a:effectLst/>
                <a:latin typeface="Work Sans" pitchFamily="2" charset="0"/>
                <a:ea typeface="Calibri" panose="020F0502020204030204" pitchFamily="34" charset="0"/>
                <a:cs typeface="Calibri Light" panose="020F0302020204030204" pitchFamily="34" charset="0"/>
              </a:rPr>
              <a:t>Weekly questions:</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chemeClr val="bg1"/>
                </a:solidFill>
                <a:effectLst/>
                <a:latin typeface="Work Sans"/>
                <a:ea typeface="Times New Roman" panose="02020603050405020304" pitchFamily="18" charset="0"/>
                <a:cs typeface="Times New Roman"/>
              </a:rPr>
              <a:t>Week 1:</a:t>
            </a:r>
            <a:r>
              <a:rPr lang="en-GB" sz="1000" b="1" dirty="0">
                <a:solidFill>
                  <a:schemeClr val="bg1"/>
                </a:solidFill>
                <a:latin typeface="Work Sans"/>
                <a:ea typeface="Times New Roman" panose="02020603050405020304" pitchFamily="18" charset="0"/>
                <a:cs typeface="Times New Roman"/>
              </a:rPr>
              <a:t> </a:t>
            </a:r>
            <a:r>
              <a:rPr lang="en-GB" sz="1000" kern="1200" dirty="0">
                <a:solidFill>
                  <a:schemeClr val="bg1"/>
                </a:solidFill>
                <a:effectLst/>
                <a:latin typeface="Work Sans"/>
                <a:ea typeface="Times New Roman" panose="02020603050405020304" pitchFamily="18" charset="0"/>
                <a:cs typeface="Times New Roman"/>
              </a:rPr>
              <a:t>Why are they having a party?</a:t>
            </a:r>
            <a:br>
              <a:rPr lang="en-GB" sz="1000" kern="1200" dirty="0">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a:ea typeface="Times New Roman" panose="02020603050405020304" pitchFamily="18" charset="0"/>
                <a:cs typeface="Times New Roman"/>
              </a:rPr>
              <a:t>Week 2:</a:t>
            </a:r>
            <a:r>
              <a:rPr lang="en-GB" sz="1000" b="1" dirty="0">
                <a:solidFill>
                  <a:schemeClr val="bg1"/>
                </a:solidFill>
                <a:latin typeface="Work Sans"/>
                <a:ea typeface="Times New Roman" panose="02020603050405020304" pitchFamily="18" charset="0"/>
                <a:cs typeface="Times New Roman"/>
              </a:rPr>
              <a:t> </a:t>
            </a:r>
            <a:r>
              <a:rPr lang="en-GB" sz="1000" kern="1200" dirty="0">
                <a:solidFill>
                  <a:schemeClr val="bg1"/>
                </a:solidFill>
                <a:effectLst/>
                <a:latin typeface="Work Sans"/>
                <a:ea typeface="Times New Roman" panose="02020603050405020304" pitchFamily="18" charset="0"/>
                <a:cs typeface="Times New Roman"/>
              </a:rPr>
              <a:t>What is Rosh Hashanah?</a:t>
            </a:r>
            <a:br>
              <a:rPr lang="en-GB" sz="1000" kern="1200" dirty="0">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a:ea typeface="Times New Roman" panose="02020603050405020304" pitchFamily="18" charset="0"/>
                <a:cs typeface="Times New Roman"/>
              </a:rPr>
              <a:t>Week 3:</a:t>
            </a:r>
            <a:r>
              <a:rPr lang="en-GB" sz="1000" b="1" dirty="0">
                <a:solidFill>
                  <a:schemeClr val="bg1"/>
                </a:solidFill>
                <a:latin typeface="Work Sans"/>
                <a:ea typeface="Times New Roman" panose="02020603050405020304" pitchFamily="18" charset="0"/>
                <a:cs typeface="Times New Roman"/>
              </a:rPr>
              <a:t> </a:t>
            </a:r>
            <a:r>
              <a:rPr lang="en-GB" sz="1000" kern="1200" dirty="0">
                <a:solidFill>
                  <a:schemeClr val="bg1"/>
                </a:solidFill>
                <a:effectLst/>
                <a:latin typeface="Work Sans"/>
                <a:ea typeface="Times New Roman" panose="02020603050405020304" pitchFamily="18" charset="0"/>
                <a:cs typeface="Times New Roman"/>
              </a:rPr>
              <a:t>What is </a:t>
            </a:r>
            <a:r>
              <a:rPr lang="en-GB" sz="1000" dirty="0">
                <a:solidFill>
                  <a:schemeClr val="bg1"/>
                </a:solidFill>
                <a:effectLst/>
                <a:latin typeface="Work Sans"/>
                <a:ea typeface="Calibri" panose="020F0502020204030204" pitchFamily="34" charset="0"/>
                <a:cs typeface="Times New Roman"/>
              </a:rPr>
              <a:t>Yom Kippur?</a:t>
            </a:r>
            <a:br>
              <a:rPr lang="en-GB" sz="1000" kern="1200" dirty="0">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a:ea typeface="Times New Roman" panose="02020603050405020304" pitchFamily="18" charset="0"/>
                <a:cs typeface="Times New Roman"/>
              </a:rPr>
              <a:t>Week 4 and 5:</a:t>
            </a:r>
            <a:r>
              <a:rPr lang="en-GB" sz="1000" b="1" dirty="0">
                <a:solidFill>
                  <a:schemeClr val="bg1"/>
                </a:solidFill>
                <a:latin typeface="Work Sans"/>
                <a:ea typeface="Times New Roman" panose="02020603050405020304" pitchFamily="18" charset="0"/>
                <a:cs typeface="Times New Roman"/>
              </a:rPr>
              <a:t> </a:t>
            </a:r>
            <a:r>
              <a:rPr lang="en-GB" sz="1000" kern="1200" dirty="0">
                <a:solidFill>
                  <a:schemeClr val="bg1"/>
                </a:solidFill>
                <a:effectLst/>
                <a:latin typeface="Work Sans"/>
                <a:ea typeface="Times New Roman" panose="02020603050405020304" pitchFamily="18" charset="0"/>
                <a:cs typeface="Times New Roman"/>
              </a:rPr>
              <a:t>Why are they having another Jewish party</a:t>
            </a:r>
            <a:r>
              <a:rPr lang="en-GB" sz="1000" dirty="0">
                <a:solidFill>
                  <a:schemeClr val="bg1"/>
                </a:solidFill>
                <a:latin typeface="Work Sans"/>
                <a:ea typeface="Times New Roman" panose="02020603050405020304" pitchFamily="18" charset="0"/>
                <a:cs typeface="Times New Roman"/>
              </a:rPr>
              <a:t>? (</a:t>
            </a:r>
            <a:r>
              <a:rPr lang="en-GB" sz="1000" kern="1200" dirty="0">
                <a:solidFill>
                  <a:schemeClr val="bg1"/>
                </a:solidFill>
                <a:effectLst/>
                <a:latin typeface="Work Sans"/>
                <a:ea typeface="Times New Roman" panose="02020603050405020304" pitchFamily="18" charset="0"/>
                <a:cs typeface="Times New Roman"/>
              </a:rPr>
              <a:t>Sukkot) What are the Jewish people remembering at the festival of Sukkot?</a:t>
            </a:r>
            <a:br>
              <a:rPr lang="en-GB" sz="1000" kern="1200" dirty="0">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a:ea typeface="Times New Roman" panose="02020603050405020304" pitchFamily="18" charset="0"/>
                <a:cs typeface="Times New Roman"/>
              </a:rPr>
              <a:t>Week 6:</a:t>
            </a:r>
            <a:r>
              <a:rPr lang="en-GB" sz="1000" b="1" dirty="0">
                <a:solidFill>
                  <a:schemeClr val="bg1"/>
                </a:solidFill>
                <a:latin typeface="Work Sans"/>
                <a:ea typeface="Times New Roman" panose="02020603050405020304" pitchFamily="18" charset="0"/>
                <a:cs typeface="Times New Roman"/>
              </a:rPr>
              <a:t> </a:t>
            </a:r>
            <a:r>
              <a:rPr lang="en-US" sz="1000" kern="1200" dirty="0">
                <a:solidFill>
                  <a:schemeClr val="bg1"/>
                </a:solidFill>
                <a:effectLst/>
                <a:latin typeface="Work Sans"/>
                <a:ea typeface="Times New Roman" panose="02020603050405020304" pitchFamily="18" charset="0"/>
                <a:cs typeface="Times New Roman"/>
              </a:rPr>
              <a:t>What are the Jewish people celebrating at their festival of Hanukkah?</a:t>
            </a:r>
            <a:endParaRPr lang="en-GB" sz="1000" dirty="0">
              <a:solidFill>
                <a:schemeClr val="bg1"/>
              </a:solidFill>
              <a:effectLst/>
              <a:latin typeface="Work Sans"/>
              <a:ea typeface="Calibri" panose="020F0502020204030204" pitchFamily="34" charset="0"/>
              <a:cs typeface="Times New Roman"/>
            </a:endParaRPr>
          </a:p>
        </p:txBody>
      </p:sp>
    </p:spTree>
    <p:extLst>
      <p:ext uri="{BB962C8B-B14F-4D97-AF65-F5344CB8AC3E}">
        <p14:creationId xmlns:p14="http://schemas.microsoft.com/office/powerpoint/2010/main" val="22160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is Yom Kippur?</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755649"/>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cs typeface="Times New Roman" panose="02020603050405020304" pitchFamily="18" charset="0"/>
              </a:rPr>
              <a:t>CORE CONCEPT:</a:t>
            </a:r>
          </a:p>
          <a:p>
            <a:r>
              <a:rPr lang="en-GB" sz="1400" dirty="0">
                <a:solidFill>
                  <a:schemeClr val="bg1"/>
                </a:solidFill>
                <a:latin typeface="Work Sans SemiBold"/>
                <a:cs typeface="Times New Roman"/>
              </a:rPr>
              <a:t>WAYS OF LIVING</a:t>
            </a:r>
          </a:p>
          <a:p>
            <a:r>
              <a:rPr lang="en-GB" sz="1400" dirty="0">
                <a:solidFill>
                  <a:schemeClr val="bg1"/>
                </a:solidFill>
                <a:latin typeface="Work Sans SemiBold" pitchFamily="2" charset="0"/>
                <a:cs typeface="Times New Roman" panose="02020603050405020304" pitchFamily="18" charset="0"/>
              </a:rPr>
              <a:t>QUESTIONS OF VALUES AND COMMITMENTS</a:t>
            </a:r>
            <a:endParaRPr lang="en-US" dirty="0"/>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17358"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491440" y="1815398"/>
            <a:ext cx="8261553" cy="5324535"/>
          </a:xfrm>
          <a:prstGeom prst="rect">
            <a:avLst/>
          </a:prstGeom>
          <a:noFill/>
        </p:spPr>
        <p:txBody>
          <a:bodyPr wrap="square" lIns="91440" tIns="45720" rIns="91440" bIns="45720" anchor="t">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Watch</a:t>
            </a:r>
            <a:r>
              <a:rPr lang="en-GB" sz="1000" dirty="0">
                <a:effectLst/>
                <a:latin typeface="Work Sans" pitchFamily="2" charset="0"/>
                <a:ea typeface="Calibri" panose="020F0502020204030204" pitchFamily="34" charset="0"/>
                <a:cs typeface="Times New Roman" panose="02020603050405020304" pitchFamily="18" charset="0"/>
              </a:rPr>
              <a:t> the clip to help explain the festival.  Pupils will have seen this video in the previous week – opportunity to recap and focus on the Yom Kippur section of the clip.</a:t>
            </a:r>
          </a:p>
          <a:p>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BBC Two - My Life, My Religion, Judaism, Rosh Hashanah</a:t>
            </a:r>
            <a:endParaRPr lang="en-GB" sz="1000" dirty="0">
              <a:effectLst/>
              <a:latin typeface="Work Sans" pitchFamily="2" charset="0"/>
              <a:ea typeface="Calibri" panose="020F0502020204030204" pitchFamily="34" charset="0"/>
              <a:cs typeface="Times New Roman" panose="02020603050405020304" pitchFamily="18" charset="0"/>
              <a:hlinkClick r:id="rId3"/>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Alternative clips:</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https://www.bbc.co.uk/bitesize/topics/znwhfg8/articles/z4vvjhv</a:t>
            </a:r>
            <a:endParaRPr lang="en-GB" sz="1000" dirty="0">
              <a:effectLst/>
              <a:latin typeface="Work Sans" pitchFamily="2" charset="0"/>
              <a:ea typeface="Calibri" panose="020F0502020204030204" pitchFamily="34" charset="0"/>
              <a:cs typeface="Times New Roman" panose="02020603050405020304" pitchFamily="18" charset="0"/>
              <a:hlinkClick r:id="rId3"/>
            </a:endParaRPr>
          </a:p>
          <a:p>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https://www.bbc.co.uk/programmes/p010x9my</a:t>
            </a:r>
            <a:endParaRPr lang="en-GB" sz="1000" dirty="0">
              <a:effectLst/>
              <a:latin typeface="Work Sans" pitchFamily="2" charset="0"/>
              <a:ea typeface="Calibri" panose="020F0502020204030204" pitchFamily="34" charset="0"/>
              <a:cs typeface="Times New Roman" panose="02020603050405020304" pitchFamily="18" charset="0"/>
              <a:hlinkClick r:id="rId3"/>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Explain </a:t>
            </a:r>
            <a:r>
              <a:rPr lang="en-GB" sz="1000" dirty="0">
                <a:effectLst/>
                <a:latin typeface="Work Sans" pitchFamily="2" charset="0"/>
                <a:ea typeface="Calibri" panose="020F0502020204030204" pitchFamily="34" charset="0"/>
                <a:cs typeface="Times New Roman" panose="02020603050405020304" pitchFamily="18" charset="0"/>
              </a:rPr>
              <a:t>the meaning of Yom Kippur.  </a:t>
            </a:r>
            <a:r>
              <a:rPr lang="en-GB" sz="1000" b="1" dirty="0">
                <a:effectLst/>
                <a:latin typeface="Work Sans" pitchFamily="2" charset="0"/>
                <a:ea typeface="Calibri" panose="020F0502020204030204" pitchFamily="34" charset="0"/>
                <a:cs typeface="Times New Roman" panose="02020603050405020304" pitchFamily="18" charset="0"/>
              </a:rPr>
              <a:t>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p>
          <a:p>
            <a:endParaRPr lang="en-GB" sz="1000" b="1" dirty="0">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Activity based around the story of Jonah that is told at Yom Kippur.</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Conscience alley:</a:t>
            </a:r>
          </a:p>
          <a:p>
            <a:endParaRPr lang="en-GB" sz="1000" b="1" dirty="0">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Listen to the story of Jonah up until 1.42 where the captain asks Jonah what he had done to make God so angry.</a:t>
            </a:r>
          </a:p>
          <a:p>
            <a:endParaRPr lang="en-GB" sz="1000" b="1"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hlinkClick r:id="rId4"/>
              </a:rPr>
              <a:t>https://www.bbc.co.uk/teach/school-radio/assemblies-saying-sorry-jonah-and-the-whale/zwrftrd</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panose="020F0502020204030204" pitchFamily="34" charset="0"/>
                <a:cs typeface="Times New Roman"/>
              </a:rPr>
              <a:t>Set up </a:t>
            </a:r>
            <a:r>
              <a:rPr lang="en-GB" sz="1000" dirty="0">
                <a:latin typeface="Work Sans"/>
                <a:ea typeface="Calibri" panose="020F0502020204030204" pitchFamily="34" charset="0"/>
                <a:cs typeface="Times New Roman"/>
              </a:rPr>
              <a:t>an </a:t>
            </a:r>
            <a:r>
              <a:rPr lang="en-GB" sz="1000" dirty="0">
                <a:effectLst/>
                <a:latin typeface="Work Sans"/>
                <a:ea typeface="Calibri" panose="020F0502020204030204" pitchFamily="34" charset="0"/>
                <a:cs typeface="Times New Roman"/>
              </a:rPr>
              <a:t>alley.</a:t>
            </a:r>
            <a:r>
              <a:rPr lang="en-GB" sz="1000" dirty="0">
                <a:latin typeface="Work Sans"/>
                <a:ea typeface="Calibri" panose="020F0502020204030204" pitchFamily="34" charset="0"/>
                <a:cs typeface="Times New Roman"/>
              </a:rPr>
              <a:t> Pupils on one side of the alley try to encourage ‘Jonah’ why he should admit that it is his fault that they are caught in a terrible storm.  Pupils on the other side of the alley, try to persuade ‘Jonah’ why he should keep quiet and say nothing.</a:t>
            </a:r>
          </a:p>
          <a:p>
            <a:r>
              <a:rPr lang="en-GB" sz="1000" dirty="0">
                <a:latin typeface="Work Sans"/>
                <a:ea typeface="Calibri" panose="020F0502020204030204" pitchFamily="34" charset="0"/>
                <a:cs typeface="Times New Roman"/>
              </a:rPr>
              <a:t>One pupil is chosen to be Jonah and walks down the alley asking what advice the other pupils could give them.  What do you think I should do?’</a:t>
            </a:r>
          </a:p>
          <a:p>
            <a:endParaRPr lang="en-GB" sz="1000" dirty="0">
              <a:latin typeface="Work Sans"/>
              <a:ea typeface="Calibri" panose="020F0502020204030204" pitchFamily="34" charset="0"/>
              <a:cs typeface="Times New Roman"/>
            </a:endParaRPr>
          </a:p>
          <a:p>
            <a:r>
              <a:rPr lang="en-GB" sz="1000" dirty="0">
                <a:effectLst/>
                <a:latin typeface="Work Sans"/>
                <a:ea typeface="Calibri" panose="020F0502020204030204" pitchFamily="34" charset="0"/>
                <a:cs typeface="Times New Roman"/>
              </a:rPr>
              <a:t>The teacher asks the pupil </a:t>
            </a:r>
            <a:r>
              <a:rPr lang="en-GB" sz="1000" dirty="0">
                <a:latin typeface="Work Sans"/>
                <a:ea typeface="Calibri" panose="020F0502020204030204" pitchFamily="34" charset="0"/>
                <a:cs typeface="Times New Roman"/>
              </a:rPr>
              <a:t>after they have walked down the alley, what they are going to do – tell the captain the truth, make up an excuse, keep quiet?  Teacher opens the wondering question to all pupils – ‘I wonder what you would have done’ in that position.’</a:t>
            </a:r>
          </a:p>
          <a:p>
            <a:endParaRPr lang="en-GB" sz="1000" dirty="0">
              <a:latin typeface="Work Sans"/>
              <a:ea typeface="Calibri" panose="020F0502020204030204" pitchFamily="34" charset="0"/>
              <a:cs typeface="Times New Roman"/>
            </a:endParaRPr>
          </a:p>
          <a:p>
            <a:r>
              <a:rPr lang="en-GB" sz="1000" dirty="0">
                <a:latin typeface="Work Sans"/>
                <a:ea typeface="Calibri" panose="020F0502020204030204" pitchFamily="34" charset="0"/>
                <a:cs typeface="Times New Roman"/>
              </a:rPr>
              <a:t>Pupils return to the clip and listen to the end of the story.</a:t>
            </a:r>
          </a:p>
          <a:p>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52430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is Yom Kippur?</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3631763"/>
          </a:xfrm>
          <a:prstGeom prst="rect">
            <a:avLst/>
          </a:prstGeom>
          <a:noFill/>
        </p:spPr>
        <p:txBody>
          <a:bodyPr wrap="square">
            <a:spAutoFit/>
          </a:bodyPr>
          <a:lstStyle/>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Key questions:</a:t>
            </a:r>
          </a:p>
          <a:p>
            <a:pPr marL="171450" indent="-171450">
              <a:spcAft>
                <a:spcPts val="800"/>
              </a:spcAft>
              <a:buFont typeface="Arial" panose="020B0604020202020204" pitchFamily="34" charset="0"/>
              <a:buChar char="•"/>
            </a:pPr>
            <a:r>
              <a:rPr lang="en-GB" sz="1000" dirty="0">
                <a:latin typeface="Work Sans" pitchFamily="2" charset="0"/>
                <a:ea typeface="Calibri" panose="020F0502020204030204" pitchFamily="34" charset="0"/>
                <a:cs typeface="Times New Roman" panose="02020603050405020304" pitchFamily="18" charset="0"/>
              </a:rPr>
              <a:t>What do you think a Jewish person could learn from this story?  </a:t>
            </a:r>
          </a:p>
          <a:p>
            <a:pPr marL="171450" indent="-171450">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have you learnt from this story?</a:t>
            </a: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As we move into a new year, is there anything you would like to say sorry for and if you would like to, to ask for forgiveness for?</a:t>
            </a:r>
          </a:p>
          <a:p>
            <a:pPr marL="171450" lvl="0" indent="-171450">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 you think saying sorry is important? If yes, why?</a:t>
            </a:r>
          </a:p>
          <a:p>
            <a:pPr>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Pupils are invited to write what they are sorry for on a post it note and then to fold it up and place it in a bowl in the middle of the circle.</a:t>
            </a: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Alternative:</a:t>
            </a:r>
            <a:r>
              <a:rPr lang="en-GB" sz="1000" dirty="0">
                <a:effectLst/>
                <a:latin typeface="Work Sans" pitchFamily="2" charset="0"/>
                <a:ea typeface="Calibri" panose="020F0502020204030204" pitchFamily="34" charset="0"/>
                <a:cs typeface="Times New Roman" panose="02020603050405020304" pitchFamily="18" charset="0"/>
              </a:rPr>
              <a:t>  Pupils reflect on things in our world which are not as they should be e.g. Hunger, greed, abuse of power, selfishness.  Key question:  If there was one thing you would like to see changed in our world, what would it be and why?  Who could help change things?</a:t>
            </a: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The alternative option, allows for pupils who find it difficult to self-reflect, to consider the concept from another view point.</a:t>
            </a:r>
          </a:p>
          <a:p>
            <a:pPr>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Pupils are invited to have a moment of quiet and to reflect on what they have written.  You may choose to light a candle or sing a song related to saying sorry and seeking forgiveness.</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8ACFCA90-E9CC-DECD-0025-D6BEF4B4EC5E}"/>
              </a:ext>
            </a:extLst>
          </p:cNvPr>
          <p:cNvSpPr txBox="1"/>
          <p:nvPr/>
        </p:nvSpPr>
        <p:spPr>
          <a:xfrm>
            <a:off x="296800" y="723520"/>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rPr>
              <a:t>CORE CONCEPT:</a:t>
            </a:r>
          </a:p>
          <a:p>
            <a:r>
              <a:rPr lang="en-GB" sz="1400" kern="1200" dirty="0">
                <a:solidFill>
                  <a:schemeClr val="bg1"/>
                </a:solidFill>
                <a:effectLst/>
                <a:latin typeface="Work Sans SemiBold"/>
                <a:ea typeface="Times New Roman" panose="02020603050405020304" pitchFamily="18" charset="0"/>
                <a:cs typeface="Times New Roman"/>
              </a:rPr>
              <a:t>WAYS OF LIVING</a:t>
            </a:r>
            <a:r>
              <a:rPr lang="en-GB" sz="1400" dirty="0">
                <a:solidFill>
                  <a:schemeClr val="bg1"/>
                </a:solidFill>
                <a:latin typeface="Work Sans SemiBold"/>
                <a:ea typeface="Times New Roman" panose="02020603050405020304" pitchFamily="18" charset="0"/>
                <a:cs typeface="Times New Roman"/>
              </a:rPr>
              <a:t>, QUESTIONS, </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a:p>
            <a:r>
              <a:rPr lang="en-GB" sz="1400"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COMMITMENTS</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17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is Yom Kippur?</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755649"/>
            <a:ext cx="2514336" cy="954107"/>
          </a:xfrm>
          <a:prstGeom prst="rect">
            <a:avLst/>
          </a:prstGeom>
          <a:noFill/>
        </p:spPr>
        <p:txBody>
          <a:bodyPr wrap="square" lIns="91440" tIns="45720" rIns="91440" bIns="45720" rtlCol="0" anchor="t">
            <a:spAutoFit/>
          </a:bodyPr>
          <a:lstStyle/>
          <a:p>
            <a:r>
              <a:rPr lang="en-US" sz="1400">
                <a:solidFill>
                  <a:schemeClr val="bg1"/>
                </a:solidFill>
                <a:latin typeface="Work Sans SemiBold" pitchFamily="2" charset="0"/>
                <a:cs typeface="Times New Roman" panose="02020603050405020304" pitchFamily="18" charset="0"/>
              </a:rPr>
              <a:t>CORE CONCEPT:</a:t>
            </a:r>
          </a:p>
          <a:p>
            <a:r>
              <a:rPr lang="en-GB" sz="1400">
                <a:solidFill>
                  <a:schemeClr val="bg1"/>
                </a:solidFill>
                <a:latin typeface="Work Sans SemiBold" pitchFamily="2" charset="0"/>
                <a:cs typeface="Times New Roman" panose="02020603050405020304" pitchFamily="18" charset="0"/>
              </a:rPr>
              <a:t>WAYS OF LIVING</a:t>
            </a:r>
          </a:p>
          <a:p>
            <a:r>
              <a:rPr lang="en-GB" sz="1400" dirty="0">
                <a:solidFill>
                  <a:schemeClr val="bg1"/>
                </a:solidFill>
                <a:latin typeface="Work Sans SemiBold" pitchFamily="2" charset="0"/>
                <a:cs typeface="Times New Roman" panose="02020603050405020304" pitchFamily="18" charset="0"/>
              </a:rPr>
              <a:t>QUESTIONS OF VALUES AND COMMITMENTS</a:t>
            </a:r>
            <a:endParaRPr lang="en-US" dirty="0"/>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899029"/>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u="sng" dirty="0">
                <a:solidFill>
                  <a:schemeClr val="accent1"/>
                </a:solidFill>
                <a:effectLst/>
                <a:latin typeface="Work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BBC Two - My Life, My Religion, Judaism, Rosh Hashanah</a:t>
            </a:r>
            <a:endParaRPr lang="en-GB" sz="1000" dirty="0">
              <a:solidFill>
                <a:schemeClr val="accent1"/>
              </a:solidFill>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u="sng" dirty="0">
                <a:solidFill>
                  <a:schemeClr val="accent1"/>
                </a:solidFill>
                <a:effectLst/>
                <a:latin typeface="Work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https://www.bbc.co.uk/bitesize/topics/znwhfg8/articles/z4vvjhv</a:t>
            </a:r>
            <a:endParaRPr lang="en-GB" sz="1000" dirty="0">
              <a:solidFill>
                <a:schemeClr val="accent1"/>
              </a:solidFill>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u="sng" dirty="0">
                <a:solidFill>
                  <a:srgbClr val="0563C1"/>
                </a:solidFill>
                <a:effectLst/>
                <a:latin typeface="Work Sans" pitchFamily="2"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https://www.bbc.co.uk/programmes/</a:t>
            </a:r>
            <a:r>
              <a:rPr lang="en-GB" sz="1000" u="sng" dirty="0">
                <a:solidFill>
                  <a:schemeClr val="accent1"/>
                </a:solidFill>
                <a:effectLst/>
                <a:latin typeface="Work Sans" pitchFamily="2"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p010x9my</a:t>
            </a:r>
            <a:endParaRPr lang="en-GB" sz="1000" u="sng" dirty="0">
              <a:solidFill>
                <a:schemeClr val="accent1"/>
              </a:solidFill>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solidFill>
                  <a:schemeClr val="accent1"/>
                </a:solidFill>
                <a:effectLst/>
                <a:latin typeface="Work Sans" pitchFamily="2"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https://www.bbc.co.uk/teach/school-radio/assemblies-saying-sorry-jonah-and-the-whale/zwrftrd</a:t>
            </a:r>
            <a:endParaRPr lang="en-GB" sz="1000" dirty="0">
              <a:solidFill>
                <a:schemeClr val="accent1"/>
              </a:solidFill>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endParaRPr lang="en-GB" sz="1000" dirty="0">
              <a:solidFill>
                <a:schemeClr val="accent1"/>
              </a:solidFill>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342132" cy="246542"/>
          </a:xfrm>
          <a:prstGeom prst="rect">
            <a:avLst/>
          </a:prstGeom>
          <a:noFill/>
        </p:spPr>
        <p:txBody>
          <a:bodyPr wrap="square">
            <a:spAutoFit/>
          </a:bodyPr>
          <a:lstStyle/>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mindful of pupils for whom the concept of saying sorry and seeking forgiveness is difficult to comprehend.</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012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626809" y="223674"/>
            <a:ext cx="8433899"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Why are they having another Jewish </a:t>
            </a:r>
            <a:b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b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party? (Sukkot) What are the Jewish people remembering?</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785778"/>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cs typeface="Times New Roman" panose="02020603050405020304" pitchFamily="18" charset="0"/>
              </a:rPr>
              <a:t>CORE CONCEPT:</a:t>
            </a:r>
          </a:p>
          <a:p>
            <a:r>
              <a:rPr lang="en-GB" sz="1400" dirty="0">
                <a:solidFill>
                  <a:schemeClr val="bg1"/>
                </a:solidFill>
                <a:latin typeface="Work Sans SemiBold" pitchFamily="2" charset="0"/>
                <a:cs typeface="Times New Roman" panose="02020603050405020304" pitchFamily="18" charset="0"/>
              </a:rPr>
              <a:t>WAYS OF LIVING</a:t>
            </a:r>
          </a:p>
          <a:p>
            <a:r>
              <a:rPr lang="en-GB" sz="1400" dirty="0">
                <a:solidFill>
                  <a:schemeClr val="bg1"/>
                </a:solidFill>
                <a:latin typeface="Work Sans SemiBold" pitchFamily="2" charset="0"/>
                <a:cs typeface="Times New Roman" panose="02020603050405020304" pitchFamily="18" charset="0"/>
              </a:rPr>
              <a:t>QUESTIONS OF VALUES AND COMMITMENTS</a:t>
            </a:r>
            <a:endParaRPr lang="en-US" dirty="0"/>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1323439"/>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the meaning of Sukkot.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what the Jewish people are remembering during the festival of Sukkot.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what Jewish people practice at Sukkot.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the names and meaning of the plants/fruit used.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Talk and express their own opinions about things that are important to them.</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Begin to make links between things that are important to them and the way they think and behave.</a:t>
            </a:r>
          </a:p>
          <a:p>
            <a:pPr lvl="0"/>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Sukkot, sukkah.</a:t>
            </a:r>
          </a:p>
        </p:txBody>
      </p:sp>
      <p:sp>
        <p:nvSpPr>
          <p:cNvPr id="23" name="TextBox 22">
            <a:extLst>
              <a:ext uri="{FF2B5EF4-FFF2-40B4-BE49-F238E27FC236}">
                <a16:creationId xmlns:a16="http://schemas.microsoft.com/office/drawing/2014/main" id="{5356ED5B-34B2-601E-8F6A-6C3A1612E59E}"/>
              </a:ext>
            </a:extLst>
          </p:cNvPr>
          <p:cNvSpPr txBox="1">
            <a:spLocks/>
          </p:cNvSpPr>
          <p:nvPr/>
        </p:nvSpPr>
        <p:spPr>
          <a:xfrm>
            <a:off x="3527923" y="3679326"/>
            <a:ext cx="8270177" cy="3118803"/>
          </a:xfrm>
          <a:prstGeom prst="rect">
            <a:avLst/>
          </a:prstGeom>
          <a:noFill/>
        </p:spPr>
        <p:txBody>
          <a:bodyPr wrap="square" lIns="91440" tIns="45720" rIns="91440" bIns="45720" rtlCol="0" anchor="t">
            <a:spAutoFit/>
          </a:bodyPr>
          <a:lstStyle/>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Introduction:</a:t>
            </a:r>
          </a:p>
          <a:p>
            <a:r>
              <a:rPr lang="en-GB" sz="1000" b="1" u="sng" dirty="0">
                <a:effectLst/>
                <a:latin typeface="Work Sans" pitchFamily="2" charset="0"/>
                <a:ea typeface="Calibri" panose="020F0502020204030204" pitchFamily="34" charset="0"/>
                <a:cs typeface="Times New Roman" panose="02020603050405020304" pitchFamily="18" charset="0"/>
              </a:rPr>
              <a:t>Lesson 4:</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week’s learning.</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Yom Kippur means.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Jewish people remember the festival.</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Introduce the </a:t>
            </a:r>
            <a:r>
              <a:rPr lang="en-GB" sz="1000" b="1" dirty="0">
                <a:effectLst/>
                <a:latin typeface="Work Sans" pitchFamily="2" charset="0"/>
                <a:ea typeface="Calibri" panose="020F0502020204030204" pitchFamily="34" charset="0"/>
                <a:cs typeface="Times New Roman" panose="02020603050405020304" pitchFamily="18" charset="0"/>
              </a:rPr>
              <a:t>special box.</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To include in the box:</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Item to represent the desert – (sand/yellow piece of cloth)</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Figures to represent the people</a:t>
            </a:r>
          </a:p>
          <a:p>
            <a:pPr marL="171450" lvl="0" indent="-171450">
              <a:buFont typeface="Arial" panose="020B0604020202020204" pitchFamily="34" charset="0"/>
              <a:buChar char="•"/>
            </a:pPr>
            <a:r>
              <a:rPr lang="en-GB" sz="1000" dirty="0">
                <a:solidFill>
                  <a:srgbClr val="000000"/>
                </a:solidFill>
                <a:effectLst/>
                <a:latin typeface="Work Sans" pitchFamily="2" charset="0"/>
                <a:ea typeface="Calibri" panose="020F0502020204030204" pitchFamily="34" charset="0"/>
                <a:cs typeface="Times New Roman" panose="02020603050405020304" pitchFamily="18" charset="0"/>
              </a:rPr>
              <a:t>An etrog (a citron fruit)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solidFill>
                  <a:srgbClr val="000000"/>
                </a:solidFill>
                <a:effectLst/>
                <a:latin typeface="Work Sans" pitchFamily="2" charset="0"/>
                <a:ea typeface="Calibri" panose="020F0502020204030204" pitchFamily="34" charset="0"/>
                <a:cs typeface="Times New Roman" panose="02020603050405020304" pitchFamily="18" charset="0"/>
              </a:rPr>
              <a:t>A palm branch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solidFill>
                  <a:srgbClr val="000000"/>
                </a:solidFill>
                <a:effectLst/>
                <a:latin typeface="Work Sans" pitchFamily="2" charset="0"/>
                <a:ea typeface="Calibri" panose="020F0502020204030204" pitchFamily="34" charset="0"/>
                <a:cs typeface="Times New Roman" panose="02020603050405020304" pitchFamily="18" charset="0"/>
              </a:rPr>
              <a:t>A myrtle branch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solidFill>
                  <a:srgbClr val="000000"/>
                </a:solidFill>
                <a:effectLst/>
                <a:latin typeface="Work Sans" pitchFamily="2" charset="0"/>
                <a:ea typeface="Calibri" panose="020F0502020204030204" pitchFamily="34" charset="0"/>
                <a:cs typeface="Times New Roman" panose="02020603050405020304" pitchFamily="18" charset="0"/>
              </a:rPr>
              <a:t>A willow branch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solidFill>
                  <a:srgbClr val="000000"/>
                </a:solidFill>
                <a:effectLst/>
                <a:latin typeface="Work Sans" pitchFamily="2" charset="0"/>
                <a:ea typeface="Calibri" panose="020F0502020204030204" pitchFamily="34" charset="0"/>
                <a:cs typeface="Times New Roman" panose="02020603050405020304" pitchFamily="18" charset="0"/>
              </a:rPr>
              <a:t>Image of a sukkah</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a:t>
            </a:r>
            <a:r>
              <a:rPr lang="en-GB" sz="1000" dirty="0">
                <a:effectLst/>
                <a:latin typeface="Work Sans" pitchFamily="2" charset="0"/>
                <a:ea typeface="Calibri" panose="020F0502020204030204" pitchFamily="34" charset="0"/>
                <a:cs typeface="Times New Roman" panose="02020603050405020304" pitchFamily="18" charset="0"/>
              </a:rPr>
              <a:t>each item to the class.  </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dirty="0">
                <a:latin typeface="Work Sans"/>
                <a:ea typeface="Calibri" panose="020F0502020204030204" pitchFamily="34" charset="0"/>
                <a:cs typeface="Times New Roman"/>
              </a:rPr>
              <a:t>Intention</a:t>
            </a:r>
            <a:r>
              <a:rPr lang="en-GB" sz="1600" b="1" dirty="0">
                <a:effectLst/>
                <a:latin typeface="Work Sans"/>
                <a:ea typeface="Calibri" panose="020F0502020204030204" pitchFamily="34" charset="0"/>
                <a:cs typeface="Times New Roman"/>
              </a:rPr>
              <a:t>:</a:t>
            </a:r>
            <a:r>
              <a:rPr lang="en-GB" sz="1600" dirty="0">
                <a:latin typeface="Work Sans"/>
                <a:ea typeface="Calibri" panose="020F0502020204030204" pitchFamily="34" charset="0"/>
                <a:cs typeface="Times New Roman"/>
              </a:rPr>
              <a:t> </a:t>
            </a:r>
            <a:endParaRPr lang="en-GB" sz="1600"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807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noGrp="1" noRot="1" noMove="1" noResize="1" noEditPoints="1" noAdjustHandles="1" noChangeArrowheads="1" noChangeShapeType="1"/>
          </p:cNvSpPr>
          <p:nvPr/>
        </p:nvSpPr>
        <p:spPr>
          <a:xfrm>
            <a:off x="296800" y="718271"/>
            <a:ext cx="2514336" cy="954107"/>
          </a:xfrm>
          <a:prstGeom prst="rect">
            <a:avLst/>
          </a:prstGeom>
          <a:noFill/>
        </p:spPr>
        <p:txBody>
          <a:bodyPr wrap="square" lIns="91440" tIns="45720" rIns="91440" bIns="45720" rtlCol="0" anchor="t">
            <a:spAutoFit/>
          </a:bodyPr>
          <a:lstStyle/>
          <a:p>
            <a:pPr rtl="0"/>
            <a:r>
              <a:rPr lang="en-US" sz="1400" baseline="0" dirty="0">
                <a:solidFill>
                  <a:srgbClr val="FFFFFF"/>
                </a:solidFill>
                <a:latin typeface="Work Sans SemiBold"/>
                <a:ea typeface="Segoe UI"/>
                <a:cs typeface="Segoe UI"/>
              </a:rPr>
              <a:t>CORE CONCEPT:</a:t>
            </a:r>
            <a:r>
              <a:rPr lang="en-US" sz="1400" dirty="0">
                <a:solidFill>
                  <a:srgbClr val="FFFFFF"/>
                </a:solidFill>
                <a:latin typeface="Work Sans SemiBold"/>
                <a:ea typeface="Segoe UI"/>
                <a:cs typeface="Segoe UI"/>
              </a:rPr>
              <a:t>​</a:t>
            </a:r>
          </a:p>
          <a:p>
            <a:pPr rtl="0"/>
            <a:r>
              <a:rPr lang="en-GB" sz="1400" baseline="0" dirty="0">
                <a:solidFill>
                  <a:srgbClr val="FFFFFF"/>
                </a:solidFill>
                <a:latin typeface="Work Sans SemiBold"/>
                <a:ea typeface="Segoe UI"/>
                <a:cs typeface="Segoe UI"/>
              </a:rPr>
              <a:t>WAYS OF LIVING</a:t>
            </a:r>
            <a:r>
              <a:rPr lang="en-GB" sz="1400" dirty="0">
                <a:solidFill>
                  <a:srgbClr val="FFFFFF"/>
                </a:solidFill>
                <a:latin typeface="Work Sans SemiBold"/>
                <a:ea typeface="Segoe UI"/>
                <a:cs typeface="Segoe UI"/>
              </a:rPr>
              <a:t>​</a:t>
            </a:r>
          </a:p>
          <a:p>
            <a:pPr rtl="0"/>
            <a:r>
              <a:rPr lang="en-GB" sz="1400" baseline="0" dirty="0">
                <a:solidFill>
                  <a:srgbClr val="FFFFFF"/>
                </a:solidFill>
                <a:latin typeface="Work Sans SemiBold"/>
                <a:ea typeface="Segoe UI"/>
                <a:cs typeface="Segoe UI"/>
              </a:rPr>
              <a:t>QUESTIONS OF VALUES AND COMMITMENTS</a:t>
            </a:r>
            <a:endParaRPr lang="en-US"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48406"/>
            <a:ext cx="8261553" cy="4401205"/>
          </a:xfrm>
          <a:prstGeom prst="rect">
            <a:avLst/>
          </a:prstGeom>
          <a:noFill/>
        </p:spPr>
        <p:txBody>
          <a:bodyPr wrap="square">
            <a:spAutoFit/>
          </a:bodyPr>
          <a:lstStyle/>
          <a:p>
            <a:r>
              <a:rPr lang="en-GB" sz="1000" b="1" u="sng" dirty="0">
                <a:latin typeface="Work Sans" pitchFamily="2" charset="0"/>
                <a:ea typeface="Calibri" panose="020F0502020204030204" pitchFamily="34" charset="0"/>
                <a:cs typeface="Times New Roman" panose="02020603050405020304" pitchFamily="18" charset="0"/>
              </a:rPr>
              <a:t>Lesson 4 continued:</a:t>
            </a:r>
          </a:p>
          <a:p>
            <a:endParaRPr lang="en-GB" sz="1000" b="1" u="sng" dirty="0">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 wonder what all these items have in common?  I wonder what the Jewish people might be celebrating/remembering?</a:t>
            </a:r>
          </a:p>
          <a:p>
            <a:r>
              <a:rPr lang="en-GB" sz="1000" dirty="0">
                <a:effectLst/>
                <a:latin typeface="Work Sans" pitchFamily="2" charset="0"/>
                <a:ea typeface="Calibri" panose="020F0502020204030204" pitchFamily="34" charset="0"/>
                <a:cs typeface="Times New Roman" panose="02020603050405020304" pitchFamily="18" charset="0"/>
              </a:rPr>
              <a:t>Provide pupils with the opportunity to smell and feel the items creating a multi-sensory approach.</a:t>
            </a:r>
          </a:p>
          <a:p>
            <a:r>
              <a:rPr lang="en-GB" sz="1000" b="1" dirty="0">
                <a:effectLst/>
                <a:latin typeface="Work Sans" pitchFamily="2" charset="0"/>
                <a:ea typeface="Calibri" panose="020F0502020204030204" pitchFamily="34" charset="0"/>
                <a:cs typeface="Times New Roman" panose="02020603050405020304" pitchFamily="18" charset="0"/>
              </a:rPr>
              <a:t>Gather </a:t>
            </a:r>
            <a:r>
              <a:rPr lang="en-GB" sz="1000" dirty="0">
                <a:effectLst/>
                <a:latin typeface="Work Sans" pitchFamily="2" charset="0"/>
                <a:ea typeface="Calibri" panose="020F0502020204030204" pitchFamily="34" charset="0"/>
                <a:cs typeface="Times New Roman" panose="02020603050405020304" pitchFamily="18" charset="0"/>
              </a:rPr>
              <a:t>pupils’ thoughts and reflections.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p>
          <a:p>
            <a:r>
              <a:rPr lang="en-GB" sz="1000" b="1" kern="1200" dirty="0">
                <a:solidFill>
                  <a:srgbClr val="55345A"/>
                </a:solidFill>
                <a:effectLst/>
                <a:latin typeface="Work Sans" pitchFamily="2" charset="0"/>
                <a:ea typeface="Times New Roman" panose="02020603050405020304" pitchFamily="18" charset="0"/>
                <a:cs typeface="Times New Roman" panose="02020603050405020304" pitchFamily="18" charset="0"/>
              </a:rPr>
              <a:t>Why are they having another Jewish party?  (Sukkot)  What are the Jewish people remembering?</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7030A0"/>
                </a:solidFill>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Watch the following clips: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Jumpin’ Jerusalem:   </a:t>
            </a:r>
          </a:p>
          <a:p>
            <a:pPr marL="171450" indent="-171450">
              <a:buFont typeface="Arial" panose="020B0604020202020204" pitchFamily="34" charset="0"/>
              <a:buChar char="•"/>
            </a:pPr>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https://www.youtube.com/watch?v=h_W1pGtlRsY</a:t>
            </a:r>
            <a:endParaRPr lang="en-GB" sz="1000" dirty="0">
              <a:latin typeface="Work Sans" pitchFamily="2" charset="0"/>
              <a:ea typeface="Calibri" panose="020F0502020204030204" pitchFamily="34" charset="0"/>
              <a:cs typeface="Times New Roman" panose="02020603050405020304" pitchFamily="18" charset="0"/>
              <a:hlinkClick r:id="rId3"/>
            </a:endParaRPr>
          </a:p>
          <a:p>
            <a:pPr marL="171450" indent="-171450">
              <a:buFont typeface="Arial" panose="020B0604020202020204" pitchFamily="34" charset="0"/>
              <a:buChar char="•"/>
            </a:pPr>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https://www.bbc.co.uk/programmes/p0193b73</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For further knowledge:  </a:t>
            </a:r>
            <a:r>
              <a:rPr lang="en-GB" sz="1000" b="1" dirty="0">
                <a:effectLst/>
                <a:latin typeface="Work Sans" pitchFamily="2" charset="0"/>
                <a:ea typeface="Calibri" panose="020F0502020204030204" pitchFamily="34" charset="0"/>
                <a:cs typeface="Times New Roman" panose="02020603050405020304" pitchFamily="18" charset="0"/>
              </a:rPr>
              <a:t>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Explain</a:t>
            </a:r>
            <a:r>
              <a:rPr lang="en-GB" sz="1000" dirty="0">
                <a:effectLst/>
                <a:latin typeface="Work Sans" pitchFamily="2" charset="0"/>
                <a:ea typeface="Calibri" panose="020F0502020204030204" pitchFamily="34" charset="0"/>
                <a:cs typeface="Times New Roman" panose="02020603050405020304" pitchFamily="18" charset="0"/>
              </a:rPr>
              <a:t> the meaning of the festival.</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Carousal of activities:  Teachers decide how many pupils they wish to have in each group.</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Group one:  </a:t>
            </a:r>
            <a:r>
              <a:rPr lang="en-GB" sz="1000" dirty="0">
                <a:effectLst/>
                <a:latin typeface="Work Sans" pitchFamily="2" charset="0"/>
                <a:ea typeface="Calibri" panose="020F0502020204030204" pitchFamily="34" charset="0"/>
                <a:cs typeface="Times New Roman" panose="02020603050405020304" pitchFamily="18" charset="0"/>
              </a:rPr>
              <a:t>Builds a sukkah for the class to gather under/next to using natural objects and scented items.  If you can, build this outside but if this is not possible, then build one inside.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Group two:</a:t>
            </a:r>
            <a:r>
              <a:rPr lang="en-GB" sz="1000" dirty="0">
                <a:effectLst/>
                <a:latin typeface="Work Sans" pitchFamily="2" charset="0"/>
                <a:ea typeface="Calibri" panose="020F0502020204030204" pitchFamily="34" charset="0"/>
                <a:cs typeface="Times New Roman" panose="02020603050405020304" pitchFamily="18" charset="0"/>
              </a:rPr>
              <a:t>  To make some food for the class to enjoy whilst in the sukkah.</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Group three:</a:t>
            </a:r>
            <a:r>
              <a:rPr lang="en-GB" sz="1000" dirty="0">
                <a:effectLst/>
                <a:latin typeface="Work Sans" pitchFamily="2" charset="0"/>
                <a:ea typeface="Calibri" panose="020F0502020204030204" pitchFamily="34" charset="0"/>
                <a:cs typeface="Times New Roman" panose="02020603050405020304" pitchFamily="18" charset="0"/>
              </a:rPr>
              <a:t>  To learn a Jewish song that they can teach the rest of the class and sing together whilst in the Sukkah.</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3" name="TextBox 2">
            <a:extLst>
              <a:ext uri="{FF2B5EF4-FFF2-40B4-BE49-F238E27FC236}">
                <a16:creationId xmlns:a16="http://schemas.microsoft.com/office/drawing/2014/main" id="{4C144343-79D4-6A9E-2EB4-D35DE7D10945}"/>
              </a:ext>
            </a:extLst>
          </p:cNvPr>
          <p:cNvSpPr txBox="1">
            <a:spLocks noGrp="1" noRot="1" noMove="1" noResize="1" noEditPoints="1" noAdjustHandles="1" noChangeArrowheads="1" noChangeShapeType="1"/>
          </p:cNvSpPr>
          <p:nvPr/>
        </p:nvSpPr>
        <p:spPr>
          <a:xfrm>
            <a:off x="2712428" y="247090"/>
            <a:ext cx="7356363"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Why are they having another Jewish </a:t>
            </a:r>
            <a:b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b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party? (Sukkot) What are the Jewish people remembering?</a:t>
            </a:r>
            <a:endParaRPr lang="en-US" sz="2400" dirty="0">
              <a:solidFill>
                <a:schemeClr val="bg1"/>
              </a:solidFill>
              <a:latin typeface="Work Sans Light" pitchFamily="2" charset="0"/>
            </a:endParaRPr>
          </a:p>
        </p:txBody>
      </p:sp>
    </p:spTree>
    <p:extLst>
      <p:ext uri="{BB962C8B-B14F-4D97-AF65-F5344CB8AC3E}">
        <p14:creationId xmlns:p14="http://schemas.microsoft.com/office/powerpoint/2010/main" val="4026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740402"/>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a:rPr>
              <a:t>CORE CONCEPT:</a:t>
            </a:r>
          </a:p>
          <a:p>
            <a:r>
              <a:rPr lang="en-GB" sz="1400" dirty="0">
                <a:solidFill>
                  <a:schemeClr val="bg1"/>
                </a:solidFill>
                <a:latin typeface="Work Sans SemiBold"/>
              </a:rPr>
              <a:t>WAYS OF LIVING</a:t>
            </a:r>
          </a:p>
          <a:p>
            <a:r>
              <a:rPr lang="en-GB" sz="1400" dirty="0">
                <a:solidFill>
                  <a:schemeClr val="bg1"/>
                </a:solidFill>
                <a:latin typeface="Work Sans SemiBold"/>
              </a:rPr>
              <a:t>QUESTIONS OF VALUES AND COMMITMENTS</a:t>
            </a:r>
            <a:endParaRPr lang="en-US" dirty="0"/>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401205"/>
          </a:xfrm>
          <a:prstGeom prst="rect">
            <a:avLst/>
          </a:prstGeom>
          <a:noFill/>
        </p:spPr>
        <p:txBody>
          <a:bodyPr wrap="square">
            <a:spAutoFit/>
          </a:bodyPr>
          <a:lstStyle/>
          <a:p>
            <a:r>
              <a:rPr lang="en-GB" sz="1000" b="1" u="sng" dirty="0">
                <a:effectLst/>
                <a:latin typeface="Work Sans" pitchFamily="2" charset="0"/>
                <a:ea typeface="Calibri" panose="020F0502020204030204" pitchFamily="34" charset="0"/>
                <a:cs typeface="Times New Roman" panose="02020603050405020304" pitchFamily="18" charset="0"/>
              </a:rPr>
              <a:t>Lesson 5:  </a:t>
            </a:r>
            <a:r>
              <a:rPr lang="en-GB" sz="1000" b="1" dirty="0">
                <a:effectLst/>
                <a:latin typeface="Work Sans" pitchFamily="2" charset="0"/>
                <a:ea typeface="Calibri" panose="020F0502020204030204" pitchFamily="34" charset="0"/>
                <a:cs typeface="Times New Roman" panose="02020603050405020304" pitchFamily="18" charset="0"/>
              </a:rPr>
              <a:t>(This can continue immediately on from lesson 4)</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kern="1200" dirty="0">
                <a:effectLst/>
                <a:latin typeface="Work Sans" pitchFamily="2" charset="0"/>
                <a:ea typeface="Times New Roman" panose="02020603050405020304" pitchFamily="18" charset="0"/>
                <a:cs typeface="Times New Roman" panose="02020603050405020304" pitchFamily="18" charset="0"/>
              </a:rPr>
              <a:t>Return to this question:  </a:t>
            </a:r>
            <a:r>
              <a:rPr lang="en-GB" sz="1000" b="1" kern="1200" dirty="0">
                <a:solidFill>
                  <a:srgbClr val="55345A"/>
                </a:solidFill>
                <a:effectLst/>
                <a:latin typeface="Work Sans" pitchFamily="2" charset="0"/>
                <a:ea typeface="Times New Roman" panose="02020603050405020304" pitchFamily="18" charset="0"/>
                <a:cs typeface="Times New Roman" panose="02020603050405020304" pitchFamily="18" charset="0"/>
              </a:rPr>
              <a:t>What are the Jewish people remembering?</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7030A0"/>
                </a:solidFill>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Times New Roman" panose="02020603050405020304" pitchFamily="18" charset="0"/>
              </a:rPr>
              <a:t>Explain</a:t>
            </a:r>
            <a:r>
              <a:rPr lang="en-GB" sz="1000" kern="1200" dirty="0">
                <a:effectLst/>
                <a:latin typeface="Work Sans" pitchFamily="2" charset="0"/>
                <a:ea typeface="Times New Roman" panose="02020603050405020304" pitchFamily="18" charset="0"/>
                <a:cs typeface="Times New Roman" panose="02020603050405020304" pitchFamily="18" charset="0"/>
              </a:rPr>
              <a:t> to the pupils what the Jewish people are remembering at this festival.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Times New Roman" panose="02020603050405020304" pitchFamily="18" charset="0"/>
              </a:rPr>
              <a:t>Explain</a:t>
            </a:r>
            <a:r>
              <a:rPr lang="en-GB" sz="1000" kern="1200" dirty="0">
                <a:effectLst/>
                <a:latin typeface="Work Sans" pitchFamily="2" charset="0"/>
                <a:ea typeface="Times New Roman" panose="02020603050405020304" pitchFamily="18" charset="0"/>
                <a:cs typeface="Times New Roman" panose="02020603050405020304" pitchFamily="18" charset="0"/>
              </a:rPr>
              <a:t> to the pupils what the Jewish people are giving thanks to God for.</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kern="1200"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Sukkot: The Arbah Minim - Four Species - YouTube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Refer to:</a:t>
            </a:r>
            <a:r>
              <a:rPr lang="en-GB" sz="1000" dirty="0">
                <a:effectLst/>
                <a:latin typeface="Work Sans" pitchFamily="2" charset="0"/>
                <a:ea typeface="Calibri" panose="020F0502020204030204" pitchFamily="34" charset="0"/>
                <a:cs typeface="Times New Roman" panose="02020603050405020304" pitchFamily="18" charset="0"/>
              </a:rPr>
              <a:t>  5.01 min in where the four plants/fruits are explained and from 7.23 where the blessing is given.</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encouraged to think around the themes Jewish people consider at Sukkot:  being thankful for what they have been given, giving thanks for creation/thanking God for protecting them.</a:t>
            </a: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things are important to you that would you like to give thanks for?  Who do you wish to thank for these things?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are you grateful for and why?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 you think of a time when you have felt protected from someone or something?  Who protected you?  How did they make you feel safe again?</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Make links with the Christian festival of Harvest.  Harvest is a time to give thanks for creation and what the land provides for humanity.</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Both Sukkot and Harvest are celebrated either in September or October.</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Pupils record what they would like to give thanks for.</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3" name="TextBox 2">
            <a:extLst>
              <a:ext uri="{FF2B5EF4-FFF2-40B4-BE49-F238E27FC236}">
                <a16:creationId xmlns:a16="http://schemas.microsoft.com/office/drawing/2014/main" id="{871AAC07-8C7E-C4FB-782D-4F8BB9CB7016}"/>
              </a:ext>
            </a:extLst>
          </p:cNvPr>
          <p:cNvSpPr txBox="1"/>
          <p:nvPr/>
        </p:nvSpPr>
        <p:spPr>
          <a:xfrm>
            <a:off x="2712428" y="247090"/>
            <a:ext cx="7356363"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Why are they having another Jewish </a:t>
            </a:r>
            <a:b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b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party? (Sukkot) What are the Jewish people remembering?</a:t>
            </a:r>
            <a:endParaRPr lang="en-US" sz="2400" dirty="0">
              <a:solidFill>
                <a:schemeClr val="bg1"/>
              </a:solidFill>
              <a:latin typeface="Work Sans Light" pitchFamily="2" charset="0"/>
            </a:endParaRPr>
          </a:p>
        </p:txBody>
      </p:sp>
    </p:spTree>
    <p:extLst>
      <p:ext uri="{BB962C8B-B14F-4D97-AF65-F5344CB8AC3E}">
        <p14:creationId xmlns:p14="http://schemas.microsoft.com/office/powerpoint/2010/main" val="403616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710606"/>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cs typeface="Times New Roman" panose="02020603050405020304" pitchFamily="18" charset="0"/>
              </a:rPr>
              <a:t>CORE CONCEPT:</a:t>
            </a:r>
          </a:p>
          <a:p>
            <a:r>
              <a:rPr lang="en-GB" sz="1400" dirty="0">
                <a:solidFill>
                  <a:schemeClr val="bg1"/>
                </a:solidFill>
                <a:latin typeface="Work Sans SemiBold" pitchFamily="2" charset="0"/>
                <a:cs typeface="Times New Roman" panose="02020603050405020304" pitchFamily="18" charset="0"/>
              </a:rPr>
              <a:t>WAYS OF LIVING</a:t>
            </a:r>
          </a:p>
          <a:p>
            <a:r>
              <a:rPr lang="en-GB" sz="1400" dirty="0">
                <a:solidFill>
                  <a:schemeClr val="bg1"/>
                </a:solidFill>
                <a:latin typeface="Work Sans SemiBold"/>
                <a:cs typeface="Times New Roman"/>
              </a:rPr>
              <a:t>QUESTIONS OF VALUES AND COMMITMENTS</a:t>
            </a:r>
            <a:endParaRPr lang="en-US" dirty="0">
              <a:solidFill>
                <a:schemeClr val="bg1"/>
              </a:solidFill>
              <a:latin typeface="Work Sans SemiBold"/>
              <a:cs typeface="Times New Roman"/>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401205"/>
          </a:xfrm>
          <a:prstGeom prst="rect">
            <a:avLst/>
          </a:prstGeom>
          <a:noFill/>
        </p:spPr>
        <p:txBody>
          <a:bodyPr wrap="square">
            <a:spAutoFit/>
          </a:bodyPr>
          <a:lstStyle/>
          <a:p>
            <a:r>
              <a:rPr lang="en-GB" sz="1000" b="1" u="sng" dirty="0">
                <a:effectLst/>
                <a:latin typeface="Work Sans" pitchFamily="2" charset="0"/>
                <a:ea typeface="Calibri" panose="020F0502020204030204" pitchFamily="34" charset="0"/>
                <a:cs typeface="Times New Roman" panose="02020603050405020304" pitchFamily="18" charset="0"/>
              </a:rPr>
              <a:t>Lesson 5 continued:</a:t>
            </a:r>
          </a:p>
          <a:p>
            <a:endParaRPr lang="en-GB" sz="1000" b="1"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Drama:</a:t>
            </a:r>
            <a:r>
              <a:rPr lang="en-GB" sz="1000" dirty="0">
                <a:effectLst/>
                <a:latin typeface="Work Sans" pitchFamily="2" charset="0"/>
                <a:ea typeface="Calibri" panose="020F0502020204030204" pitchFamily="34" charset="0"/>
                <a:cs typeface="Times New Roman" panose="02020603050405020304" pitchFamily="18" charset="0"/>
              </a:rPr>
              <a:t>  Pupils re-enact out the journey from Egypt to the promised land which took forty years.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go on a short walk around their school grounds/local streets near their school, pausing as they go and reflecting on the questions below:</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 you think the Jewish people felt as they journeyed from Egypt to the Promised Land – Israel?  From slavery to freedom?</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they might have been scared of?</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would you feel if you were heading to a land where you would experience freedom for the first time?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 you think of people today that are escaping from places of danger?  How do you think they feel when they arrive somewhere new?</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 you think they felt when they built their sukkahs – do you think the sukkah made them feel safe?  If yes how?</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makes you feel safe?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 you welcome the stranger?</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enjoy spending time in the sukkah – sharing food, singing songs and sharing with each other what they are thankful for.</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Return</a:t>
            </a:r>
            <a:r>
              <a:rPr lang="en-GB" sz="1000" dirty="0">
                <a:effectLst/>
                <a:latin typeface="Work Sans" pitchFamily="2" charset="0"/>
                <a:ea typeface="Calibri" panose="020F0502020204030204" pitchFamily="34" charset="0"/>
                <a:cs typeface="Times New Roman" panose="02020603050405020304" pitchFamily="18" charset="0"/>
              </a:rPr>
              <a:t> to the special box.</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remember about each item in the box?</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Why is Sukkot so important to Jewish people, what are they remembering?</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did you feel when you were in the sukkah?</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3" name="TextBox 2">
            <a:extLst>
              <a:ext uri="{FF2B5EF4-FFF2-40B4-BE49-F238E27FC236}">
                <a16:creationId xmlns:a16="http://schemas.microsoft.com/office/drawing/2014/main" id="{4C275220-1934-A505-7B5F-01546315DCE7}"/>
              </a:ext>
            </a:extLst>
          </p:cNvPr>
          <p:cNvSpPr txBox="1"/>
          <p:nvPr/>
        </p:nvSpPr>
        <p:spPr>
          <a:xfrm>
            <a:off x="2712428" y="247090"/>
            <a:ext cx="7356363"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Why are they having another Jewish </a:t>
            </a:r>
            <a:b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b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party? (Sukkot) What are the Jewish people remembering?</a:t>
            </a:r>
            <a:endParaRPr lang="en-US" sz="2400" dirty="0">
              <a:solidFill>
                <a:schemeClr val="bg1"/>
              </a:solidFill>
              <a:latin typeface="Work Sans Light" pitchFamily="2" charset="0"/>
            </a:endParaRPr>
          </a:p>
        </p:txBody>
      </p:sp>
    </p:spTree>
    <p:extLst>
      <p:ext uri="{BB962C8B-B14F-4D97-AF65-F5344CB8AC3E}">
        <p14:creationId xmlns:p14="http://schemas.microsoft.com/office/powerpoint/2010/main" val="242207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723520"/>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a:cs typeface="Times New Roman" panose="02020603050405020304" pitchFamily="18" charset="0"/>
              </a:rPr>
              <a:t>CORE CONCEPT:</a:t>
            </a:r>
          </a:p>
          <a:p>
            <a:r>
              <a:rPr lang="en-GB" sz="1400" dirty="0">
                <a:solidFill>
                  <a:schemeClr val="bg1"/>
                </a:solidFill>
                <a:latin typeface="Work Sans SemiBold" pitchFamily="2" charset="0"/>
                <a:cs typeface="Times New Roman" panose="02020603050405020304" pitchFamily="18" charset="0"/>
              </a:rPr>
              <a:t>WAYS OF LIVING</a:t>
            </a:r>
          </a:p>
          <a:p>
            <a:r>
              <a:rPr lang="en-GB" sz="1400" dirty="0">
                <a:solidFill>
                  <a:schemeClr val="bg1"/>
                </a:solidFill>
                <a:latin typeface="Work Sans SemiBold" pitchFamily="2" charset="0"/>
                <a:cs typeface="Times New Roman" panose="02020603050405020304" pitchFamily="18" charset="0"/>
              </a:rPr>
              <a:t>QUESTIONS OF VALUES AND COMMITMENTS</a:t>
            </a:r>
            <a:endParaRPr lang="en-US" dirty="0"/>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899029"/>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Items for the special box.</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Ingredients for the food.</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 Jewish song.</a:t>
            </a:r>
          </a:p>
          <a:p>
            <a:pPr marL="171450" lvl="0" indent="-171450">
              <a:lnSpc>
                <a:spcPct val="106000"/>
              </a:lnSpc>
              <a:buFont typeface="Arial" panose="020B0604020202020204" pitchFamily="34" charset="0"/>
              <a:buChar char="•"/>
            </a:pPr>
            <a:r>
              <a:rPr lang="en-GB" sz="1000" b="1" dirty="0">
                <a:effectLst/>
                <a:latin typeface="Work Sans" pitchFamily="2" charset="0"/>
                <a:ea typeface="Calibri" panose="020F0502020204030204" pitchFamily="34" charset="0"/>
                <a:cs typeface="Times New Roman" panose="02020603050405020304" pitchFamily="18" charset="0"/>
              </a:rPr>
              <a:t>Jumpin’ Jerusalem:   </a:t>
            </a:r>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https://www.youtube.com/watch?v=h_W1pGtlRsY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https://www.bbc.co.uk/programmes/p0193b73</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342132" cy="400110"/>
          </a:xfrm>
          <a:prstGeom prst="rect">
            <a:avLst/>
          </a:prstGeom>
          <a:noFill/>
        </p:spPr>
        <p:txBody>
          <a:bodyPr wrap="square">
            <a:spAutoFit/>
          </a:bodyPr>
          <a:lstStyle/>
          <a:p>
            <a:pPr marL="285750" lvl="0" indent="-2857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mindful of pupils who may have experienced having to flee from a country/difficult situation.</a:t>
            </a:r>
          </a:p>
          <a:p>
            <a:pPr marL="285750" indent="-2857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mindful of pupils who have experienced trauma</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E4650C-DEC0-443D-6EA6-D33FBC26CB84}"/>
              </a:ext>
            </a:extLst>
          </p:cNvPr>
          <p:cNvSpPr txBox="1"/>
          <p:nvPr/>
        </p:nvSpPr>
        <p:spPr>
          <a:xfrm>
            <a:off x="2712428" y="247090"/>
            <a:ext cx="7356363"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Why are they having another Jewish </a:t>
            </a:r>
            <a:b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b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party? (Sukkot) What are the Jewish people remembering?</a:t>
            </a:r>
            <a:endParaRPr lang="en-US" sz="2400" dirty="0">
              <a:solidFill>
                <a:schemeClr val="bg1"/>
              </a:solidFill>
              <a:latin typeface="Work Sans Light" pitchFamily="2" charset="0"/>
            </a:endParaRPr>
          </a:p>
        </p:txBody>
      </p:sp>
    </p:spTree>
    <p:extLst>
      <p:ext uri="{BB962C8B-B14F-4D97-AF65-F5344CB8AC3E}">
        <p14:creationId xmlns:p14="http://schemas.microsoft.com/office/powerpoint/2010/main" val="2877690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720329" y="266959"/>
            <a:ext cx="7317290"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What are the Jewish people celebrating </a:t>
            </a:r>
            <a:b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br>
            <a: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at their festival of Hanukkah?</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a:spLocks/>
          </p:cNvSpPr>
          <p:nvPr/>
        </p:nvSpPr>
        <p:spPr>
          <a:xfrm>
            <a:off x="331109" y="692740"/>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a:cs typeface="Times New Roman" panose="02020603050405020304" pitchFamily="18" charset="0"/>
              </a:rPr>
              <a:t>CORE CONCEPT:</a:t>
            </a:r>
          </a:p>
          <a:p>
            <a:r>
              <a:rPr lang="en-GB" sz="1400" dirty="0">
                <a:solidFill>
                  <a:schemeClr val="bg1"/>
                </a:solidFill>
                <a:latin typeface="Work Sans SemiBold"/>
                <a:cs typeface="Times New Roman" panose="02020603050405020304" pitchFamily="18" charset="0"/>
              </a:rPr>
              <a:t>WAYS OF LIVING</a:t>
            </a:r>
          </a:p>
          <a:p>
            <a:r>
              <a:rPr lang="en-GB" sz="1400" dirty="0">
                <a:solidFill>
                  <a:schemeClr val="bg1"/>
                </a:solidFill>
                <a:latin typeface="Work Sans SemiBold" pitchFamily="2" charset="0"/>
                <a:cs typeface="Times New Roman" panose="02020603050405020304" pitchFamily="18" charset="0"/>
              </a:rPr>
              <a:t>QUESTIONS OF VALUES AND COMMITMENTS</a:t>
            </a:r>
            <a:endParaRPr lang="en-US" dirty="0"/>
          </a:p>
        </p:txBody>
      </p:sp>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1015663"/>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the meaning of Hannukah.</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what the Jewish people are remembering during the festival of Hanukkah.</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Talk and express their own opinions about things that are important to them.</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Begin to make links between things that are important to them and the way they think and behave.</a:t>
            </a:r>
          </a:p>
          <a:p>
            <a:pPr marL="171450" lvl="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Hanukkah</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339038"/>
          </a:xfrm>
          <a:prstGeom prst="rect">
            <a:avLst/>
          </a:prstGeom>
          <a:noFill/>
        </p:spPr>
        <p:txBody>
          <a:bodyPr wrap="square" lIns="91440" tIns="45720" rIns="91440" bIns="45720" rtlCol="0" anchor="t">
            <a:spAutoFit/>
          </a:bodyPr>
          <a:lstStyle/>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week’s learning.</a:t>
            </a: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meaning of Sukkot.</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For pupils to recall what the Jewish people are remembering during the festival of Sukkot.</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names and meaning of the plants/fruit used.</a:t>
            </a:r>
          </a:p>
          <a:p>
            <a:pPr marL="228600">
              <a:lnSpc>
                <a:spcPct val="106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 </a:t>
            </a: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dirty="0">
                <a:latin typeface="Work Sans"/>
                <a:ea typeface="Calibri" panose="020F0502020204030204" pitchFamily="34" charset="0"/>
                <a:cs typeface="Times New Roman"/>
              </a:rPr>
              <a:t>Intention</a:t>
            </a:r>
            <a:r>
              <a:rPr lang="en-GB" sz="1600" b="1" dirty="0">
                <a:effectLst/>
                <a:latin typeface="Work Sans"/>
                <a:ea typeface="Calibri" panose="020F0502020204030204" pitchFamily="34" charset="0"/>
                <a:cs typeface="Times New Roman"/>
              </a:rPr>
              <a:t>:</a:t>
            </a:r>
            <a:r>
              <a:rPr lang="en-GB" sz="1600" dirty="0">
                <a:latin typeface="Work Sans"/>
                <a:ea typeface="Calibri" panose="020F0502020204030204" pitchFamily="34" charset="0"/>
                <a:cs typeface="Times New Roman"/>
              </a:rPr>
              <a:t> </a:t>
            </a:r>
            <a:endParaRPr lang="en-GB" sz="1600"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351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682457"/>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cs typeface="Times New Roman" panose="02020603050405020304" pitchFamily="18" charset="0"/>
              </a:rPr>
              <a:t>CORE CONCEPT:</a:t>
            </a:r>
          </a:p>
          <a:p>
            <a:r>
              <a:rPr lang="en-GB" sz="1400" dirty="0">
                <a:solidFill>
                  <a:schemeClr val="bg1"/>
                </a:solidFill>
                <a:latin typeface="Work Sans SemiBold"/>
                <a:cs typeface="Times New Roman"/>
              </a:rPr>
              <a:t>WAYS OF LIVING</a:t>
            </a:r>
          </a:p>
          <a:p>
            <a:r>
              <a:rPr lang="en-GB" sz="1400" dirty="0">
                <a:solidFill>
                  <a:schemeClr val="bg1"/>
                </a:solidFill>
                <a:latin typeface="Work Sans SemiBold"/>
                <a:cs typeface="Times New Roman"/>
              </a:rPr>
              <a:t>QUESTIONS OF VALUES AND COMMITMENTS</a:t>
            </a:r>
            <a:endParaRPr lang="en-US" dirty="0">
              <a:solidFill>
                <a:schemeClr val="bg1"/>
              </a:solidFill>
              <a:latin typeface="Work Sans SemiBold"/>
              <a:cs typeface="Times New Roman"/>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708981"/>
          </a:xfrm>
          <a:prstGeom prst="rect">
            <a:avLst/>
          </a:prstGeom>
          <a:noFill/>
        </p:spPr>
        <p:txBody>
          <a:bodyPr wrap="square">
            <a:spAutoFit/>
          </a:bodyPr>
          <a:lstStyle/>
          <a:p>
            <a:r>
              <a:rPr lang="en-GB" sz="1000" dirty="0">
                <a:effectLst/>
                <a:latin typeface="Work Sans" pitchFamily="2" charset="0"/>
                <a:ea typeface="Calibri" panose="020F0502020204030204" pitchFamily="34" charset="0"/>
                <a:cs typeface="Times New Roman" panose="02020603050405020304" pitchFamily="18" charset="0"/>
              </a:rPr>
              <a:t>Introduce the </a:t>
            </a:r>
            <a:r>
              <a:rPr lang="en-GB" sz="1000" b="1" dirty="0">
                <a:effectLst/>
                <a:latin typeface="Work Sans" pitchFamily="2" charset="0"/>
                <a:ea typeface="Calibri" panose="020F0502020204030204" pitchFamily="34" charset="0"/>
                <a:cs typeface="Times New Roman" panose="02020603050405020304" pitchFamily="18" charset="0"/>
              </a:rPr>
              <a:t>special box.</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To include in the box:</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 </a:t>
            </a:r>
            <a:r>
              <a:rPr lang="en-GB" sz="1000" dirty="0">
                <a:solidFill>
                  <a:srgbClr val="000000"/>
                </a:solidFill>
                <a:effectLst/>
                <a:latin typeface="Work Sans" pitchFamily="2" charset="0"/>
                <a:ea typeface="Calibri" panose="020F0502020204030204" pitchFamily="34" charset="0"/>
                <a:cs typeface="Times New Roman" panose="02020603050405020304" pitchFamily="18" charset="0"/>
              </a:rPr>
              <a:t>hanukkiah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Candles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Oil</a:t>
            </a:r>
            <a:r>
              <a:rPr lang="en-GB" sz="1000" dirty="0">
                <a:solidFill>
                  <a:srgbClr val="464646"/>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 dreidel</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 gift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Pictures of food eaten during Hannukah - potato pancakes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Image of Jewish people celebrating Hannukah </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Introduce </a:t>
            </a:r>
            <a:r>
              <a:rPr lang="en-GB" sz="1000" dirty="0">
                <a:effectLst/>
                <a:latin typeface="Work Sans" pitchFamily="2" charset="0"/>
                <a:ea typeface="Calibri" panose="020F0502020204030204" pitchFamily="34" charset="0"/>
                <a:cs typeface="Times New Roman" panose="02020603050405020304" pitchFamily="18" charset="0"/>
              </a:rPr>
              <a:t>each item to the class.  </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I wonder what all these items have in common.  I wonder what the Jewish people might be celebrating/remembering?</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US" sz="1000" b="1" kern="1200" dirty="0">
                <a:solidFill>
                  <a:srgbClr val="55345A"/>
                </a:solidFill>
                <a:effectLst/>
                <a:latin typeface="Work Sans" pitchFamily="2" charset="0"/>
                <a:ea typeface="Times New Roman" panose="02020603050405020304" pitchFamily="18" charset="0"/>
                <a:cs typeface="Times New Roman" panose="02020603050405020304" pitchFamily="18" charset="0"/>
              </a:rPr>
              <a:t>What are the Jewish people celebrating at their festival of Hanukkah?</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Watch the following clips: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The Jewish story of Hanukkah:  </a:t>
            </a:r>
          </a:p>
          <a:p>
            <a:endParaRPr lang="en-GB" sz="1000" b="1"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Religions of the world:   </a:t>
            </a:r>
          </a:p>
          <a:p>
            <a:r>
              <a:rPr lang="en-GB" sz="1000" b="1" u="sng" dirty="0">
                <a:solidFill>
                  <a:srgbClr val="0000FF"/>
                </a:solidFill>
                <a:latin typeface="Work Sans" pitchFamily="2" charset="0"/>
                <a:ea typeface="Calibri" panose="020F0502020204030204" pitchFamily="34" charset="0"/>
                <a:cs typeface="Times New Roman" panose="02020603050405020304" pitchFamily="18" charset="0"/>
                <a:hlinkClick r:id="rId3"/>
              </a:rPr>
              <a:t>https://www.youtube.com/watch?v=zsXQfCeMHs8</a:t>
            </a:r>
            <a:endParaRPr lang="en-GB" sz="1000" b="1" u="sng" dirty="0">
              <a:solidFill>
                <a:srgbClr val="0000FF"/>
              </a:solidFill>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latin typeface="Work Sans" pitchFamily="2" charset="0"/>
                <a:ea typeface="Calibri" panose="020F0502020204030204" pitchFamily="34" charset="0"/>
                <a:cs typeface="Times New Roman" panose="02020603050405020304" pitchFamily="18" charset="0"/>
              </a:rPr>
              <a:t>T</a:t>
            </a:r>
            <a:r>
              <a:rPr lang="en-GB" sz="1000" b="1" dirty="0">
                <a:effectLst/>
                <a:latin typeface="Work Sans" pitchFamily="2" charset="0"/>
                <a:ea typeface="Calibri" panose="020F0502020204030204" pitchFamily="34" charset="0"/>
                <a:cs typeface="Times New Roman" panose="02020603050405020304" pitchFamily="18" charset="0"/>
              </a:rPr>
              <a:t>he story of Hannukah and how they celebrate from the viewpoint of a 11-year-old child: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https://www.bbc.co.uk/teach/class-clips-video/religious-studies-ks2-what-is-hannukkah/zm6d7nb</a:t>
            </a: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Jumpin’ Jerusalem!  Hanukkah video for kids:  </a:t>
            </a:r>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https://www.youtube.com/watch?v=P8WcSAADpDI</a:t>
            </a:r>
            <a:r>
              <a:rPr lang="en-GB" sz="1000" dirty="0">
                <a:effectLst/>
                <a:latin typeface="Work Sans" pitchFamily="2" charset="0"/>
                <a:ea typeface="Calibri" panose="020F0502020204030204" pitchFamily="34" charset="0"/>
                <a:cs typeface="Times New Roman" panose="02020603050405020304" pitchFamily="18" charset="0"/>
              </a:rPr>
              <a:t> </a:t>
            </a:r>
            <a:r>
              <a:rPr lang="en-GB" sz="1000" b="1"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5763F3BD-73C5-E4C0-A0BA-734BD2F35ADB}"/>
              </a:ext>
            </a:extLst>
          </p:cNvPr>
          <p:cNvSpPr txBox="1">
            <a:spLocks/>
          </p:cNvSpPr>
          <p:nvPr/>
        </p:nvSpPr>
        <p:spPr>
          <a:xfrm>
            <a:off x="2720329" y="266959"/>
            <a:ext cx="7317290"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What are the Jewish people celebrating </a:t>
            </a:r>
            <a:b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br>
            <a: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at their festival of Hanukkah?</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06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2769835"/>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390087" y="712160"/>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36158" y="1681988"/>
            <a:ext cx="748873" cy="748873"/>
          </a:xfrm>
          <a:prstGeom prst="rect">
            <a:avLst/>
          </a:prstGeom>
        </p:spPr>
      </p:pic>
      <p:sp>
        <p:nvSpPr>
          <p:cNvPr id="11" name="Rectangle 10">
            <a:extLst>
              <a:ext uri="{FF2B5EF4-FFF2-40B4-BE49-F238E27FC236}">
                <a16:creationId xmlns:a16="http://schemas.microsoft.com/office/drawing/2014/main" id="{346218F4-AF65-728F-1C2B-F0AA8CAE6C43}"/>
              </a:ext>
            </a:extLst>
          </p:cNvPr>
          <p:cNvSpPr/>
          <p:nvPr/>
        </p:nvSpPr>
        <p:spPr>
          <a:xfrm>
            <a:off x="6095999" y="2764571"/>
            <a:ext cx="3022600" cy="4093429"/>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2A947F6-1B69-709F-552B-F5197D4394BF}"/>
              </a:ext>
            </a:extLst>
          </p:cNvPr>
          <p:cNvSpPr/>
          <p:nvPr/>
        </p:nvSpPr>
        <p:spPr>
          <a:xfrm>
            <a:off x="7026" y="2772851"/>
            <a:ext cx="3022600" cy="408514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B3E40EA-9D19-E051-5153-B02E17681228}"/>
              </a:ext>
            </a:extLst>
          </p:cNvPr>
          <p:cNvSpPr txBox="1"/>
          <p:nvPr/>
        </p:nvSpPr>
        <p:spPr>
          <a:xfrm>
            <a:off x="151342" y="2922188"/>
            <a:ext cx="2390661" cy="261610"/>
          </a:xfrm>
          <a:prstGeom prst="rect">
            <a:avLst/>
          </a:prstGeom>
          <a:noFill/>
        </p:spPr>
        <p:txBody>
          <a:bodyPr wrap="square" rtlCol="0">
            <a:spAutoFit/>
          </a:bodyPr>
          <a:lstStyle/>
          <a:p>
            <a:r>
              <a:rPr lang="en-GB" sz="1100" b="1" dirty="0">
                <a:solidFill>
                  <a:srgbClr val="55345A"/>
                </a:solidFill>
                <a:effectLst/>
                <a:latin typeface="Work Sans" pitchFamily="2" charset="0"/>
                <a:ea typeface="Calibri" panose="020F0502020204030204" pitchFamily="34" charset="0"/>
                <a:cs typeface="Times New Roman" panose="02020603050405020304" pitchFamily="18" charset="0"/>
              </a:rPr>
              <a:t>Key things to note:</a:t>
            </a:r>
            <a:endParaRPr lang="en-GB" sz="11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3B5305D-902E-62CF-B4D2-C7F416A299A9}"/>
              </a:ext>
            </a:extLst>
          </p:cNvPr>
          <p:cNvSpPr txBox="1"/>
          <p:nvPr/>
        </p:nvSpPr>
        <p:spPr>
          <a:xfrm>
            <a:off x="6224215" y="3183798"/>
            <a:ext cx="2761591" cy="707886"/>
          </a:xfrm>
          <a:prstGeom prst="rect">
            <a:avLst/>
          </a:prstGeom>
          <a:noFill/>
        </p:spPr>
        <p:txBody>
          <a:bodyPr wrap="square" rtlCol="0">
            <a:spAutoFit/>
          </a:bodyPr>
          <a:lstStyle/>
          <a:p>
            <a:r>
              <a:rPr lang="en-GB" sz="1000" b="1" dirty="0">
                <a:solidFill>
                  <a:srgbClr val="424242"/>
                </a:solidFill>
                <a:effectLst/>
                <a:latin typeface="Work Sans" pitchFamily="2" charset="0"/>
                <a:ea typeface="Times New Roman" panose="02020603050405020304" pitchFamily="18" charset="0"/>
                <a:cs typeface="Helvetica" panose="020B0604020202020204" pitchFamily="34" charset="0"/>
              </a:rPr>
              <a:t>Sukkot:</a:t>
            </a:r>
            <a:endParaRPr lang="en-GB" sz="1000" dirty="0">
              <a:effectLst/>
              <a:latin typeface="Work Sans" pitchFamily="2" charset="0"/>
              <a:ea typeface="Times New Roman" panose="02020603050405020304" pitchFamily="18" charset="0"/>
            </a:endParaRPr>
          </a:p>
          <a:p>
            <a:r>
              <a:rPr lang="en-US" sz="1000" u="sng" dirty="0">
                <a:solidFill>
                  <a:srgbClr val="0070C0"/>
                </a:solidFill>
                <a:effectLst/>
                <a:latin typeface="Work Sans" pitchFamily="2" charset="0"/>
                <a:ea typeface="Calibri" panose="020F0502020204030204" pitchFamily="34" charset="0"/>
                <a:cs typeface="Times New Roman" panose="02020603050405020304" pitchFamily="18" charset="0"/>
                <a:hlinkClick r:id="rId3"/>
              </a:rPr>
              <a:t>https://www.bbc.co.uk/religion/religions/judaism/holydays/sukkot_1.shtml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US" sz="1000" u="none" strike="noStrike" dirty="0">
                <a:solidFill>
                  <a:srgbClr val="0070C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A809312-3312-B251-1FDE-16D0AD1F8CC8}"/>
              </a:ext>
            </a:extLst>
          </p:cNvPr>
          <p:cNvSpPr txBox="1"/>
          <p:nvPr/>
        </p:nvSpPr>
        <p:spPr>
          <a:xfrm>
            <a:off x="9295165" y="3180635"/>
            <a:ext cx="2660242" cy="553998"/>
          </a:xfrm>
          <a:prstGeom prst="rect">
            <a:avLst/>
          </a:prstGeom>
          <a:noFill/>
        </p:spPr>
        <p:txBody>
          <a:bodyPr wrap="square" rtlCol="0">
            <a:spAutoFit/>
          </a:bodyPr>
          <a:lstStyle/>
          <a:p>
            <a:r>
              <a:rPr lang="en-GB" sz="1000" b="1" dirty="0">
                <a:solidFill>
                  <a:srgbClr val="000000"/>
                </a:solidFill>
                <a:effectLst/>
                <a:latin typeface="Work Sans" pitchFamily="2" charset="0"/>
                <a:ea typeface="Times New Roman" panose="02020603050405020304" pitchFamily="18" charset="0"/>
                <a:cs typeface="Times New Roman" panose="02020603050405020304" pitchFamily="18" charset="0"/>
              </a:rPr>
              <a:t>Hanukkah:</a:t>
            </a:r>
            <a:endParaRPr lang="en-GB" sz="1000" dirty="0">
              <a:effectLst/>
              <a:latin typeface="Work Sans" pitchFamily="2" charset="0"/>
              <a:ea typeface="Calibri" panose="020F0502020204030204" pitchFamily="34" charset="0"/>
              <a:cs typeface="Times New Roman" panose="02020603050405020304" pitchFamily="18" charset="0"/>
            </a:endParaRPr>
          </a:p>
          <a:p>
            <a:r>
              <a:rPr lang="en-US" sz="1000" u="sng" dirty="0">
                <a:solidFill>
                  <a:srgbClr val="0070C0"/>
                </a:solidFill>
                <a:effectLst/>
                <a:latin typeface="Work Sans" pitchFamily="2" charset="0"/>
                <a:ea typeface="Calibri" panose="020F0502020204030204" pitchFamily="34" charset="0"/>
                <a:cs typeface="Times New Roman" panose="02020603050405020304" pitchFamily="18" charset="0"/>
                <a:hlinkClick r:id="rId4"/>
              </a:rPr>
              <a:t>https://www.bbc.co.uk/religion/religions/judaism/holydays/hanukkah.shtml</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62D6125-2F81-6EA3-CDA9-1B0FF6D32772}"/>
              </a:ext>
            </a:extLst>
          </p:cNvPr>
          <p:cNvSpPr txBox="1"/>
          <p:nvPr/>
        </p:nvSpPr>
        <p:spPr>
          <a:xfrm>
            <a:off x="296799" y="413963"/>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sp>
        <p:nvSpPr>
          <p:cNvPr id="10" name="TextBox 9">
            <a:extLst>
              <a:ext uri="{FF2B5EF4-FFF2-40B4-BE49-F238E27FC236}">
                <a16:creationId xmlns:a16="http://schemas.microsoft.com/office/drawing/2014/main" id="{46246C42-DAD4-E1A6-D1E4-29EC25615460}"/>
              </a:ext>
            </a:extLst>
          </p:cNvPr>
          <p:cNvSpPr txBox="1"/>
          <p:nvPr/>
        </p:nvSpPr>
        <p:spPr>
          <a:xfrm>
            <a:off x="208891" y="1191178"/>
            <a:ext cx="2181196" cy="1169551"/>
          </a:xfrm>
          <a:prstGeom prst="rect">
            <a:avLst/>
          </a:prstGeom>
          <a:noFill/>
        </p:spPr>
        <p:txBody>
          <a:bodyPr wrap="square" rtlCol="0">
            <a:spAutoFit/>
          </a:bodyPr>
          <a:lstStyle/>
          <a:p>
            <a:r>
              <a:rPr lang="en-US" sz="1400" dirty="0">
                <a:solidFill>
                  <a:schemeClr val="bg1"/>
                </a:solidFill>
                <a:latin typeface="Work Sans SemiBold" pitchFamily="2" charset="0"/>
              </a:rPr>
              <a:t>CORE CONCEPT:</a:t>
            </a:r>
          </a:p>
          <a:p>
            <a:r>
              <a:rPr lang="en-GB" sz="1400"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WAYS OF LIVING</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a:p>
            <a:r>
              <a:rPr lang="en-GB" sz="1400"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QUESTIONS OF VALUES AND COMMITMENTS</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14B052D-A7F6-7D72-B71B-4B499F89A35E}"/>
              </a:ext>
            </a:extLst>
          </p:cNvPr>
          <p:cNvPicPr>
            <a:picLocks noChangeAspect="1"/>
          </p:cNvPicPr>
          <p:nvPr/>
        </p:nvPicPr>
        <p:blipFill rotWithShape="1">
          <a:blip r:embed="rId5">
            <a:extLst>
              <a:ext uri="{28A0092B-C50C-407E-A947-70E740481C1C}">
                <a14:useLocalDpi xmlns:a14="http://schemas.microsoft.com/office/drawing/2010/main" val="0"/>
              </a:ext>
            </a:extLst>
          </a:blip>
          <a:srcRect l="15754"/>
          <a:stretch/>
        </p:blipFill>
        <p:spPr bwMode="auto">
          <a:xfrm>
            <a:off x="296798" y="4088199"/>
            <a:ext cx="2241617" cy="1503165"/>
          </a:xfrm>
          <a:prstGeom prst="rect">
            <a:avLst/>
          </a:prstGeom>
          <a:noFill/>
          <a:ln>
            <a:noFill/>
          </a:ln>
        </p:spPr>
      </p:pic>
      <p:pic>
        <p:nvPicPr>
          <p:cNvPr id="15" name="Picture 14">
            <a:extLst>
              <a:ext uri="{FF2B5EF4-FFF2-40B4-BE49-F238E27FC236}">
                <a16:creationId xmlns:a16="http://schemas.microsoft.com/office/drawing/2014/main" id="{91092F98-0D63-A8A5-B1BF-1A265C56633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3318051" y="4082587"/>
            <a:ext cx="2263165" cy="1508777"/>
          </a:xfrm>
          <a:prstGeom prst="rect">
            <a:avLst/>
          </a:prstGeom>
          <a:noFill/>
          <a:ln>
            <a:noFill/>
          </a:ln>
        </p:spPr>
      </p:pic>
      <p:pic>
        <p:nvPicPr>
          <p:cNvPr id="20" name="Picture 19">
            <a:extLst>
              <a:ext uri="{FF2B5EF4-FFF2-40B4-BE49-F238E27FC236}">
                <a16:creationId xmlns:a16="http://schemas.microsoft.com/office/drawing/2014/main" id="{323853A5-4AED-EFD5-44E0-CCA9C02A6D8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6366473" y="4081541"/>
            <a:ext cx="2267942" cy="1513604"/>
          </a:xfrm>
          <a:prstGeom prst="rect">
            <a:avLst/>
          </a:prstGeom>
          <a:noFill/>
          <a:ln>
            <a:noFill/>
          </a:ln>
        </p:spPr>
      </p:pic>
      <p:pic>
        <p:nvPicPr>
          <p:cNvPr id="21" name="Picture 20">
            <a:extLst>
              <a:ext uri="{FF2B5EF4-FFF2-40B4-BE49-F238E27FC236}">
                <a16:creationId xmlns:a16="http://schemas.microsoft.com/office/drawing/2014/main" id="{C00D8654-36EC-1047-F236-BA1E4CCB151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auto">
          <a:xfrm>
            <a:off x="9509988" y="4081541"/>
            <a:ext cx="2385214" cy="1509823"/>
          </a:xfrm>
          <a:prstGeom prst="rect">
            <a:avLst/>
          </a:prstGeom>
          <a:noFill/>
          <a:ln>
            <a:noFill/>
          </a:ln>
        </p:spPr>
      </p:pic>
      <p:sp>
        <p:nvSpPr>
          <p:cNvPr id="22" name="TextBox 21">
            <a:extLst>
              <a:ext uri="{FF2B5EF4-FFF2-40B4-BE49-F238E27FC236}">
                <a16:creationId xmlns:a16="http://schemas.microsoft.com/office/drawing/2014/main" id="{97ABBA7D-95BB-DDAF-1169-1424C93BB08A}"/>
              </a:ext>
            </a:extLst>
          </p:cNvPr>
          <p:cNvSpPr txBox="1"/>
          <p:nvPr/>
        </p:nvSpPr>
        <p:spPr>
          <a:xfrm>
            <a:off x="151342" y="3239273"/>
            <a:ext cx="2761591" cy="874598"/>
          </a:xfrm>
          <a:prstGeom prst="rect">
            <a:avLst/>
          </a:prstGeom>
          <a:noFill/>
        </p:spPr>
        <p:txBody>
          <a:bodyPr wrap="square" rtlCol="0">
            <a:spAutoFit/>
          </a:bodyPr>
          <a:lstStyle/>
          <a:p>
            <a:pPr>
              <a:spcBef>
                <a:spcPts val="50"/>
              </a:spcBef>
            </a:pPr>
            <a:r>
              <a:rPr lang="en-GB" sz="1000" b="1" dirty="0">
                <a:effectLst/>
                <a:latin typeface="Work Sans" pitchFamily="2" charset="0"/>
                <a:ea typeface="Calibri" panose="020F0502020204030204" pitchFamily="34" charset="0"/>
                <a:cs typeface="Times New Roman" panose="02020603050405020304" pitchFamily="18" charset="0"/>
              </a:rPr>
              <a:t>Rosh Hashanah: </a:t>
            </a:r>
            <a:endParaRPr lang="en-GB" sz="1000" dirty="0">
              <a:effectLst/>
              <a:latin typeface="Work Sans" pitchFamily="2" charset="0"/>
              <a:ea typeface="Calibri" panose="020F0502020204030204" pitchFamily="34" charset="0"/>
              <a:cs typeface="Times New Roman" panose="02020603050405020304" pitchFamily="18" charset="0"/>
            </a:endParaRPr>
          </a:p>
          <a:p>
            <a:pPr>
              <a:spcBef>
                <a:spcPts val="50"/>
              </a:spcBef>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US" sz="1000" u="sng" dirty="0">
                <a:solidFill>
                  <a:srgbClr val="0070C0"/>
                </a:solidFill>
                <a:effectLst/>
                <a:latin typeface="Work Sans" pitchFamily="2" charset="0"/>
                <a:ea typeface="Calibri" panose="020F0502020204030204" pitchFamily="34" charset="0"/>
                <a:cs typeface="Times New Roman" panose="02020603050405020304" pitchFamily="18" charset="0"/>
                <a:hlinkClick r:id="rId9"/>
              </a:rPr>
              <a:t>https://www.bbc.co.uk/religion/religions/judaism/holydays/roshhashanah.shtml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US" sz="1000" u="none" strike="noStrike" dirty="0">
                <a:solidFill>
                  <a:srgbClr val="0070C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1142C7D5-8868-E8B9-5D31-095F10874D21}"/>
              </a:ext>
            </a:extLst>
          </p:cNvPr>
          <p:cNvSpPr txBox="1"/>
          <p:nvPr/>
        </p:nvSpPr>
        <p:spPr>
          <a:xfrm>
            <a:off x="3157842" y="3183798"/>
            <a:ext cx="2761591" cy="1028487"/>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 Yom Kippur:</a:t>
            </a:r>
            <a:endParaRPr lang="en-GB" sz="1000" dirty="0">
              <a:effectLst/>
              <a:latin typeface="Work Sans" pitchFamily="2" charset="0"/>
              <a:ea typeface="Calibri" panose="020F0502020204030204" pitchFamily="34" charset="0"/>
              <a:cs typeface="Times New Roman" panose="02020603050405020304" pitchFamily="18" charset="0"/>
            </a:endParaRPr>
          </a:p>
          <a:p>
            <a:pPr>
              <a:spcBef>
                <a:spcPts val="50"/>
              </a:spcBef>
            </a:pPr>
            <a:r>
              <a:rPr lang="en-GB" sz="1000" b="1" dirty="0">
                <a:effectLst/>
                <a:latin typeface="Work Sans" pitchFamily="2" charset="0"/>
                <a:ea typeface="Calibri" panose="020F0502020204030204" pitchFamily="34" charset="0"/>
                <a:cs typeface="Calibri Light" panose="020F03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US" sz="1000" u="sng" kern="100" dirty="0">
                <a:solidFill>
                  <a:srgbClr val="0000FF"/>
                </a:solidFill>
                <a:effectLst/>
                <a:latin typeface="Work Sans" pitchFamily="2" charset="0"/>
                <a:ea typeface="Calibri" panose="020F0502020204030204" pitchFamily="34" charset="0"/>
                <a:cs typeface="Times New Roman" panose="02020603050405020304" pitchFamily="18" charset="0"/>
                <a:hlinkClick r:id="rId10"/>
              </a:rPr>
              <a:t>https://www.bbc.co.uk/religion/religions/judaism/holydays/yomkippur.shtml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US" sz="1000" u="none" strike="noStrike" kern="100" dirty="0">
                <a:solidFill>
                  <a:srgbClr val="0000FF"/>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US" sz="1000" u="none" strike="noStrike" dirty="0">
                <a:solidFill>
                  <a:srgbClr val="0070C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DBF5C4AC-8D00-6E1A-038F-D65EE7671BF8}"/>
              </a:ext>
            </a:extLst>
          </p:cNvPr>
          <p:cNvSpPr txBox="1"/>
          <p:nvPr/>
        </p:nvSpPr>
        <p:spPr>
          <a:xfrm>
            <a:off x="2390087" y="1933313"/>
            <a:ext cx="6627904" cy="246221"/>
          </a:xfrm>
          <a:prstGeom prst="rect">
            <a:avLst/>
          </a:prstGeom>
          <a:noFill/>
        </p:spPr>
        <p:txBody>
          <a:bodyPr wrap="square">
            <a:spAutoFit/>
          </a:bodyPr>
          <a:lstStyle/>
          <a:p>
            <a:pPr>
              <a:spcBef>
                <a:spcPts val="50"/>
              </a:spcBef>
            </a:pPr>
            <a:r>
              <a:rPr lang="en-GB" sz="1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See these links for the definitions of key religious vocabulary</a:t>
            </a:r>
            <a:r>
              <a:rPr lang="en-GB" sz="1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300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3785652"/>
          </a:xfrm>
          <a:prstGeom prst="rect">
            <a:avLst/>
          </a:prstGeom>
          <a:noFill/>
        </p:spPr>
        <p:txBody>
          <a:bodyPr wrap="square">
            <a:spAutoFit/>
          </a:bodyPr>
          <a:lstStyle/>
          <a:p>
            <a:r>
              <a:rPr lang="en-GB" sz="1000" dirty="0">
                <a:effectLst/>
                <a:latin typeface="Work Sans" pitchFamily="2" charset="0"/>
                <a:ea typeface="Calibri" panose="020F0502020204030204" pitchFamily="34" charset="0"/>
                <a:cs typeface="Times New Roman" panose="02020603050405020304" pitchFamily="18" charset="0"/>
              </a:rPr>
              <a:t>For further knowledge:  </a:t>
            </a:r>
            <a:r>
              <a:rPr lang="en-GB" sz="1000" b="1" dirty="0">
                <a:effectLst/>
                <a:latin typeface="Work Sans" pitchFamily="2" charset="0"/>
                <a:ea typeface="Calibri" panose="020F0502020204030204" pitchFamily="34" charset="0"/>
                <a:cs typeface="Times New Roman" panose="02020603050405020304" pitchFamily="18" charset="0"/>
              </a:rPr>
              <a:t>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b="1"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Explain</a:t>
            </a:r>
            <a:r>
              <a:rPr lang="en-GB" sz="1000" dirty="0">
                <a:effectLst/>
                <a:latin typeface="Work Sans" pitchFamily="2" charset="0"/>
                <a:ea typeface="Calibri" panose="020F0502020204030204" pitchFamily="34" charset="0"/>
                <a:cs typeface="Times New Roman" panose="02020603050405020304" pitchFamily="18" charset="0"/>
              </a:rPr>
              <a:t> the meaning of the festival.</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A Hannukah has 8 candle holders and a ninth placed in the middle at a higher level.  It is different to a Menorah which has seven candle branches and was lit in the temple before it was destroyed.</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 you think of other festivals where the symbol of light is important for different reasons?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 you name any other miracles you may know?  What do you think all miracles have in common?</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Formative assessment:</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Complete task:</a:t>
            </a:r>
            <a:r>
              <a:rPr lang="en-GB" sz="1000" b="1" dirty="0">
                <a:effectLst/>
                <a:latin typeface="Work Sans" pitchFamily="2" charset="0"/>
                <a:ea typeface="Calibri" panose="020F0502020204030204" pitchFamily="34" charset="0"/>
                <a:cs typeface="Times New Roman" panose="02020603050405020304" pitchFamily="18" charset="0"/>
              </a:rPr>
              <a:t>  (See appendix lesson 6)</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 the following: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meaning of each festival.</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Why and how each festival is remembered by the Jewish community.</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CEC4FF6B-1378-4BBB-15E6-87439BB98553}"/>
              </a:ext>
            </a:extLst>
          </p:cNvPr>
          <p:cNvSpPr txBox="1"/>
          <p:nvPr/>
        </p:nvSpPr>
        <p:spPr>
          <a:xfrm>
            <a:off x="296800" y="682457"/>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cs typeface="Times New Roman" panose="02020603050405020304" pitchFamily="18" charset="0"/>
              </a:rPr>
              <a:t>CORE CONCEPT:</a:t>
            </a:r>
          </a:p>
          <a:p>
            <a:r>
              <a:rPr lang="en-GB" sz="1400" dirty="0">
                <a:solidFill>
                  <a:schemeClr val="bg1"/>
                </a:solidFill>
                <a:latin typeface="Work Sans SemiBold"/>
                <a:cs typeface="Times New Roman"/>
              </a:rPr>
              <a:t>WAYS OF LIVING</a:t>
            </a:r>
          </a:p>
          <a:p>
            <a:r>
              <a:rPr lang="en-GB" sz="1400" dirty="0">
                <a:solidFill>
                  <a:schemeClr val="bg1"/>
                </a:solidFill>
                <a:latin typeface="Work Sans SemiBold"/>
                <a:cs typeface="Times New Roman"/>
              </a:rPr>
              <a:t>QUESTIONS OF VALUES AND COMMITMENTS</a:t>
            </a:r>
            <a:endParaRPr lang="en-US" dirty="0">
              <a:solidFill>
                <a:schemeClr val="bg1"/>
              </a:solidFill>
              <a:latin typeface="Work Sans SemiBold"/>
              <a:cs typeface="Times New Roman"/>
            </a:endParaRPr>
          </a:p>
        </p:txBody>
      </p:sp>
      <p:sp>
        <p:nvSpPr>
          <p:cNvPr id="9" name="TextBox 8">
            <a:extLst>
              <a:ext uri="{FF2B5EF4-FFF2-40B4-BE49-F238E27FC236}">
                <a16:creationId xmlns:a16="http://schemas.microsoft.com/office/drawing/2014/main" id="{AA202A05-FEE5-7481-841E-6A417914ED0F}"/>
              </a:ext>
            </a:extLst>
          </p:cNvPr>
          <p:cNvSpPr txBox="1">
            <a:spLocks/>
          </p:cNvSpPr>
          <p:nvPr/>
        </p:nvSpPr>
        <p:spPr>
          <a:xfrm>
            <a:off x="2720329" y="266959"/>
            <a:ext cx="7317290"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What are the Jewish people celebrating </a:t>
            </a:r>
            <a:b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br>
            <a: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at their festival of Hanukkah?</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63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3261855"/>
          </a:xfrm>
          <a:prstGeom prst="rect">
            <a:avLst/>
          </a:prstGeom>
          <a:noFill/>
        </p:spPr>
        <p:txBody>
          <a:bodyPr wrap="square">
            <a:spAutoFit/>
          </a:bodyPr>
          <a:lstStyle/>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If you were a Jewish person, what festival do you think is the most significant one in helping a Jewish person live their faith today?  Can you say why?</a:t>
            </a: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Which Jewish festival do you think is most important?</a:t>
            </a:r>
          </a:p>
          <a:p>
            <a:pPr marL="342900" lvl="0" indent="-342900">
              <a:lnSpc>
                <a:spcPct val="106000"/>
              </a:lnSpc>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Do you celebrate a religious festival in your family and if so, what does it help you to remember?</a:t>
            </a:r>
          </a:p>
          <a:p>
            <a:pPr marL="342900" lvl="0" indent="-342900">
              <a:lnSpc>
                <a:spcPct val="106000"/>
              </a:lnSpc>
              <a:spcAft>
                <a:spcPts val="800"/>
              </a:spcAft>
              <a:buFont typeface="Symbol" panose="05050102010706020507" pitchFamily="18" charset="2"/>
              <a:buChar char=""/>
            </a:pPr>
            <a:r>
              <a:rPr lang="en-GB" sz="1000" dirty="0">
                <a:effectLst/>
                <a:latin typeface="Work Sans" pitchFamily="2" charset="0"/>
                <a:ea typeface="Calibri" panose="020F0502020204030204" pitchFamily="34" charset="0"/>
                <a:cs typeface="Times New Roman" panose="02020603050405020304" pitchFamily="18" charset="0"/>
              </a:rPr>
              <a:t>What events/people are important in your life?  Can you say why?  How do you think these important events/people influence they way you think and behave?</a:t>
            </a: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Return to the big question:</a:t>
            </a:r>
            <a:r>
              <a:rPr lang="en-GB" sz="1000" b="1" dirty="0">
                <a:solidFill>
                  <a:srgbClr val="7030A0"/>
                </a:solidFill>
                <a:effectLst/>
                <a:latin typeface="Work Sans" pitchFamily="2" charset="0"/>
                <a:ea typeface="Calibri" panose="020F0502020204030204" pitchFamily="34" charset="0"/>
                <a:cs typeface="Times New Roman" panose="02020603050405020304" pitchFamily="18" charset="0"/>
              </a:rPr>
              <a: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Why are they having a Jewish party?</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pairs, pupils to share their reflections and answers.  The teacher to listen in and address any misconceptions and make note of any significant responses from individuals.</a:t>
            </a:r>
          </a:p>
          <a:p>
            <a:pPr>
              <a:lnSpc>
                <a:spcPct val="107000"/>
              </a:lnSpc>
              <a:spcAft>
                <a:spcPts val="800"/>
              </a:spcAft>
            </a:pPr>
            <a:r>
              <a:rPr lang="en-GB" sz="1000" b="1" dirty="0">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Teachers to ensure that pupils understand that Jewish festivals are all to do with remembering and acknowledging the past and God’s faithfulness to His people.</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618240E3-1375-BF14-B597-4CCB89881B9E}"/>
              </a:ext>
            </a:extLst>
          </p:cNvPr>
          <p:cNvSpPr txBox="1"/>
          <p:nvPr/>
        </p:nvSpPr>
        <p:spPr>
          <a:xfrm>
            <a:off x="296800" y="682457"/>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cs typeface="Times New Roman" panose="02020603050405020304" pitchFamily="18" charset="0"/>
              </a:rPr>
              <a:t>CORE CONCEPT:</a:t>
            </a:r>
          </a:p>
          <a:p>
            <a:r>
              <a:rPr lang="en-GB" sz="1400" dirty="0">
                <a:solidFill>
                  <a:schemeClr val="bg1"/>
                </a:solidFill>
                <a:latin typeface="Work Sans SemiBold"/>
                <a:cs typeface="Times New Roman"/>
              </a:rPr>
              <a:t>WAYS OF LIVING</a:t>
            </a:r>
          </a:p>
          <a:p>
            <a:r>
              <a:rPr lang="en-GB" sz="1400" dirty="0">
                <a:solidFill>
                  <a:schemeClr val="bg1"/>
                </a:solidFill>
                <a:latin typeface="Work Sans SemiBold"/>
                <a:cs typeface="Times New Roman"/>
              </a:rPr>
              <a:t>QUESTIONS OF VALUES AND COMMITMENTS</a:t>
            </a:r>
            <a:endParaRPr lang="en-US" dirty="0">
              <a:solidFill>
                <a:schemeClr val="bg1"/>
              </a:solidFill>
              <a:latin typeface="Work Sans SemiBold"/>
              <a:cs typeface="Times New Roman"/>
            </a:endParaRPr>
          </a:p>
        </p:txBody>
      </p:sp>
      <p:sp>
        <p:nvSpPr>
          <p:cNvPr id="9" name="TextBox 8">
            <a:extLst>
              <a:ext uri="{FF2B5EF4-FFF2-40B4-BE49-F238E27FC236}">
                <a16:creationId xmlns:a16="http://schemas.microsoft.com/office/drawing/2014/main" id="{1267D19F-55A4-9BA0-AB49-441F7808AD55}"/>
              </a:ext>
            </a:extLst>
          </p:cNvPr>
          <p:cNvSpPr txBox="1">
            <a:spLocks/>
          </p:cNvSpPr>
          <p:nvPr/>
        </p:nvSpPr>
        <p:spPr>
          <a:xfrm>
            <a:off x="2720329" y="266959"/>
            <a:ext cx="7317290"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What are the Jewish people celebrating </a:t>
            </a:r>
            <a:b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br>
            <a: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at their festival of Hanukkah?</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87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90910" y="1875410"/>
            <a:ext cx="7342132" cy="1015663"/>
          </a:xfrm>
          <a:prstGeom prst="rect">
            <a:avLst/>
          </a:prstGeom>
          <a:noFill/>
        </p:spPr>
        <p:txBody>
          <a:bodyPr wrap="square">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Items for the special box.</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Jewish story of Hanukkah:  Religions of the world:   </a:t>
            </a:r>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https://www.youtube.com/watch?v=zsXQfCeMHs8</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https://www.bbc.co.uk/teach/class-clips-video/religious-studies-ks2-what-is-hannukkah/zm6d7nb</a:t>
            </a:r>
            <a:r>
              <a:rPr lang="en-GB" sz="1000" dirty="0">
                <a:effectLst/>
                <a:latin typeface="Work Sans" pitchFamily="2" charset="0"/>
                <a:ea typeface="Calibri" panose="020F0502020204030204" pitchFamily="34" charset="0"/>
                <a:cs typeface="Times New Roman" panose="02020603050405020304" pitchFamily="18" charset="0"/>
              </a:rPr>
              <a:t>  -  the story of Hannukah and how they celebrate  from the viewpoint of a 11-year-old child.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Jumpin’ Jerusalem!  Hanukkah video for kids:  </a:t>
            </a:r>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https://www.youtube.com/watch?v=P8WcSAADpDI</a:t>
            </a:r>
            <a:r>
              <a:rPr lang="en-GB" sz="1000" dirty="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Appendix lesson 6.</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342132" cy="246542"/>
          </a:xfrm>
          <a:prstGeom prst="rect">
            <a:avLst/>
          </a:prstGeom>
          <a:noFill/>
        </p:spPr>
        <p:txBody>
          <a:bodyPr wrap="square">
            <a:spAutoFit/>
          </a:bodyPr>
          <a:lstStyle/>
          <a:p>
            <a:pPr lvl="0">
              <a:lnSpc>
                <a:spcPct val="106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Type sensitivities...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C5B3E6D-F367-0CC5-B00D-6EF465EF8A4B}"/>
              </a:ext>
            </a:extLst>
          </p:cNvPr>
          <p:cNvSpPr txBox="1"/>
          <p:nvPr/>
        </p:nvSpPr>
        <p:spPr>
          <a:xfrm>
            <a:off x="296800" y="682457"/>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cs typeface="Times New Roman" panose="02020603050405020304" pitchFamily="18" charset="0"/>
              </a:rPr>
              <a:t>CORE CONCEPT:</a:t>
            </a:r>
          </a:p>
          <a:p>
            <a:r>
              <a:rPr lang="en-GB" sz="1400" dirty="0">
                <a:solidFill>
                  <a:schemeClr val="bg1"/>
                </a:solidFill>
                <a:latin typeface="Work Sans SemiBold"/>
                <a:cs typeface="Times New Roman"/>
              </a:rPr>
              <a:t>WAYS OF LIVING</a:t>
            </a:r>
          </a:p>
          <a:p>
            <a:r>
              <a:rPr lang="en-GB" sz="1400" dirty="0">
                <a:solidFill>
                  <a:schemeClr val="bg1"/>
                </a:solidFill>
                <a:latin typeface="Work Sans SemiBold"/>
                <a:cs typeface="Times New Roman"/>
              </a:rPr>
              <a:t>QUESTIONS OF VALUES AND COMMITMENTS</a:t>
            </a:r>
            <a:endParaRPr lang="en-US" dirty="0">
              <a:solidFill>
                <a:schemeClr val="bg1"/>
              </a:solidFill>
              <a:latin typeface="Work Sans SemiBold"/>
              <a:cs typeface="Times New Roman"/>
            </a:endParaRPr>
          </a:p>
        </p:txBody>
      </p:sp>
      <p:sp>
        <p:nvSpPr>
          <p:cNvPr id="7" name="TextBox 6">
            <a:extLst>
              <a:ext uri="{FF2B5EF4-FFF2-40B4-BE49-F238E27FC236}">
                <a16:creationId xmlns:a16="http://schemas.microsoft.com/office/drawing/2014/main" id="{1D364867-55FC-3E4E-C3AF-E86F86FFCFD8}"/>
              </a:ext>
            </a:extLst>
          </p:cNvPr>
          <p:cNvSpPr txBox="1">
            <a:spLocks/>
          </p:cNvSpPr>
          <p:nvPr/>
        </p:nvSpPr>
        <p:spPr>
          <a:xfrm>
            <a:off x="2720329" y="266959"/>
            <a:ext cx="7317290"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6: </a:t>
            </a:r>
            <a: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What are the Jewish people celebrating </a:t>
            </a:r>
            <a:b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br>
            <a:r>
              <a:rPr lang="en-US"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at their festival of Hanukkah?</a:t>
            </a:r>
            <a:endPar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169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E815B98-6D0A-1E48-8EB0-73F044A24F7A}"/>
              </a:ext>
            </a:extLst>
          </p:cNvPr>
          <p:cNvSpPr txBox="1"/>
          <p:nvPr/>
        </p:nvSpPr>
        <p:spPr>
          <a:xfrm>
            <a:off x="2328042" y="3738007"/>
            <a:ext cx="7535917" cy="1369606"/>
          </a:xfrm>
          <a:prstGeom prst="rect">
            <a:avLst/>
          </a:prstGeom>
          <a:noFill/>
        </p:spPr>
        <p:txBody>
          <a:bodyPr wrap="square" rtlCol="0">
            <a:spAutoFit/>
          </a:bodyPr>
          <a:lstStyle/>
          <a:p>
            <a:pPr algn="ctr"/>
            <a:r>
              <a:rPr lang="en-GB" sz="1400" b="1" u="none" strike="noStrike" dirty="0">
                <a:solidFill>
                  <a:schemeClr val="bg1"/>
                </a:solidFill>
                <a:effectLst/>
                <a:latin typeface="Work Sans SemiBold" pitchFamily="2" charset="77"/>
              </a:rPr>
              <a:t>London Diocesan Board for Schools </a:t>
            </a:r>
          </a:p>
          <a:p>
            <a:pPr algn="ctr"/>
            <a:r>
              <a:rPr lang="en-GB" sz="1400" b="1" u="sng" dirty="0">
                <a:solidFill>
                  <a:schemeClr val="bg1"/>
                </a:solidFill>
                <a:latin typeface="Work Sans SemiBold" pitchFamily="2" charset="77"/>
              </a:rPr>
              <a:t>www.ldbs.co.uk</a:t>
            </a:r>
            <a:r>
              <a:rPr lang="en-GB" sz="1400" b="1" strike="noStrike" dirty="0">
                <a:solidFill>
                  <a:schemeClr val="bg1"/>
                </a:solidFill>
                <a:effectLst/>
                <a:latin typeface="Work Sans SemiBold" pitchFamily="2" charset="77"/>
              </a:rPr>
              <a:t>   </a:t>
            </a:r>
            <a:r>
              <a:rPr lang="en-GB" sz="1400" b="1" u="none" strike="noStrike" dirty="0">
                <a:solidFill>
                  <a:schemeClr val="bg1"/>
                </a:solidFill>
                <a:effectLst/>
                <a:latin typeface="Work Sans SemiBold" pitchFamily="2" charset="77"/>
              </a:rPr>
              <a:t>020 7932 1100</a:t>
            </a:r>
          </a:p>
          <a:p>
            <a:pPr algn="ctr"/>
            <a:br>
              <a:rPr lang="en-GB" sz="1100" dirty="0">
                <a:solidFill>
                  <a:schemeClr val="bg1"/>
                </a:solidFill>
                <a:latin typeface="Work Sans" pitchFamily="2" charset="77"/>
              </a:rPr>
            </a:br>
            <a:r>
              <a:rPr lang="en-GB" sz="1100" u="none" strike="noStrike" dirty="0">
                <a:solidFill>
                  <a:schemeClr val="bg1"/>
                </a:solidFill>
                <a:effectLst/>
                <a:latin typeface="Work Sans" pitchFamily="2" charset="77"/>
              </a:rPr>
              <a:t>London Diocesan Board for Schools is a Charitable Company Limited by Guarantee. </a:t>
            </a:r>
            <a:br>
              <a:rPr lang="en-GB" sz="1100" u="none" strike="noStrike" dirty="0">
                <a:solidFill>
                  <a:schemeClr val="bg1"/>
                </a:solidFill>
                <a:effectLst/>
                <a:latin typeface="Work Sans" pitchFamily="2" charset="77"/>
              </a:rPr>
            </a:br>
            <a:r>
              <a:rPr lang="en-GB" sz="1100" u="none" strike="noStrike" dirty="0">
                <a:solidFill>
                  <a:schemeClr val="bg1"/>
                </a:solidFill>
                <a:effectLst/>
                <a:latin typeface="Work Sans" pitchFamily="2" charset="77"/>
              </a:rPr>
              <a:t>Company Registration No 198131. Charity Registration No 313000. </a:t>
            </a:r>
            <a:br>
              <a:rPr lang="en-GB" sz="1100" u="none" strike="noStrike" dirty="0">
                <a:solidFill>
                  <a:schemeClr val="bg1"/>
                </a:solidFill>
                <a:effectLst/>
                <a:latin typeface="Work Sans" pitchFamily="2" charset="77"/>
              </a:rPr>
            </a:br>
            <a:endParaRPr lang="en-GB" sz="1100" u="none" strike="noStrike" dirty="0">
              <a:solidFill>
                <a:schemeClr val="bg1"/>
              </a:solidFill>
              <a:effectLst/>
              <a:latin typeface="Work Sans" pitchFamily="2" charset="77"/>
            </a:endParaRPr>
          </a:p>
          <a:p>
            <a:pPr algn="ctr"/>
            <a:r>
              <a:rPr lang="en-GB" sz="1100" u="none" strike="noStrike" dirty="0">
                <a:solidFill>
                  <a:schemeClr val="bg1"/>
                </a:solidFill>
                <a:effectLst/>
                <a:latin typeface="Work Sans" pitchFamily="2" charset="77"/>
              </a:rPr>
              <a:t>Registered Address: London Diocesan House, 36 Causton Street, London, SW1P 4AU</a:t>
            </a:r>
          </a:p>
        </p:txBody>
      </p:sp>
      <p:pic>
        <p:nvPicPr>
          <p:cNvPr id="4" name="Picture 3">
            <a:extLst>
              <a:ext uri="{FF2B5EF4-FFF2-40B4-BE49-F238E27FC236}">
                <a16:creationId xmlns:a16="http://schemas.microsoft.com/office/drawing/2014/main" id="{10173B46-344B-050C-4F9D-D83921089364}"/>
              </a:ext>
            </a:extLst>
          </p:cNvPr>
          <p:cNvPicPr>
            <a:picLocks noChangeAspect="1"/>
          </p:cNvPicPr>
          <p:nvPr/>
        </p:nvPicPr>
        <p:blipFill>
          <a:blip r:embed="rId3"/>
          <a:srcRect/>
          <a:stretch/>
        </p:blipFill>
        <p:spPr>
          <a:xfrm>
            <a:off x="5249940" y="1736881"/>
            <a:ext cx="1692119" cy="1692119"/>
          </a:xfrm>
          <a:prstGeom prst="rect">
            <a:avLst/>
          </a:prstGeom>
        </p:spPr>
      </p:pic>
      <p:sp>
        <p:nvSpPr>
          <p:cNvPr id="5" name="TextBox 4">
            <a:extLst>
              <a:ext uri="{FF2B5EF4-FFF2-40B4-BE49-F238E27FC236}">
                <a16:creationId xmlns:a16="http://schemas.microsoft.com/office/drawing/2014/main" id="{81CDD2C9-F4D6-9DA4-4528-D7F81E15003A}"/>
              </a:ext>
            </a:extLst>
          </p:cNvPr>
          <p:cNvSpPr txBox="1"/>
          <p:nvPr/>
        </p:nvSpPr>
        <p:spPr>
          <a:xfrm>
            <a:off x="1728650" y="5244602"/>
            <a:ext cx="8734697" cy="1480213"/>
          </a:xfrm>
          <a:prstGeom prst="rect">
            <a:avLst/>
          </a:prstGeom>
          <a:noFill/>
        </p:spPr>
        <p:txBody>
          <a:bodyPr wrap="square" rtlCol="0">
            <a:spAutoFit/>
          </a:bodyPr>
          <a:lstStyle/>
          <a:p>
            <a:pPr algn="ctr">
              <a:lnSpc>
                <a:spcPct val="107000"/>
              </a:lnSpc>
              <a:spcAft>
                <a:spcPts val="800"/>
              </a:spcAft>
            </a:pPr>
            <a:r>
              <a:rPr lang="en-GB" sz="1100" kern="100" dirty="0">
                <a:solidFill>
                  <a:schemeClr val="bg1"/>
                </a:solidFill>
                <a:effectLst/>
                <a:latin typeface="Work Sans" pitchFamily="2" charset="0"/>
                <a:ea typeface="Calibri" panose="020F0502020204030204" pitchFamily="34" charset="0"/>
                <a:cs typeface="Calibri" panose="020F0502020204030204" pitchFamily="34" charset="0"/>
              </a:rPr>
              <a:t>©</a:t>
            </a:r>
            <a:r>
              <a:rPr lang="en-GB" sz="1100" kern="100" dirty="0">
                <a:solidFill>
                  <a:schemeClr val="bg1"/>
                </a:solidFill>
                <a:effectLst/>
                <a:latin typeface="Work Sans" pitchFamily="2" charset="0"/>
                <a:ea typeface="Calibri" panose="020F0502020204030204" pitchFamily="34" charset="0"/>
                <a:cs typeface="Times New Roman" panose="02020603050405020304" pitchFamily="18" charset="0"/>
              </a:rPr>
              <a:t> Copyright London Diocesan Board for Schools 2023</a:t>
            </a:r>
          </a:p>
          <a:p>
            <a:pPr algn="ctr">
              <a:lnSpc>
                <a:spcPct val="107000"/>
              </a:lnSpc>
              <a:spcAft>
                <a:spcPts val="800"/>
              </a:spcAft>
            </a:pPr>
            <a:r>
              <a:rPr lang="en-GB" sz="1100" kern="100" dirty="0">
                <a:solidFill>
                  <a:schemeClr val="bg1"/>
                </a:solidFill>
                <a:effectLst/>
                <a:latin typeface="Work Sans" pitchFamily="2" charset="0"/>
                <a:ea typeface="Calibri" panose="020F0502020204030204" pitchFamily="34" charset="0"/>
                <a:cs typeface="Times New Roman" panose="02020603050405020304" pitchFamily="18" charset="0"/>
              </a:rPr>
              <a:t>All rights reserved. No part of these slides may be reproduced, stored in a retrieval system or transmitted in any form or by any other means, electronic or mechanical photocopying, recording or otherwise without the prior written permission of the London Diocesan Board for Schools. These slides may not be lent, resold, hired out or otherwise disposed of by way of trade without the prior consent of the London Diocesan Board for Schools. </a:t>
            </a:r>
          </a:p>
          <a:p>
            <a:endParaRPr lang="en-GB" dirty="0"/>
          </a:p>
        </p:txBody>
      </p:sp>
    </p:spTree>
    <p:extLst>
      <p:ext uri="{BB962C8B-B14F-4D97-AF65-F5344CB8AC3E}">
        <p14:creationId xmlns:p14="http://schemas.microsoft.com/office/powerpoint/2010/main" val="13090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720329" y="307456"/>
            <a:ext cx="5987254" cy="461665"/>
          </a:xfrm>
          <a:prstGeom prst="rect">
            <a:avLst/>
          </a:prstGeom>
          <a:noFill/>
        </p:spPr>
        <p:txBody>
          <a:bodyPr wrap="square" lIns="91440" tIns="45720" rIns="91440" bIns="45720" rtlCol="0" anchor="t">
            <a:spAutoFit/>
          </a:bodyPr>
          <a:lstStyle/>
          <a:p>
            <a:r>
              <a:rPr lang="en-GB" sz="2400" b="1" dirty="0">
                <a:solidFill>
                  <a:schemeClr val="bg1"/>
                </a:solidFill>
                <a:effectLst/>
                <a:latin typeface="Work Sans Light"/>
                <a:ea typeface="Calibri" panose="020F0502020204030204" pitchFamily="34" charset="0"/>
                <a:cs typeface="Times New Roman"/>
              </a:rPr>
              <a:t>Lesson 1: </a:t>
            </a:r>
            <a:r>
              <a:rPr lang="en-GB" sz="2400" dirty="0">
                <a:solidFill>
                  <a:schemeClr val="bg1"/>
                </a:solidFill>
                <a:effectLst/>
                <a:latin typeface="Work Sans Light"/>
                <a:ea typeface="Calibri" panose="020F0502020204030204" pitchFamily="34" charset="0"/>
                <a:cs typeface="Times New Roman"/>
              </a:rPr>
              <a:t>Why are they having a party?</a:t>
            </a:r>
            <a:endParaRPr lang="en-US" sz="2400" dirty="0">
              <a:solidFill>
                <a:schemeClr val="bg1"/>
              </a:solidFill>
              <a:latin typeface="Work Sans Light"/>
              <a:cs typeface="Times New Roman"/>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992066"/>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the meaning of festival.</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Talk about celebrations that are important to them.</a:t>
            </a: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Express their own opinions.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Festival.</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939266"/>
          </a:xfrm>
          <a:prstGeom prst="rect">
            <a:avLst/>
          </a:prstGeom>
          <a:noFill/>
        </p:spPr>
        <p:txBody>
          <a:bodyPr wrap="square" lIns="91440" tIns="45720" rIns="91440" bIns="45720" rtlCol="0" anchor="t">
            <a:spAutoFit/>
          </a:bodyPr>
          <a:lstStyle/>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dirty="0">
                <a:effectLst/>
                <a:latin typeface="Work Sans" pitchFamily="2" charset="0"/>
                <a:ea typeface="Calibri" panose="020F0502020204030204" pitchFamily="34" charset="0"/>
                <a:cs typeface="Times New Roman" panose="02020603050405020304" pitchFamily="18" charset="0"/>
              </a:rPr>
              <a:t> </a:t>
            </a:r>
          </a:p>
          <a:p>
            <a:pPr>
              <a:spcAft>
                <a:spcPts val="600"/>
              </a:spcAft>
            </a:pPr>
            <a:r>
              <a:rPr lang="en-GB" sz="1000" dirty="0">
                <a:effectLst/>
                <a:latin typeface="Work Sans" pitchFamily="2" charset="0"/>
                <a:ea typeface="Calibri" panose="020F0502020204030204" pitchFamily="34" charset="0"/>
                <a:cs typeface="Times New Roman" panose="02020603050405020304" pitchFamily="18" charset="0"/>
              </a:rPr>
              <a:t>Have a selection of items from a Birthday party in a bag e.g. balloons, party poppers, cake, candles, Birthday hat, present etc.  Show the objects one by one, giving pupils times to make connections.</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Key questions: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6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these things have in common?  Why?</a:t>
            </a:r>
          </a:p>
          <a:p>
            <a:pPr>
              <a:spcAft>
                <a:spcPts val="600"/>
              </a:spcAft>
            </a:pPr>
            <a:r>
              <a:rPr lang="en-GB" sz="1000" dirty="0">
                <a:effectLst/>
                <a:latin typeface="Work Sans" pitchFamily="2" charset="0"/>
                <a:ea typeface="Calibri" panose="020F0502020204030204" pitchFamily="34" charset="0"/>
                <a:cs typeface="Times New Roman" panose="02020603050405020304" pitchFamily="18" charset="0"/>
              </a:rPr>
              <a:t> </a:t>
            </a:r>
          </a:p>
          <a:p>
            <a:pPr>
              <a:spcAft>
                <a:spcPts val="600"/>
              </a:spcAft>
            </a:pPr>
            <a:r>
              <a:rPr lang="en-GB" sz="1000" dirty="0">
                <a:effectLst/>
                <a:latin typeface="Work Sans" pitchFamily="2" charset="0"/>
                <a:ea typeface="Calibri" panose="020F0502020204030204" pitchFamily="34" charset="0"/>
                <a:cs typeface="Times New Roman" panose="02020603050405020304" pitchFamily="18" charset="0"/>
              </a:rPr>
              <a:t>Open an invitation and read it to the class inviting pupils to a party which is to take place today.</a:t>
            </a:r>
          </a:p>
          <a:p>
            <a:pPr>
              <a:spcAft>
                <a:spcPts val="600"/>
              </a:spcAft>
            </a:pPr>
            <a:r>
              <a:rPr lang="en-GB" sz="1000" dirty="0">
                <a:effectLst/>
                <a:latin typeface="Work Sans" pitchFamily="2" charset="0"/>
                <a:ea typeface="Calibri" panose="020F0502020204030204" pitchFamily="34" charset="0"/>
                <a:cs typeface="Times New Roman" panose="02020603050405020304" pitchFamily="18" charset="0"/>
              </a:rPr>
              <a:t> </a:t>
            </a: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p>
          <a:p>
            <a:pPr>
              <a:spcAft>
                <a:spcPts val="600"/>
              </a:spcAft>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600"/>
              </a:spcAft>
            </a:pPr>
            <a:r>
              <a:rPr lang="en-GB" sz="1000" b="1" dirty="0">
                <a:effectLst/>
                <a:latin typeface="Work Sans" pitchFamily="2" charset="0"/>
                <a:ea typeface="Calibri" panose="020F0502020204030204" pitchFamily="34" charset="0"/>
                <a:cs typeface="Times New Roman" panose="02020603050405020304" pitchFamily="18" charset="0"/>
              </a:rPr>
              <a:t>Introduce the big question for the unit: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Why are they having a party?</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dirty="0">
                <a:latin typeface="Work Sans"/>
                <a:ea typeface="Calibri" panose="020F0502020204030204" pitchFamily="34" charset="0"/>
                <a:cs typeface="Times New Roman"/>
              </a:rPr>
              <a:t>Intention</a:t>
            </a:r>
            <a:r>
              <a:rPr lang="en-GB" sz="1600" b="1" dirty="0">
                <a:effectLst/>
                <a:latin typeface="Work Sans"/>
                <a:ea typeface="Calibri" panose="020F0502020204030204" pitchFamily="34" charset="0"/>
                <a:cs typeface="Times New Roman"/>
              </a:rPr>
              <a:t>:</a:t>
            </a:r>
            <a:r>
              <a:rPr lang="en-GB" sz="1600" dirty="0">
                <a:latin typeface="Work Sans"/>
                <a:ea typeface="Calibri" panose="020F0502020204030204" pitchFamily="34" charset="0"/>
                <a:cs typeface="Times New Roman"/>
              </a:rPr>
              <a:t> </a:t>
            </a:r>
            <a:endParaRPr lang="en-GB" sz="1600"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3B7FFA0-B966-836C-D732-B427975EB2E2}"/>
              </a:ext>
            </a:extLst>
          </p:cNvPr>
          <p:cNvSpPr txBox="1">
            <a:spLocks/>
          </p:cNvSpPr>
          <p:nvPr/>
        </p:nvSpPr>
        <p:spPr>
          <a:xfrm>
            <a:off x="289772" y="785778"/>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cs typeface="Times New Roman" panose="02020603050405020304" pitchFamily="18" charset="0"/>
              </a:rPr>
              <a:t>CORE CONCEPT:</a:t>
            </a:r>
          </a:p>
          <a:p>
            <a:r>
              <a:rPr lang="en-GB" sz="1400" dirty="0">
                <a:solidFill>
                  <a:schemeClr val="bg1"/>
                </a:solidFill>
                <a:latin typeface="Work Sans SemiBold" pitchFamily="2" charset="0"/>
                <a:cs typeface="Times New Roman" panose="02020603050405020304" pitchFamily="18" charset="0"/>
              </a:rPr>
              <a:t>WAYS OF LIVING</a:t>
            </a:r>
          </a:p>
          <a:p>
            <a:r>
              <a:rPr lang="en-GB" sz="1400" dirty="0">
                <a:solidFill>
                  <a:schemeClr val="bg1"/>
                </a:solidFill>
                <a:latin typeface="Work Sans SemiBold"/>
                <a:cs typeface="Times New Roman"/>
              </a:rPr>
              <a:t>QUESTIONS OF VALUES AND COMMITMENTS</a:t>
            </a:r>
            <a:endParaRPr lang="en-US" dirty="0">
              <a:solidFill>
                <a:schemeClr val="bg1"/>
              </a:solidFill>
              <a:latin typeface="Work Sans SemiBold"/>
              <a:cs typeface="Times New Roman"/>
            </a:endParaRPr>
          </a:p>
        </p:txBody>
      </p:sp>
    </p:spTree>
    <p:extLst>
      <p:ext uri="{BB962C8B-B14F-4D97-AF65-F5344CB8AC3E}">
        <p14:creationId xmlns:p14="http://schemas.microsoft.com/office/powerpoint/2010/main" val="422105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Why are they having a party?</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634697"/>
            <a:ext cx="2224051" cy="1169551"/>
          </a:xfrm>
          <a:prstGeom prst="rect">
            <a:avLst/>
          </a:prstGeom>
          <a:noFill/>
        </p:spPr>
        <p:txBody>
          <a:bodyPr wrap="square" lIns="91440" tIns="45720" rIns="91440" bIns="45720" rtlCol="0" anchor="t">
            <a:spAutoFit/>
          </a:bodyPr>
          <a:lstStyle/>
          <a:p>
            <a:r>
              <a:rPr lang="en-US" sz="1400" dirty="0">
                <a:solidFill>
                  <a:schemeClr val="bg1"/>
                </a:solidFill>
                <a:latin typeface="Work Sans SemiBold"/>
              </a:rPr>
              <a:t>CORE CONCEPT:</a:t>
            </a:r>
          </a:p>
          <a:p>
            <a:r>
              <a:rPr lang="en-GB" sz="1400" dirty="0">
                <a:solidFill>
                  <a:schemeClr val="bg1"/>
                </a:solidFill>
                <a:latin typeface="Work Sans SemiBold"/>
              </a:rPr>
              <a:t>WAYS OF LIVING</a:t>
            </a:r>
          </a:p>
          <a:p>
            <a:r>
              <a:rPr lang="en-GB" sz="1400" dirty="0">
                <a:solidFill>
                  <a:schemeClr val="bg1"/>
                </a:solidFill>
                <a:latin typeface="Work Sans SemiBold"/>
              </a:rPr>
              <a:t>QUESTIONS OF VALUES AND COMMITMENTS</a:t>
            </a:r>
            <a:endParaRPr lang="en-US" dirty="0">
              <a:solidFill>
                <a:schemeClr val="bg1"/>
              </a:solidFill>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708981"/>
          </a:xfrm>
          <a:prstGeom prst="rect">
            <a:avLst/>
          </a:prstGeom>
          <a:noFill/>
        </p:spPr>
        <p:txBody>
          <a:bodyPr wrap="square">
            <a:spAutoFit/>
          </a:bodyPr>
          <a:lstStyle/>
          <a:p>
            <a:r>
              <a:rPr lang="en-GB" sz="1000" dirty="0">
                <a:effectLst/>
                <a:latin typeface="Work Sans" pitchFamily="2" charset="0"/>
                <a:ea typeface="Calibri" panose="020F0502020204030204" pitchFamily="34" charset="0"/>
                <a:cs typeface="Times New Roman" panose="02020603050405020304" pitchFamily="18" charset="0"/>
              </a:rPr>
              <a:t>Enjoy playing some party games together.  Following the games, discuss the following questions:</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did you feel playing the games?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makes you feel special when it’s your Birthday?  Why?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parties have you been to?</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is your favourite part of a party? Why?</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Talk about how all religions have special times to celebrate and special things that have happened in the past which are important for religions today.</a:t>
            </a:r>
          </a:p>
          <a:p>
            <a:r>
              <a:rPr lang="en-GB" sz="1000" dirty="0">
                <a:effectLst/>
                <a:latin typeface="Work Sans" pitchFamily="2" charset="0"/>
                <a:ea typeface="Calibri" panose="020F0502020204030204" pitchFamily="34" charset="0"/>
                <a:cs typeface="Times New Roman" panose="02020603050405020304" pitchFamily="18" charset="0"/>
              </a:rPr>
              <a:t>Share a selection of photos from a range of different religious festivals and secular celebrations.  </a:t>
            </a:r>
            <a:r>
              <a:rPr lang="en-GB" sz="1000" b="1" dirty="0">
                <a:effectLst/>
                <a:latin typeface="Work Sans" pitchFamily="2" charset="0"/>
                <a:ea typeface="Calibri" panose="020F0502020204030204" pitchFamily="34" charset="0"/>
                <a:cs typeface="Times New Roman" panose="02020603050405020304" pitchFamily="18" charset="0"/>
              </a:rPr>
              <a:t>(See appendix lesson 1)</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is happening in these photos?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 you name any of these celebrations?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they all have in common?</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a:t>
            </a:r>
            <a:r>
              <a:rPr lang="en-GB" sz="1000" dirty="0">
                <a:effectLst/>
                <a:latin typeface="Work Sans" pitchFamily="2" charset="0"/>
                <a:ea typeface="Calibri" panose="020F0502020204030204" pitchFamily="34" charset="0"/>
                <a:cs typeface="Times New Roman" panose="02020603050405020304" pitchFamily="18" charset="0"/>
              </a:rPr>
              <a:t> the word festival and its meaning.</a:t>
            </a:r>
          </a:p>
          <a:p>
            <a:r>
              <a:rPr lang="en-GB" sz="1000" b="1" dirty="0">
                <a:effectLst/>
                <a:latin typeface="Work Sans" pitchFamily="2" charset="0"/>
                <a:ea typeface="Calibri" panose="020F0502020204030204" pitchFamily="34" charset="0"/>
                <a:cs typeface="Times New Roman" panose="02020603050405020304" pitchFamily="18" charset="0"/>
              </a:rPr>
              <a:t>Explain</a:t>
            </a:r>
            <a:r>
              <a:rPr lang="en-GB" sz="1000" dirty="0">
                <a:effectLst/>
                <a:latin typeface="Work Sans" pitchFamily="2" charset="0"/>
                <a:ea typeface="Calibri" panose="020F0502020204030204" pitchFamily="34" charset="0"/>
                <a:cs typeface="Times New Roman" panose="02020603050405020304" pitchFamily="18" charset="0"/>
              </a:rPr>
              <a:t> that religious festivals are important because they help people to remember, acknowledge and celebrate a significant event/belief.</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Times New Roman" panose="02020603050405020304" pitchFamily="18" charset="0"/>
                <a:cs typeface="Times New Roman" panose="02020603050405020304" pitchFamily="18" charset="0"/>
              </a:rPr>
              <a:t>Each pupil to have a triangle of bunting and to write on it their favourite part of either the party they have just experienced or a party/celebration/festival they have taken part in and say why.</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Teacher to model:</a:t>
            </a:r>
            <a:r>
              <a:rPr lang="en-GB" sz="1000" dirty="0">
                <a:effectLst/>
                <a:latin typeface="Work Sans" pitchFamily="2" charset="0"/>
                <a:ea typeface="Times New Roman" panose="02020603050405020304" pitchFamily="18" charset="0"/>
                <a:cs typeface="Times New Roman" panose="02020603050405020304" pitchFamily="18" charset="0"/>
              </a:rPr>
              <a:t>  My favourite part of the party/celebration/party is …….because……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Connect the pieces of bunting together and give pupils the opportunity to share their reflections with the class.</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10200"/>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144132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674696" y="420484"/>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Why are they having a party?</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730727"/>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rPr>
              <a:t>CORE CONCEPT:</a:t>
            </a:r>
          </a:p>
          <a:p>
            <a:r>
              <a:rPr lang="en-GB" sz="1400" kern="1200" dirty="0">
                <a:solidFill>
                  <a:schemeClr val="bg1"/>
                </a:solidFill>
                <a:effectLst/>
                <a:latin typeface="Work Sans SemiBold"/>
                <a:ea typeface="Times New Roman" panose="02020603050405020304" pitchFamily="18" charset="0"/>
                <a:cs typeface="Times New Roman"/>
              </a:rPr>
              <a:t>WAYS OF LIVING</a:t>
            </a:r>
            <a:r>
              <a:rPr lang="en-GB" sz="1400" dirty="0">
                <a:solidFill>
                  <a:schemeClr val="bg1"/>
                </a:solidFill>
                <a:latin typeface="Work Sans SemiBold"/>
                <a:ea typeface="Times New Roman" panose="02020603050405020304" pitchFamily="18" charset="0"/>
                <a:cs typeface="Times New Roman"/>
              </a:rPr>
              <a:t>, QUESTIONS, </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a:p>
            <a:r>
              <a:rPr lang="en-GB" sz="1400"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COMMITMENTS</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511935"/>
          </a:xfrm>
          <a:prstGeom prst="rect">
            <a:avLst/>
          </a:prstGeom>
          <a:noFill/>
        </p:spPr>
        <p:txBody>
          <a:bodyPr wrap="square">
            <a:spAutoFit/>
          </a:bodyPr>
          <a:lstStyle/>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Items associated with a party.</a:t>
            </a:r>
          </a:p>
          <a:p>
            <a:pPr marL="17145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Appendix lesson 1.</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342132" cy="409664"/>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Arial" panose="020B0604020202020204" pitchFamily="34" charset="0"/>
              </a:rPr>
              <a:t>Be mindful of pupils for whom the concept of a party is unfamiliar or is associated with difficult memories.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Arial" panose="020B0604020202020204" pitchFamily="34" charset="0"/>
              </a:rPr>
              <a:t>Be mindful of pupils with ASD who find parties difficult to navigate.</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71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is Rosh Hashanah?</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1272143"/>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what Rosh Hashanah means.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how Jewish people celebrate the festival.</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the significance of the shofar, apple and honey.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Talk about their own wishes and hopes.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Express their own opinions.</a:t>
            </a:r>
          </a:p>
          <a:p>
            <a:pPr marL="171450" lvl="0" indent="-171450">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Begin to make links between things that are important to them and how they think and behave.</a:t>
            </a: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Festival, Rosh Hashanah. </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3016210"/>
          </a:xfrm>
          <a:prstGeom prst="rect">
            <a:avLst/>
          </a:prstGeom>
          <a:noFill/>
        </p:spPr>
        <p:txBody>
          <a:bodyPr wrap="square" lIns="91440" tIns="45720" rIns="91440" bIns="45720" rtlCol="0" anchor="t">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week’s learning.</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what a festival is and what it means.</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Introduce the </a:t>
            </a:r>
            <a:r>
              <a:rPr lang="en-GB" sz="1000" b="1" dirty="0">
                <a:effectLst/>
                <a:latin typeface="Work Sans" pitchFamily="2" charset="0"/>
                <a:ea typeface="Calibri" panose="020F0502020204030204" pitchFamily="34" charset="0"/>
                <a:cs typeface="Times New Roman" panose="02020603050405020304" pitchFamily="18" charset="0"/>
              </a:rPr>
              <a:t>special box.</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To include in the box:</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Shofar – used for waking people up</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Apple and honey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Pomegranate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Challah bread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Shanah Tovah – phrase meaning good year – this is how Jewish people would greet one another at Rosh Hashanah.</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Introduce </a:t>
            </a:r>
            <a:r>
              <a:rPr lang="en-GB" sz="1000" dirty="0">
                <a:effectLst/>
                <a:latin typeface="Work Sans" pitchFamily="2" charset="0"/>
                <a:ea typeface="Calibri" panose="020F0502020204030204" pitchFamily="34" charset="0"/>
                <a:cs typeface="Times New Roman" panose="02020603050405020304" pitchFamily="18" charset="0"/>
              </a:rPr>
              <a:t>each item to the class.  </a:t>
            </a: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dirty="0">
                <a:latin typeface="Work Sans"/>
                <a:ea typeface="Calibri" panose="020F0502020204030204" pitchFamily="34" charset="0"/>
                <a:cs typeface="Times New Roman"/>
              </a:rPr>
              <a:t>Intention</a:t>
            </a:r>
            <a:r>
              <a:rPr lang="en-GB" sz="1600" b="1" dirty="0">
                <a:effectLst/>
                <a:latin typeface="Work Sans"/>
                <a:ea typeface="Calibri" panose="020F0502020204030204" pitchFamily="34" charset="0"/>
                <a:cs typeface="Times New Roman"/>
              </a:rPr>
              <a:t>:</a:t>
            </a:r>
            <a:r>
              <a:rPr lang="en-GB" sz="1600" dirty="0">
                <a:latin typeface="Work Sans"/>
                <a:ea typeface="Calibri" panose="020F0502020204030204" pitchFamily="34" charset="0"/>
                <a:cs typeface="Times New Roman"/>
              </a:rPr>
              <a:t> </a:t>
            </a:r>
            <a:endParaRPr lang="en-GB" sz="1600"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FC9DD14-D816-9FFF-8366-25813A63E962}"/>
              </a:ext>
            </a:extLst>
          </p:cNvPr>
          <p:cNvSpPr txBox="1">
            <a:spLocks noGrp="1" noRot="1" noMove="1" noResize="1" noEditPoints="1" noAdjustHandles="1" noChangeArrowheads="1" noChangeShapeType="1"/>
          </p:cNvSpPr>
          <p:nvPr/>
        </p:nvSpPr>
        <p:spPr>
          <a:xfrm>
            <a:off x="296800" y="723520"/>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rPr>
              <a:t>CORE CONCEPT:</a:t>
            </a:r>
          </a:p>
          <a:p>
            <a:r>
              <a:rPr lang="en-GB" sz="1400" kern="1200" dirty="0">
                <a:solidFill>
                  <a:schemeClr val="bg1"/>
                </a:solidFill>
                <a:effectLst/>
                <a:latin typeface="Work Sans SemiBold"/>
                <a:ea typeface="Times New Roman" panose="02020603050405020304" pitchFamily="18" charset="0"/>
                <a:cs typeface="Times New Roman"/>
              </a:rPr>
              <a:t>WAYS OF LIVING</a:t>
            </a:r>
            <a:r>
              <a:rPr lang="en-GB" sz="1400" dirty="0">
                <a:solidFill>
                  <a:schemeClr val="bg1"/>
                </a:solidFill>
                <a:latin typeface="Work Sans SemiBold"/>
                <a:ea typeface="Times New Roman" panose="02020603050405020304" pitchFamily="18" charset="0"/>
                <a:cs typeface="Times New Roman"/>
              </a:rPr>
              <a:t>, QUESTIONS, </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a:p>
            <a:r>
              <a:rPr lang="en-GB" sz="1400"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COMMITMENTS</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123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is Rosh Hashanah?</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1" name="Rectangle 10">
            <a:extLst>
              <a:ext uri="{FF2B5EF4-FFF2-40B4-BE49-F238E27FC236}">
                <a16:creationId xmlns:a16="http://schemas.microsoft.com/office/drawing/2014/main" id="{346218F4-AF65-728F-1C2B-F0AA8CAE6C43}"/>
              </a:ext>
            </a:extLst>
          </p:cNvPr>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553" cy="4708981"/>
          </a:xfrm>
          <a:prstGeom prst="rect">
            <a:avLst/>
          </a:prstGeom>
          <a:noFill/>
        </p:spPr>
        <p:txBody>
          <a:bodyPr wrap="square">
            <a:spAutoFit/>
          </a:bodyPr>
          <a:lstStyle/>
          <a:p>
            <a:r>
              <a:rPr lang="en-GB" sz="1000" dirty="0">
                <a:effectLst/>
                <a:latin typeface="Work Sans" pitchFamily="2" charset="0"/>
                <a:ea typeface="Calibri" panose="020F0502020204030204" pitchFamily="34" charset="0"/>
                <a:cs typeface="Times New Roman" panose="02020603050405020304" pitchFamily="18" charset="0"/>
              </a:rPr>
              <a:t>I wonder what each of these items are used for and why they are so important?</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What is Rosh Hashanah?</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Watch</a:t>
            </a:r>
            <a:r>
              <a:rPr lang="en-GB" sz="1000" dirty="0">
                <a:effectLst/>
                <a:latin typeface="Work Sans" pitchFamily="2" charset="0"/>
                <a:ea typeface="Calibri" panose="020F0502020204030204" pitchFamily="34" charset="0"/>
                <a:cs typeface="Times New Roman" panose="02020603050405020304" pitchFamily="18" charset="0"/>
              </a:rPr>
              <a:t> the clip to help explain the festival.</a:t>
            </a:r>
          </a:p>
          <a:p>
            <a:r>
              <a:rPr lang="en-GB" sz="1000" b="1"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BBC Two - My Life, My Religion, Judaism, Rosh Hashanah</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Jumpin' Jerusalem! Rosh Hashana Video for Kids - Bing video</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For further knowledge:  </a:t>
            </a:r>
            <a:r>
              <a:rPr lang="en-GB" sz="1000" b="1" dirty="0">
                <a:effectLst/>
                <a:latin typeface="Work Sans" pitchFamily="2" charset="0"/>
                <a:ea typeface="Calibri" panose="020F0502020204030204" pitchFamily="34" charset="0"/>
                <a:cs typeface="Times New Roman" panose="02020603050405020304" pitchFamily="18" charset="0"/>
              </a:rPr>
              <a:t>See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Explain</a:t>
            </a:r>
            <a:r>
              <a:rPr lang="en-GB" sz="1000" dirty="0">
                <a:effectLst/>
                <a:latin typeface="Work Sans" pitchFamily="2" charset="0"/>
                <a:ea typeface="Calibri" panose="020F0502020204030204" pitchFamily="34" charset="0"/>
                <a:cs typeface="Times New Roman" panose="02020603050405020304" pitchFamily="18" charset="0"/>
              </a:rPr>
              <a:t> the meaning of the festival.</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are your wishes and hopes for the year ahead?  Consider wishes and hopes for you/your family/our world.</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record their responses in whatever way the teacher feels best fits.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Explain </a:t>
            </a:r>
            <a:r>
              <a:rPr lang="en-GB" sz="1000" dirty="0">
                <a:effectLst/>
                <a:latin typeface="Work Sans" pitchFamily="2" charset="0"/>
                <a:ea typeface="Calibri" panose="020F0502020204030204" pitchFamily="34" charset="0"/>
                <a:cs typeface="Times New Roman" panose="02020603050405020304" pitchFamily="18" charset="0"/>
              </a:rPr>
              <a:t>to pupils that during Rosh Hashanah, Jewish people also reflect on these important questions: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is the most meaningful thing in my life?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Who in my life means most to me and how often do I tell them?</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are the most significant things I have achieved over the last year and in my life so far?</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I hope to achieve next year and in my life generally?</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End with a circle time, giving pupils the opportunity to reflect on the above questions and share their responses if they wish to.  Pupils could enjoy eating apple dipped in honey as they do this.  </a:t>
            </a:r>
          </a:p>
        </p:txBody>
      </p:sp>
      <p:sp>
        <p:nvSpPr>
          <p:cNvPr id="4" name="TextBox 3">
            <a:extLst>
              <a:ext uri="{FF2B5EF4-FFF2-40B4-BE49-F238E27FC236}">
                <a16:creationId xmlns:a16="http://schemas.microsoft.com/office/drawing/2014/main" id="{98ADD81F-F03D-3CFA-867D-C1206F7F08F0}"/>
              </a:ext>
            </a:extLst>
          </p:cNvPr>
          <p:cNvSpPr txBox="1"/>
          <p:nvPr/>
        </p:nvSpPr>
        <p:spPr>
          <a:xfrm>
            <a:off x="296800" y="2194867"/>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3FF4DF5C-C3AA-F08B-7925-3FDF4DBF87D2}"/>
              </a:ext>
            </a:extLst>
          </p:cNvPr>
          <p:cNvSpPr txBox="1"/>
          <p:nvPr/>
        </p:nvSpPr>
        <p:spPr>
          <a:xfrm>
            <a:off x="296800" y="723520"/>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rPr>
              <a:t>CORE CONCEPT:</a:t>
            </a:r>
          </a:p>
          <a:p>
            <a:r>
              <a:rPr lang="en-GB" sz="1400" kern="1200" dirty="0">
                <a:solidFill>
                  <a:schemeClr val="bg1"/>
                </a:solidFill>
                <a:effectLst/>
                <a:latin typeface="Work Sans SemiBold"/>
                <a:ea typeface="Times New Roman" panose="02020603050405020304" pitchFamily="18" charset="0"/>
                <a:cs typeface="Times New Roman"/>
              </a:rPr>
              <a:t>WAYS OF LIVING</a:t>
            </a:r>
            <a:r>
              <a:rPr lang="en-GB" sz="1400" dirty="0">
                <a:solidFill>
                  <a:schemeClr val="bg1"/>
                </a:solidFill>
                <a:latin typeface="Work Sans SemiBold"/>
                <a:ea typeface="Times New Roman" panose="02020603050405020304" pitchFamily="18" charset="0"/>
                <a:cs typeface="Times New Roman"/>
              </a:rPr>
              <a:t>, QUESTIONS, </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a:p>
            <a:r>
              <a:rPr lang="en-GB" sz="1400"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COMMITMENTS</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270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is Rosh Hashanah?</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755649"/>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a:rPr>
              <a:t>CORE CONCEPT:</a:t>
            </a:r>
          </a:p>
          <a:p>
            <a:r>
              <a:rPr lang="en-GB" sz="1400" dirty="0">
                <a:solidFill>
                  <a:schemeClr val="bg1"/>
                </a:solidFill>
                <a:latin typeface="Work Sans SemiBold"/>
              </a:rPr>
              <a:t>WAYS OF LIVING</a:t>
            </a:r>
          </a:p>
          <a:p>
            <a:r>
              <a:rPr lang="en-GB" sz="1400" dirty="0">
                <a:solidFill>
                  <a:schemeClr val="bg1"/>
                </a:solidFill>
                <a:latin typeface="Work Sans SemiBold"/>
              </a:rPr>
              <a:t>QUESTIONS OF VALUES AND COMMITMENTS</a:t>
            </a:r>
            <a:endParaRPr lang="en-US" dirty="0">
              <a:solidFill>
                <a:schemeClr val="bg1"/>
              </a:solidFill>
            </a:endParaRPr>
          </a:p>
        </p:txBody>
      </p:sp>
      <p:sp>
        <p:nvSpPr>
          <p:cNvPr id="11" name="Rectangle 10">
            <a:extLst>
              <a:ext uri="{FF2B5EF4-FFF2-40B4-BE49-F238E27FC236}">
                <a16:creationId xmlns:a16="http://schemas.microsoft.com/office/drawing/2014/main" id="{346218F4-AF65-728F-1C2B-F0AA8CAE6C43}"/>
              </a:ext>
            </a:extLst>
          </p:cNvPr>
          <p:cNvSpPr/>
          <p:nvPr/>
        </p:nvSpPr>
        <p:spPr>
          <a:xfrm>
            <a:off x="0" y="2977514"/>
            <a:ext cx="3383279" cy="2021206"/>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342132" cy="572786"/>
          </a:xfrm>
          <a:prstGeom prst="rect">
            <a:avLst/>
          </a:prstGeom>
          <a:noFill/>
        </p:spPr>
        <p:txBody>
          <a:bodyPr wrap="square">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Items for the special box.</a:t>
            </a:r>
          </a:p>
          <a:p>
            <a:pPr marL="171450" lvl="0" indent="-171450">
              <a:lnSpc>
                <a:spcPct val="106000"/>
              </a:lnSpc>
              <a:buFont typeface="Arial" panose="020B0604020202020204" pitchFamily="34" charset="0"/>
              <a:buChar char="•"/>
            </a:pPr>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BBC Two - My Life, My Religion, Judaism, Rosh Hashanah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spcAft>
                <a:spcPts val="800"/>
              </a:spcAft>
              <a:buFont typeface="Arial" panose="020B0604020202020204" pitchFamily="34" charset="0"/>
              <a:buChar char="•"/>
            </a:pPr>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Jumpin' Jerusalem! Rosh Hashana Video for Kids - Bing video</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7342132" cy="409664"/>
          </a:xfrm>
          <a:prstGeom prst="rect">
            <a:avLst/>
          </a:prstGeom>
          <a:noFill/>
        </p:spPr>
        <p:txBody>
          <a:bodyPr wrap="square">
            <a:spAutoFit/>
          </a:bodyPr>
          <a:lstStyle/>
          <a:p>
            <a:pPr marL="171450" lvl="0" indent="-171450">
              <a:lnSpc>
                <a:spcPct val="106000"/>
              </a:lnSpc>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mindful of pupils for whom the past year has been very difficult and for whom the year ahead is difficult to consider due to their personal circumstances.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10" y="5204626"/>
            <a:ext cx="820719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cxnSp>
        <p:nvCxnSpPr>
          <p:cNvPr id="9" name="Straight Connector 8">
            <a:extLst>
              <a:ext uri="{FF2B5EF4-FFF2-40B4-BE49-F238E27FC236}">
                <a16:creationId xmlns:a16="http://schemas.microsoft.com/office/drawing/2014/main" id="{8FE4AEC0-94B1-5CD8-0B4A-87A4FFB8252F}"/>
              </a:ext>
            </a:extLst>
          </p:cNvPr>
          <p:cNvCxnSpPr>
            <a:cxnSpLocks/>
          </p:cNvCxnSpPr>
          <p:nvPr/>
        </p:nvCxnSpPr>
        <p:spPr>
          <a:xfrm flipH="1">
            <a:off x="3788659" y="2977514"/>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54FC53-2FC9-1532-F4C5-37D4C457D17C}"/>
              </a:ext>
            </a:extLst>
          </p:cNvPr>
          <p:cNvCxnSpPr>
            <a:cxnSpLocks/>
          </p:cNvCxnSpPr>
          <p:nvPr/>
        </p:nvCxnSpPr>
        <p:spPr>
          <a:xfrm flipH="1">
            <a:off x="3788659" y="4997783"/>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72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a:spLocks noGrp="1" noRot="1" noMove="1" noResize="1" noEditPoints="1" noAdjustHandles="1" noChangeArrowheads="1" noChangeShapeType="1"/>
          </p:cNvSpPr>
          <p:nvPr/>
        </p:nvSpPr>
        <p:spPr>
          <a:xfrm>
            <a:off x="0" y="0"/>
            <a:ext cx="12199027" cy="1817310"/>
          </a:xfrm>
          <a:prstGeom prst="rect">
            <a:avLst/>
          </a:prstGeom>
          <a:solidFill>
            <a:srgbClr val="553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0FDE198-D989-CC4E-9D67-8414EA297C2A}"/>
              </a:ext>
            </a:extLst>
          </p:cNvPr>
          <p:cNvSpPr txBox="1">
            <a:spLocks noGrp="1" noRot="1" noMove="1" noResize="1" noEditPoints="1" noAdjustHandles="1" noChangeArrowheads="1" noChangeShapeType="1"/>
          </p:cNvSpPr>
          <p:nvPr/>
        </p:nvSpPr>
        <p:spPr>
          <a:xfrm>
            <a:off x="2408601" y="408389"/>
            <a:ext cx="8039647" cy="461665"/>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What is Yom Kippur?</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a:spLocks noGrp="1" noRot="1" noMove="1" noResize="1" noEditPoints="1" noAdjustHandles="1" noChangeArrowheads="1" noChangeShapeType="1"/>
          </p:cNvSpPr>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TWO</a:t>
            </a:r>
          </a:p>
        </p:txBody>
      </p:sp>
      <p:pic>
        <p:nvPicPr>
          <p:cNvPr id="6" name="Picture 5">
            <a:extLst>
              <a:ext uri="{FF2B5EF4-FFF2-40B4-BE49-F238E27FC236}">
                <a16:creationId xmlns:a16="http://schemas.microsoft.com/office/drawing/2014/main" id="{E1E5E4F1-2553-A7F3-3194-8EFF08438838}"/>
              </a:ext>
            </a:extLst>
          </p:cNvPr>
          <p:cNvPicPr>
            <a:picLocks noGrp="1" noRot="1" noChangeAspect="1" noMove="1" noResize="1" noEditPoints="1" noAdjustHandles="1" noChangeArrowheads="1" noChangeShapeType="1" noCrop="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Grp="1" noRot="1" noChangeAspect="1" noMove="1" noResize="1" noEditPoints="1" noAdjustHandles="1" noChangeArrowheads="1" noChangeShapeType="1" noCrop="1"/>
          </p:cNvPicPr>
          <p:nvPr/>
        </p:nvPicPr>
        <p:blipFill>
          <a:blip r:embed="rId2"/>
          <a:srcRect/>
          <a:stretch/>
        </p:blipFill>
        <p:spPr>
          <a:xfrm>
            <a:off x="11146327" y="723520"/>
            <a:ext cx="748873" cy="748873"/>
          </a:xfrm>
          <a:prstGeom prst="rect">
            <a:avLst/>
          </a:prstGeom>
        </p:spPr>
      </p:pic>
      <p:sp>
        <p:nvSpPr>
          <p:cNvPr id="20" name="TextBox 19">
            <a:extLst>
              <a:ext uri="{FF2B5EF4-FFF2-40B4-BE49-F238E27FC236}">
                <a16:creationId xmlns:a16="http://schemas.microsoft.com/office/drawing/2014/main" id="{7F0F295F-1945-027E-E498-9204783374FC}"/>
              </a:ext>
            </a:extLst>
          </p:cNvPr>
          <p:cNvSpPr txBox="1">
            <a:spLocks noGrp="1" noRot="1" noMove="1" noResize="1" noEditPoints="1" noAdjustHandles="1" noChangeArrowheads="1" noChangeShapeType="1"/>
          </p:cNvSpPr>
          <p:nvPr/>
        </p:nvSpPr>
        <p:spPr>
          <a:xfrm>
            <a:off x="323765" y="3791148"/>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22" name="TextBox 21">
            <a:extLst>
              <a:ext uri="{FF2B5EF4-FFF2-40B4-BE49-F238E27FC236}">
                <a16:creationId xmlns:a16="http://schemas.microsoft.com/office/drawing/2014/main" id="{DCADF510-8CFF-BEDA-98C7-AAE125765A82}"/>
              </a:ext>
            </a:extLst>
          </p:cNvPr>
          <p:cNvSpPr txBox="1">
            <a:spLocks noGrp="1" noRot="1" noMove="1" noResize="1" noEditPoints="1" noAdjustHandles="1" noChangeArrowheads="1" noChangeShapeType="1"/>
          </p:cNvSpPr>
          <p:nvPr/>
        </p:nvSpPr>
        <p:spPr>
          <a:xfrm>
            <a:off x="3527922" y="2091131"/>
            <a:ext cx="8242126" cy="898708"/>
          </a:xfrm>
          <a:prstGeom prst="rect">
            <a:avLst/>
          </a:prstGeom>
          <a:noFill/>
        </p:spPr>
        <p:txBody>
          <a:bodyPr wrap="square" rtlCol="0">
            <a:spAutoFit/>
          </a:bodyPr>
          <a:lstStyle/>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what Yom Kippur means.</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what Jewish people practice at Yom Kippur</a:t>
            </a:r>
          </a:p>
          <a:p>
            <a:pPr marL="171450" lvl="0" indent="-171450">
              <a:lnSpc>
                <a:spcPct val="106000"/>
              </a:lnSpc>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Talk and express their own opinions. </a:t>
            </a:r>
          </a:p>
          <a:p>
            <a:pPr marL="171450" lvl="0" indent="-171450">
              <a:lnSpc>
                <a:spcPct val="106000"/>
              </a:lnSpc>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Yom Kippur.</a:t>
            </a:r>
          </a:p>
        </p:txBody>
      </p:sp>
      <p:sp>
        <p:nvSpPr>
          <p:cNvPr id="23" name="TextBox 22">
            <a:extLst>
              <a:ext uri="{FF2B5EF4-FFF2-40B4-BE49-F238E27FC236}">
                <a16:creationId xmlns:a16="http://schemas.microsoft.com/office/drawing/2014/main" id="{5356ED5B-34B2-601E-8F6A-6C3A1612E59E}"/>
              </a:ext>
            </a:extLst>
          </p:cNvPr>
          <p:cNvSpPr txBox="1">
            <a:spLocks noGrp="1" noRot="1" noMove="1" noResize="1" noEditPoints="1" noAdjustHandles="1" noChangeArrowheads="1" noChangeShapeType="1"/>
          </p:cNvSpPr>
          <p:nvPr/>
        </p:nvSpPr>
        <p:spPr>
          <a:xfrm>
            <a:off x="3527922" y="3791148"/>
            <a:ext cx="8270177" cy="2862322"/>
          </a:xfrm>
          <a:prstGeom prst="rect">
            <a:avLst/>
          </a:prstGeom>
          <a:noFill/>
        </p:spPr>
        <p:txBody>
          <a:bodyPr wrap="square" lIns="91440" tIns="45720" rIns="91440" bIns="45720" rtlCol="0" anchor="t">
            <a:spAutoFit/>
          </a:bodyPr>
          <a:lstStyle/>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Recap </a:t>
            </a:r>
            <a:r>
              <a:rPr lang="en-GB" sz="1000" dirty="0">
                <a:effectLst/>
                <a:latin typeface="Work Sans" pitchFamily="2" charset="0"/>
                <a:ea typeface="Calibri" panose="020F0502020204030204" pitchFamily="34" charset="0"/>
                <a:cs typeface="Times New Roman" panose="02020603050405020304" pitchFamily="18" charset="0"/>
              </a:rPr>
              <a:t>on previous week’s learning.</a:t>
            </a: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Rosh Hashanah means.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Jewish people celebrate the festival.</a:t>
            </a:r>
          </a:p>
          <a:p>
            <a:pPr marL="171450" lvl="0" indent="-171450">
              <a:spcAft>
                <a:spcPts val="800"/>
              </a:spcAft>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the significance of the shofar, apple and honey.</a:t>
            </a: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800"/>
              </a:spcAft>
            </a:pPr>
            <a:r>
              <a:rPr lang="en-GB" sz="1000" b="1" dirty="0">
                <a:effectLst/>
                <a:latin typeface="Work Sans" pitchFamily="2" charset="0"/>
                <a:ea typeface="Calibri" panose="020F0502020204030204" pitchFamily="34" charset="0"/>
                <a:cs typeface="Times New Roman" panose="02020603050405020304" pitchFamily="18" charset="0"/>
              </a:rPr>
              <a:t>Introduce this week’s question:</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  What is Yom Kippur?</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a:spLocks noGrp="1" noRot="1" noMove="1" noResize="1" noEditPoints="1" noAdjustHandles="1" noChangeArrowheads="1" noChangeShapeType="1"/>
          </p:cNvSpPr>
          <p:nvPr/>
        </p:nvSpPr>
        <p:spPr>
          <a:xfrm>
            <a:off x="386872" y="2027836"/>
            <a:ext cx="2417236" cy="1429943"/>
          </a:xfrm>
          <a:prstGeom prst="rect">
            <a:avLst/>
          </a:prstGeom>
          <a:noFill/>
        </p:spPr>
        <p:txBody>
          <a:bodyPr wrap="square" lIns="91440" tIns="45720" rIns="91440" bIns="45720" rtlCol="0" anchor="t">
            <a:spAutoFit/>
          </a:bodyPr>
          <a:lstStyle/>
          <a:p>
            <a:pPr>
              <a:lnSpc>
                <a:spcPct val="107000"/>
              </a:lnSpc>
              <a:spcAft>
                <a:spcPts val="800"/>
              </a:spcAft>
            </a:pPr>
            <a:r>
              <a:rPr lang="en-GB" sz="1600" b="1" dirty="0">
                <a:latin typeface="Work Sans"/>
                <a:ea typeface="Calibri" panose="020F0502020204030204" pitchFamily="34" charset="0"/>
                <a:cs typeface="Times New Roman"/>
              </a:rPr>
              <a:t>Intention</a:t>
            </a:r>
            <a:r>
              <a:rPr lang="en-GB" sz="1600" b="1" dirty="0">
                <a:effectLst/>
                <a:latin typeface="Work Sans"/>
                <a:ea typeface="Calibri" panose="020F0502020204030204" pitchFamily="34" charset="0"/>
                <a:cs typeface="Times New Roman"/>
              </a:rPr>
              <a:t>:</a:t>
            </a:r>
            <a:r>
              <a:rPr lang="en-GB" sz="1600" dirty="0">
                <a:latin typeface="Work Sans"/>
                <a:ea typeface="Calibri" panose="020F0502020204030204" pitchFamily="34" charset="0"/>
                <a:cs typeface="Times New Roman"/>
              </a:rPr>
              <a:t> </a:t>
            </a:r>
            <a:endParaRPr lang="en-GB" sz="1600"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cxnSp>
        <p:nvCxnSpPr>
          <p:cNvPr id="9" name="Straight Connector 8">
            <a:extLst>
              <a:ext uri="{FF2B5EF4-FFF2-40B4-BE49-F238E27FC236}">
                <a16:creationId xmlns:a16="http://schemas.microsoft.com/office/drawing/2014/main" id="{6576263B-7EFD-2F92-FA2E-AF9E5CCC89E3}"/>
              </a:ext>
            </a:extLst>
          </p:cNvPr>
          <p:cNvCxnSpPr>
            <a:cxnSpLocks noGrp="1" noRot="1" noMove="1" noResize="1" noEditPoints="1" noAdjustHandles="1" noChangeArrowheads="1" noChangeShapeType="1"/>
          </p:cNvCxnSpPr>
          <p:nvPr/>
        </p:nvCxnSpPr>
        <p:spPr>
          <a:xfrm flipH="1">
            <a:off x="3788659" y="3613120"/>
            <a:ext cx="7732104" cy="0"/>
          </a:xfrm>
          <a:prstGeom prst="line">
            <a:avLst/>
          </a:prstGeom>
          <a:ln>
            <a:solidFill>
              <a:srgbClr val="55345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E9AD98-C2D8-2AF0-258A-6963B2FE7118}"/>
              </a:ext>
            </a:extLst>
          </p:cNvPr>
          <p:cNvSpPr>
            <a:spLocks noGrp="1" noRot="1" noMove="1" noResize="1" noEditPoints="1" noAdjustHandles="1" noChangeArrowheads="1" noChangeShapeType="1"/>
          </p:cNvSpPr>
          <p:nvPr/>
        </p:nvSpPr>
        <p:spPr>
          <a:xfrm>
            <a:off x="0" y="1815398"/>
            <a:ext cx="3383279" cy="5042602"/>
          </a:xfrm>
          <a:prstGeom prst="rect">
            <a:avLst/>
          </a:prstGeom>
          <a:solidFill>
            <a:srgbClr val="55345A">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C9D8891-31B4-70CB-BC4B-C484E0A5E98C}"/>
              </a:ext>
            </a:extLst>
          </p:cNvPr>
          <p:cNvSpPr txBox="1"/>
          <p:nvPr/>
        </p:nvSpPr>
        <p:spPr>
          <a:xfrm>
            <a:off x="296800" y="723520"/>
            <a:ext cx="2514336" cy="954107"/>
          </a:xfrm>
          <a:prstGeom prst="rect">
            <a:avLst/>
          </a:prstGeom>
          <a:noFill/>
        </p:spPr>
        <p:txBody>
          <a:bodyPr wrap="square" lIns="91440" tIns="45720" rIns="91440" bIns="45720" rtlCol="0" anchor="t">
            <a:spAutoFit/>
          </a:bodyPr>
          <a:lstStyle/>
          <a:p>
            <a:r>
              <a:rPr lang="en-US" sz="1400" dirty="0">
                <a:solidFill>
                  <a:schemeClr val="bg1"/>
                </a:solidFill>
                <a:latin typeface="Work Sans SemiBold" pitchFamily="2" charset="0"/>
              </a:rPr>
              <a:t>CORE CONCEPT:</a:t>
            </a:r>
          </a:p>
          <a:p>
            <a:r>
              <a:rPr lang="en-GB" sz="1400" kern="1200" dirty="0">
                <a:solidFill>
                  <a:schemeClr val="bg1"/>
                </a:solidFill>
                <a:effectLst/>
                <a:latin typeface="Work Sans SemiBold"/>
                <a:ea typeface="Times New Roman" panose="02020603050405020304" pitchFamily="18" charset="0"/>
                <a:cs typeface="Times New Roman"/>
              </a:rPr>
              <a:t>WAYS OF LIVING</a:t>
            </a:r>
            <a:r>
              <a:rPr lang="en-GB" sz="1400" dirty="0">
                <a:solidFill>
                  <a:schemeClr val="bg1"/>
                </a:solidFill>
                <a:latin typeface="Work Sans SemiBold"/>
                <a:ea typeface="Times New Roman" panose="02020603050405020304" pitchFamily="18" charset="0"/>
                <a:cs typeface="Times New Roman"/>
              </a:rPr>
              <a:t>, QUESTIONS, </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a:p>
            <a:r>
              <a:rPr lang="en-GB" sz="1400" kern="1200" dirty="0">
                <a:solidFill>
                  <a:schemeClr val="bg1"/>
                </a:solidFill>
                <a:effectLst/>
                <a:latin typeface="Work Sans SemiBold" pitchFamily="2" charset="0"/>
                <a:ea typeface="Times New Roman" panose="02020603050405020304" pitchFamily="18" charset="0"/>
                <a:cs typeface="Times New Roman" panose="02020603050405020304" pitchFamily="18" charset="0"/>
              </a:rPr>
              <a:t>VALUES, COMMITMENTS</a:t>
            </a:r>
            <a:endParaRPr lang="en-GB" sz="1400" dirty="0">
              <a:solidFill>
                <a:schemeClr val="bg1"/>
              </a:solidFill>
              <a:effectLst/>
              <a:latin typeface="Work Sans SemiBold"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5371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 Syllabus KS1 Units of Learning Template" id="{98CEE82A-5173-4FD9-BBA4-6436A5BC2C87}" vid="{B0F57CC1-CDB5-4740-91E4-089262F02F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2940bfc-e56c-4552-8076-1b7135828164" xsi:nil="true"/>
    <lcf76f155ced4ddcb4097134ff3c332f xmlns="37c5c6fe-bc8e-4494-977e-45e76d6ce1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14" ma:contentTypeDescription="Create a new document." ma:contentTypeScope="" ma:versionID="7044c6264d3a0ebe1f1cc9df10260561">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04e286e50f2a216d36399f8f5698cf81"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5e0fd7-9706-4511-9413-6a00656adbfd}" ma:internalName="TaxCatchAll" ma:showField="CatchAllData" ma:web="62940bfc-e56c-4552-8076-1b7135828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17A94E-4474-4E18-B8C0-D7615C9832D5}">
  <ds:schemaRefs>
    <ds:schemaRef ds:uri="http://schemas.microsoft.com/sharepoint/v3/contenttype/forms"/>
  </ds:schemaRefs>
</ds:datastoreItem>
</file>

<file path=customXml/itemProps2.xml><?xml version="1.0" encoding="utf-8"?>
<ds:datastoreItem xmlns:ds="http://schemas.openxmlformats.org/officeDocument/2006/customXml" ds:itemID="{99483E8E-A654-47C4-800E-888FBCA5B616}">
  <ds:schemaRef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37c5c6fe-bc8e-4494-977e-45e76d6ce1fa"/>
    <ds:schemaRef ds:uri="http://schemas.microsoft.com/office/2006/documentManagement/types"/>
    <ds:schemaRef ds:uri="62940bfc-e56c-4552-8076-1b713582816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53FFB79-D552-434E-B6DC-AE83BBDFA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5c6fe-bc8e-4494-977e-45e76d6ce1fa"/>
    <ds:schemaRef ds:uri="62940bfc-e56c-4552-8076-1b713582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TotalTime>
  <Words>5322</Words>
  <Application>Microsoft Office PowerPoint</Application>
  <PresentationFormat>Widescreen</PresentationFormat>
  <Paragraphs>609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Ingram-Smith</dc:creator>
  <cp:lastModifiedBy>Abigail Chand</cp:lastModifiedBy>
  <cp:revision>96</cp:revision>
  <dcterms:created xsi:type="dcterms:W3CDTF">2023-08-09T09:45:29Z</dcterms:created>
  <dcterms:modified xsi:type="dcterms:W3CDTF">2023-11-21T22:02:36Z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MediaServiceImageTags">
    <vt:lpwstr/>
  </property>
</Properties>
</file>