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9" r:id="rId5"/>
    <p:sldId id="268" r:id="rId6"/>
    <p:sldId id="292" r:id="rId7"/>
    <p:sldId id="293" r:id="rId8"/>
    <p:sldId id="269" r:id="rId9"/>
    <p:sldId id="270" r:id="rId10"/>
    <p:sldId id="272" r:id="rId11"/>
    <p:sldId id="271" r:id="rId12"/>
    <p:sldId id="273" r:id="rId13"/>
    <p:sldId id="274" r:id="rId14"/>
    <p:sldId id="276" r:id="rId15"/>
    <p:sldId id="279" r:id="rId16"/>
    <p:sldId id="278" r:id="rId17"/>
    <p:sldId id="280" r:id="rId18"/>
    <p:sldId id="281" r:id="rId19"/>
    <p:sldId id="283" r:id="rId20"/>
    <p:sldId id="284" r:id="rId21"/>
    <p:sldId id="285" r:id="rId22"/>
    <p:sldId id="287" r:id="rId23"/>
    <p:sldId id="286" r:id="rId24"/>
    <p:sldId id="288" r:id="rId25"/>
    <p:sldId id="289" r:id="rId26"/>
    <p:sldId id="290" r:id="rId27"/>
    <p:sldId id="291" r:id="rId28"/>
    <p:sldId id="25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92C47-BED4-4E32-A2EE-8EA8F4D62A10}" v="46" dt="2023-09-24T18:19:37.699"/>
    <p1510:client id="{B3A7725A-2896-4FC0-8589-10331302E9F8}" v="37" dt="2023-10-14T07:41:42.322"/>
    <p1510:client id="{C688349B-A5B7-417F-B31B-BC07ABB91C11}" v="190" dt="2023-09-11T08:17:09.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10" d="100"/>
          <a:sy n="110"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C688349B-A5B7-417F-B31B-BC07ABB91C11}"/>
    <pc:docChg chg="undo custSel addSld modSld">
      <pc:chgData name="Leila Ingram-Smith" userId="abf53238-41da-4e01-a2dc-9d152a2d4646" providerId="ADAL" clId="{C688349B-A5B7-417F-B31B-BC07ABB91C11}" dt="2023-09-01T11:16:26.766" v="197" actId="1076"/>
      <pc:docMkLst>
        <pc:docMk/>
      </pc:docMkLst>
      <pc:sldChg chg="addSp modSp mod">
        <pc:chgData name="Leila Ingram-Smith" userId="abf53238-41da-4e01-a2dc-9d152a2d4646" providerId="ADAL" clId="{C688349B-A5B7-417F-B31B-BC07ABB91C11}" dt="2023-09-01T10:58:09.478" v="10" actId="1076"/>
        <pc:sldMkLst>
          <pc:docMk/>
          <pc:sldMk cId="1433004572" sldId="268"/>
        </pc:sldMkLst>
        <pc:picChg chg="add mod">
          <ac:chgData name="Leila Ingram-Smith" userId="abf53238-41da-4e01-a2dc-9d152a2d4646" providerId="ADAL" clId="{C688349B-A5B7-417F-B31B-BC07ABB91C11}" dt="2023-09-01T10:58:09.478" v="10" actId="1076"/>
          <ac:picMkLst>
            <pc:docMk/>
            <pc:sldMk cId="1433004572" sldId="268"/>
            <ac:picMk id="12" creationId="{08039181-D10C-2CCD-8F8F-7BD7960163AE}"/>
          </ac:picMkLst>
        </pc:picChg>
        <pc:picChg chg="add mod">
          <ac:chgData name="Leila Ingram-Smith" userId="abf53238-41da-4e01-a2dc-9d152a2d4646" providerId="ADAL" clId="{C688349B-A5B7-417F-B31B-BC07ABB91C11}" dt="2023-09-01T10:58:05.662" v="9" actId="1076"/>
          <ac:picMkLst>
            <pc:docMk/>
            <pc:sldMk cId="1433004572" sldId="268"/>
            <ac:picMk id="20" creationId="{9B1FDB29-0C38-8C0A-AC93-305C9C31EF34}"/>
          </ac:picMkLst>
        </pc:picChg>
      </pc:sldChg>
      <pc:sldChg chg="delSp modSp add mod">
        <pc:chgData name="Leila Ingram-Smith" userId="abf53238-41da-4e01-a2dc-9d152a2d4646" providerId="ADAL" clId="{C688349B-A5B7-417F-B31B-BC07ABB91C11}" dt="2023-09-01T11:16:26.766" v="197" actId="1076"/>
        <pc:sldMkLst>
          <pc:docMk/>
          <pc:sldMk cId="2814679937" sldId="292"/>
        </pc:sldMkLst>
        <pc:spChg chg="del">
          <ac:chgData name="Leila Ingram-Smith" userId="abf53238-41da-4e01-a2dc-9d152a2d4646" providerId="ADAL" clId="{C688349B-A5B7-417F-B31B-BC07ABB91C11}" dt="2023-09-01T10:59:37.718" v="19" actId="478"/>
          <ac:spMkLst>
            <pc:docMk/>
            <pc:sldMk cId="2814679937" sldId="292"/>
            <ac:spMk id="5" creationId="{1B3E40EA-9D19-E051-5153-B02E17681228}"/>
          </ac:spMkLst>
        </pc:spChg>
        <pc:spChg chg="mod">
          <ac:chgData name="Leila Ingram-Smith" userId="abf53238-41da-4e01-a2dc-9d152a2d4646" providerId="ADAL" clId="{C688349B-A5B7-417F-B31B-BC07ABB91C11}" dt="2023-09-01T11:02:34.991" v="54"/>
          <ac:spMkLst>
            <pc:docMk/>
            <pc:sldMk cId="2814679937" sldId="292"/>
            <ac:spMk id="7" creationId="{9A0AEFE5-3DBF-9131-B567-8823112FEDF7}"/>
          </ac:spMkLst>
        </pc:spChg>
        <pc:spChg chg="mod">
          <ac:chgData name="Leila Ingram-Smith" userId="abf53238-41da-4e01-a2dc-9d152a2d4646" providerId="ADAL" clId="{C688349B-A5B7-417F-B31B-BC07ABB91C11}" dt="2023-09-01T11:00:17.832" v="31"/>
          <ac:spMkLst>
            <pc:docMk/>
            <pc:sldMk cId="2814679937" sldId="292"/>
            <ac:spMk id="11" creationId="{346218F4-AF65-728F-1C2B-F0AA8CAE6C43}"/>
          </ac:spMkLst>
        </pc:spChg>
        <pc:spChg chg="mod">
          <ac:chgData name="Leila Ingram-Smith" userId="abf53238-41da-4e01-a2dc-9d152a2d4646" providerId="ADAL" clId="{C688349B-A5B7-417F-B31B-BC07ABB91C11}" dt="2023-09-01T11:16:10.632" v="189" actId="14100"/>
          <ac:spMkLst>
            <pc:docMk/>
            <pc:sldMk cId="2814679937" sldId="292"/>
            <ac:spMk id="13" creationId="{234BF8CE-A60D-ACB9-1163-2B49A1B009B8}"/>
          </ac:spMkLst>
        </pc:spChg>
        <pc:spChg chg="del">
          <ac:chgData name="Leila Ingram-Smith" userId="abf53238-41da-4e01-a2dc-9d152a2d4646" providerId="ADAL" clId="{C688349B-A5B7-417F-B31B-BC07ABB91C11}" dt="2023-09-01T11:00:11.495" v="28" actId="478"/>
          <ac:spMkLst>
            <pc:docMk/>
            <pc:sldMk cId="2814679937" sldId="292"/>
            <ac:spMk id="16" creationId="{0DAA69AF-D538-47E4-4B0D-F5B010419AE7}"/>
          </ac:spMkLst>
        </pc:spChg>
        <pc:spChg chg="mod">
          <ac:chgData name="Leila Ingram-Smith" userId="abf53238-41da-4e01-a2dc-9d152a2d4646" providerId="ADAL" clId="{C688349B-A5B7-417F-B31B-BC07ABB91C11}" dt="2023-09-01T11:16:05.560" v="187" actId="14100"/>
          <ac:spMkLst>
            <pc:docMk/>
            <pc:sldMk cId="2814679937" sldId="292"/>
            <ac:spMk id="17" creationId="{23B5305D-902E-62CF-B4D2-C7F416A299A9}"/>
          </ac:spMkLst>
        </pc:spChg>
        <pc:spChg chg="mod">
          <ac:chgData name="Leila Ingram-Smith" userId="abf53238-41da-4e01-a2dc-9d152a2d4646" providerId="ADAL" clId="{C688349B-A5B7-417F-B31B-BC07ABB91C11}" dt="2023-09-01T11:06:00.822" v="94"/>
          <ac:spMkLst>
            <pc:docMk/>
            <pc:sldMk cId="2814679937" sldId="292"/>
            <ac:spMk id="18" creationId="{0A809312-3312-B251-1FDE-16D0AD1F8CC8}"/>
          </ac:spMkLst>
        </pc:spChg>
        <pc:picChg chg="del">
          <ac:chgData name="Leila Ingram-Smith" userId="abf53238-41da-4e01-a2dc-9d152a2d4646" providerId="ADAL" clId="{C688349B-A5B7-417F-B31B-BC07ABB91C11}" dt="2023-09-01T10:59:45.040" v="23" actId="478"/>
          <ac:picMkLst>
            <pc:docMk/>
            <pc:sldMk cId="2814679937" sldId="292"/>
            <ac:picMk id="12" creationId="{08039181-D10C-2CCD-8F8F-7BD7960163AE}"/>
          </ac:picMkLst>
        </pc:picChg>
        <pc:picChg chg="mod modCrop">
          <ac:chgData name="Leila Ingram-Smith" userId="abf53238-41da-4e01-a2dc-9d152a2d4646" providerId="ADAL" clId="{C688349B-A5B7-417F-B31B-BC07ABB91C11}" dt="2023-09-01T11:16:26.766" v="197" actId="1076"/>
          <ac:picMkLst>
            <pc:docMk/>
            <pc:sldMk cId="2814679937" sldId="292"/>
            <ac:picMk id="20" creationId="{9B1FDB29-0C38-8C0A-AC93-305C9C31EF34}"/>
          </ac:picMkLst>
        </pc:picChg>
      </pc:sldChg>
      <pc:sldChg chg="addSp delSp modSp add mod">
        <pc:chgData name="Leila Ingram-Smith" userId="abf53238-41da-4e01-a2dc-9d152a2d4646" providerId="ADAL" clId="{C688349B-A5B7-417F-B31B-BC07ABB91C11}" dt="2023-09-01T11:14:54.920" v="186" actId="1076"/>
        <pc:sldMkLst>
          <pc:docMk/>
          <pc:sldMk cId="1472245393" sldId="293"/>
        </pc:sldMkLst>
        <pc:spChg chg="mod">
          <ac:chgData name="Leila Ingram-Smith" userId="abf53238-41da-4e01-a2dc-9d152a2d4646" providerId="ADAL" clId="{C688349B-A5B7-417F-B31B-BC07ABB91C11}" dt="2023-09-01T11:06:18.244" v="117" actId="20577"/>
          <ac:spMkLst>
            <pc:docMk/>
            <pc:sldMk cId="1472245393" sldId="293"/>
            <ac:spMk id="7" creationId="{9A0AEFE5-3DBF-9131-B567-8823112FEDF7}"/>
          </ac:spMkLst>
        </pc:spChg>
        <pc:spChg chg="mod">
          <ac:chgData name="Leila Ingram-Smith" userId="abf53238-41da-4e01-a2dc-9d152a2d4646" providerId="ADAL" clId="{C688349B-A5B7-417F-B31B-BC07ABB91C11}" dt="2023-09-01T11:12:56.598" v="170" actId="14100"/>
          <ac:spMkLst>
            <pc:docMk/>
            <pc:sldMk cId="1472245393" sldId="293"/>
            <ac:spMk id="11" creationId="{346218F4-AF65-728F-1C2B-F0AA8CAE6C43}"/>
          </ac:spMkLst>
        </pc:spChg>
        <pc:spChg chg="mod">
          <ac:chgData name="Leila Ingram-Smith" userId="abf53238-41da-4e01-a2dc-9d152a2d4646" providerId="ADAL" clId="{C688349B-A5B7-417F-B31B-BC07ABB91C11}" dt="2023-09-01T11:14:54.920" v="186" actId="1076"/>
          <ac:spMkLst>
            <pc:docMk/>
            <pc:sldMk cId="1472245393" sldId="293"/>
            <ac:spMk id="13" creationId="{234BF8CE-A60D-ACB9-1163-2B49A1B009B8}"/>
          </ac:spMkLst>
        </pc:spChg>
        <pc:spChg chg="del mod">
          <ac:chgData name="Leila Ingram-Smith" userId="abf53238-41da-4e01-a2dc-9d152a2d4646" providerId="ADAL" clId="{C688349B-A5B7-417F-B31B-BC07ABB91C11}" dt="2023-09-01T11:12:27.015" v="160" actId="478"/>
          <ac:spMkLst>
            <pc:docMk/>
            <pc:sldMk cId="1472245393" sldId="293"/>
            <ac:spMk id="17" creationId="{23B5305D-902E-62CF-B4D2-C7F416A299A9}"/>
          </ac:spMkLst>
        </pc:spChg>
        <pc:spChg chg="mod">
          <ac:chgData name="Leila Ingram-Smith" userId="abf53238-41da-4e01-a2dc-9d152a2d4646" providerId="ADAL" clId="{C688349B-A5B7-417F-B31B-BC07ABB91C11}" dt="2023-09-01T11:14:51.542" v="184" actId="948"/>
          <ac:spMkLst>
            <pc:docMk/>
            <pc:sldMk cId="1472245393" sldId="293"/>
            <ac:spMk id="18" creationId="{0A809312-3312-B251-1FDE-16D0AD1F8CC8}"/>
          </ac:spMkLst>
        </pc:spChg>
        <pc:picChg chg="add mod modCrop">
          <ac:chgData name="Leila Ingram-Smith" userId="abf53238-41da-4e01-a2dc-9d152a2d4646" providerId="ADAL" clId="{C688349B-A5B7-417F-B31B-BC07ABB91C11}" dt="2023-09-01T11:12:41.703" v="167" actId="1076"/>
          <ac:picMkLst>
            <pc:docMk/>
            <pc:sldMk cId="1472245393" sldId="293"/>
            <ac:picMk id="10" creationId="{6C7345A4-7784-82AE-7D4C-4F4550783E0E}"/>
          </ac:picMkLst>
        </pc:picChg>
        <pc:picChg chg="del">
          <ac:chgData name="Leila Ingram-Smith" userId="abf53238-41da-4e01-a2dc-9d152a2d4646" providerId="ADAL" clId="{C688349B-A5B7-417F-B31B-BC07ABB91C11}" dt="2023-09-01T11:06:24.664" v="118" actId="478"/>
          <ac:picMkLst>
            <pc:docMk/>
            <pc:sldMk cId="1472245393" sldId="293"/>
            <ac:picMk id="20" creationId="{9B1FDB29-0C38-8C0A-AC93-305C9C31EF34}"/>
          </ac:picMkLst>
        </pc:picChg>
      </pc:sldChg>
    </pc:docChg>
  </pc:docChgLst>
  <pc:docChgLst>
    <pc:chgData name="Mary Thorne" userId="S::mary.thorne@london.anglican.org::a5b5e5da-c416-47bf-aff9-8cca5d278713" providerId="AD" clId="Web-{14C92C47-BED4-4E32-A2EE-8EA8F4D62A10}"/>
    <pc:docChg chg="modSld">
      <pc:chgData name="Mary Thorne" userId="S::mary.thorne@london.anglican.org::a5b5e5da-c416-47bf-aff9-8cca5d278713" providerId="AD" clId="Web-{14C92C47-BED4-4E32-A2EE-8EA8F4D62A10}" dt="2023-09-24T18:19:29.136" v="29" actId="20577"/>
      <pc:docMkLst>
        <pc:docMk/>
      </pc:docMkLst>
      <pc:sldChg chg="modSp">
        <pc:chgData name="Mary Thorne" userId="S::mary.thorne@london.anglican.org::a5b5e5da-c416-47bf-aff9-8cca5d278713" providerId="AD" clId="Web-{14C92C47-BED4-4E32-A2EE-8EA8F4D62A10}" dt="2023-09-24T18:19:29.136" v="29" actId="20577"/>
        <pc:sldMkLst>
          <pc:docMk/>
          <pc:sldMk cId="3642819442" sldId="281"/>
        </pc:sldMkLst>
        <pc:spChg chg="mod">
          <ac:chgData name="Mary Thorne" userId="S::mary.thorne@london.anglican.org::a5b5e5da-c416-47bf-aff9-8cca5d278713" providerId="AD" clId="Web-{14C92C47-BED4-4E32-A2EE-8EA8F4D62A10}" dt="2023-09-24T18:19:29.136" v="29" actId="20577"/>
          <ac:spMkLst>
            <pc:docMk/>
            <pc:sldMk cId="3642819442" sldId="281"/>
            <ac:spMk id="5" creationId="{FA96F9E5-8D36-A8A5-C360-ABB1898E278E}"/>
          </ac:spMkLst>
        </pc:spChg>
        <pc:spChg chg="mod">
          <ac:chgData name="Mary Thorne" userId="S::mary.thorne@london.anglican.org::a5b5e5da-c416-47bf-aff9-8cca5d278713" providerId="AD" clId="Web-{14C92C47-BED4-4E32-A2EE-8EA8F4D62A10}" dt="2023-09-24T18:17:19.708" v="22" actId="14100"/>
          <ac:spMkLst>
            <pc:docMk/>
            <pc:sldMk cId="3642819442" sldId="281"/>
            <ac:spMk id="11" creationId="{346218F4-AF65-728F-1C2B-F0AA8CAE6C43}"/>
          </ac:spMkLst>
        </pc:spChg>
      </pc:sldChg>
      <pc:sldChg chg="modSp">
        <pc:chgData name="Mary Thorne" userId="S::mary.thorne@london.anglican.org::a5b5e5da-c416-47bf-aff9-8cca5d278713" providerId="AD" clId="Web-{14C92C47-BED4-4E32-A2EE-8EA8F4D62A10}" dt="2023-09-24T18:14:55.861" v="17" actId="20577"/>
        <pc:sldMkLst>
          <pc:docMk/>
          <pc:sldMk cId="1419530467" sldId="284"/>
        </pc:sldMkLst>
        <pc:spChg chg="mod">
          <ac:chgData name="Mary Thorne" userId="S::mary.thorne@london.anglican.org::a5b5e5da-c416-47bf-aff9-8cca5d278713" providerId="AD" clId="Web-{14C92C47-BED4-4E32-A2EE-8EA8F4D62A10}" dt="2023-09-24T18:14:55.861" v="17" actId="20577"/>
          <ac:spMkLst>
            <pc:docMk/>
            <pc:sldMk cId="1419530467" sldId="284"/>
            <ac:spMk id="22" creationId="{DCADF510-8CFF-BEDA-98C7-AAE125765A82}"/>
          </ac:spMkLst>
        </pc:spChg>
      </pc:sldChg>
      <pc:sldChg chg="modSp">
        <pc:chgData name="Mary Thorne" userId="S::mary.thorne@london.anglican.org::a5b5e5da-c416-47bf-aff9-8cca5d278713" providerId="AD" clId="Web-{14C92C47-BED4-4E32-A2EE-8EA8F4D62A10}" dt="2023-09-24T18:15:42.722" v="19" actId="20577"/>
        <pc:sldMkLst>
          <pc:docMk/>
          <pc:sldMk cId="2901423430" sldId="287"/>
        </pc:sldMkLst>
        <pc:spChg chg="mod">
          <ac:chgData name="Mary Thorne" userId="S::mary.thorne@london.anglican.org::a5b5e5da-c416-47bf-aff9-8cca5d278713" providerId="AD" clId="Web-{14C92C47-BED4-4E32-A2EE-8EA8F4D62A10}" dt="2023-09-24T18:15:42.722" v="19" actId="20577"/>
          <ac:spMkLst>
            <pc:docMk/>
            <pc:sldMk cId="2901423430" sldId="287"/>
            <ac:spMk id="5" creationId="{FA96F9E5-8D36-A8A5-C360-ABB1898E278E}"/>
          </ac:spMkLst>
        </pc:spChg>
      </pc:sldChg>
      <pc:sldChg chg="modSp">
        <pc:chgData name="Mary Thorne" userId="S::mary.thorne@london.anglican.org::a5b5e5da-c416-47bf-aff9-8cca5d278713" providerId="AD" clId="Web-{14C92C47-BED4-4E32-A2EE-8EA8F4D62A10}" dt="2023-09-24T18:11:21.637" v="0" actId="1076"/>
        <pc:sldMkLst>
          <pc:docMk/>
          <pc:sldMk cId="1472245393" sldId="293"/>
        </pc:sldMkLst>
        <pc:picChg chg="mod">
          <ac:chgData name="Mary Thorne" userId="S::mary.thorne@london.anglican.org::a5b5e5da-c416-47bf-aff9-8cca5d278713" providerId="AD" clId="Web-{14C92C47-BED4-4E32-A2EE-8EA8F4D62A10}" dt="2023-09-24T18:11:21.637" v="0" actId="1076"/>
          <ac:picMkLst>
            <pc:docMk/>
            <pc:sldMk cId="1472245393" sldId="293"/>
            <ac:picMk id="10" creationId="{6C7345A4-7784-82AE-7D4C-4F4550783E0E}"/>
          </ac:picMkLst>
        </pc:picChg>
      </pc:sldChg>
    </pc:docChg>
  </pc:docChgLst>
  <pc:docChgLst>
    <pc:chgData name="Mary Thorne" userId="S::mary.thorne@london.anglican.org::a5b5e5da-c416-47bf-aff9-8cca5d278713" providerId="AD" clId="Web-{B3A7725A-2896-4FC0-8589-10331302E9F8}"/>
    <pc:docChg chg="modSld">
      <pc:chgData name="Mary Thorne" userId="S::mary.thorne@london.anglican.org::a5b5e5da-c416-47bf-aff9-8cca5d278713" providerId="AD" clId="Web-{B3A7725A-2896-4FC0-8589-10331302E9F8}" dt="2023-10-14T07:41:41.228" v="16" actId="20577"/>
      <pc:docMkLst>
        <pc:docMk/>
      </pc:docMkLst>
      <pc:sldChg chg="modSp">
        <pc:chgData name="Mary Thorne" userId="S::mary.thorne@london.anglican.org::a5b5e5da-c416-47bf-aff9-8cca5d278713" providerId="AD" clId="Web-{B3A7725A-2896-4FC0-8589-10331302E9F8}" dt="2023-10-14T07:40:57.508" v="3" actId="20577"/>
        <pc:sldMkLst>
          <pc:docMk/>
          <pc:sldMk cId="3340381525" sldId="280"/>
        </pc:sldMkLst>
        <pc:spChg chg="mod">
          <ac:chgData name="Mary Thorne" userId="S::mary.thorne@london.anglican.org::a5b5e5da-c416-47bf-aff9-8cca5d278713" providerId="AD" clId="Web-{B3A7725A-2896-4FC0-8589-10331302E9F8}" dt="2023-10-14T07:40:57.508" v="3" actId="20577"/>
          <ac:spMkLst>
            <pc:docMk/>
            <pc:sldMk cId="3340381525" sldId="280"/>
            <ac:spMk id="22" creationId="{DCADF510-8CFF-BEDA-98C7-AAE125765A82}"/>
          </ac:spMkLst>
        </pc:spChg>
      </pc:sldChg>
      <pc:sldChg chg="modSp">
        <pc:chgData name="Mary Thorne" userId="S::mary.thorne@london.anglican.org::a5b5e5da-c416-47bf-aff9-8cca5d278713" providerId="AD" clId="Web-{B3A7725A-2896-4FC0-8589-10331302E9F8}" dt="2023-10-14T07:41:08.055" v="7" actId="20577"/>
        <pc:sldMkLst>
          <pc:docMk/>
          <pc:sldMk cId="1419530467" sldId="284"/>
        </pc:sldMkLst>
        <pc:spChg chg="mod">
          <ac:chgData name="Mary Thorne" userId="S::mary.thorne@london.anglican.org::a5b5e5da-c416-47bf-aff9-8cca5d278713" providerId="AD" clId="Web-{B3A7725A-2896-4FC0-8589-10331302E9F8}" dt="2023-10-14T07:41:08.055" v="7" actId="20577"/>
          <ac:spMkLst>
            <pc:docMk/>
            <pc:sldMk cId="1419530467" sldId="284"/>
            <ac:spMk id="22" creationId="{DCADF510-8CFF-BEDA-98C7-AAE125765A82}"/>
          </ac:spMkLst>
        </pc:spChg>
      </pc:sldChg>
      <pc:sldChg chg="modSp">
        <pc:chgData name="Mary Thorne" userId="S::mary.thorne@london.anglican.org::a5b5e5da-c416-47bf-aff9-8cca5d278713" providerId="AD" clId="Web-{B3A7725A-2896-4FC0-8589-10331302E9F8}" dt="2023-10-14T07:41:15.149" v="10" actId="20577"/>
        <pc:sldMkLst>
          <pc:docMk/>
          <pc:sldMk cId="1275124144" sldId="285"/>
        </pc:sldMkLst>
        <pc:spChg chg="mod">
          <ac:chgData name="Mary Thorne" userId="S::mary.thorne@london.anglican.org::a5b5e5da-c416-47bf-aff9-8cca5d278713" providerId="AD" clId="Web-{B3A7725A-2896-4FC0-8589-10331302E9F8}" dt="2023-10-14T07:41:15.149" v="10" actId="20577"/>
          <ac:spMkLst>
            <pc:docMk/>
            <pc:sldMk cId="1275124144" sldId="285"/>
            <ac:spMk id="5" creationId="{FA96F9E5-8D36-A8A5-C360-ABB1898E278E}"/>
          </ac:spMkLst>
        </pc:spChg>
      </pc:sldChg>
      <pc:sldChg chg="modSp">
        <pc:chgData name="Mary Thorne" userId="S::mary.thorne@london.anglican.org::a5b5e5da-c416-47bf-aff9-8cca5d278713" providerId="AD" clId="Web-{B3A7725A-2896-4FC0-8589-10331302E9F8}" dt="2023-10-14T07:41:41.228" v="16" actId="20577"/>
        <pc:sldMkLst>
          <pc:docMk/>
          <pc:sldMk cId="32414121" sldId="291"/>
        </pc:sldMkLst>
        <pc:spChg chg="mod">
          <ac:chgData name="Mary Thorne" userId="S::mary.thorne@london.anglican.org::a5b5e5da-c416-47bf-aff9-8cca5d278713" providerId="AD" clId="Web-{B3A7725A-2896-4FC0-8589-10331302E9F8}" dt="2023-10-14T07:41:41.228" v="16" actId="20577"/>
          <ac:spMkLst>
            <pc:docMk/>
            <pc:sldMk cId="32414121" sldId="291"/>
            <ac:spMk id="5" creationId="{FA96F9E5-8D36-A8A5-C360-ABB1898E278E}"/>
          </ac:spMkLst>
        </pc:spChg>
      </pc:sldChg>
    </pc:docChg>
  </pc:docChgLst>
  <pc:docChgLst>
    <pc:chgData name="Mary Thorne" userId="S::mary.thorne@london.anglican.org::a5b5e5da-c416-47bf-aff9-8cca5d278713" providerId="AD" clId="Web-{53CAC8C9-86BB-457A-BFA3-C018043060A8}"/>
    <pc:docChg chg="modSld">
      <pc:chgData name="Mary Thorne" userId="S::mary.thorne@london.anglican.org::a5b5e5da-c416-47bf-aff9-8cca5d278713" providerId="AD" clId="Web-{53CAC8C9-86BB-457A-BFA3-C018043060A8}" dt="2023-09-08T11:25:34.862" v="1" actId="20577"/>
      <pc:docMkLst>
        <pc:docMk/>
      </pc:docMkLst>
      <pc:sldChg chg="modSp">
        <pc:chgData name="Mary Thorne" userId="S::mary.thorne@london.anglican.org::a5b5e5da-c416-47bf-aff9-8cca5d278713" providerId="AD" clId="Web-{53CAC8C9-86BB-457A-BFA3-C018043060A8}" dt="2023-09-08T11:25:34.862" v="1" actId="20577"/>
        <pc:sldMkLst>
          <pc:docMk/>
          <pc:sldMk cId="1433004572" sldId="268"/>
        </pc:sldMkLst>
        <pc:spChg chg="mod">
          <ac:chgData name="Mary Thorne" userId="S::mary.thorne@london.anglican.org::a5b5e5da-c416-47bf-aff9-8cca5d278713" providerId="AD" clId="Web-{53CAC8C9-86BB-457A-BFA3-C018043060A8}" dt="2023-09-08T11:25:34.862" v="1" actId="20577"/>
          <ac:spMkLst>
            <pc:docMk/>
            <pc:sldMk cId="1433004572" sldId="268"/>
            <ac:spMk id="4" creationId="{5CA38805-44A2-E0F9-4FA4-8AB48157935A}"/>
          </ac:spMkLst>
        </pc:spChg>
      </pc:sldChg>
    </pc:docChg>
  </pc:docChgLst>
  <pc:docChgLst>
    <pc:chgData name="Mary Thorne" userId="S::mary.thorne@london.anglican.org::a5b5e5da-c416-47bf-aff9-8cca5d278713" providerId="AD" clId="Web-{D369AA7F-AC2E-4DC8-962E-C9E856A12947}"/>
    <pc:docChg chg="modSld">
      <pc:chgData name="Mary Thorne" userId="S::mary.thorne@london.anglican.org::a5b5e5da-c416-47bf-aff9-8cca5d278713" providerId="AD" clId="Web-{D369AA7F-AC2E-4DC8-962E-C9E856A12947}" dt="2023-09-08T11:03:16.649" v="19" actId="20577"/>
      <pc:docMkLst>
        <pc:docMk/>
      </pc:docMkLst>
      <pc:sldChg chg="modSp">
        <pc:chgData name="Mary Thorne" userId="S::mary.thorne@london.anglican.org::a5b5e5da-c416-47bf-aff9-8cca5d278713" providerId="AD" clId="Web-{D369AA7F-AC2E-4DC8-962E-C9E856A12947}" dt="2023-09-08T11:01:37.377" v="9" actId="20577"/>
        <pc:sldMkLst>
          <pc:docMk/>
          <pc:sldMk cId="1433004572" sldId="268"/>
        </pc:sldMkLst>
        <pc:spChg chg="mod">
          <ac:chgData name="Mary Thorne" userId="S::mary.thorne@london.anglican.org::a5b5e5da-c416-47bf-aff9-8cca5d278713" providerId="AD" clId="Web-{D369AA7F-AC2E-4DC8-962E-C9E856A12947}" dt="2023-09-08T11:01:37.377" v="9" actId="20577"/>
          <ac:spMkLst>
            <pc:docMk/>
            <pc:sldMk cId="1433004572" sldId="268"/>
            <ac:spMk id="4" creationId="{5CA38805-44A2-E0F9-4FA4-8AB48157935A}"/>
          </ac:spMkLst>
        </pc:spChg>
      </pc:sldChg>
      <pc:sldChg chg="modSp">
        <pc:chgData name="Mary Thorne" userId="S::mary.thorne@london.anglican.org::a5b5e5da-c416-47bf-aff9-8cca5d278713" providerId="AD" clId="Web-{D369AA7F-AC2E-4DC8-962E-C9E856A12947}" dt="2023-09-08T11:02:57.023" v="14" actId="20577"/>
        <pc:sldMkLst>
          <pc:docMk/>
          <pc:sldMk cId="2814679937" sldId="292"/>
        </pc:sldMkLst>
        <pc:spChg chg="mod">
          <ac:chgData name="Mary Thorne" userId="S::mary.thorne@london.anglican.org::a5b5e5da-c416-47bf-aff9-8cca5d278713" providerId="AD" clId="Web-{D369AA7F-AC2E-4DC8-962E-C9E856A12947}" dt="2023-09-08T11:02:57.023" v="14" actId="20577"/>
          <ac:spMkLst>
            <pc:docMk/>
            <pc:sldMk cId="2814679937" sldId="292"/>
            <ac:spMk id="4" creationId="{5CA38805-44A2-E0F9-4FA4-8AB48157935A}"/>
          </ac:spMkLst>
        </pc:spChg>
      </pc:sldChg>
      <pc:sldChg chg="modSp">
        <pc:chgData name="Mary Thorne" userId="S::mary.thorne@london.anglican.org::a5b5e5da-c416-47bf-aff9-8cca5d278713" providerId="AD" clId="Web-{D369AA7F-AC2E-4DC8-962E-C9E856A12947}" dt="2023-09-08T11:03:16.649" v="19" actId="20577"/>
        <pc:sldMkLst>
          <pc:docMk/>
          <pc:sldMk cId="1472245393" sldId="293"/>
        </pc:sldMkLst>
        <pc:spChg chg="mod">
          <ac:chgData name="Mary Thorne" userId="S::mary.thorne@london.anglican.org::a5b5e5da-c416-47bf-aff9-8cca5d278713" providerId="AD" clId="Web-{D369AA7F-AC2E-4DC8-962E-C9E856A12947}" dt="2023-09-08T11:03:16.649" v="19" actId="20577"/>
          <ac:spMkLst>
            <pc:docMk/>
            <pc:sldMk cId="1472245393" sldId="293"/>
            <ac:spMk id="4" creationId="{5CA38805-44A2-E0F9-4FA4-8AB4815793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366A6-4B22-4D63-8012-0F06E522764E}" type="datetimeFigureOut">
              <a:rPr lang="en-GB" smtClean="0"/>
              <a:t>14/10/2023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8C6A9-EA1C-42AE-947B-8F5268698BCE}" type="slidenum">
              <a:rPr lang="en-GB" smtClean="0"/>
              <a:t>‹#›</a:t>
            </a:fld>
            <a:endParaRPr lang="en-GB"/>
          </a:p>
        </p:txBody>
      </p:sp>
    </p:spTree>
    <p:extLst>
      <p:ext uri="{BB962C8B-B14F-4D97-AF65-F5344CB8AC3E}">
        <p14:creationId xmlns:p14="http://schemas.microsoft.com/office/powerpoint/2010/main" val="191708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4</a:t>
            </a:fld>
            <a:endParaRPr lang="en-GB"/>
          </a:p>
        </p:txBody>
      </p:sp>
    </p:spTree>
    <p:extLst>
      <p:ext uri="{BB962C8B-B14F-4D97-AF65-F5344CB8AC3E}">
        <p14:creationId xmlns:p14="http://schemas.microsoft.com/office/powerpoint/2010/main" val="316914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17</a:t>
            </a:fld>
            <a:endParaRPr lang="en-GB"/>
          </a:p>
        </p:txBody>
      </p:sp>
    </p:spTree>
    <p:extLst>
      <p:ext uri="{BB962C8B-B14F-4D97-AF65-F5344CB8AC3E}">
        <p14:creationId xmlns:p14="http://schemas.microsoft.com/office/powerpoint/2010/main" val="234235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18</a:t>
            </a:fld>
            <a:endParaRPr lang="en-GB"/>
          </a:p>
        </p:txBody>
      </p:sp>
    </p:spTree>
    <p:extLst>
      <p:ext uri="{BB962C8B-B14F-4D97-AF65-F5344CB8AC3E}">
        <p14:creationId xmlns:p14="http://schemas.microsoft.com/office/powerpoint/2010/main" val="251831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19</a:t>
            </a:fld>
            <a:endParaRPr lang="en-GB"/>
          </a:p>
        </p:txBody>
      </p:sp>
    </p:spTree>
    <p:extLst>
      <p:ext uri="{BB962C8B-B14F-4D97-AF65-F5344CB8AC3E}">
        <p14:creationId xmlns:p14="http://schemas.microsoft.com/office/powerpoint/2010/main" val="3711342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21</a:t>
            </a:fld>
            <a:endParaRPr lang="en-GB"/>
          </a:p>
        </p:txBody>
      </p:sp>
    </p:spTree>
    <p:extLst>
      <p:ext uri="{BB962C8B-B14F-4D97-AF65-F5344CB8AC3E}">
        <p14:creationId xmlns:p14="http://schemas.microsoft.com/office/powerpoint/2010/main" val="1049316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22</a:t>
            </a:fld>
            <a:endParaRPr lang="en-GB"/>
          </a:p>
        </p:txBody>
      </p:sp>
    </p:spTree>
    <p:extLst>
      <p:ext uri="{BB962C8B-B14F-4D97-AF65-F5344CB8AC3E}">
        <p14:creationId xmlns:p14="http://schemas.microsoft.com/office/powerpoint/2010/main" val="1670304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8C6A9-EA1C-42AE-947B-8F5268698BCE}" type="slidenum">
              <a:rPr lang="en-GB" smtClean="0"/>
              <a:t>23</a:t>
            </a:fld>
            <a:endParaRPr lang="en-GB"/>
          </a:p>
        </p:txBody>
      </p:sp>
    </p:spTree>
    <p:extLst>
      <p:ext uri="{BB962C8B-B14F-4D97-AF65-F5344CB8AC3E}">
        <p14:creationId xmlns:p14="http://schemas.microsoft.com/office/powerpoint/2010/main" val="3227942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25</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10/14/2023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10/14/2023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0mGmEE20CR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learnreligions.com/joseph-earthly-father-of-jesus-70109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https://www.bbc.co.uk/bitesize/guides/zvxtgwx/revision/6" TargetMode="External"/><Relationship Id="rId3" Type="http://schemas.openxmlformats.org/officeDocument/2006/relationships/image" Target="../media/image1.png"/><Relationship Id="rId7" Type="http://schemas.openxmlformats.org/officeDocument/2006/relationships/hyperlink" Target="https://bible.faithlife.com/bible/niv/John%2010.1-1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bible.faithlife.com/bible/niv/Ezek%2034.11-16" TargetMode="External"/><Relationship Id="rId5" Type="http://schemas.openxmlformats.org/officeDocument/2006/relationships/hyperlink" Target="https://bible.faithlife.com/bible/niv/Isa%2040.11" TargetMode="External"/><Relationship Id="rId4" Type="http://schemas.openxmlformats.org/officeDocument/2006/relationships/hyperlink" Target="https://bible.faithlife.com/bible/niv/Ps%2023.1-6" TargetMode="External"/><Relationship Id="rId9"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p:nvPr/>
        </p:nvSpPr>
        <p:spPr>
          <a:xfrm>
            <a:off x="6110053" y="5472391"/>
            <a:ext cx="6081947" cy="138560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77995" y="359209"/>
            <a:ext cx="8039647" cy="830997"/>
          </a:xfrm>
          <a:prstGeom prst="rect">
            <a:avLst/>
          </a:prstGeom>
          <a:noFill/>
        </p:spPr>
        <p:txBody>
          <a:bodyPr wrap="square" rtlCol="0">
            <a:spAutoFit/>
          </a:bodyPr>
          <a:lstStyle/>
          <a:p>
            <a:r>
              <a:rPr lang="en-US" sz="2400" dirty="0">
                <a:solidFill>
                  <a:schemeClr val="bg1"/>
                </a:solidFill>
                <a:latin typeface="Work Sans Light" pitchFamily="2" charset="77"/>
              </a:rPr>
              <a:t>Big Question:</a:t>
            </a:r>
          </a:p>
          <a:p>
            <a:r>
              <a:rPr lang="en-US" sz="2400" dirty="0">
                <a:solidFill>
                  <a:schemeClr val="bg1"/>
                </a:solidFill>
                <a:latin typeface="Work Sans Light" pitchFamily="2" charset="77"/>
              </a:rPr>
              <a:t>Why is each person important in the Nativity story?</a:t>
            </a:r>
          </a:p>
        </p:txBody>
      </p:sp>
      <p:sp>
        <p:nvSpPr>
          <p:cNvPr id="12" name="TextBox 11">
            <a:extLst>
              <a:ext uri="{FF2B5EF4-FFF2-40B4-BE49-F238E27FC236}">
                <a16:creationId xmlns:a16="http://schemas.microsoft.com/office/drawing/2014/main" id="{5D460F70-1D54-ED4A-ADF6-21064E957007}"/>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6110054" y="2754217"/>
            <a:ext cx="6088973" cy="2718173"/>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DE66AFA-E74B-2A5B-54A9-042DB2229AA7}"/>
              </a:ext>
            </a:extLst>
          </p:cNvPr>
          <p:cNvSpPr txBox="1"/>
          <p:nvPr/>
        </p:nvSpPr>
        <p:spPr>
          <a:xfrm>
            <a:off x="6342770" y="5637017"/>
            <a:ext cx="4981012" cy="861774"/>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The Nativity story is told in the Quran but is significantly different.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6332401" y="2894213"/>
            <a:ext cx="2761778" cy="2185535"/>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b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Incarnation:</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Christmas: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Christian Festival that marks the birth of Jesus Christ.</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Good News: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News of salvation - being saved.</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Bible: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Holy Book for Christianity.</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Announcement: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The announcing (telling) from Archangel Gabriel to Mary that she would conceive God’s son.</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208891" y="2894213"/>
            <a:ext cx="2618869" cy="2197846"/>
          </a:xfrm>
          <a:prstGeom prst="rect">
            <a:avLst/>
          </a:prstGeom>
          <a:noFill/>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b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br>
            <a:r>
              <a:rPr lang="en-GB" sz="1000" dirty="0">
                <a:effectLst/>
                <a:latin typeface="Work Sans" pitchFamily="2" charset="0"/>
                <a:ea typeface="Times New Roman" panose="02020603050405020304" pitchFamily="18" charset="0"/>
                <a:cs typeface="Times New Roman" panose="02020603050405020304" pitchFamily="18" charset="0"/>
              </a:rPr>
              <a:t>To know and remember the meaning of the core concept:  Incarnation.</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Nativity story and its message.</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what Christians believe about the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why each person is important in the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spcAft>
                <a:spcPts val="10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key religious vocabulary and what each word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p:nvPr/>
        </p:nvSpPr>
        <p:spPr>
          <a:xfrm>
            <a:off x="3231258" y="2894213"/>
            <a:ext cx="2809395" cy="3604385"/>
          </a:xfrm>
          <a:prstGeom prst="rect">
            <a:avLst/>
          </a:prstGeom>
          <a:noFill/>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br>
              <a:rPr lang="en-GB" sz="950" b="1" dirty="0">
                <a:solidFill>
                  <a:srgbClr val="55345A"/>
                </a:solidFill>
                <a:effectLst/>
                <a:latin typeface="Work Sans" pitchFamily="2" charset="0"/>
                <a:ea typeface="Calibri" panose="020F0502020204030204" pitchFamily="34" charset="0"/>
                <a:cs typeface="Calibri Light" panose="020F0302020204030204" pitchFamily="34" charset="0"/>
              </a:rPr>
            </a:br>
            <a:endParaRPr lang="en-GB" sz="95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the Nativity story. (WT)</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retell the Nativity story in order of events and talk about it. (Exp)</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spcAft>
                <a:spcPts val="10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understand the role each person has in the story and why they are important. (GD)</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purpose, meaning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what makes me happy/sad/afraid. (WT)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special things that happen to me and others.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10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ask questions about the people in the Nativity story.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9316526" y="2933455"/>
            <a:ext cx="2645056" cy="2367123"/>
          </a:xfrm>
          <a:prstGeom prst="rect">
            <a:avLst/>
          </a:prstGeom>
          <a:noFill/>
        </p:spPr>
        <p:txBody>
          <a:bodyPr wrap="square" rtlCol="0">
            <a:spAutoFit/>
          </a:bodyPr>
          <a:lstStyle/>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Archangel Gabriel:</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Mary:</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Joseph:</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b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Shepherds: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King Herod:</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endParaRP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Wisemen:</a:t>
            </a:r>
            <a:r>
              <a:rPr lang="en-GB" sz="1000" dirty="0">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6000"/>
              </a:lnSpc>
              <a:spcAft>
                <a:spcPts val="10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Love: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Our relationship with God and with each other.</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77995" y="1446350"/>
            <a:ext cx="7988992" cy="1015663"/>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Angels -</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was the Good News?</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Mary and Joseph – why were they chosen?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Shepherds – why did they leave their flocks?</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Herod – why was Herod jealous?</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(optional lesson):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Wisemen – why was each gift so special?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Mary and Joseph – why were they chosen?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important roles Mary and Joseph play in the Nativity story.</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Mary and Joseph can teach us about how to treat others.</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and answer questions.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Mary, Joseph, love.</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092881"/>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what an angel is and what their role is in the Nativity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who Archangel Gabriel is and why he was so important in the Nativity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good news was and why it is good news.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Mary and Joseph – why were they chosen?</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effectLst/>
                <a:latin typeface="Work Sans" pitchFamily="2" charset="0"/>
                <a:ea typeface="Times New Roman" panose="02020603050405020304" pitchFamily="18" charset="0"/>
                <a:cs typeface="Times New Roman" panose="02020603050405020304" pitchFamily="18" charset="0"/>
              </a:rPr>
              <a:t>Recap </a:t>
            </a:r>
            <a:r>
              <a:rPr lang="en-GB" sz="1000" kern="1200" dirty="0">
                <a:effectLst/>
                <a:latin typeface="Work Sans" pitchFamily="2" charset="0"/>
                <a:ea typeface="Times New Roman" panose="02020603050405020304" pitchFamily="18" charset="0"/>
                <a:cs typeface="Times New Roman" panose="02020603050405020304" pitchFamily="18" charset="0"/>
              </a:rPr>
              <a:t>on who Mary and Joseph are in the story.  What do the pupils recall about these two people?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190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Mary and Joseph – why were they chosen?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553" cy="4170372"/>
          </a:xfrm>
          <a:prstGeom prst="rect">
            <a:avLst/>
          </a:prstGeom>
          <a:noFill/>
        </p:spPr>
        <p:txBody>
          <a:bodyPr wrap="square">
            <a:spAutoFit/>
          </a:bodyPr>
          <a:lstStyle/>
          <a:p>
            <a:pPr>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Look at the paintings of Mary to aid discussion and questions:  (See appendix lesson 2)</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How would you describe Mary from looking at the paintings?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What qualities do you think Mary has?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Why do you think God chose Mary to carry His son?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How do you think Mary felt when she heard the news that she was going to have a baby?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From the paintings, how do you think Mary feels towards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Why do you think Mary is so important in this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effectLst/>
                <a:latin typeface="Work Sans" pitchFamily="2" charset="0"/>
                <a:ea typeface="Times New Roman" panose="02020603050405020304" pitchFamily="18" charset="0"/>
                <a:cs typeface="Times New Roman" panose="02020603050405020304" pitchFamily="18" charset="0"/>
              </a:rPr>
              <a:t>Can you think of a time when you felt some of the emotions Mary must have been feeling?</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spcAft>
                <a:spcPts val="200"/>
              </a:spcAft>
            </a:pPr>
            <a:r>
              <a:rPr lang="en-GB" sz="1000" kern="12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Look at the paintings of Joseph to aid discussion and questions:  (see appendix lesson 2)</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would you describe Joseph from looking at the paintings?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qualities do you think Joseph has?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he was chosen to be Jesus’ earthly father?</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Joseph felt when he realised he was going to be Jesus’ earthly father?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tell from the paintings about Joseph’s feelings towards Jesus?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a time when you felt like Joseph?</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pupils what we know from the Bible and from historical sources about these two people.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58860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Mary and Joseph – why were they chosen?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1958224"/>
            <a:ext cx="8261553"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If we had to find parents for Jesus, I wonder what sort of people we would choose.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Different groups to do different things or choose one option for the whole class to do.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r>
              <a:rPr lang="en-GB" sz="1000" b="1" dirty="0">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Working in small groups, pupils to write questions to ask candidates about what would make them suitable parents for baby Jesus.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Option 2:</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Pupils design ‘wanted posters’ for Jesus’ parents.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For both options, teachers encourage pupils to refer to the knowledge they have been taught about what it was about the people Mary and Joseph were that led God to choosing them.</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Teacher identifies a selection of pupils who wish to be considered to be Mary and who wish to consider to be Joseph.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Hot seating:</a:t>
            </a:r>
            <a:r>
              <a:rPr lang="en-GB" sz="1000" dirty="0">
                <a:effectLst/>
                <a:latin typeface="Work Sans" pitchFamily="2" charset="0"/>
                <a:ea typeface="Calibri" panose="020F0502020204030204" pitchFamily="34" charset="0"/>
                <a:cs typeface="Times New Roman" panose="02020603050405020304" pitchFamily="18" charset="0"/>
              </a:rPr>
              <a:t>  In turn, pupils take the hot seat and are asked the questions by the groups.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carry out an anonymous vote as to who they would choose to be Jesus’ parents based on the answers they have heard.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Mary was an ordinary girl who was chosen by God to do an extraordinary thing.  Whilst afraid and troubled, she was obedient and said yes.  She showed love towards Jesus from the moment she knew she was pregnant until the point of his death.  Mary showed to the world what it means to love.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can we do to show others that we love them?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Can you think of a special time when you have felt really loved by someone?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27297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Mary and Joseph – why were they chosen?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224"/>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Appendix lesson 2.</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6165486"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for whom family life may be difficult or who are ‘looked after’.</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08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Shepherds – why did they leave their flocks?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47979"/>
          </a:xfrm>
          <a:prstGeom prst="rect">
            <a:avLst/>
          </a:prstGeom>
          <a:noFill/>
        </p:spPr>
        <p:txBody>
          <a:bodyPr wrap="square" lIns="91440" tIns="45720" rIns="91440" bIns="45720" rtlCol="0" anchor="t">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a:ea typeface="Calibri" panose="020F0502020204030204" pitchFamily="34" charset="0"/>
                <a:cs typeface="Times New Roman"/>
              </a:rPr>
              <a:t>Know the important role the </a:t>
            </a:r>
            <a:r>
              <a:rPr lang="en-GB" sz="1000" dirty="0">
                <a:latin typeface="Work Sans"/>
                <a:ea typeface="Calibri" panose="020F0502020204030204" pitchFamily="34" charset="0"/>
                <a:cs typeface="Times New Roman"/>
              </a:rPr>
              <a:t>shepherds</a:t>
            </a:r>
            <a:r>
              <a:rPr lang="en-GB" sz="1000" dirty="0">
                <a:effectLst/>
                <a:latin typeface="Work Sans"/>
                <a:ea typeface="Calibri" panose="020F0502020204030204" pitchFamily="34" charset="0"/>
                <a:cs typeface="Times New Roman"/>
              </a:rPr>
              <a:t> play in the Nativity story.</a:t>
            </a:r>
          </a:p>
          <a:p>
            <a:pPr marL="171450" lvl="0" indent="-171450">
              <a:lnSpc>
                <a:spcPct val="107000"/>
              </a:lnSpc>
              <a:spcAft>
                <a:spcPts val="800"/>
              </a:spcAft>
              <a:buFont typeface="Arial" panose="020B0604020202020204" pitchFamily="34" charset="0"/>
              <a:buChar char="•"/>
            </a:pPr>
            <a:r>
              <a:rPr lang="en-GB" sz="1000" dirty="0">
                <a:effectLst/>
                <a:latin typeface="Work Sans"/>
                <a:ea typeface="Calibri" panose="020F0502020204030204" pitchFamily="34" charset="0"/>
                <a:cs typeface="Times New Roman"/>
              </a:rPr>
              <a:t>Know why God chose the </a:t>
            </a:r>
            <a:r>
              <a:rPr lang="en-GB" sz="1000" dirty="0">
                <a:latin typeface="Work Sans"/>
                <a:ea typeface="Calibri" panose="020F0502020204030204" pitchFamily="34" charset="0"/>
                <a:cs typeface="Times New Roman"/>
              </a:rPr>
              <a:t>shepherds</a:t>
            </a:r>
            <a:r>
              <a:rPr lang="en-GB" sz="1000" dirty="0">
                <a:effectLst/>
                <a:latin typeface="Work Sans"/>
                <a:ea typeface="Calibri" panose="020F0502020204030204" pitchFamily="34" charset="0"/>
                <a:cs typeface="Times New Roman"/>
              </a:rPr>
              <a:t> and what that says about who God sent His gift Jesus for.</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and answer questions.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 Shepherds.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Talk about why Mary and Joseph were chosen by God.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Understand that God chooses ordinary people to do extraordinary things.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Understand that Mary showed to the world what it means to love.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Show an understanding of how we can show love to others.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Shepherds – why did they leave their flock?</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Read</a:t>
            </a:r>
            <a:r>
              <a:rPr lang="en-GB" sz="1000" dirty="0">
                <a:effectLst/>
                <a:latin typeface="Work Sans" pitchFamily="2" charset="0"/>
                <a:ea typeface="Calibri" panose="020F0502020204030204" pitchFamily="34" charset="0"/>
                <a:cs typeface="Times New Roman" panose="02020603050405020304" pitchFamily="18" charset="0"/>
              </a:rPr>
              <a:t> ‘On Angel Wings’ by Michael Morpurgo.</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the delivery of the ‘good news’.</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0381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Shepherds – why did they leave their flocks?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256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335464" y="1817378"/>
            <a:ext cx="8557886" cy="4985008"/>
          </a:xfrm>
          <a:prstGeom prst="rect">
            <a:avLst/>
          </a:prstGeom>
          <a:noFill/>
        </p:spPr>
        <p:txBody>
          <a:bodyPr wrap="square" lIns="91440" tIns="45720" rIns="91440" bIns="45720" anchor="t">
            <a:spAutoFit/>
          </a:bodyPr>
          <a:lstStyle/>
          <a:p>
            <a:r>
              <a:rPr lang="en-GB" sz="1000" b="1" kern="1200" dirty="0">
                <a:effectLst/>
                <a:latin typeface="Work Sans"/>
                <a:ea typeface="Times New Roman" panose="02020603050405020304" pitchFamily="18" charset="0"/>
                <a:cs typeface="Times New Roman"/>
              </a:rPr>
              <a:t>Look at the paintings of shepherds to aid discussion and questions:</a:t>
            </a:r>
            <a:r>
              <a:rPr lang="en-GB" sz="1000" b="1" dirty="0">
                <a:latin typeface="Work Sans"/>
                <a:ea typeface="Times New Roman" panose="02020603050405020304" pitchFamily="18" charset="0"/>
                <a:cs typeface="Times New Roman"/>
              </a:rPr>
              <a:t> </a:t>
            </a:r>
            <a:r>
              <a:rPr lang="en-GB" sz="1000" b="1" kern="1200" dirty="0">
                <a:effectLst/>
                <a:latin typeface="Work Sans"/>
                <a:ea typeface="Times New Roman" panose="02020603050405020304" pitchFamily="18" charset="0"/>
                <a:cs typeface="Times New Roman"/>
              </a:rPr>
              <a:t> (See appendix lesson 3)</a:t>
            </a:r>
            <a:endParaRPr lang="en-GB" sz="1000" dirty="0">
              <a:effectLst/>
              <a:latin typeface="Work Sans"/>
              <a:ea typeface="Calibri" panose="020F0502020204030204" pitchFamily="34" charset="0"/>
              <a:cs typeface="Times New Roman"/>
            </a:endParaRPr>
          </a:p>
          <a:p>
            <a:endParaRPr lang="en-GB" sz="1000" b="1" dirty="0">
              <a:latin typeface="Work Sans"/>
              <a:ea typeface="Calibri" panose="020F0502020204030204" pitchFamily="34" charset="0"/>
              <a:cs typeface="Times New Roman"/>
            </a:endParaRPr>
          </a:p>
          <a:p>
            <a:r>
              <a:rPr lang="en-GB" sz="1000" b="1" dirty="0">
                <a:effectLst/>
                <a:latin typeface="Work Sans"/>
                <a:ea typeface="Calibri" panose="020F0502020204030204" pitchFamily="34" charset="0"/>
                <a:cs typeface="Times New Roman"/>
              </a:rPr>
              <a:t>Key questions:</a:t>
            </a:r>
            <a:endParaRPr lang="en-GB" sz="1000" dirty="0">
              <a:effectLst/>
              <a:latin typeface="Work Sans"/>
              <a:ea typeface="Calibri" panose="020F0502020204030204" pitchFamily="34" charset="0"/>
              <a:cs typeface="Times New Roman"/>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job of a shepherd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the role of the shepherd was respected by the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From looking at the paintings, how would you describe a shepherd?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being a shepherd was an easy job?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the shepherds were the first people chosen by God to receive the good news that Jesus was born?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 shepherds felt when the angel and then the host of angels, appeared to tell them the good news?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was so important that the shepherds were prepared to leave their flock in such a hurry?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From looking at the paintings, how do you think the shepherds felt when the saw Jesus?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a time when you have been so excited to go somewhere that you have just left everything and hurried off?</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the importance of the shepherds in showing to the world that Jesus came for everybody/the ordinary people.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Teacher to model task to pupils: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Pupils to be given two templates – one of a crook and one of a sheep.</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On the crook template, pupils are encouraged to write a sentence saying why God chose to tell the shepherds first about the good news.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On the sheep template, pupils write a message in their own words, proclaiming the birth of Jesus.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said he was the Good Shepherd.  Why do you think he called himself this?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By appearing to the shepherds first, what message do you think God was giving to the world about who the gift of His son was for?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remember a time when you have been chosen for something very special?  How did it make you feel?</a:t>
            </a: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4281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Shepherds – why did they leave their flocks?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224"/>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Appendix lesson 3.</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5DFC2FD-282D-AB42-A90C-55644117EF04}"/>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6812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was Herod jealous?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143903"/>
          </a:xfrm>
          <a:prstGeom prst="rect">
            <a:avLst/>
          </a:prstGeom>
          <a:noFill/>
        </p:spPr>
        <p:txBody>
          <a:bodyPr wrap="square" lIns="91440" tIns="45720" rIns="91440" bIns="45720" rtlCol="0" anchor="t">
            <a:spAutoFit/>
          </a:bodyPr>
          <a:lstStyle/>
          <a:p>
            <a:pPr marL="171450" lvl="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Know who King Herod is and his role in the Nativity story.</a:t>
            </a:r>
          </a:p>
          <a:p>
            <a:pPr marL="171450" lvl="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To explore what it means to be jealous.</a:t>
            </a:r>
          </a:p>
          <a:p>
            <a:pPr marL="171450" lvl="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To connect the qualities and traits of the people studied with their own experiences.</a:t>
            </a:r>
          </a:p>
          <a:p>
            <a:pPr marL="171450" lvl="0" indent="-171450">
              <a:spcAft>
                <a:spcPts val="200"/>
              </a:spcAft>
              <a:buFont typeface="Arial" panose="020B0604020202020204" pitchFamily="34" charset="0"/>
              <a:buChar char="•"/>
            </a:pPr>
            <a:r>
              <a:rPr lang="en-GB" sz="1000" dirty="0">
                <a:effectLst/>
                <a:latin typeface="Work Sans"/>
                <a:ea typeface="Calibri" panose="020F0502020204030204" pitchFamily="34" charset="0"/>
                <a:cs typeface="Times New Roman"/>
              </a:rPr>
              <a:t>Ask and answer questions</a:t>
            </a:r>
          </a:p>
          <a:p>
            <a:pPr>
              <a:spcAft>
                <a:spcPts val="200"/>
              </a:spcAft>
            </a:pPr>
            <a:endParaRPr lang="en-GB" sz="1000" dirty="0">
              <a:latin typeface="Work Sans"/>
              <a:ea typeface="Calibri" panose="020F0502020204030204" pitchFamily="34" charset="0"/>
              <a:cs typeface="Times New Roman"/>
            </a:endParaRPr>
          </a:p>
          <a:p>
            <a:pPr>
              <a:spcAft>
                <a:spcPts val="200"/>
              </a:spcAft>
            </a:pPr>
            <a:r>
              <a:rPr lang="en-GB" sz="1000" b="1" dirty="0">
                <a:effectLst/>
                <a:latin typeface="Work Sans"/>
                <a:ea typeface="Calibri" panose="020F0502020204030204" pitchFamily="34" charset="0"/>
                <a:cs typeface="Times New Roman"/>
              </a:rPr>
              <a:t>Key religious vocabulary:</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Herod.</a:t>
            </a:r>
            <a:r>
              <a:rPr lang="en-GB" sz="1000" dirty="0">
                <a:latin typeface="Work Sans"/>
                <a:ea typeface="Calibri" panose="020F0502020204030204" pitchFamily="34" charset="0"/>
                <a:cs typeface="Times New Roman"/>
              </a:rPr>
              <a:t>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913618"/>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 shepherd is.</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the community thought about shepherds.</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the shepherds left their flocks.</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reasons why God chose the shepherds to be the first people to hear the good news.</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understand who the gift of God’s son was for.</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was Herod jealous?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953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was Herod jealous?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1983819"/>
            <a:ext cx="8261553" cy="3631763"/>
          </a:xfrm>
          <a:prstGeom prst="rect">
            <a:avLst/>
          </a:prstGeom>
          <a:noFill/>
        </p:spPr>
        <p:txBody>
          <a:bodyPr wrap="square" lIns="91440" tIns="45720" rIns="91440" bIns="45720" anchor="t">
            <a:spAutoFit/>
          </a:bodyPr>
          <a:lstStyle/>
          <a:p>
            <a:r>
              <a:rPr lang="en-GB" sz="1000" b="1" kern="1200" dirty="0">
                <a:effectLst/>
                <a:latin typeface="Work Sans" pitchFamily="2" charset="0"/>
                <a:ea typeface="Times New Roman" panose="02020603050405020304" pitchFamily="18" charset="0"/>
                <a:cs typeface="Times New Roman" panose="02020603050405020304" pitchFamily="18" charset="0"/>
              </a:rPr>
              <a:t>Look at the paintings of King Herod to aid discussion and questions:  (See appendix lesson 4)</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From looking at the paintings, what can you tell me about King Herod?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From looking at the paintings, how would you describe King Herod?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word jealous means?  Can you give me an example of when you might have felt jealous?  How did you react to the situation?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Herod was jealous of Jesus’ birth?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 the clip:</a:t>
            </a:r>
            <a:r>
              <a:rPr lang="en-GB" sz="1000" dirty="0">
                <a:effectLst/>
                <a:latin typeface="Work Sans" pitchFamily="2" charset="0"/>
                <a:ea typeface="Calibri" panose="020F0502020204030204" pitchFamily="34" charset="0"/>
                <a:cs typeface="Times New Roman" panose="02020603050405020304" pitchFamily="18" charset="0"/>
              </a:rPr>
              <a:t>  Snippet from the film the Grinch.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https://www.youtube.com/watch?v=0mGmEE20CR0</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Share</a:t>
            </a:r>
            <a:r>
              <a:rPr lang="en-GB" sz="1000" dirty="0">
                <a:effectLst/>
                <a:latin typeface="Work Sans" pitchFamily="2" charset="0"/>
                <a:ea typeface="Calibri" panose="020F0502020204030204" pitchFamily="34" charset="0"/>
                <a:cs typeface="Times New Roman" panose="02020603050405020304" pitchFamily="18" charset="0"/>
              </a:rPr>
              <a:t> with pupils, using an age-appropriate Bible,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Matthew chapter 2:  1 - 12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a:ea typeface="Calibri" panose="020F0502020204030204" pitchFamily="34" charset="0"/>
                <a:cs typeface="Times New Roman"/>
              </a:rPr>
              <a:t>What sort of person was the Grinch described as in the </a:t>
            </a:r>
            <a:r>
              <a:rPr lang="en-GB" sz="1000" dirty="0">
                <a:latin typeface="Work Sans"/>
                <a:ea typeface="Calibri" panose="020F0502020204030204" pitchFamily="34" charset="0"/>
                <a:cs typeface="Times New Roman"/>
              </a:rPr>
              <a:t>film </a:t>
            </a:r>
            <a:r>
              <a:rPr lang="en-GB" sz="1000" dirty="0">
                <a:effectLst/>
                <a:latin typeface="Work Sans"/>
                <a:ea typeface="Calibri" panose="020F0502020204030204" pitchFamily="34" charset="0"/>
                <a:cs typeface="Times New Roman"/>
              </a:rPr>
              <a:t>clip?</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(Answer:</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“The real joy of Christmas does not come from presents, decorations and food.</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It comes from a heart filled with love.”)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is the ‘Grinch’ in the Nativity?  (Answer:  Herod; his heart was too small, and he felt threatened and jealous.)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who King Herod was and his role in the Nativity story.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27512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was Herod jealous?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1983819"/>
            <a:ext cx="8261553" cy="4555093"/>
          </a:xfrm>
          <a:prstGeom prst="rect">
            <a:avLst/>
          </a:prstGeom>
          <a:noFill/>
        </p:spPr>
        <p:txBody>
          <a:bodyPr wrap="square" lIns="91440" tIns="45720" rIns="91440" bIns="45720" anchor="t">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Return</a:t>
            </a:r>
            <a:r>
              <a:rPr lang="en-GB" sz="1000" dirty="0">
                <a:effectLst/>
                <a:latin typeface="Work Sans" pitchFamily="2" charset="0"/>
                <a:ea typeface="Times New Roman" panose="02020603050405020304" pitchFamily="18" charset="0"/>
                <a:cs typeface="Times New Roman" panose="02020603050405020304" pitchFamily="18" charset="0"/>
              </a:rPr>
              <a:t> to the paintings of all the key people explored and encourage the pupils to </a:t>
            </a:r>
            <a:r>
              <a:rPr lang="en-GB" sz="1000" b="1" dirty="0">
                <a:effectLst/>
                <a:latin typeface="Work Sans" pitchFamily="2" charset="0"/>
                <a:ea typeface="Times New Roman" panose="02020603050405020304" pitchFamily="18" charset="0"/>
                <a:cs typeface="Times New Roman" panose="02020603050405020304" pitchFamily="18" charset="0"/>
              </a:rPr>
              <a:t>recap</a:t>
            </a:r>
            <a:r>
              <a:rPr lang="en-GB" sz="1000" dirty="0">
                <a:effectLst/>
                <a:latin typeface="Work Sans" pitchFamily="2" charset="0"/>
                <a:ea typeface="Times New Roman" panose="02020603050405020304" pitchFamily="18" charset="0"/>
                <a:cs typeface="Times New Roman" panose="02020603050405020304" pitchFamily="18" charset="0"/>
              </a:rPr>
              <a:t> the qualities each person demonstrated in the Nativity.</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Angel Gabriel:  </a:t>
            </a:r>
            <a:r>
              <a:rPr lang="en-GB" sz="1000" dirty="0">
                <a:effectLst/>
                <a:latin typeface="Work Sans" pitchFamily="2" charset="0"/>
                <a:ea typeface="Times New Roman" panose="02020603050405020304" pitchFamily="18" charset="0"/>
                <a:cs typeface="Times New Roman" panose="02020603050405020304" pitchFamily="18" charset="0"/>
              </a:rPr>
              <a:t>Messenger of Good News.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Mary:  </a:t>
            </a:r>
            <a:r>
              <a:rPr lang="en-GB" sz="1000" dirty="0">
                <a:effectLst/>
                <a:latin typeface="Work Sans" pitchFamily="2" charset="0"/>
                <a:ea typeface="Times New Roman" panose="02020603050405020304" pitchFamily="18" charset="0"/>
                <a:cs typeface="Times New Roman" panose="02020603050405020304" pitchFamily="18" charset="0"/>
              </a:rPr>
              <a:t>Young girl, obedient</a:t>
            </a:r>
            <a:r>
              <a:rPr lang="en-GB" sz="1000" b="1" dirty="0">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Times New Roman" panose="02020603050405020304" pitchFamily="18" charset="0"/>
                <a:cs typeface="Times New Roman" panose="02020603050405020304" pitchFamily="18" charset="0"/>
              </a:rPr>
              <a:t>said ‘yes’ to God, showed love to the world from the moment she knew she was pregnant with Jesus.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Joseph:</a:t>
            </a:r>
            <a:r>
              <a:rPr lang="en-GB" sz="1000" dirty="0">
                <a:effectLst/>
                <a:latin typeface="Work Sans" pitchFamily="2" charset="0"/>
                <a:ea typeface="Times New Roman" panose="02020603050405020304" pitchFamily="18" charset="0"/>
                <a:cs typeface="Times New Roman" panose="02020603050405020304" pitchFamily="18" charset="0"/>
              </a:rPr>
              <a:t>  Loyal, committed, kind, patient.</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Shepherds:  </a:t>
            </a:r>
            <a:r>
              <a:rPr lang="en-GB" sz="1000" dirty="0">
                <a:effectLst/>
                <a:latin typeface="Work Sans" pitchFamily="2" charset="0"/>
                <a:ea typeface="Times New Roman" panose="02020603050405020304" pitchFamily="18" charset="0"/>
                <a:cs typeface="Times New Roman" panose="02020603050405020304" pitchFamily="18" charset="0"/>
              </a:rPr>
              <a:t>Ordinary people, who cared and protected their sheep from harm.</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Herod:</a:t>
            </a:r>
            <a:r>
              <a:rPr lang="en-GB" sz="1000" dirty="0">
                <a:effectLst/>
                <a:latin typeface="Work Sans" pitchFamily="2" charset="0"/>
                <a:ea typeface="Calibri" panose="020F0502020204030204" pitchFamily="34" charset="0"/>
                <a:cs typeface="Times New Roman" panose="02020603050405020304" pitchFamily="18" charset="0"/>
              </a:rPr>
              <a:t>  Jealous and threatened.  Scared of losing power.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wonder when you have shown these qualities and traits?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to complete grid.  </a:t>
            </a:r>
            <a:r>
              <a:rPr lang="en-GB" sz="1000" b="1" dirty="0">
                <a:effectLst/>
                <a:latin typeface="Work Sans" pitchFamily="2" charset="0"/>
                <a:ea typeface="Calibri" panose="020F0502020204030204" pitchFamily="34" charset="0"/>
                <a:cs typeface="Times New Roman" panose="02020603050405020304" pitchFamily="18" charset="0"/>
              </a:rPr>
              <a:t>(See appendix 4a)</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 am important because………</a:t>
            </a: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90142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9" y="2764571"/>
            <a:ext cx="3022600"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021410"/>
            <a:ext cx="6627904" cy="1336263"/>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solidFill>
                  <a:schemeClr val="bg1"/>
                </a:solidFill>
                <a:effectLst/>
                <a:latin typeface="Work Sans"/>
                <a:ea typeface="Calibri" panose="020F0502020204030204" pitchFamily="34" charset="0"/>
                <a:cs typeface="Times New Roman"/>
              </a:rPr>
              <a:t>The meaning of incarnation:</a:t>
            </a:r>
            <a:r>
              <a:rPr lang="en-GB" sz="1000" b="1" dirty="0">
                <a:solidFill>
                  <a:schemeClr val="bg1"/>
                </a:solidFill>
                <a:latin typeface="Work Sans"/>
                <a:ea typeface="Calibri" panose="020F0502020204030204" pitchFamily="34" charset="0"/>
                <a:cs typeface="Times New Roman"/>
              </a:rPr>
              <a:t>  </a:t>
            </a:r>
            <a:r>
              <a:rPr lang="en-GB" sz="1000" dirty="0">
                <a:solidFill>
                  <a:schemeClr val="bg1"/>
                </a:solidFill>
                <a:latin typeface="Century Gothic"/>
                <a:ea typeface="Calibri" panose="020F0502020204030204" pitchFamily="34" charset="0"/>
                <a:cs typeface="Times New Roman"/>
              </a:rPr>
              <a:t>God comes to live amongst His creation in the form of Jesus.  Jesus is both human and divine.  Incarnation means that Jesus is God in the flesh.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To note:</a:t>
            </a:r>
            <a:r>
              <a:rPr lang="en-GB" sz="1000" b="1" dirty="0">
                <a:solidFill>
                  <a:schemeClr val="bg1"/>
                </a:solidFill>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Jesus has always existed as God. He is part of the Trinity that has been present from the very beginning of time.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Misconception:</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Jesus appeared at Christmas and was not in existence before then.</a:t>
            </a: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B3E40EA-9D19-E051-5153-B02E17681228}"/>
              </a:ext>
            </a:extLst>
          </p:cNvPr>
          <p:cNvSpPr txBox="1"/>
          <p:nvPr/>
        </p:nvSpPr>
        <p:spPr>
          <a:xfrm>
            <a:off x="216002" y="2930187"/>
            <a:ext cx="2390661" cy="261610"/>
          </a:xfrm>
          <a:prstGeom prst="rect">
            <a:avLst/>
          </a:prstGeom>
          <a:noFill/>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Times New Roman" panose="02020603050405020304" pitchFamily="18" charset="0"/>
              </a:rPr>
              <a:t>Key things to note:</a:t>
            </a:r>
            <a:endParaRPr lang="en-GB" sz="11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216002" y="3385988"/>
            <a:ext cx="2604647"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Archangel Gabriel:</a:t>
            </a:r>
            <a:endParaRPr lang="en-GB" sz="1000" dirty="0">
              <a:effectLst/>
              <a:latin typeface="Work Sans" pitchFamily="2" charset="0"/>
              <a:ea typeface="Calibri" panose="020F0502020204030204" pitchFamily="34" charset="0"/>
              <a:cs typeface="Times New Roman" panose="02020603050405020304" pitchFamily="18" charset="0"/>
            </a:endParaRP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Gabriel is known as an archangel – meaning chief angel.</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word Gabriel means God is strong/powerful/mighty.</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Gabriel is God’s messenger.</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Gabriel appears in both the Old and New Testament.</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Gabriel appears to Daniel in the Old Testament.</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the New Testament, Gabriel first appears to Zachariah, father of John the Baptist, to let him know that Elizabeth shall bear a son who shall be called John.</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Gabriel then appears again to Mary to announce that she will conceive God’s son.</a:t>
            </a:r>
          </a:p>
          <a:p>
            <a:endParaRPr lang="en-GB" sz="1000" dirty="0">
              <a:latin typeface="Work Sans" pitchFamily="2"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29088" y="2959702"/>
            <a:ext cx="2648420" cy="861774"/>
          </a:xfrm>
          <a:prstGeom prst="rect">
            <a:avLst/>
          </a:prstGeom>
          <a:noFill/>
        </p:spPr>
        <p:txBody>
          <a:bodyPr wrap="square" rtlCol="0">
            <a:spAutoFit/>
          </a:bodyPr>
          <a:lstStyle/>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After the annunciation of Mary, Gabriel is not spoken of again.</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Misconception: Angels have wings. In the Bible, angels are not depicted as having wings.</a:t>
            </a:r>
          </a:p>
        </p:txBody>
      </p:sp>
      <p:sp>
        <p:nvSpPr>
          <p:cNvPr id="16" name="TextBox 15">
            <a:extLst>
              <a:ext uri="{FF2B5EF4-FFF2-40B4-BE49-F238E27FC236}">
                <a16:creationId xmlns:a16="http://schemas.microsoft.com/office/drawing/2014/main" id="{0DAA69AF-D538-47E4-4B0D-F5B010419AE7}"/>
              </a:ext>
            </a:extLst>
          </p:cNvPr>
          <p:cNvSpPr txBox="1"/>
          <p:nvPr/>
        </p:nvSpPr>
        <p:spPr>
          <a:xfrm>
            <a:off x="6309833" y="2933881"/>
            <a:ext cx="598968" cy="246221"/>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Mary: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309833" y="3232099"/>
            <a:ext cx="2683696" cy="3323987"/>
          </a:xfrm>
          <a:prstGeom prst="rect">
            <a:avLst/>
          </a:prstGeom>
          <a:noFill/>
        </p:spPr>
        <p:txBody>
          <a:bodyPr wrap="square" rtlCol="0">
            <a:spAutoFit/>
          </a:bodyPr>
          <a:lstStyle/>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Prominent female figure in the New Testament.</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is fully human but has a very important and intimate place in the story of Jesus. She is the God bearer.</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is often described as the role model for motherhood.</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was a young Jewish girl probably around the age of 13.</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like many Jewish girls of her time, would have spent most of her days working.</a:t>
            </a:r>
          </a:p>
          <a:p>
            <a:pPr marL="173038" lvl="0"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was betrothed to be married.  This would often happen about a year before she would move to live with her husband and his family. It would be at this point that she would have been considered married.</a:t>
            </a:r>
          </a:p>
          <a:p>
            <a:pPr marL="173038" indent="-173038">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though afraid said ‘yes’ to God. </a:t>
            </a:r>
          </a:p>
        </p:txBody>
      </p:sp>
      <p:sp>
        <p:nvSpPr>
          <p:cNvPr id="18" name="TextBox 17">
            <a:extLst>
              <a:ext uri="{FF2B5EF4-FFF2-40B4-BE49-F238E27FC236}">
                <a16:creationId xmlns:a16="http://schemas.microsoft.com/office/drawing/2014/main" id="{0A809312-3312-B251-1FDE-16D0AD1F8CC8}"/>
              </a:ext>
            </a:extLst>
          </p:cNvPr>
          <p:cNvSpPr txBox="1"/>
          <p:nvPr/>
        </p:nvSpPr>
        <p:spPr>
          <a:xfrm>
            <a:off x="9295165" y="2935448"/>
            <a:ext cx="2660242" cy="2400657"/>
          </a:xfrm>
          <a:prstGeom prst="rect">
            <a:avLst/>
          </a:prstGeom>
          <a:noFill/>
        </p:spPr>
        <p:txBody>
          <a:bodyPr wrap="square" rtlCol="0">
            <a:spAutoFit/>
          </a:bodyPr>
          <a:lstStyle/>
          <a:p>
            <a:pPr marL="173038" lvl="0" indent="-173038">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Mary accepted the will of God.  She gave birth to His son and stood by Jesus throughout his whole ministry.  John’s Gospel recalls her being at the foot of the cross when Jesus was crucified.</a:t>
            </a:r>
          </a:p>
          <a:p>
            <a:pPr marL="173038" lvl="0" indent="-173038">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Mary was an ordinary Jewish girl who accepted the most extraordinary task, to be the God bearer of His one and only son Jesus Christ.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Importance:</a:t>
            </a:r>
            <a:r>
              <a:rPr lang="en-GB" sz="1000" dirty="0">
                <a:effectLst/>
                <a:latin typeface="Work Sans" pitchFamily="2" charset="0"/>
                <a:ea typeface="Calibri" panose="020F0502020204030204" pitchFamily="34" charset="0"/>
                <a:cs typeface="Times New Roman" panose="02020603050405020304" pitchFamily="18" charset="0"/>
              </a:rPr>
              <a:t> Without Mary, Jesus could not have been born. Mary is therefore essential to the Nativity story.</a:t>
            </a: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pic>
        <p:nvPicPr>
          <p:cNvPr id="12" name="Picture 11" descr="A painting of an angel&#10;&#10;Description automatically generated">
            <a:extLst>
              <a:ext uri="{FF2B5EF4-FFF2-40B4-BE49-F238E27FC236}">
                <a16:creationId xmlns:a16="http://schemas.microsoft.com/office/drawing/2014/main" id="{08039181-D10C-2CCD-8F8F-7BD7960163A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04510" y="3956453"/>
            <a:ext cx="1409271" cy="2564674"/>
          </a:xfrm>
          <a:prstGeom prst="rect">
            <a:avLst/>
          </a:prstGeom>
        </p:spPr>
      </p:pic>
      <p:pic>
        <p:nvPicPr>
          <p:cNvPr id="20" name="Picture 19" descr="A painting of a person holding a baby&#10;&#10;Description automatically generated">
            <a:extLst>
              <a:ext uri="{FF2B5EF4-FFF2-40B4-BE49-F238E27FC236}">
                <a16:creationId xmlns:a16="http://schemas.microsoft.com/office/drawing/2014/main" id="{9B1FDB29-0C38-8C0A-AC93-305C9C31EF3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539625" y="5336105"/>
            <a:ext cx="910911" cy="1291118"/>
          </a:xfrm>
          <a:prstGeom prst="rect">
            <a:avLst/>
          </a:prstGeom>
        </p:spPr>
      </p:pic>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was Herod jealous?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224"/>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Appendix lesson 4 and 4a.</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5DFC2FD-282D-AB42-A90C-55644117EF04}"/>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97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Wisemen – why was each gift so special?</a:t>
            </a:r>
          </a:p>
          <a:p>
            <a:r>
              <a:rPr lang="en-GB" sz="2400" dirty="0">
                <a:solidFill>
                  <a:schemeClr val="bg1"/>
                </a:solidFill>
                <a:latin typeface="Work Sans Light" pitchFamily="2" charset="0"/>
                <a:cs typeface="Times New Roman" panose="02020603050405020304" pitchFamily="18" charset="0"/>
              </a:rPr>
              <a:t>(Optional)</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66959"/>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who the wisemen are in the Nativity story.</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significance of the wisemen.</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behind each gift that was given.</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and answer questions.</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Wisemen, gold, frankincense, myrrh.</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3093154"/>
          </a:xfrm>
          <a:prstGeom prst="rect">
            <a:avLst/>
          </a:prstGeom>
          <a:noFill/>
        </p:spPr>
        <p:txBody>
          <a:bodyPr wrap="square" lIns="91440" tIns="45720" rIns="91440" bIns="45720" rtlCol="0" anchor="t">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each of the qualities that each person brings to the story?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why each person is so important in the Nativity story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makes you important?</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Wisemen – why was each gift so special?</a:t>
            </a:r>
          </a:p>
          <a:p>
            <a:pPr>
              <a:spcAft>
                <a:spcPts val="200"/>
              </a:spcAft>
            </a:pP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most precious gift you have ever been given?   Model for pupils material gifts but also emotional gifts </a:t>
            </a:r>
            <a:r>
              <a:rPr lang="en-GB" sz="1000" dirty="0" err="1">
                <a:effectLst/>
                <a:latin typeface="Work Sans" pitchFamily="2" charset="0"/>
                <a:ea typeface="Calibri" panose="020F0502020204030204" pitchFamily="34" charset="0"/>
                <a:cs typeface="Times New Roman" panose="02020603050405020304" pitchFamily="18" charset="0"/>
              </a:rPr>
              <a:t>ie</a:t>
            </a:r>
            <a:r>
              <a:rPr lang="en-GB" sz="1000" dirty="0">
                <a:effectLst/>
                <a:latin typeface="Work Sans" pitchFamily="2" charset="0"/>
                <a:ea typeface="Calibri" panose="020F0502020204030204" pitchFamily="34" charset="0"/>
                <a:cs typeface="Times New Roman" panose="02020603050405020304" pitchFamily="18" charset="0"/>
              </a:rPr>
              <a:t> love, friendship.  Gift of a new sibling.</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Place in the circle a range of gifts:  books, games, computer game, bike etc, friendship, love, kindness, special treat etc.</a:t>
            </a:r>
          </a:p>
          <a:p>
            <a:pPr>
              <a:spcAft>
                <a:spcPts val="200"/>
              </a:spcAft>
            </a:pP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5474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Wisemen – why was each gift so special?</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1983819"/>
            <a:ext cx="8261553" cy="3734356"/>
          </a:xfrm>
          <a:prstGeom prst="rect">
            <a:avLst/>
          </a:prstGeom>
          <a:noFill/>
        </p:spPr>
        <p:txBody>
          <a:bodyPr wrap="square">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you could only choose one of these gifts, which one would you choose and why?</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Look at the paintings of the wisemen to aid discussion and questions:  (See appendix lesson 5)</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Describe what you can see in the paintings?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they brought the gifts they brought?</a:t>
            </a: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Read from the children’s Bible the visit of the wise men.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Matthew chapter 2:  1 –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Explain to the children the significance of each of the gifts and who the wise men represent.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solidFill>
                  <a:srgbClr val="FF0000"/>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solidFill>
                  <a:srgbClr val="000000"/>
                </a:solidFill>
                <a:effectLst/>
                <a:latin typeface="Work Sans" pitchFamily="2" charset="0"/>
                <a:ea typeface="Calibri" panose="020F0502020204030204" pitchFamily="34" charset="0"/>
                <a:cs typeface="Arial" panose="020B0604020202020204" pitchFamily="34" charset="0"/>
              </a:rPr>
              <a:t>Look </a:t>
            </a:r>
            <a:r>
              <a:rPr lang="en-GB" sz="1000" dirty="0">
                <a:solidFill>
                  <a:srgbClr val="000000"/>
                </a:solidFill>
                <a:effectLst/>
                <a:latin typeface="Work Sans" pitchFamily="2" charset="0"/>
                <a:ea typeface="Calibri" panose="020F0502020204030204" pitchFamily="34" charset="0"/>
                <a:cs typeface="Arial" panose="020B0604020202020204" pitchFamily="34" charset="0"/>
              </a:rPr>
              <a:t>at this verse of the carol – In the bleak mid-winter.</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What can I give Him, poor as I am?</a:t>
            </a:r>
            <a:br>
              <a:rPr lang="en-GB" sz="1000" dirty="0">
                <a:effectLst/>
                <a:latin typeface="Work Sans" pitchFamily="2" charset="0"/>
                <a:ea typeface="Calibri" panose="020F0502020204030204" pitchFamily="34" charset="0"/>
                <a:cs typeface="Times New Roman" panose="02020603050405020304" pitchFamily="18" charset="0"/>
              </a:rPr>
            </a:b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If I were a shepherd, I would bring a lamb;</a:t>
            </a:r>
            <a:br>
              <a:rPr lang="en-GB" sz="1000" dirty="0">
                <a:effectLst/>
                <a:latin typeface="Work Sans" pitchFamily="2" charset="0"/>
                <a:ea typeface="Calibri" panose="020F0502020204030204" pitchFamily="34" charset="0"/>
                <a:cs typeface="Times New Roman" panose="02020603050405020304" pitchFamily="18" charset="0"/>
              </a:rPr>
            </a:b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If I were a Wise Man, I would do my part;</a:t>
            </a:r>
            <a:br>
              <a:rPr lang="en-GB" sz="1000" dirty="0">
                <a:effectLst/>
                <a:latin typeface="Work Sans" pitchFamily="2" charset="0"/>
                <a:ea typeface="Calibri" panose="020F0502020204030204" pitchFamily="34" charset="0"/>
                <a:cs typeface="Times New Roman" panose="02020603050405020304" pitchFamily="18" charset="0"/>
              </a:rPr>
            </a:b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Yet what I can I give Him: give my heart.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18176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Wisemen – why was each gift so special?</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1983819"/>
            <a:ext cx="8261553" cy="4144724"/>
          </a:xfrm>
          <a:prstGeom prst="rect">
            <a:avLst/>
          </a:prstGeom>
          <a:noFill/>
        </p:spPr>
        <p:txBody>
          <a:bodyPr wrap="square">
            <a:spAutoFit/>
          </a:bodyPr>
          <a:lstStyle/>
          <a:p>
            <a:pPr>
              <a:spcAft>
                <a:spcPts val="200"/>
              </a:spcAft>
            </a:pPr>
            <a:r>
              <a:rPr lang="en-GB" sz="1000" b="1" dirty="0">
                <a:solidFill>
                  <a:srgbClr val="000000"/>
                </a:solidFill>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I wonder if you had been able to visit baby Jesus, what gift would you have given him?</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marL="228600">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solidFill>
                  <a:srgbClr val="000000"/>
                </a:solidFill>
                <a:effectLst/>
                <a:latin typeface="Work Sans" pitchFamily="2" charset="0"/>
                <a:ea typeface="Calibri" panose="020F0502020204030204" pitchFamily="34" charset="0"/>
                <a:cs typeface="Times New Roman" panose="02020603050405020304" pitchFamily="18" charset="0"/>
              </a:rPr>
              <a:t>Explain</a:t>
            </a: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 that Christians believe Jesus is present today even though we can’t physically see him.  In the last line of the carol, it speaks of giving Jesus our heart – meaning everything.  To be a follower of Christ means to give your whole life to Him.</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Times New Roman" panose="02020603050405020304" pitchFamily="18" charset="0"/>
                <a:cs typeface="Times New Roman" panose="02020603050405020304" pitchFamily="18" charset="0"/>
              </a:rPr>
              <a:t>Using a collage medium, pupils create out of collage the gift they would give Jesus.  If they choose an emotion </a:t>
            </a:r>
            <a:r>
              <a:rPr lang="en-GB" sz="1000" dirty="0" err="1">
                <a:effectLst/>
                <a:latin typeface="Work Sans" pitchFamily="2" charset="0"/>
                <a:ea typeface="Times New Roman" panose="02020603050405020304" pitchFamily="18" charset="0"/>
                <a:cs typeface="Times New Roman" panose="02020603050405020304" pitchFamily="18" charset="0"/>
              </a:rPr>
              <a:t>ie</a:t>
            </a:r>
            <a:r>
              <a:rPr lang="en-GB" sz="1000" dirty="0">
                <a:effectLst/>
                <a:latin typeface="Work Sans" pitchFamily="2" charset="0"/>
                <a:ea typeface="Times New Roman" panose="02020603050405020304" pitchFamily="18" charset="0"/>
                <a:cs typeface="Times New Roman" panose="02020603050405020304" pitchFamily="18" charset="0"/>
              </a:rPr>
              <a:t> friendship, love, kindness etc, pupils decide how they wish to portray the emotion through art.</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The gift I would take to Jesus would be…….because…..</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Christians believe the greatest gift God has given the world is Jesus.  Why do you think they think this?</a:t>
            </a: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601524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Wisemen – why was each gift so special?</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224"/>
          </a:xfrm>
          <a:prstGeom prst="rect">
            <a:avLst/>
          </a:prstGeom>
          <a:noFill/>
        </p:spPr>
        <p:txBody>
          <a:bodyPr wrap="square" lIns="91440" tIns="45720" rIns="91440" bIns="45720" anchor="t">
            <a:spAutoFit/>
          </a:bodyPr>
          <a:lstStyle/>
          <a:p>
            <a:pPr>
              <a:lnSpc>
                <a:spcPct val="115000"/>
              </a:lnSpc>
              <a:spcAft>
                <a:spcPts val="1000"/>
              </a:spcAft>
            </a:pPr>
            <a:r>
              <a:rPr lang="en-GB" sz="1000" dirty="0">
                <a:latin typeface="Work Sans"/>
                <a:ea typeface="Calibri" panose="020F0502020204030204" pitchFamily="34" charset="0"/>
                <a:cs typeface="Times New Roman"/>
              </a:rPr>
              <a:t>Appendix lesson 5.</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5DFC2FD-282D-AB42-A90C-55644117EF04}"/>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4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9" y="2764571"/>
            <a:ext cx="3022600"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021410"/>
            <a:ext cx="6627904" cy="1336263"/>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solidFill>
                  <a:schemeClr val="bg1"/>
                </a:solidFill>
                <a:latin typeface="Work Sans"/>
                <a:cs typeface="Times New Roman"/>
              </a:rPr>
              <a:t>The meaning of incarnation:  </a:t>
            </a:r>
            <a:r>
              <a:rPr lang="en-GB" sz="1000" dirty="0">
                <a:solidFill>
                  <a:schemeClr val="bg1"/>
                </a:solidFill>
                <a:latin typeface="Century Gothic"/>
                <a:cs typeface="Times New Roman"/>
              </a:rPr>
              <a:t>God comes to live amongst His creation in the form of Jesus.  Jesus is both human and divine.  Incarnation means that Jesus is God in the flesh.  </a:t>
            </a:r>
            <a:endParaRPr lang="en-GB" dirty="0">
              <a:solidFill>
                <a:schemeClr val="bg1"/>
              </a:solidFill>
              <a:cs typeface="Times New Roman"/>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To note:</a:t>
            </a:r>
            <a:r>
              <a:rPr lang="en-GB" sz="1000" b="1" dirty="0">
                <a:solidFill>
                  <a:schemeClr val="bg1"/>
                </a:solidFill>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Jesus has always existed as God. He is part of the Trinity that has been present from the very beginning of time.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Misconception:</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Jesus appeared at Christmas and was not in existence before then.</a:t>
            </a: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55687" y="2933881"/>
            <a:ext cx="2770393" cy="4196020"/>
          </a:xfrm>
          <a:prstGeom prst="rect">
            <a:avLst/>
          </a:prstGeom>
          <a:noFill/>
        </p:spPr>
        <p:txBody>
          <a:bodyPr wrap="square" rtlCol="0">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Joseph:</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From the Gospel of Matthew</a:t>
            </a:r>
            <a:endParaRPr lang="en-GB" sz="1000" b="1" dirty="0">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https://www.learnreligions.com/joseph-earthly-father-of-jesus-701091</a:t>
            </a:r>
            <a:endPar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Joseph was a righteous man.</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His actions towards Mary were kind and sensitive.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Joseph could have broken off the engagement and he did consider this.  To be with a pregnant woman would not have been accepted and would have brought significant shame on the family.  However, Joseph was reassured in a dream, of God’s plan, which he accepted despite the public humiliation he would face.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 are told little about what he was like as a father.  We are given indications that he acted with integrity and righteousness.</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God honoured Joseph’s integrity by entrusting him with His son.</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164293" y="2959702"/>
            <a:ext cx="2795337" cy="2990562"/>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Joseph took his job seriously.  He protected Jesus' right from the beginning – the escape to Egypt when he was told in a dream to go there to get away from King Herod.</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Joseph ensured that Jesus learnt at the synagogue from an early age, in preparation for his ministry.</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Joseph did not know all the details of what was to happen to Jesus, but he responded in faith to what God was asking of him.</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Importance:</a:t>
            </a:r>
            <a:r>
              <a:rPr lang="en-GB" sz="1000" dirty="0">
                <a:effectLst/>
                <a:latin typeface="Work Sans" pitchFamily="2" charset="0"/>
                <a:ea typeface="Calibri" panose="020F0502020204030204" pitchFamily="34" charset="0"/>
                <a:cs typeface="Times New Roman" panose="02020603050405020304" pitchFamily="18" charset="0"/>
              </a:rPr>
              <a:t>  God chose Joseph.  Joseph was righteous, loyal, committed and kind.  He took his role seriously and acted with integrity.</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35337" y="2956270"/>
            <a:ext cx="2746893" cy="3631763"/>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Shepherds:  From the Gospel of Luke</a:t>
            </a:r>
          </a:p>
          <a:p>
            <a:endParaRPr lang="en-GB" sz="1000" b="1"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Luke’s Gospel, an angel appeared to the shepherds to tell them the good news.  A whole company of angels appeared before the shepherds, praising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shepherds were seen as the nobodies in society.  They were often viewed as the unwanted people, often left out and rejected and often seen as people from the lower classes. They did not live in the cities and their jobs brought in little money. The shepherds were not seen as important personally, politically or economically.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Shepherds were often seen as outsiders because they were unable able to keep the Jewish Law.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 they had to work looking after their sheep on the Sabbath.</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95165" y="2935448"/>
            <a:ext cx="2660242" cy="36317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significant that God chose the shepherds to be the first people to hear the good news of Jesus’ birth, signifying to the world that Jesus had come for all people regardless of race, background, gender, class etc.  Jesus had come to serve and save all of humanity.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God revealing the good news to the shepherds must not be underestimated.  It is saying a very clear statement – that this Christ child was for all people and for all times.</a:t>
            </a:r>
            <a:endParaRPr lang="en-GB" sz="1000"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Other possibilities as to why the shepherds were the first to know</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spc="-10" dirty="0">
                <a:effectLst/>
                <a:latin typeface="Work Sans" pitchFamily="2" charset="0"/>
                <a:ea typeface="Times New Roman" panose="02020603050405020304" pitchFamily="18" charset="0"/>
                <a:cs typeface="Times New Roman" panose="02020603050405020304" pitchFamily="18" charset="0"/>
              </a:rPr>
              <a:t>These were Bethlehem shepherds, the shepherds who raised the sheep offered as sacrifices at Passover. So, even at Jesus' birth, we are reminded of Jesus' sacrificial death.</a:t>
            </a:r>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pic>
        <p:nvPicPr>
          <p:cNvPr id="20" name="Picture 19">
            <a:extLst>
              <a:ext uri="{FF2B5EF4-FFF2-40B4-BE49-F238E27FC236}">
                <a16:creationId xmlns:a16="http://schemas.microsoft.com/office/drawing/2014/main" id="{9B1FDB29-0C38-8C0A-AC93-305C9C31EF3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367258" y="5581823"/>
            <a:ext cx="797036" cy="1225772"/>
          </a:xfrm>
          <a:prstGeom prst="rect">
            <a:avLst/>
          </a:prstGeom>
        </p:spPr>
      </p:pic>
    </p:spTree>
    <p:extLst>
      <p:ext uri="{BB962C8B-B14F-4D97-AF65-F5344CB8AC3E}">
        <p14:creationId xmlns:p14="http://schemas.microsoft.com/office/powerpoint/2010/main" val="281467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8044930" y="2764570"/>
            <a:ext cx="4140045"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021410"/>
            <a:ext cx="6627904" cy="1336263"/>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solidFill>
                  <a:schemeClr val="bg1"/>
                </a:solidFill>
                <a:latin typeface="Work Sans"/>
                <a:cs typeface="Times New Roman"/>
              </a:rPr>
              <a:t>The meaning of incarnation:  </a:t>
            </a:r>
            <a:r>
              <a:rPr lang="en-GB" sz="1000" dirty="0">
                <a:solidFill>
                  <a:schemeClr val="bg1"/>
                </a:solidFill>
                <a:latin typeface="Century Gothic"/>
                <a:cs typeface="Times New Roman"/>
              </a:rPr>
              <a:t>God comes to live amongst His creation in the form of Jesus.  Jesus is both human and divine.  Incarnation means that Jesus is God in the flesh.  </a:t>
            </a:r>
            <a:endParaRPr lang="en-GB" dirty="0">
              <a:solidFill>
                <a:schemeClr val="bg1"/>
              </a:solidFill>
              <a:cs typeface="Times New Roman"/>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To note:</a:t>
            </a:r>
            <a:r>
              <a:rPr lang="en-GB" sz="1000" b="1" dirty="0">
                <a:solidFill>
                  <a:schemeClr val="bg1"/>
                </a:solidFill>
                <a:latin typeface="Work Sans" pitchFamily="2" charset="0"/>
                <a:ea typeface="Calibri" panose="020F0502020204030204" pitchFamily="34" charset="0"/>
                <a:cs typeface="Times New Roman" panose="02020603050405020304" pitchFamily="18" charset="0"/>
              </a:rPr>
              <a:t>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Jesus has always existed as God. He is part of the Trinity that has been present from the very beginning of time.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Misconception:</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Jesus appeared at Christmas and was not in existence before then.</a:t>
            </a: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55687" y="2933881"/>
            <a:ext cx="2770393" cy="378565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Other possibilities as to why the shepherds were the first to know (Continued)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spc="-10" dirty="0">
                <a:effectLst/>
                <a:latin typeface="Work Sans" pitchFamily="2" charset="0"/>
                <a:ea typeface="Times New Roman" panose="02020603050405020304" pitchFamily="18" charset="0"/>
                <a:cs typeface="Times New Roman" panose="02020603050405020304" pitchFamily="18" charset="0"/>
              </a:rPr>
              <a:t>Abraham, Moses, and David were all shepherds and God made great promises to them about deliverance and a Messiah.  God, therefore, is now showing he honours his promises by announcing the coming of the Christ, the Messiah, to shepherds first.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spc="-10" dirty="0">
                <a:effectLst/>
                <a:latin typeface="Work Sans" pitchFamily="2" charset="0"/>
                <a:ea typeface="Times New Roman" panose="02020603050405020304" pitchFamily="18" charset="0"/>
                <a:cs typeface="Times New Roman" panose="02020603050405020304" pitchFamily="18" charset="0"/>
              </a:rPr>
              <a:t>The image of a shepherd is the image Jesus chooses to use for his example of a leader — one who pastors, who shepherds his sheep and is even willing to lay down his life for his sheep.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spc="-15" dirty="0">
                <a:effectLst/>
                <a:latin typeface="Work Sans" pitchFamily="2" charset="0"/>
                <a:ea typeface="Times New Roman" panose="02020603050405020304" pitchFamily="18" charset="0"/>
                <a:cs typeface="Times New Roman" panose="02020603050405020304" pitchFamily="18" charset="0"/>
              </a:rPr>
              <a:t>God is frequently identified as the loving, tender Shepherd of his people (</a:t>
            </a:r>
            <a:r>
              <a:rPr lang="en-GB" sz="1000" u="sng" spc="-15" dirty="0">
                <a:effectLst/>
                <a:latin typeface="Work Sans" pitchFamily="2"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Psalm 23:1-6</a:t>
            </a:r>
            <a:r>
              <a:rPr lang="en-GB" sz="1000" spc="-15" dirty="0">
                <a:effectLst/>
                <a:latin typeface="Work Sans" pitchFamily="2" charset="0"/>
                <a:ea typeface="Times New Roman" panose="02020603050405020304" pitchFamily="18" charset="0"/>
                <a:cs typeface="Times New Roman" panose="02020603050405020304" pitchFamily="18" charset="0"/>
              </a:rPr>
              <a:t>;  </a:t>
            </a:r>
            <a:r>
              <a:rPr lang="en-GB" sz="1000" u="sng" spc="-15" dirty="0">
                <a:effectLst/>
                <a:latin typeface="Work Sans" pitchFamily="2"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Isaiah 40:11</a:t>
            </a:r>
            <a:r>
              <a:rPr lang="en-GB" sz="1000" spc="-15" dirty="0">
                <a:effectLst/>
                <a:latin typeface="Work Sans" pitchFamily="2" charset="0"/>
                <a:ea typeface="Times New Roman" panose="02020603050405020304" pitchFamily="18" charset="0"/>
                <a:cs typeface="Times New Roman" panose="02020603050405020304" pitchFamily="18" charset="0"/>
              </a:rPr>
              <a:t>;  </a:t>
            </a:r>
            <a:r>
              <a:rPr lang="en-GB" sz="1000" u="sng" spc="-15" dirty="0">
                <a:effectLst/>
                <a:latin typeface="Work Sans" pitchFamily="2"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Ezekiel 34:11-16</a:t>
            </a:r>
            <a:r>
              <a:rPr lang="en-GB" sz="1000" spc="-15" dirty="0">
                <a:effectLst/>
                <a:latin typeface="Work Sans" pitchFamily="2" charset="0"/>
                <a:ea typeface="Times New Roman" panose="02020603050405020304" pitchFamily="18" charset="0"/>
                <a:cs typeface="Times New Roman" panose="02020603050405020304" pitchFamily="18" charset="0"/>
              </a:rPr>
              <a:t>). Jesus identifies himself as the Good Shepherd (</a:t>
            </a:r>
            <a:r>
              <a:rPr lang="en-GB" sz="1000" u="sng" spc="-15" dirty="0">
                <a:effectLst/>
                <a:latin typeface="Work Sans" pitchFamily="2"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John 10:1-18</a:t>
            </a:r>
            <a:r>
              <a:rPr lang="en-GB" sz="1000" spc="-15"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Importance:  The shepherds represent humanity – the ordinary people.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210716" y="2956270"/>
            <a:ext cx="4653124" cy="332398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King Herod:</a:t>
            </a:r>
          </a:p>
          <a:p>
            <a:endParaRPr lang="en-GB" sz="1000" b="1"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Romans appointed King Herod, King of Judea in 37 BC.</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Romans gave Herod the title King of the Jews because of the Jewish population he ruled as well as being a practicing Jew himself.  Herod was born in southern Palestine.  His father, Antipater, was an Edomite identified as an Arab, who converted to Judaism in the 2</a:t>
            </a:r>
            <a:r>
              <a:rPr lang="en-GB" sz="1000" baseline="30000" dirty="0">
                <a:effectLst/>
                <a:latin typeface="Work Sans" pitchFamily="2" charset="0"/>
                <a:ea typeface="Calibri" panose="020F0502020204030204" pitchFamily="34" charset="0"/>
                <a:cs typeface="Times New Roman" panose="02020603050405020304" pitchFamily="18" charset="0"/>
              </a:rPr>
              <a:t>nd</a:t>
            </a:r>
            <a:r>
              <a:rPr lang="en-GB" sz="1000" dirty="0">
                <a:effectLst/>
                <a:latin typeface="Work Sans" pitchFamily="2" charset="0"/>
                <a:ea typeface="Calibri" panose="020F0502020204030204" pitchFamily="34" charset="0"/>
                <a:cs typeface="Times New Roman" panose="02020603050405020304" pitchFamily="18" charset="0"/>
              </a:rPr>
              <a:t> century </a:t>
            </a:r>
            <a:r>
              <a:rPr lang="en-GB" sz="1000" dirty="0" err="1">
                <a:effectLst/>
                <a:latin typeface="Work Sans" pitchFamily="2" charset="0"/>
                <a:ea typeface="Calibri" panose="020F0502020204030204" pitchFamily="34" charset="0"/>
                <a:cs typeface="Times New Roman" panose="02020603050405020304" pitchFamily="18" charset="0"/>
              </a:rPr>
              <a:t>bce</a:t>
            </a:r>
            <a:r>
              <a:rPr lang="en-GB" sz="1000" dirty="0">
                <a:effectLst/>
                <a:latin typeface="Work Sans" pitchFamily="2" charset="0"/>
                <a:ea typeface="Calibri" panose="020F0502020204030204" pitchFamily="34" charset="0"/>
                <a:cs typeface="Times New Roman" panose="02020603050405020304" pitchFamily="18" charset="0"/>
              </a:rPr>
              <a: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only in the Gospel of Matthew where it is mentioned about the massacre of the innocents.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Matthew’s Gospel, Herod is painted as the King who was proud of his title and would do anything to keep it.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birth of Jesus was clearly a threat to Herod.  Whilst there is only the Biblical account of Herod’s reaction to Jesus’ birth, what we know of Herod historically such a response is plausible.</a:t>
            </a: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Importance:  Herod demonstrates characteristics of feeling threatened and jealous of what the implications of Jesus’ birth would be for him.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8084080" y="2935448"/>
            <a:ext cx="3986001" cy="3888244"/>
          </a:xfrm>
          <a:prstGeom prst="rect">
            <a:avLst/>
          </a:prstGeom>
          <a:noFill/>
        </p:spPr>
        <p:txBody>
          <a:bodyPr wrap="square" rtlCol="0">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Wisemen:  From the Gospel of Matthew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8"/>
              </a:rPr>
              <a:t>https://www.bbc.co.uk/bitesize/guides/zvxtgwx/revision/6</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Meaning behind the gifts: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b="1" dirty="0">
                <a:solidFill>
                  <a:srgbClr val="000000"/>
                </a:solidFill>
                <a:effectLst/>
                <a:latin typeface="Work Sans" pitchFamily="2" charset="0"/>
                <a:ea typeface="Times New Roman" panose="02020603050405020304" pitchFamily="18" charset="0"/>
                <a:cs typeface="Arial" panose="020B0604020202020204" pitchFamily="34" charset="0"/>
              </a:rPr>
              <a:t>Gold </a:t>
            </a:r>
            <a:r>
              <a:rPr lang="en-GB" sz="1000" dirty="0">
                <a:solidFill>
                  <a:srgbClr val="000000"/>
                </a:solidFill>
                <a:effectLst/>
                <a:latin typeface="Work Sans" pitchFamily="2" charset="0"/>
                <a:ea typeface="Times New Roman" panose="02020603050405020304" pitchFamily="18" charset="0"/>
                <a:cs typeface="Arial" panose="020B0604020202020204" pitchFamily="34" charset="0"/>
              </a:rPr>
              <a:t>symbolising the Kingship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Frankincense</a:t>
            </a:r>
            <a:r>
              <a:rPr lang="en-GB" sz="1000" dirty="0">
                <a:effectLst/>
                <a:latin typeface="Work Sans" pitchFamily="2" charset="0"/>
                <a:ea typeface="Calibri" panose="020F0502020204030204" pitchFamily="34" charset="0"/>
                <a:cs typeface="Times New Roman" panose="02020603050405020304" pitchFamily="18" charset="0"/>
              </a:rPr>
              <a:t> symbolising the High Priest of God. Jesus being the High Priest.  Frankincense is often seen as a symbol of prayer.  Frankincense is sometimes used in worship in churches to symbolise the prayers of the people rising upwards.</a:t>
            </a:r>
          </a:p>
          <a:p>
            <a:pPr marL="171450" indent="-171450">
              <a:spcAft>
                <a:spcPts val="2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Myrrh </a:t>
            </a:r>
            <a:r>
              <a:rPr lang="en-GB" sz="1000" dirty="0">
                <a:effectLst/>
                <a:latin typeface="Work Sans" pitchFamily="2" charset="0"/>
                <a:ea typeface="Calibri" panose="020F0502020204030204" pitchFamily="34" charset="0"/>
                <a:cs typeface="Times New Roman" panose="02020603050405020304" pitchFamily="18" charset="0"/>
              </a:rPr>
              <a:t>pointing to Jesus’ suffering and death.  Myrrh </a:t>
            </a:r>
            <a:r>
              <a:rPr lang="en-GB" sz="1000" dirty="0">
                <a:solidFill>
                  <a:srgbClr val="191919"/>
                </a:solidFill>
                <a:effectLst/>
                <a:latin typeface="Work Sans" pitchFamily="2" charset="0"/>
                <a:ea typeface="Calibri" panose="020F0502020204030204" pitchFamily="34" charset="0"/>
                <a:cs typeface="Times New Roman" panose="02020603050405020304" pitchFamily="18" charset="0"/>
              </a:rPr>
              <a:t>was a spice used for medicine, cosmetics, and anointing oil.  It was mixed into the oil that was used to anoint prophets for the divinely appointed work of revealing God and communicating His will and words to His people.  </a:t>
            </a:r>
            <a:r>
              <a:rPr lang="en-GB" sz="1000" dirty="0">
                <a:solidFill>
                  <a:srgbClr val="000000"/>
                </a:solidFill>
                <a:effectLst/>
                <a:latin typeface="Work Sans" pitchFamily="2" charset="0"/>
                <a:ea typeface="Times New Roman" panose="02020603050405020304" pitchFamily="18" charset="0"/>
                <a:cs typeface="Arial" panose="020B0604020202020204" pitchFamily="34" charset="0"/>
              </a:rPr>
              <a:t>It was also a perfume that was used to anoint the dead. </a:t>
            </a:r>
          </a:p>
          <a:p>
            <a:pPr marL="171450" indent="-171450">
              <a:spcAft>
                <a:spcPts val="200"/>
              </a:spcAft>
              <a:buFont typeface="Arial" panose="020B0604020202020204" pitchFamily="34" charset="0"/>
              <a:buChar char="•"/>
            </a:pPr>
            <a:endParaRPr lang="en-GB" sz="1000" dirty="0">
              <a:solidFill>
                <a:srgbClr val="000000"/>
              </a:solidFill>
              <a:effectLst/>
              <a:latin typeface="Work Sans" pitchFamily="2" charset="0"/>
              <a:ea typeface="Times New Roman" panose="02020603050405020304" pitchFamily="18" charset="0"/>
              <a:cs typeface="Arial" panose="020B0604020202020204" pitchFamily="34"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Importance:  The wisemen represent the Gentile (non-Jewish) world coming to worship the new King.  </a:t>
            </a:r>
            <a:r>
              <a:rPr lang="en-GB" sz="1000" b="1" dirty="0">
                <a:solidFill>
                  <a:srgbClr val="231F20"/>
                </a:solidFill>
                <a:effectLst/>
                <a:latin typeface="Work Sans" pitchFamily="2" charset="0"/>
                <a:ea typeface="Calibri" panose="020F0502020204030204" pitchFamily="34" charset="0"/>
                <a:cs typeface="Arial" panose="020B0604020202020204" pitchFamily="34" charset="0"/>
              </a:rPr>
              <a:t>Another indication that Jesus had come for all people not just the Jewish nation.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solidFill>
                  <a:srgbClr val="000000"/>
                </a:solidFill>
                <a:effectLst/>
                <a:latin typeface="Work Sans" pitchFamily="2" charset="0"/>
                <a:ea typeface="Times New Roman" panose="02020603050405020304" pitchFamily="18"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pic>
        <p:nvPicPr>
          <p:cNvPr id="10" name="Picture 9" descr="A person with a beard wearing a crown&#10;&#10;Description automatically generated">
            <a:extLst>
              <a:ext uri="{FF2B5EF4-FFF2-40B4-BE49-F238E27FC236}">
                <a16:creationId xmlns:a16="http://schemas.microsoft.com/office/drawing/2014/main" id="{6C7345A4-7784-82AE-7D4C-4F4550783E0E}"/>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3293373" y="5891950"/>
            <a:ext cx="1336326" cy="967114"/>
          </a:xfrm>
          <a:prstGeom prst="rect">
            <a:avLst/>
          </a:prstGeom>
        </p:spPr>
      </p:pic>
    </p:spTree>
    <p:extLst>
      <p:ext uri="{BB962C8B-B14F-4D97-AF65-F5344CB8AC3E}">
        <p14:creationId xmlns:p14="http://schemas.microsoft.com/office/powerpoint/2010/main" val="147224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Angels - what was the ‘Good News’?</a:t>
            </a:r>
            <a:endParaRPr lang="en-US" sz="32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315232"/>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Revisit the Nativity story.</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role of Angel Gabriel in the story.</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‘Good News’ is and why it was good news.</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Answer questions.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Angel Gabriel, Good </a:t>
            </a:r>
            <a:r>
              <a:rPr lang="en-GB" sz="1000" dirty="0">
                <a:latin typeface="Work Sans" pitchFamily="2" charset="0"/>
                <a:ea typeface="Calibri" panose="020F0502020204030204" pitchFamily="34" charset="0"/>
                <a:cs typeface="Times New Roman" panose="02020603050405020304" pitchFamily="18" charset="0"/>
              </a:rPr>
              <a:t>N</a:t>
            </a:r>
            <a:r>
              <a:rPr lang="en-GB" sz="1000" dirty="0">
                <a:effectLst/>
                <a:latin typeface="Work Sans" pitchFamily="2" charset="0"/>
                <a:ea typeface="Calibri" panose="020F0502020204030204" pitchFamily="34" charset="0"/>
                <a:cs typeface="Times New Roman" panose="02020603050405020304" pitchFamily="18" charset="0"/>
              </a:rPr>
              <a:t>ews, Announcement.</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392899"/>
          </a:xfrm>
          <a:prstGeom prst="rect">
            <a:avLst/>
          </a:prstGeom>
          <a:noFill/>
        </p:spPr>
        <p:txBody>
          <a:bodyPr wrap="square" lIns="91440" tIns="45720" rIns="91440" bIns="45720" rtlCol="0" anchor="t">
            <a:spAutoFit/>
          </a:bodyPr>
          <a:lstStyle/>
          <a:p>
            <a:pPr>
              <a:lnSpc>
                <a:spcPct val="115000"/>
              </a:lnSpc>
              <a:spcAft>
                <a:spcPts val="1000"/>
              </a:spcAft>
            </a:pPr>
            <a:r>
              <a:rPr lang="en-GB" sz="1000" b="1" dirty="0">
                <a:effectLst/>
                <a:latin typeface="Work Sans"/>
                <a:ea typeface="Calibri" panose="020F0502020204030204" pitchFamily="34" charset="0"/>
                <a:cs typeface="Times New Roman"/>
              </a:rPr>
              <a:t>Introduction:</a:t>
            </a:r>
            <a:endParaRPr lang="en-GB" sz="1000" dirty="0">
              <a:latin typeface="Work Sans"/>
              <a:ea typeface="Calibri" panose="020F0502020204030204" pitchFamily="34" charset="0"/>
              <a:cs typeface="Times New Roman"/>
            </a:endParaRPr>
          </a:p>
          <a:p>
            <a:pPr>
              <a:lnSpc>
                <a:spcPct val="114999"/>
              </a:lnSpc>
              <a:spcAft>
                <a:spcPts val="1000"/>
              </a:spcAft>
            </a:pPr>
            <a:r>
              <a:rPr lang="en-GB" sz="1000" b="1" dirty="0">
                <a:effectLst/>
                <a:latin typeface="Work Sans"/>
                <a:ea typeface="Calibri" panose="020F0502020204030204" pitchFamily="34" charset="0"/>
                <a:cs typeface="Times New Roman"/>
              </a:rPr>
              <a:t>Key questions:</a:t>
            </a:r>
            <a:r>
              <a:rPr lang="en-GB" sz="1000" b="1" dirty="0">
                <a:latin typeface="Work Sans"/>
                <a:ea typeface="Calibri" panose="020F0502020204030204" pitchFamily="34" charset="0"/>
                <a:cs typeface="Times New Roman"/>
              </a:rPr>
              <a:t>  </a:t>
            </a:r>
            <a:endParaRPr lang="en-GB" sz="1000" dirty="0">
              <a:latin typeface="Work Sans"/>
              <a:ea typeface="Calibri" panose="020F0502020204030204" pitchFamily="34" charset="0"/>
              <a:cs typeface="Times New Roman"/>
            </a:endParaRPr>
          </a:p>
          <a:p>
            <a:pPr marL="17145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What can you remember about the Nativity story?</a:t>
            </a:r>
            <a:endParaRPr lang="en-GB" dirty="0"/>
          </a:p>
          <a:p>
            <a:pPr marL="171450" indent="-171450">
              <a:lnSpc>
                <a:spcPct val="106000"/>
              </a:lnSpc>
              <a:spcAft>
                <a:spcPts val="1000"/>
              </a:spcAft>
              <a:buFont typeface="Arial" panose="020B0604020202020204" pitchFamily="34" charset="0"/>
              <a:buChar char="•"/>
            </a:pPr>
            <a:r>
              <a:rPr lang="en-GB" sz="1000" dirty="0">
                <a:effectLst/>
                <a:latin typeface="Work Sans"/>
                <a:ea typeface="Calibri" panose="020F0502020204030204" pitchFamily="34" charset="0"/>
                <a:cs typeface="Times New Roman"/>
              </a:rPr>
              <a:t>Is there a particular part in the story that you like, and can you say why?</a:t>
            </a:r>
            <a:r>
              <a:rPr lang="en-GB" sz="1000" dirty="0">
                <a:latin typeface="Work Sans"/>
                <a:ea typeface="Calibri" panose="020F0502020204030204" pitchFamily="34" charset="0"/>
                <a:cs typeface="Times New Roman"/>
              </a:rPr>
              <a:t> </a:t>
            </a:r>
          </a:p>
          <a:p>
            <a:pPr>
              <a:lnSpc>
                <a:spcPct val="115000"/>
              </a:lnSpc>
              <a:spcAft>
                <a:spcPts val="1000"/>
              </a:spcAft>
            </a:pPr>
            <a:r>
              <a:rPr lang="en-GB" sz="1000" b="1" dirty="0">
                <a:effectLst/>
                <a:latin typeface="Work Sans"/>
                <a:ea typeface="Calibri" panose="020F0502020204030204" pitchFamily="34" charset="0"/>
                <a:cs typeface="Times New Roman"/>
              </a:rPr>
              <a:t>Prior knowledge gathering and assessment opportunity.</a:t>
            </a:r>
            <a:endParaRPr lang="en-GB" sz="1000" dirty="0">
              <a:effectLst/>
              <a:latin typeface="Work Sans"/>
              <a:ea typeface="Calibri" panose="020F0502020204030204" pitchFamily="34" charset="0"/>
              <a:cs typeface="Times New Roman"/>
            </a:endParaRPr>
          </a:p>
          <a:p>
            <a:r>
              <a:rPr lang="en-GB" sz="1000" b="1" dirty="0">
                <a:effectLst/>
                <a:latin typeface="Work Sans"/>
                <a:ea typeface="Calibri" panose="020F0502020204030204" pitchFamily="34" charset="0"/>
                <a:cs typeface="Times New Roman"/>
              </a:rPr>
              <a:t>Main teaching input</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Investigate and explore)</a:t>
            </a:r>
            <a:endParaRPr lang="en-GB" sz="1000" dirty="0">
              <a:effectLst/>
              <a:latin typeface="Work Sans"/>
              <a:ea typeface="Calibri" panose="020F0502020204030204" pitchFamily="34" charset="0"/>
              <a:cs typeface="Times New Roman"/>
            </a:endParaRPr>
          </a:p>
          <a:p>
            <a:pPr>
              <a:lnSpc>
                <a:spcPct val="115000"/>
              </a:lnSpc>
              <a:spcAft>
                <a:spcPts val="1000"/>
              </a:spcAft>
            </a:pPr>
            <a:r>
              <a:rPr lang="en-GB" sz="1000" b="1" dirty="0">
                <a:effectLst/>
                <a:latin typeface="Work Sans"/>
                <a:ea typeface="Calibri" panose="020F0502020204030204" pitchFamily="34" charset="0"/>
                <a:cs typeface="Times New Roman"/>
              </a:rPr>
              <a:t>Introduce the big question for the unit: </a:t>
            </a:r>
            <a:r>
              <a:rPr lang="en-GB" sz="1000" b="1" dirty="0">
                <a:solidFill>
                  <a:srgbClr val="55345A"/>
                </a:solidFill>
                <a:effectLst/>
                <a:latin typeface="Work Sans"/>
                <a:ea typeface="Calibri" panose="020F0502020204030204" pitchFamily="34" charset="0"/>
                <a:cs typeface="Calibri Light"/>
              </a:rPr>
              <a:t>Why is each person important in the Nativity story?</a:t>
            </a:r>
            <a:endParaRPr lang="en-GB" sz="1000" dirty="0">
              <a:solidFill>
                <a:srgbClr val="55345A"/>
              </a:solidFill>
              <a:effectLst/>
              <a:latin typeface="Work Sans"/>
              <a:ea typeface="Calibri" panose="020F0502020204030204" pitchFamily="34" charset="0"/>
              <a:cs typeface="Calibri Light"/>
            </a:endParaRPr>
          </a:p>
          <a:p>
            <a:pPr>
              <a:lnSpc>
                <a:spcPct val="115000"/>
              </a:lnSpc>
              <a:spcAft>
                <a:spcPts val="1000"/>
              </a:spcAft>
            </a:pPr>
            <a:r>
              <a:rPr lang="en-GB" sz="1000" b="1" dirty="0">
                <a:effectLst/>
                <a:latin typeface="Work Sans"/>
                <a:ea typeface="Calibri" panose="020F0502020204030204" pitchFamily="34" charset="0"/>
                <a:cs typeface="Times New Roman"/>
              </a:rPr>
              <a:t>Introduce this week’s question: </a:t>
            </a:r>
            <a:r>
              <a:rPr lang="en-GB" sz="1000" b="1" dirty="0">
                <a:solidFill>
                  <a:srgbClr val="55345A"/>
                </a:solidFill>
                <a:effectLst/>
                <a:latin typeface="Work Sans"/>
                <a:ea typeface="Calibri" panose="020F0502020204030204" pitchFamily="34" charset="0"/>
                <a:cs typeface="Times New Roman"/>
              </a:rPr>
              <a:t>What was the ‘Good News’?</a:t>
            </a:r>
            <a:endParaRPr lang="en-GB" sz="1000" dirty="0">
              <a:solidFill>
                <a:srgbClr val="55345A"/>
              </a:solidFill>
              <a:effectLst/>
              <a:latin typeface="Work Sans"/>
              <a:ea typeface="Calibri" panose="020F0502020204030204" pitchFamily="34" charset="0"/>
              <a:cs typeface="Times New Roman"/>
            </a:endParaRPr>
          </a:p>
          <a:p>
            <a:pPr>
              <a:lnSpc>
                <a:spcPct val="115000"/>
              </a:lnSpc>
              <a:spcAft>
                <a:spcPts val="1000"/>
              </a:spcAft>
            </a:pPr>
            <a:r>
              <a:rPr lang="en-GB" sz="1000" dirty="0">
                <a:effectLst/>
                <a:latin typeface="Work Sans"/>
                <a:ea typeface="Calibri" panose="020F0502020204030204" pitchFamily="34" charset="0"/>
                <a:cs typeface="Times New Roman"/>
              </a:rPr>
              <a:t>Tell the Nativity story, paying particular attention to the role of Archangel Gabriel and the angels.</a:t>
            </a:r>
            <a:endParaRPr lang="en-GB" dirty="0"/>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Angels - what was the ‘Good News’?</a:t>
            </a:r>
            <a:endParaRPr lang="en-US" sz="32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3498394"/>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Various ways of telling the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Read from a children’s Bible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Watch a clip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Use Godly play (To note: Staff will need to have received training in Godly play before using this approach.)</a:t>
            </a:r>
          </a:p>
          <a:p>
            <a:pPr>
              <a:lnSpc>
                <a:spcPct val="115000"/>
              </a:lnSpc>
              <a:spcAft>
                <a:spcPts val="1000"/>
              </a:spcAft>
            </a:pPr>
            <a:br>
              <a:rPr lang="en-GB" sz="1000" b="1" kern="1200" dirty="0">
                <a:effectLst/>
                <a:latin typeface="Work Sans" pitchFamily="2" charset="0"/>
                <a:ea typeface="Times New Roman" panose="02020603050405020304" pitchFamily="18" charset="0"/>
                <a:cs typeface="Times New Roman" panose="02020603050405020304" pitchFamily="18" charset="0"/>
              </a:rPr>
            </a:br>
            <a:r>
              <a:rPr lang="en-GB" sz="1000" b="1" kern="1200" dirty="0">
                <a:effectLst/>
                <a:latin typeface="Work Sans" pitchFamily="2" charset="0"/>
                <a:ea typeface="Times New Roman" panose="02020603050405020304" pitchFamily="18" charset="0"/>
                <a:cs typeface="Times New Roman" panose="02020603050405020304" pitchFamily="18" charset="0"/>
              </a:rPr>
              <a:t>Look at the paintings of angels to aid discussion and questions:  (See appendix lesson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an angel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an angel looks like?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role of an angel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 that is the same in three of the paintings? (halo)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describe what is happening in some of the paintings?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we mean when we say ‘good news’? Can you give me some examples of good news messages you may have heard people say?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was the ‘good news’ message in the Nativity story and who delivered it?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Archangel Gabriel was chosen?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were the people that heard this ‘good news’ message? (Mary and the shepherds</a:t>
            </a:r>
            <a:r>
              <a:rPr lang="en-GB" sz="1000" dirty="0">
                <a:latin typeface="Work Sans" pitchFamily="2" charset="0"/>
                <a:ea typeface="Calibri" panose="020F0502020204030204" pitchFamily="34"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pupils the importance of Archangel Gabriel in delivering the message to Mary.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Angels - what was the ‘Good News’?</a:t>
            </a:r>
            <a:endParaRPr lang="en-US" sz="32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553" cy="3355214"/>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was the ‘good news’?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1:  29 - 31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Don't</a:t>
            </a:r>
            <a:r>
              <a:rPr lang="en-GB" sz="1000"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be afraid,</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Mary;</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God</a:t>
            </a:r>
            <a:r>
              <a:rPr lang="en-GB" sz="1000" spc="-2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has</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been gracious to</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you. You will </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become</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pregnant and give birth</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to</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a</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son, and</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you will name him</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Jesus.  He</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will be great</a:t>
            </a:r>
            <a:r>
              <a:rPr lang="en-GB" sz="1000"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and</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will be</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called</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the Son of</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the</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Most </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High</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God. The</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Lord God</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will make him</a:t>
            </a:r>
            <a:r>
              <a:rPr lang="en-GB" sz="1000"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a</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king, as his</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ancestor David</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was,</a:t>
            </a:r>
            <a:r>
              <a:rPr lang="en-GB" sz="1000"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and he will be</a:t>
            </a:r>
            <a:r>
              <a:rPr lang="en-GB" sz="1000" spc="-1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the king</a:t>
            </a:r>
            <a:r>
              <a:rPr lang="en-GB" sz="10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of the </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descendants</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of</a:t>
            </a:r>
            <a:r>
              <a:rPr lang="en-GB" sz="1000"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Jacob forever; his kingdom</a:t>
            </a:r>
            <a:r>
              <a:rPr lang="en-GB" sz="1000" spc="-1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will never end!”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Talk through the text with pupils explaining that it comes from the Bible – Holy book for Christians and can be found in the second half of the book – New Testament that tells us all about Jesus’ birth, life and what happens after he returns to heaven.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remember a time when you have felt afraid?  Who comforted you?</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As a whole class, pull out all the phrases that tell the message of ‘good news’.</a:t>
            </a:r>
          </a:p>
          <a:p>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Times New Roman" panose="02020603050405020304" pitchFamily="18" charset="0"/>
                <a:cs typeface="Times New Roman" panose="02020603050405020304" pitchFamily="18" charset="0"/>
              </a:rPr>
              <a:t>Pupils choose the words/sentence that they think are the most important ones in telling the ‘good news’ to Mary.  Pupils write these words down supported by an image/picture of their choice.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8ADD81F-F03D-3CFA-867D-C1206F7F08F0}"/>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Angels - what was the ‘Good News’?</a:t>
            </a:r>
            <a:endParaRPr lang="en-US" sz="32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3247043"/>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Times New Roman" panose="02020603050405020304" pitchFamily="18" charset="0"/>
                <a:cs typeface="Times New Roman" panose="02020603050405020304" pitchFamily="18" charset="0"/>
              </a:rPr>
              <a:t>Differentiation:</a:t>
            </a:r>
            <a:r>
              <a:rPr lang="en-GB" sz="1000" dirty="0">
                <a:effectLst/>
                <a:latin typeface="Work Sans" pitchFamily="2" charset="0"/>
                <a:ea typeface="Times New Roman" panose="02020603050405020304" pitchFamily="18" charset="0"/>
                <a:cs typeface="Times New Roman" panose="02020603050405020304" pitchFamily="18" charset="0"/>
              </a:rPr>
              <a:t>  Pupils who are not able to write, verbalise their response for the adults to write down OR pupils choose one phrase, from a selection of phrases, that have been read to them and the pupils design an image/picture to go with the phrase.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dirty="0">
                <a:effectLst/>
                <a:latin typeface="Work Sans" pitchFamily="2" charset="0"/>
                <a:ea typeface="Times New Roman" panose="02020603050405020304" pitchFamily="18" charset="0"/>
                <a:cs typeface="Times New Roman" panose="02020603050405020304" pitchFamily="18" charset="0"/>
              </a:rPr>
              <a:t>E.g. Do not be afraid.</a:t>
            </a:r>
            <a:br>
              <a:rPr lang="en-GB" sz="1000" dirty="0">
                <a:latin typeface="Work Sans" pitchFamily="2" charset="0"/>
                <a:ea typeface="Times New Roman" panose="02020603050405020304" pitchFamily="18" charset="0"/>
                <a:cs typeface="Times New Roman" panose="02020603050405020304" pitchFamily="18" charset="0"/>
              </a:rPr>
            </a:br>
            <a:r>
              <a:rPr lang="en-GB" sz="1000" dirty="0">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Times New Roman" panose="02020603050405020304" pitchFamily="18" charset="0"/>
                <a:cs typeface="Times New Roman" panose="02020603050405020304" pitchFamily="18" charset="0"/>
              </a:rPr>
              <a:t>You will give birth to a baby.</a:t>
            </a:r>
            <a:br>
              <a:rPr lang="en-GB" sz="1000" dirty="0">
                <a:latin typeface="Work Sans" pitchFamily="2" charset="0"/>
                <a:ea typeface="Times New Roman" panose="02020603050405020304" pitchFamily="18" charset="0"/>
                <a:cs typeface="Times New Roman" panose="02020603050405020304" pitchFamily="18" charset="0"/>
              </a:rPr>
            </a:br>
            <a:r>
              <a:rPr lang="en-GB" sz="1000" dirty="0">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You will name him Jesus.</a:t>
            </a:r>
            <a:br>
              <a:rPr lang="en-GB" sz="1000" dirty="0">
                <a:effectLst/>
                <a:latin typeface="Work Sans" pitchFamily="2" charset="0"/>
                <a:ea typeface="Calibri" panose="020F0502020204030204" pitchFamily="34" charset="0"/>
                <a:cs typeface="Times New Roman" panose="02020603050405020304" pitchFamily="18" charset="0"/>
              </a:rPr>
            </a:br>
            <a:r>
              <a:rPr lang="en-GB" sz="1000" dirty="0">
                <a:effectLst/>
                <a:latin typeface="Work Sans" pitchFamily="2" charset="0"/>
                <a:ea typeface="Calibri" panose="020F0502020204030204" pitchFamily="34" charset="0"/>
                <a:cs typeface="Times New Roman" panose="02020603050405020304" pitchFamily="18" charset="0"/>
              </a:rPr>
              <a:t>      He will be made King.</a:t>
            </a:r>
          </a:p>
          <a:p>
            <a:pPr>
              <a:lnSpc>
                <a:spcPct val="115000"/>
              </a:lnSpc>
              <a:spcAft>
                <a:spcPts val="1000"/>
              </a:spcAft>
            </a:pPr>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10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Pupils share with the class the phrase they chose and why they felt it was the most important phrase in telling the ‘good news’ to Mary.</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is Archangel Gabriel so important in the Nativity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different methods do we use to share good news messages today?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10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If we wanted to share the good news of Jesus’ birth with others today, what method would you choose and why?</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6702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Angels - what was the ‘Good News’?</a:t>
            </a:r>
            <a:endParaRPr lang="en-US" sz="32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224"/>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Appendix lesson 1.</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dirty="0">
                <a:latin typeface="Work Sans" pitchFamily="2" charset="0"/>
                <a:ea typeface="Calibri" panose="020F0502020204030204" pitchFamily="34" charset="0"/>
                <a:cs typeface="Times New Roman" panose="02020603050405020304" pitchFamily="18" charset="0"/>
              </a:rPr>
              <a:t>Type sensitivities…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2E9-BCDB-4C26-BAF2-A450FCEEFCE1}">
  <ds:schemaRefs>
    <ds:schemaRef ds:uri="62940bfc-e56c-4552-8076-1b713582816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7c5c6fe-bc8e-4494-977e-45e76d6ce1fa"/>
    <ds:schemaRef ds:uri="http://www.w3.org/XML/1998/namespace"/>
    <ds:schemaRef ds:uri="http://purl.org/dc/dcmitype/"/>
  </ds:schemaRefs>
</ds:datastoreItem>
</file>

<file path=customXml/itemProps2.xml><?xml version="1.0" encoding="utf-8"?>
<ds:datastoreItem xmlns:ds="http://schemas.openxmlformats.org/officeDocument/2006/customXml" ds:itemID="{B0F3B962-93E8-4D36-AF1F-9AD00AF9522C}">
  <ds:schemaRefs>
    <ds:schemaRef ds:uri="http://schemas.microsoft.com/sharepoint/v3/contenttype/forms"/>
  </ds:schemaRefs>
</ds:datastoreItem>
</file>

<file path=customXml/itemProps3.xml><?xml version="1.0" encoding="utf-8"?>
<ds:datastoreItem xmlns:ds="http://schemas.openxmlformats.org/officeDocument/2006/customXml" ds:itemID="{308DFD51-C1B3-4487-92FF-DAB31D105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 Syllabus KS1 Units of Learning Template</Template>
  <TotalTime>77</TotalTime>
  <Words>6316</Words>
  <Application>Microsoft Office PowerPoint</Application>
  <PresentationFormat>Widescreen</PresentationFormat>
  <Paragraphs>602</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43</cp:revision>
  <dcterms:created xsi:type="dcterms:W3CDTF">2023-08-04T13:05:04Z</dcterms:created>
  <dcterms:modified xsi:type="dcterms:W3CDTF">2023-10-14T07:41:42Z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