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258" r:id="rId6"/>
    <p:sldId id="265" r:id="rId7"/>
    <p:sldId id="266" r:id="rId8"/>
    <p:sldId id="267" r:id="rId9"/>
    <p:sldId id="268" r:id="rId10"/>
    <p:sldId id="259" r:id="rId11"/>
    <p:sldId id="260" r:id="rId12"/>
    <p:sldId id="269" r:id="rId13"/>
    <p:sldId id="263" r:id="rId14"/>
    <p:sldId id="270" r:id="rId15"/>
    <p:sldId id="271" r:id="rId16"/>
    <p:sldId id="273" r:id="rId17"/>
    <p:sldId id="274" r:id="rId18"/>
    <p:sldId id="275" r:id="rId19"/>
    <p:sldId id="277" r:id="rId20"/>
    <p:sldId id="276" r:id="rId21"/>
    <p:sldId id="278" r:id="rId22"/>
    <p:sldId id="279" r:id="rId23"/>
    <p:sldId id="281" r:id="rId24"/>
    <p:sldId id="282" r:id="rId25"/>
    <p:sldId id="283" r:id="rId26"/>
    <p:sldId id="285" r:id="rId27"/>
    <p:sldId id="286" r:id="rId28"/>
    <p:sldId id="284"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E0D17-81FC-48A6-A351-95C2E00C663B}" v="6" dt="2023-09-01T10:53:33.507"/>
    <p1510:client id="{8388141A-34BD-42DA-8F37-60FFC9BBF017}" v="37" dt="2023-09-08T11:07:58.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Thorne" userId="S::mary.thorne@london.anglican.org::a5b5e5da-c416-47bf-aff9-8cca5d278713" providerId="AD" clId="Web-{8388141A-34BD-42DA-8F37-60FFC9BBF017}"/>
    <pc:docChg chg="modSld">
      <pc:chgData name="Mary Thorne" userId="S::mary.thorne@london.anglican.org::a5b5e5da-c416-47bf-aff9-8cca5d278713" providerId="AD" clId="Web-{8388141A-34BD-42DA-8F37-60FFC9BBF017}" dt="2023-09-08T11:07:58.131" v="27" actId="20577"/>
      <pc:docMkLst>
        <pc:docMk/>
      </pc:docMkLst>
      <pc:sldChg chg="modSp">
        <pc:chgData name="Mary Thorne" userId="S::mary.thorne@london.anglican.org::a5b5e5da-c416-47bf-aff9-8cca5d278713" providerId="AD" clId="Web-{8388141A-34BD-42DA-8F37-60FFC9BBF017}" dt="2023-09-08T11:07:06.848" v="7" actId="20577"/>
        <pc:sldMkLst>
          <pc:docMk/>
          <pc:sldMk cId="1433004572" sldId="258"/>
        </pc:sldMkLst>
        <pc:spChg chg="mod">
          <ac:chgData name="Mary Thorne" userId="S::mary.thorne@london.anglican.org::a5b5e5da-c416-47bf-aff9-8cca5d278713" providerId="AD" clId="Web-{8388141A-34BD-42DA-8F37-60FFC9BBF017}" dt="2023-09-08T11:07:06.848" v="7" actId="20577"/>
          <ac:spMkLst>
            <pc:docMk/>
            <pc:sldMk cId="1433004572" sldId="258"/>
            <ac:spMk id="4" creationId="{5CA38805-44A2-E0F9-4FA4-8AB48157935A}"/>
          </ac:spMkLst>
        </pc:spChg>
      </pc:sldChg>
      <pc:sldChg chg="modSp">
        <pc:chgData name="Mary Thorne" userId="S::mary.thorne@london.anglican.org::a5b5e5da-c416-47bf-aff9-8cca5d278713" providerId="AD" clId="Web-{8388141A-34BD-42DA-8F37-60FFC9BBF017}" dt="2023-09-08T11:07:15.442" v="12" actId="20577"/>
        <pc:sldMkLst>
          <pc:docMk/>
          <pc:sldMk cId="3020905733" sldId="265"/>
        </pc:sldMkLst>
        <pc:spChg chg="mod">
          <ac:chgData name="Mary Thorne" userId="S::mary.thorne@london.anglican.org::a5b5e5da-c416-47bf-aff9-8cca5d278713" providerId="AD" clId="Web-{8388141A-34BD-42DA-8F37-60FFC9BBF017}" dt="2023-09-08T11:07:15.442" v="12" actId="20577"/>
          <ac:spMkLst>
            <pc:docMk/>
            <pc:sldMk cId="3020905733" sldId="265"/>
            <ac:spMk id="4" creationId="{5CA38805-44A2-E0F9-4FA4-8AB48157935A}"/>
          </ac:spMkLst>
        </pc:spChg>
      </pc:sldChg>
      <pc:sldChg chg="modSp">
        <pc:chgData name="Mary Thorne" userId="S::mary.thorne@london.anglican.org::a5b5e5da-c416-47bf-aff9-8cca5d278713" providerId="AD" clId="Web-{8388141A-34BD-42DA-8F37-60FFC9BBF017}" dt="2023-09-08T11:07:36.896" v="17" actId="20577"/>
        <pc:sldMkLst>
          <pc:docMk/>
          <pc:sldMk cId="578197260" sldId="266"/>
        </pc:sldMkLst>
        <pc:spChg chg="mod">
          <ac:chgData name="Mary Thorne" userId="S::mary.thorne@london.anglican.org::a5b5e5da-c416-47bf-aff9-8cca5d278713" providerId="AD" clId="Web-{8388141A-34BD-42DA-8F37-60FFC9BBF017}" dt="2023-09-08T11:07:36.896" v="17" actId="20577"/>
          <ac:spMkLst>
            <pc:docMk/>
            <pc:sldMk cId="578197260" sldId="266"/>
            <ac:spMk id="4" creationId="{5CA38805-44A2-E0F9-4FA4-8AB48157935A}"/>
          </ac:spMkLst>
        </pc:spChg>
      </pc:sldChg>
      <pc:sldChg chg="modSp">
        <pc:chgData name="Mary Thorne" userId="S::mary.thorne@london.anglican.org::a5b5e5da-c416-47bf-aff9-8cca5d278713" providerId="AD" clId="Web-{8388141A-34BD-42DA-8F37-60FFC9BBF017}" dt="2023-09-08T11:07:47.959" v="22" actId="20577"/>
        <pc:sldMkLst>
          <pc:docMk/>
          <pc:sldMk cId="1565346265" sldId="267"/>
        </pc:sldMkLst>
        <pc:spChg chg="mod">
          <ac:chgData name="Mary Thorne" userId="S::mary.thorne@london.anglican.org::a5b5e5da-c416-47bf-aff9-8cca5d278713" providerId="AD" clId="Web-{8388141A-34BD-42DA-8F37-60FFC9BBF017}" dt="2023-09-08T11:07:47.959" v="22" actId="20577"/>
          <ac:spMkLst>
            <pc:docMk/>
            <pc:sldMk cId="1565346265" sldId="267"/>
            <ac:spMk id="4" creationId="{5CA38805-44A2-E0F9-4FA4-8AB48157935A}"/>
          </ac:spMkLst>
        </pc:spChg>
      </pc:sldChg>
      <pc:sldChg chg="modSp">
        <pc:chgData name="Mary Thorne" userId="S::mary.thorne@london.anglican.org::a5b5e5da-c416-47bf-aff9-8cca5d278713" providerId="AD" clId="Web-{8388141A-34BD-42DA-8F37-60FFC9BBF017}" dt="2023-09-08T11:07:58.131" v="27" actId="20577"/>
        <pc:sldMkLst>
          <pc:docMk/>
          <pc:sldMk cId="787530351" sldId="268"/>
        </pc:sldMkLst>
        <pc:spChg chg="mod">
          <ac:chgData name="Mary Thorne" userId="S::mary.thorne@london.anglican.org::a5b5e5da-c416-47bf-aff9-8cca5d278713" providerId="AD" clId="Web-{8388141A-34BD-42DA-8F37-60FFC9BBF017}" dt="2023-09-08T11:07:58.131" v="27" actId="20577"/>
          <ac:spMkLst>
            <pc:docMk/>
            <pc:sldMk cId="787530351" sldId="268"/>
            <ac:spMk id="4" creationId="{5CA38805-44A2-E0F9-4FA4-8AB48157935A}"/>
          </ac:spMkLst>
        </pc:spChg>
      </pc:sldChg>
    </pc:docChg>
  </pc:docChgLst>
  <pc:docChgLst>
    <pc:chgData name="Leila Ingram-Smith" userId="abf53238-41da-4e01-a2dc-9d152a2d4646" providerId="ADAL" clId="{12EE0D17-81FC-48A6-A351-95C2E00C663B}"/>
    <pc:docChg chg="modSld">
      <pc:chgData name="Leila Ingram-Smith" userId="abf53238-41da-4e01-a2dc-9d152a2d4646" providerId="ADAL" clId="{12EE0D17-81FC-48A6-A351-95C2E00C663B}" dt="2023-09-01T10:53:36.701" v="24" actId="1076"/>
      <pc:docMkLst>
        <pc:docMk/>
      </pc:docMkLst>
      <pc:sldChg chg="modSp mod">
        <pc:chgData name="Leila Ingram-Smith" userId="abf53238-41da-4e01-a2dc-9d152a2d4646" providerId="ADAL" clId="{12EE0D17-81FC-48A6-A351-95C2E00C663B}" dt="2023-09-01T10:50:35.119" v="6" actId="1076"/>
        <pc:sldMkLst>
          <pc:docMk/>
          <pc:sldMk cId="1433004572" sldId="258"/>
        </pc:sldMkLst>
        <pc:picChg chg="mod">
          <ac:chgData name="Leila Ingram-Smith" userId="abf53238-41da-4e01-a2dc-9d152a2d4646" providerId="ADAL" clId="{12EE0D17-81FC-48A6-A351-95C2E00C663B}" dt="2023-09-01T10:50:18.283" v="3" actId="1076"/>
          <ac:picMkLst>
            <pc:docMk/>
            <pc:sldMk cId="1433004572" sldId="258"/>
            <ac:picMk id="9" creationId="{7D2B1B27-DC20-FE68-57EF-D07B94DBA8F4}"/>
          </ac:picMkLst>
        </pc:picChg>
        <pc:picChg chg="mod">
          <ac:chgData name="Leila Ingram-Smith" userId="abf53238-41da-4e01-a2dc-9d152a2d4646" providerId="ADAL" clId="{12EE0D17-81FC-48A6-A351-95C2E00C663B}" dt="2023-09-01T10:50:35.119" v="6" actId="1076"/>
          <ac:picMkLst>
            <pc:docMk/>
            <pc:sldMk cId="1433004572" sldId="258"/>
            <ac:picMk id="10" creationId="{0757B744-005D-C7C6-0FE9-BFFD40A34484}"/>
          </ac:picMkLst>
        </pc:picChg>
      </pc:sldChg>
      <pc:sldChg chg="modSp mod">
        <pc:chgData name="Leila Ingram-Smith" userId="abf53238-41da-4e01-a2dc-9d152a2d4646" providerId="ADAL" clId="{12EE0D17-81FC-48A6-A351-95C2E00C663B}" dt="2023-09-01T10:52:22.068" v="15" actId="1076"/>
        <pc:sldMkLst>
          <pc:docMk/>
          <pc:sldMk cId="3020905733" sldId="265"/>
        </pc:sldMkLst>
        <pc:picChg chg="mod modCrop">
          <ac:chgData name="Leila Ingram-Smith" userId="abf53238-41da-4e01-a2dc-9d152a2d4646" providerId="ADAL" clId="{12EE0D17-81FC-48A6-A351-95C2E00C663B}" dt="2023-09-01T10:52:22.068" v="15" actId="1076"/>
          <ac:picMkLst>
            <pc:docMk/>
            <pc:sldMk cId="3020905733" sldId="265"/>
            <ac:picMk id="12" creationId="{6BC3AD77-4696-1A96-4EBB-B8D052DC9A0E}"/>
          </ac:picMkLst>
        </pc:picChg>
      </pc:sldChg>
      <pc:sldChg chg="modSp mod">
        <pc:chgData name="Leila Ingram-Smith" userId="abf53238-41da-4e01-a2dc-9d152a2d4646" providerId="ADAL" clId="{12EE0D17-81FC-48A6-A351-95C2E00C663B}" dt="2023-09-01T10:53:23.228" v="21" actId="14100"/>
        <pc:sldMkLst>
          <pc:docMk/>
          <pc:sldMk cId="578197260" sldId="266"/>
        </pc:sldMkLst>
        <pc:picChg chg="mod modCrop">
          <ac:chgData name="Leila Ingram-Smith" userId="abf53238-41da-4e01-a2dc-9d152a2d4646" providerId="ADAL" clId="{12EE0D17-81FC-48A6-A351-95C2E00C663B}" dt="2023-09-01T10:53:13.932" v="19" actId="14100"/>
          <ac:picMkLst>
            <pc:docMk/>
            <pc:sldMk cId="578197260" sldId="266"/>
            <ac:picMk id="5" creationId="{E8A390EF-5A7B-B6C5-1291-2659251F88F4}"/>
          </ac:picMkLst>
        </pc:picChg>
        <pc:picChg chg="mod">
          <ac:chgData name="Leila Ingram-Smith" userId="abf53238-41da-4e01-a2dc-9d152a2d4646" providerId="ADAL" clId="{12EE0D17-81FC-48A6-A351-95C2E00C663B}" dt="2023-09-01T10:53:23.228" v="21" actId="14100"/>
          <ac:picMkLst>
            <pc:docMk/>
            <pc:sldMk cId="578197260" sldId="266"/>
            <ac:picMk id="9" creationId="{08B265BE-B136-C6FD-6BF0-BB4B3BD9885A}"/>
          </ac:picMkLst>
        </pc:picChg>
      </pc:sldChg>
      <pc:sldChg chg="modSp mod">
        <pc:chgData name="Leila Ingram-Smith" userId="abf53238-41da-4e01-a2dc-9d152a2d4646" providerId="ADAL" clId="{12EE0D17-81FC-48A6-A351-95C2E00C663B}" dt="2023-09-01T10:53:36.701" v="24" actId="1076"/>
        <pc:sldMkLst>
          <pc:docMk/>
          <pc:sldMk cId="1565346265" sldId="267"/>
        </pc:sldMkLst>
        <pc:picChg chg="mod">
          <ac:chgData name="Leila Ingram-Smith" userId="abf53238-41da-4e01-a2dc-9d152a2d4646" providerId="ADAL" clId="{12EE0D17-81FC-48A6-A351-95C2E00C663B}" dt="2023-09-01T10:53:36.701" v="24" actId="1076"/>
          <ac:picMkLst>
            <pc:docMk/>
            <pc:sldMk cId="1565346265" sldId="267"/>
            <ac:picMk id="10" creationId="{BEECF018-2A1B-E95E-B5D4-417A73EAC99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433C-DFE5-487B-96C0-9FB5017D9E14}" type="datetimeFigureOut">
              <a:rPr lang="en-GB" smtClean="0"/>
              <a:t>08/09/2023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AC412-99AF-4091-8A66-8424950B2E42}" type="slidenum">
              <a:rPr lang="en-GB" smtClean="0"/>
              <a:t>‹#›</a:t>
            </a:fld>
            <a:endParaRPr lang="en-GB"/>
          </a:p>
        </p:txBody>
      </p:sp>
    </p:spTree>
    <p:extLst>
      <p:ext uri="{BB962C8B-B14F-4D97-AF65-F5344CB8AC3E}">
        <p14:creationId xmlns:p14="http://schemas.microsoft.com/office/powerpoint/2010/main" val="3095840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4EC0D-FE89-3D4A-871C-B7CDF984FBF3}" type="slidenum">
              <a:rPr lang="en-US" smtClean="0"/>
              <a:t>26</a:t>
            </a:fld>
            <a:endParaRPr lang="en-US"/>
          </a:p>
        </p:txBody>
      </p:sp>
    </p:spTree>
    <p:extLst>
      <p:ext uri="{BB962C8B-B14F-4D97-AF65-F5344CB8AC3E}">
        <p14:creationId xmlns:p14="http://schemas.microsoft.com/office/powerpoint/2010/main" val="34499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FFFA-B8A2-2C48-ACB6-44550E3F0B8C}"/>
              </a:ext>
            </a:extLst>
          </p:cNvPr>
          <p:cNvSpPr>
            <a:spLocks noGrp="1"/>
          </p:cNvSpPr>
          <p:nvPr>
            <p:ph type="dt" sz="half" idx="10"/>
          </p:nvPr>
        </p:nvSpPr>
        <p:spPr/>
        <p:txBody>
          <a:bodyPr/>
          <a:lstStyle/>
          <a:p>
            <a:fld id="{B776C0C9-5303-E24F-AC1E-150A11D1B4EC}" type="datetimeFigureOut">
              <a:rPr lang="en-US" smtClean="0"/>
              <a:t>9/8/2023</a:t>
            </a:fld>
            <a:endParaRPr lang="en-US"/>
          </a:p>
        </p:txBody>
      </p:sp>
      <p:sp>
        <p:nvSpPr>
          <p:cNvPr id="3" name="Footer Placeholder 2">
            <a:extLst>
              <a:ext uri="{FF2B5EF4-FFF2-40B4-BE49-F238E27FC236}">
                <a16:creationId xmlns:a16="http://schemas.microsoft.com/office/drawing/2014/main" id="{B07449F7-3EA4-7647-8FFA-5FEAC4A8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11A9D-3320-934F-96E5-2CF9FA5A4F61}"/>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5042559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32AC-B826-3440-B2A0-E0D84A9A2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84480-DD7D-ED4C-9A49-443B3838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BCD0C-3291-214A-8C33-BA585E5B1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C0C9-5303-E24F-AC1E-150A11D1B4EC}" type="datetimeFigureOut">
              <a:rPr lang="en-US" smtClean="0"/>
              <a:t>9/8/2023</a:t>
            </a:fld>
            <a:endParaRPr lang="en-US"/>
          </a:p>
        </p:txBody>
      </p:sp>
      <p:sp>
        <p:nvSpPr>
          <p:cNvPr id="5" name="Footer Placeholder 4">
            <a:extLst>
              <a:ext uri="{FF2B5EF4-FFF2-40B4-BE49-F238E27FC236}">
                <a16:creationId xmlns:a16="http://schemas.microsoft.com/office/drawing/2014/main" id="{13E73C5F-BA09-DD45-B7BA-A9F28E6C9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32FCA-CF25-FE4F-8751-A724B547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5C51-DF9A-0B42-BB6E-F560A3AAF664}" type="slidenum">
              <a:rPr lang="en-US" smtClean="0"/>
              <a:t>‹#›</a:t>
            </a:fld>
            <a:endParaRPr lang="en-US"/>
          </a:p>
        </p:txBody>
      </p:sp>
    </p:spTree>
    <p:extLst>
      <p:ext uri="{BB962C8B-B14F-4D97-AF65-F5344CB8AC3E}">
        <p14:creationId xmlns:p14="http://schemas.microsoft.com/office/powerpoint/2010/main" val="3520568088"/>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learnreligions.com/joseph-earthly-father-of-jesus-701091"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www.childrenssociety.org.uk/how-you-can-help/fundraise-and-events/christingle/what-is-christingle" TargetMode="External"/><Relationship Id="rId4" Type="http://schemas.openxmlformats.org/officeDocument/2006/relationships/hyperlink" Target="https://www.bbc.co.uk/bitesize/guides/zvxtgwx/revision/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ref.com/Matthew/5/Matthew-5-9.html" TargetMode="External"/><Relationship Id="rId7" Type="http://schemas.openxmlformats.org/officeDocument/2006/relationships/hyperlink" Target="https://www.bibleref.com/John/20/John-20-19.htm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bibleref.com/John/16/John-chapter-16.html" TargetMode="External"/><Relationship Id="rId5" Type="http://schemas.openxmlformats.org/officeDocument/2006/relationships/hyperlink" Target="https://www.bibleref.com/John/14/John-chapter-14.html" TargetMode="External"/><Relationship Id="rId4" Type="http://schemas.openxmlformats.org/officeDocument/2006/relationships/hyperlink" Target="https://www.bibleref.com/Matthew/11/Matthew-11-28.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F26357-C8AA-8A42-8099-6CCE16D9F210}"/>
              </a:ext>
            </a:extLst>
          </p:cNvPr>
          <p:cNvSpPr>
            <a:spLocks/>
          </p:cNvSpPr>
          <p:nvPr/>
        </p:nvSpPr>
        <p:spPr>
          <a:xfrm>
            <a:off x="6169983" y="2754216"/>
            <a:ext cx="6018904" cy="2678745"/>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1" y="1"/>
            <a:ext cx="12192001" cy="2754216"/>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52668" y="279247"/>
            <a:ext cx="8039647" cy="830997"/>
          </a:xfrm>
          <a:prstGeom prst="rect">
            <a:avLst/>
          </a:prstGeom>
          <a:noFill/>
        </p:spPr>
        <p:txBody>
          <a:bodyPr wrap="square" rtlCol="0">
            <a:spAutoFit/>
          </a:bodyPr>
          <a:lstStyle/>
          <a:p>
            <a:r>
              <a:rPr lang="en-US" sz="2400" dirty="0">
                <a:solidFill>
                  <a:schemeClr val="bg1"/>
                </a:solidFill>
                <a:latin typeface="Work Sans Light" pitchFamily="2" charset="0"/>
              </a:rPr>
              <a:t>Big Question: </a:t>
            </a:r>
            <a:r>
              <a:rPr lang="en-GB" sz="2400" dirty="0">
                <a:solidFill>
                  <a:schemeClr val="bg1"/>
                </a:solidFill>
                <a:effectLst/>
                <a:latin typeface="Work Sans Light" pitchFamily="2" charset="0"/>
                <a:ea typeface="Calibri" panose="020F0502020204030204" pitchFamily="34" charset="0"/>
                <a:cs typeface="Calibri Light" panose="020F0302020204030204" pitchFamily="34" charset="0"/>
              </a:rPr>
              <a:t>Is the Christmas message of peace still relevant for today’s world?</a:t>
            </a:r>
            <a:endParaRPr lang="en-US" sz="24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62553" y="344531"/>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FOUR</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062660" y="1630908"/>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1488566"/>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14" name="Rectangle 13">
            <a:extLst>
              <a:ext uri="{FF2B5EF4-FFF2-40B4-BE49-F238E27FC236}">
                <a16:creationId xmlns:a16="http://schemas.microsoft.com/office/drawing/2014/main" id="{02A947F6-1B69-709F-552B-F5197D4394BF}"/>
              </a:ext>
            </a:extLst>
          </p:cNvPr>
          <p:cNvSpPr>
            <a:spLocks noGrp="1" noRot="1" noMove="1" noResize="1" noEditPoints="1" noAdjustHandles="1" noChangeArrowheads="1" noChangeShapeType="1"/>
          </p:cNvSpPr>
          <p:nvPr/>
        </p:nvSpPr>
        <p:spPr>
          <a:xfrm>
            <a:off x="-2870" y="2754217"/>
            <a:ext cx="3081976" cy="410378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DE66AFA-E74B-2A5B-54A9-042DB2229AA7}"/>
              </a:ext>
            </a:extLst>
          </p:cNvPr>
          <p:cNvSpPr txBox="1">
            <a:spLocks noGrp="1" noRot="1" noMove="1" noResize="1" noEditPoints="1" noAdjustHandles="1" noChangeArrowheads="1" noChangeShapeType="1"/>
          </p:cNvSpPr>
          <p:nvPr/>
        </p:nvSpPr>
        <p:spPr>
          <a:xfrm>
            <a:off x="6424516" y="5677962"/>
            <a:ext cx="5394376" cy="553998"/>
          </a:xfrm>
          <a:prstGeom prst="rect">
            <a:avLst/>
          </a:prstGeom>
          <a:noFill/>
        </p:spPr>
        <p:txBody>
          <a:bodyPr wrap="square" rtlCol="0">
            <a:spAutoFit/>
          </a:bodyPr>
          <a:lstStyle/>
          <a:p>
            <a: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t>Sensitivities:</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7030A0"/>
                </a:solidFill>
                <a:effectLst/>
                <a:latin typeface="Work Sans" pitchFamily="2" charset="0"/>
                <a:ea typeface="Calibri" panose="020F0502020204030204" pitchFamily="34" charset="0"/>
                <a:cs typeface="Calibri Light" panose="020F03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Light" panose="020F0302020204030204" pitchFamily="34" charset="0"/>
              </a:rPr>
              <a:t>Be mindful of pupils’ cultural backgrounds and beliefs.</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CBEA29B-1814-54FD-DF6E-C7E229BB1571}"/>
              </a:ext>
            </a:extLst>
          </p:cNvPr>
          <p:cNvSpPr txBox="1">
            <a:spLocks noGrp="1" noRot="1" noMove="1" noResize="1" noEditPoints="1" noAdjustHandles="1" noChangeArrowheads="1" noChangeShapeType="1"/>
          </p:cNvSpPr>
          <p:nvPr/>
        </p:nvSpPr>
        <p:spPr>
          <a:xfrm>
            <a:off x="6301475" y="2971754"/>
            <a:ext cx="2715877" cy="2195473"/>
          </a:xfrm>
          <a:prstGeom prst="rect">
            <a:avLst/>
          </a:prstGeom>
          <a:noFill/>
        </p:spPr>
        <p:txBody>
          <a:bodyPr wrap="square" lIns="91440" tIns="45720" rIns="91440" bIns="45720" rtlCol="0" anchor="t">
            <a:spAutoFit/>
          </a:bodyPr>
          <a:lstStyle/>
          <a:p>
            <a:pPr>
              <a:spcAft>
                <a:spcPts val="400"/>
              </a:spcAft>
            </a:pPr>
            <a:r>
              <a:rPr lang="en-GB" sz="1000" b="1" dirty="0">
                <a:solidFill>
                  <a:srgbClr val="2D80A5"/>
                </a:solidFill>
                <a:effectLst/>
                <a:latin typeface="Work Sans" pitchFamily="2" charset="0"/>
                <a:ea typeface="Calibri" panose="020F0502020204030204" pitchFamily="34" charset="0"/>
                <a:cs typeface="Times New Roman"/>
              </a:rPr>
              <a:t>Religious vocabulary:</a:t>
            </a:r>
            <a:br>
              <a:rPr lang="en-GB" sz="1000" b="1" dirty="0">
                <a:effectLst/>
                <a:latin typeface="Work Sans" pitchFamily="2" charset="0"/>
                <a:ea typeface="Calibri" panose="020F0502020204030204" pitchFamily="34" charset="0"/>
                <a:cs typeface="Times New Roman" panose="02020603050405020304" pitchFamily="18" charset="0"/>
              </a:rPr>
            </a:b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Incarnation:</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  See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Christmas:</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  Christian Festival that marks the birth of Jesus Christ.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Prophet:</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  Someone appointed by God to be His messenger.</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Prophecy:</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  A message inspired by God – Divine revelation.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Advent:</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  See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A0B1AB5-C845-D825-5E53-42CB9D3C4090}"/>
              </a:ext>
            </a:extLst>
          </p:cNvPr>
          <p:cNvSpPr txBox="1">
            <a:spLocks/>
          </p:cNvSpPr>
          <p:nvPr/>
        </p:nvSpPr>
        <p:spPr>
          <a:xfrm>
            <a:off x="172649" y="2966161"/>
            <a:ext cx="2762638" cy="2828403"/>
          </a:xfrm>
          <a:prstGeom prst="rect">
            <a:avLst/>
          </a:prstGeom>
          <a:noFill/>
        </p:spPr>
        <p:txBody>
          <a:bodyPr wrap="square" lIns="91440" tIns="45720" rIns="91440" bIns="45720" rtlCol="0" anchor="t">
            <a:spAutoFit/>
          </a:bodyPr>
          <a:lstStyle/>
          <a:p>
            <a:r>
              <a:rPr lang="en-GB" sz="1000" b="1" dirty="0">
                <a:solidFill>
                  <a:srgbClr val="2D80A5"/>
                </a:solidFill>
                <a:effectLst/>
                <a:latin typeface="Work Sans" pitchFamily="2" charset="0"/>
                <a:ea typeface="Calibri" panose="020F0502020204030204" pitchFamily="34" charset="0"/>
                <a:cs typeface="Calibri Light"/>
              </a:rPr>
              <a:t>What a child needs to know and remember by the end of the unit:</a:t>
            </a:r>
            <a:br>
              <a:rPr lang="en-GB" sz="1000" b="1" dirty="0">
                <a:effectLst/>
                <a:latin typeface="Work Sans" pitchFamily="2" charset="0"/>
                <a:ea typeface="Calibri" panose="020F0502020204030204" pitchFamily="34" charset="0"/>
                <a:cs typeface="Calibri Light" panose="020F0302020204030204" pitchFamily="34" charset="0"/>
              </a:rPr>
            </a:br>
            <a:endParaRPr lang="en-GB" sz="1000" dirty="0">
              <a:effectLst/>
              <a:latin typeface="Work Sans"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 pos="457200" algn="l"/>
              </a:tabLst>
            </a:pPr>
            <a:r>
              <a:rPr lang="en-GB" sz="1000" dirty="0">
                <a:effectLst/>
                <a:latin typeface="Work Sans" pitchFamily="2" charset="0"/>
                <a:ea typeface="Times New Roman" panose="02020603050405020304" pitchFamily="18" charset="0"/>
                <a:cs typeface="Times New Roman" panose="02020603050405020304" pitchFamily="18" charset="0"/>
              </a:rPr>
              <a:t>To know and remember the meaning of the core concept:   Incarnation</a:t>
            </a:r>
            <a:endParaRPr lang="en-GB" sz="1000" dirty="0">
              <a:effectLst/>
              <a:latin typeface="Work Sans"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 pos="457200" algn="l"/>
              </a:tabLst>
            </a:pPr>
            <a:r>
              <a:rPr lang="en-GB" sz="1000" dirty="0">
                <a:effectLst/>
                <a:latin typeface="Work Sans" pitchFamily="2" charset="0"/>
                <a:ea typeface="Times New Roman" panose="02020603050405020304" pitchFamily="18" charset="0"/>
                <a:cs typeface="Times New Roman" panose="02020603050405020304" pitchFamily="18" charset="0"/>
              </a:rPr>
              <a:t>To have an understanding of the meaning of internal and external peace.</a:t>
            </a:r>
            <a:endParaRPr lang="en-GB" sz="1000" dirty="0">
              <a:effectLst/>
              <a:latin typeface="Work Sans"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 pos="457200" algn="l"/>
              </a:tabLst>
            </a:pPr>
            <a:r>
              <a:rPr lang="en-GB" sz="1000" dirty="0">
                <a:effectLst/>
                <a:latin typeface="Work Sans" pitchFamily="2" charset="0"/>
                <a:ea typeface="Times New Roman" panose="02020603050405020304" pitchFamily="18" charset="0"/>
                <a:cs typeface="Times New Roman" panose="02020603050405020304" pitchFamily="18" charset="0"/>
              </a:rPr>
              <a:t>To have an understanding of why Jesus is referred to as the Prince of Peace.</a:t>
            </a:r>
            <a:endParaRPr lang="en-GB" sz="1000" dirty="0">
              <a:effectLst/>
              <a:latin typeface="Work Sans"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 pos="457200" algn="l"/>
              </a:tabLst>
            </a:pPr>
            <a:r>
              <a:rPr lang="en-GB" sz="1000" dirty="0">
                <a:effectLst/>
                <a:latin typeface="Work Sans" pitchFamily="2" charset="0"/>
                <a:ea typeface="Times New Roman" panose="02020603050405020304" pitchFamily="18" charset="0"/>
                <a:cs typeface="Times New Roman" panose="02020603050405020304" pitchFamily="18" charset="0"/>
              </a:rPr>
              <a:t>To know and remember what the Bible says about Jesus’ message of peace.</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01A8AF2B-B012-DE6B-49EA-3445979E1B01}"/>
              </a:ext>
            </a:extLst>
          </p:cNvPr>
          <p:cNvSpPr txBox="1">
            <a:spLocks/>
          </p:cNvSpPr>
          <p:nvPr/>
        </p:nvSpPr>
        <p:spPr>
          <a:xfrm>
            <a:off x="3210598" y="2969844"/>
            <a:ext cx="2844017" cy="3785652"/>
          </a:xfrm>
          <a:prstGeom prst="rect">
            <a:avLst/>
          </a:prstGeom>
          <a:noFill/>
        </p:spPr>
        <p:txBody>
          <a:bodyPr wrap="square" lIns="91440" tIns="45720" rIns="91440" bIns="45720" rtlCol="0" anchor="t">
            <a:spAutoFit/>
          </a:bodyPr>
          <a:lstStyle/>
          <a:p>
            <a:r>
              <a:rPr lang="en-GB" sz="1000" b="1" dirty="0">
                <a:solidFill>
                  <a:srgbClr val="2D80A5"/>
                </a:solidFill>
                <a:effectLst/>
                <a:latin typeface="Work Sans" pitchFamily="2" charset="0"/>
                <a:ea typeface="Calibri" panose="020F0502020204030204" pitchFamily="34" charset="0"/>
                <a:cs typeface="Calibri Light"/>
              </a:rPr>
              <a:t>What a child should be able to do</a:t>
            </a:r>
            <a:r>
              <a:rPr lang="en-GB" sz="1000" b="1" dirty="0">
                <a:solidFill>
                  <a:srgbClr val="2D80A5"/>
                </a:solidFill>
                <a:latin typeface="Work Sans" pitchFamily="2" charset="0"/>
                <a:ea typeface="Calibri" panose="020F0502020204030204" pitchFamily="34" charset="0"/>
                <a:cs typeface="Calibri Light"/>
              </a:rPr>
              <a:t> </a:t>
            </a:r>
            <a:r>
              <a:rPr lang="en-GB" sz="1000" b="1" dirty="0">
                <a:solidFill>
                  <a:srgbClr val="2D80A5"/>
                </a:solidFill>
                <a:latin typeface="Work Sans" pitchFamily="2" charset="0"/>
                <a:ea typeface="+mn-lt"/>
                <a:cs typeface="+mn-lt"/>
              </a:rPr>
              <a:t>(Assessment)</a:t>
            </a:r>
            <a:r>
              <a:rPr lang="en-GB" sz="1000" b="1" dirty="0">
                <a:solidFill>
                  <a:srgbClr val="2D80A5"/>
                </a:solidFill>
                <a:latin typeface="Work Sans" pitchFamily="2" charset="0"/>
                <a:ea typeface="Calibri" panose="020F0502020204030204" pitchFamily="34" charset="0"/>
                <a:cs typeface="Calibri Light"/>
              </a:rPr>
              <a:t>: </a:t>
            </a:r>
            <a:r>
              <a:rPr lang="en-GB" sz="1000" b="1" dirty="0">
                <a:solidFill>
                  <a:srgbClr val="2D80A5"/>
                </a:solidFill>
                <a:effectLst/>
                <a:latin typeface="Work Sans" pitchFamily="2" charset="0"/>
                <a:ea typeface="Calibri" panose="020F0502020204030204" pitchFamily="34" charset="0"/>
                <a:cs typeface="Calibri Light"/>
              </a:rPr>
              <a:t> </a:t>
            </a:r>
            <a:br>
              <a:rPr lang="en-GB" sz="1000" b="1" dirty="0">
                <a:effectLst/>
                <a:latin typeface="Work Sans" pitchFamily="2" charset="0"/>
                <a:ea typeface="Calibri" panose="020F0502020204030204" pitchFamily="34" charset="0"/>
                <a:cs typeface="Calibri Light" panose="020F0302020204030204" pitchFamily="34" charset="0"/>
              </a:rPr>
            </a:b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Ways of expressing meaning: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use religious vocabulary to describe some of the ways people express the meaning of Christmas.  (WT)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express my own belief about what Christmas and peace means to me. (Exp)</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understand the importance of peace for many Christians and how they might live their life accordingly. (GD)</a:t>
            </a:r>
          </a:p>
          <a:p>
            <a:pPr marL="171450" lvl="0" indent="-171450">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Questions of meaning, purpose and truth: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understand why peace is important to me and others. (WT)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begin to apply my own and others’ ideas about the meaning of peace. (Exp)</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ask questions and suggest how peace can make a significant difference for ourselves and the world. (GD)</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225109BB-EB7C-0FA7-B875-2EC8B0B1C1CC}"/>
              </a:ext>
            </a:extLst>
          </p:cNvPr>
          <p:cNvSpPr txBox="1">
            <a:spLocks noGrp="1" noRot="1" noMove="1" noResize="1" noEditPoints="1" noAdjustHandles="1" noChangeArrowheads="1" noChangeShapeType="1"/>
          </p:cNvSpPr>
          <p:nvPr/>
        </p:nvSpPr>
        <p:spPr>
          <a:xfrm>
            <a:off x="9324075" y="3049014"/>
            <a:ext cx="2487458" cy="2041585"/>
          </a:xfrm>
          <a:prstGeom prst="rect">
            <a:avLst/>
          </a:prstGeom>
          <a:noFill/>
        </p:spPr>
        <p:txBody>
          <a:bodyPr wrap="square" lIns="91440" tIns="45720" rIns="91440" bIns="45720" rtlCol="0" anchor="t">
            <a:spAutoFit/>
          </a:bodyPr>
          <a:lstStyle/>
          <a:p>
            <a:pPr marL="171450" lvl="0" indent="-171450">
              <a:spcAft>
                <a:spcPts val="4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Gold, frankincense and myrrh:</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  See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Biblical meaning of peace:</a:t>
            </a:r>
            <a:r>
              <a:rPr lang="en-GB" sz="1000" dirty="0">
                <a:effectLst/>
                <a:latin typeface="Work Sans" pitchFamily="2" charset="0"/>
                <a:ea typeface="Times New Roman" panose="02020603050405020304" pitchFamily="18" charset="0"/>
                <a:cs typeface="Times New Roman" panose="02020603050405020304" pitchFamily="18" charset="0"/>
              </a:rPr>
              <a:t>  </a:t>
            </a:r>
            <a:r>
              <a:rPr lang="en-GB" sz="1000" dirty="0">
                <a:effectLst/>
                <a:latin typeface="Work Sans" pitchFamily="2" charset="0"/>
                <a:ea typeface="Times New Roman" panose="02020603050405020304" pitchFamily="18" charset="0"/>
                <a:cs typeface="Calibri Light" panose="020F0302020204030204" pitchFamily="34" charset="0"/>
              </a:rPr>
              <a:t>The experience of salvation that comes from God or the harmonious relationships between persons.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Prince of Peace:</a:t>
            </a:r>
            <a:r>
              <a:rPr lang="en-GB" sz="1000" dirty="0">
                <a:effectLst/>
                <a:latin typeface="Work Sans" pitchFamily="2" charset="0"/>
                <a:ea typeface="Times New Roman" panose="02020603050405020304" pitchFamily="18" charset="0"/>
                <a:cs typeface="Times New Roman" panose="02020603050405020304" pitchFamily="18" charset="0"/>
              </a:rPr>
              <a:t>  Title given to Jesus in the book of Isaiah to describe the awaited Messiah - the anointed one.</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BD0E2F0-DFE2-AAEC-FB94-EABF9A7B52B4}"/>
              </a:ext>
            </a:extLst>
          </p:cNvPr>
          <p:cNvSpPr txBox="1">
            <a:spLocks noGrp="1" noRot="1" noMove="1" noResize="1" noEditPoints="1" noAdjustHandles="1" noChangeArrowheads="1" noChangeShapeType="1"/>
          </p:cNvSpPr>
          <p:nvPr/>
        </p:nvSpPr>
        <p:spPr>
          <a:xfrm>
            <a:off x="2463253" y="1526610"/>
            <a:ext cx="7988992" cy="1015663"/>
          </a:xfrm>
          <a:prstGeom prst="rect">
            <a:avLst/>
          </a:prstGeom>
          <a:noFill/>
        </p:spPr>
        <p:txBody>
          <a:bodyPr wrap="square" rtlCol="0">
            <a:spAutoFit/>
          </a:bodyPr>
          <a:lstStyle/>
          <a:p>
            <a:r>
              <a:rPr lang="en-GB" sz="1000" b="1" dirty="0">
                <a:solidFill>
                  <a:schemeClr val="bg1"/>
                </a:solidFill>
                <a:effectLst/>
                <a:latin typeface="Work Sans" pitchFamily="2" charset="0"/>
                <a:ea typeface="Calibri" panose="020F0502020204030204" pitchFamily="34" charset="0"/>
                <a:cs typeface="Calibri Light" panose="020F0302020204030204" pitchFamily="34" charset="0"/>
              </a:rPr>
              <a:t>Weekly questions:</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1:  </a:t>
            </a:r>
            <a: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t>What do I understand Christmas to mean for many Christians?  What does it mean to me?</a:t>
            </a: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 </a:t>
            </a:r>
            <a:b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2:  </a:t>
            </a:r>
            <a: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t>What do you think the word ‘peace’ means?</a:t>
            </a: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  </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3:  </a:t>
            </a:r>
            <a: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t>Jesus is described as the Prince of Peace – what does this mean?</a:t>
            </a:r>
            <a:b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4:  </a:t>
            </a:r>
            <a: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t>What does the Bible say about Jesus’ message of peace?</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5 and 6:  </a:t>
            </a:r>
            <a: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t>Is this Christmas message of peace still relevant for today’s world?</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08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I understand Christmas to mean for many Christians?  What does it mean to me?</a:t>
            </a:r>
            <a:endParaRPr lang="en-US" sz="2400" dirty="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a:spLocks noGrp="1" noRot="1" noMove="1" noResize="1" noEditPoints="1" noAdjustHandles="1" noChangeArrowheads="1" noChangeShapeType="1"/>
          </p:cNvSpPr>
          <p:nvPr/>
        </p:nvSpPr>
        <p:spPr>
          <a:xfrm>
            <a:off x="3590911" y="2003542"/>
            <a:ext cx="4167051"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Pictures/artefacts/objects for each table.</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a:spLocks noGrp="1" noRot="1" noMove="1" noResize="1" noEditPoints="1" noAdjustHandles="1" noChangeArrowheads="1" noChangeShapeType="1"/>
          </p:cNvSpPr>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a:spLocks/>
          </p:cNvSpPr>
          <p:nvPr/>
        </p:nvSpPr>
        <p:spPr>
          <a:xfrm>
            <a:off x="3590910" y="3200844"/>
            <a:ext cx="7650247" cy="409664"/>
          </a:xfrm>
          <a:prstGeom prst="rect">
            <a:avLst/>
          </a:prstGeom>
          <a:noFill/>
        </p:spPr>
        <p:txBody>
          <a:bodyPr wrap="square">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 mindful of pupils who do not celebrate Christmas either religiously or culturally.</a:t>
            </a:r>
          </a:p>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 mindful of pupils for whom Christmas is a difficult time.</a:t>
            </a:r>
          </a:p>
        </p:txBody>
      </p:sp>
      <p:sp>
        <p:nvSpPr>
          <p:cNvPr id="16" name="Rectangle 15">
            <a:extLst>
              <a:ext uri="{FF2B5EF4-FFF2-40B4-BE49-F238E27FC236}">
                <a16:creationId xmlns:a16="http://schemas.microsoft.com/office/drawing/2014/main" id="{48226D65-1F0D-D9C4-72A5-B2480A182EED}"/>
              </a:ext>
            </a:extLst>
          </p:cNvPr>
          <p:cNvSpPr>
            <a:spLocks noGrp="1" noRot="1" noMove="1" noResize="1" noEditPoints="1" noAdjustHandles="1" noChangeArrowheads="1" noChangeShapeType="1"/>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a:spLocks noGrp="1" noRot="1" noMove="1" noResize="1" noEditPoints="1" noAdjustHandles="1" noChangeArrowheads="1" noChangeShapeType="1"/>
          </p:cNvSpPr>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a:spLocks noGrp="1" noRot="1" noMove="1" noResize="1" noEditPoints="1" noAdjustHandles="1" noChangeArrowheads="1" noChangeShapeType="1"/>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a:spLocks noGrp="1" noRot="1" noMove="1" noResize="1" noEditPoints="1" noAdjustHandles="1" noChangeArrowheads="1" noChangeShapeType="1"/>
          </p:cNvSpPr>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a:spLocks noGrp="1" noRot="1" noMove="1" noResize="1" noEditPoints="1" noAdjustHandles="1" noChangeArrowheads="1" noChangeShapeType="1"/>
          </p:cNvSpPr>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a:spLocks noGrp="1" noRot="1" noMove="1" noResize="1" noEditPoints="1" noAdjustHandles="1" noChangeArrowheads="1" noChangeShapeType="1"/>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2A0393-E278-42EC-46CB-453EF3E66F4C}"/>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Tree>
    <p:extLst>
      <p:ext uri="{BB962C8B-B14F-4D97-AF65-F5344CB8AC3E}">
        <p14:creationId xmlns:p14="http://schemas.microsoft.com/office/powerpoint/2010/main" val="248571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5465A0-A351-C77C-7F5F-5E096E58C0FA}"/>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F63E41D-1B71-36E2-10BC-24DE0EB47B65}"/>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461665"/>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do you think the word ‘peace’ means? </a:t>
            </a:r>
            <a:endParaRPr lang="en-US" sz="2400" dirty="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55973" y="2027836"/>
            <a:ext cx="7884160" cy="838178"/>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Express their own thoughts and beliefs about what peace means.</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Begin to apply their own ideas to a given question.</a:t>
            </a:r>
          </a:p>
          <a:p>
            <a:pPr marL="228600">
              <a:lnSpc>
                <a:spcPct val="106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religious vocabulary:  </a:t>
            </a:r>
            <a:r>
              <a:rPr lang="en-GB" sz="1000" dirty="0">
                <a:effectLst/>
                <a:latin typeface="Work Sans" pitchFamily="2" charset="0"/>
                <a:ea typeface="Calibri" panose="020F0502020204030204" pitchFamily="34" charset="0"/>
                <a:cs typeface="Times New Roman" panose="02020603050405020304" pitchFamily="18" charset="0"/>
              </a:rPr>
              <a:t>Peace </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p:cNvSpPr>
          <p:nvPr/>
        </p:nvSpPr>
        <p:spPr>
          <a:xfrm>
            <a:off x="3557610" y="3771356"/>
            <a:ext cx="8337589" cy="2554545"/>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Recap </a:t>
            </a:r>
            <a:r>
              <a:rPr lang="en-GB" sz="1000" dirty="0">
                <a:effectLst/>
                <a:latin typeface="Work Sans" pitchFamily="2" charset="0"/>
                <a:ea typeface="Calibri" panose="020F0502020204030204" pitchFamily="34" charset="0"/>
                <a:cs typeface="Times New Roman" panose="02020603050405020304" pitchFamily="18" charset="0"/>
              </a:rPr>
              <a:t>on previous week’s learning:  </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Use pictures to stimulate the recapping of learning.</a:t>
            </a:r>
          </a:p>
          <a:p>
            <a:r>
              <a:rPr lang="en-GB" sz="1000" dirty="0">
                <a:effectLst/>
                <a:latin typeface="Work Sans" pitchFamily="2" charset="0"/>
                <a:ea typeface="Calibri" panose="020F0502020204030204" pitchFamily="34" charset="0"/>
                <a:cs typeface="Times New Roman" panose="02020603050405020304" pitchFamily="18" charset="0"/>
              </a:rPr>
              <a:t>Use true and false statements to help with recap.</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The significance of each person in the nativity story.</a:t>
            </a:r>
          </a:p>
          <a:p>
            <a:pPr marL="342900" lvl="0" indent="-342900">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The importance of the prophecies foretold in the OT.</a:t>
            </a:r>
          </a:p>
          <a:p>
            <a:pPr marL="342900" lvl="0" indent="-342900">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The role of John the Baptist.</a:t>
            </a:r>
          </a:p>
          <a:p>
            <a:pPr marL="342900" lvl="0" indent="-342900">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The meaning of the word incarnation.</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What do you think the word ‘peace’ means?</a:t>
            </a:r>
            <a:r>
              <a:rPr lang="en-GB" sz="1000" dirty="0">
                <a:solidFill>
                  <a:srgbClr val="55345A"/>
                </a:solidFill>
                <a:effectLst/>
                <a:latin typeface="Work Sans" pitchFamily="2" charset="0"/>
                <a:ea typeface="Calibri" panose="020F0502020204030204" pitchFamily="34" charset="0"/>
                <a:cs typeface="Times New Roman" panose="02020603050405020304" pitchFamily="18" charset="0"/>
              </a:rPr>
              <a:t>  </a:t>
            </a: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Intentions:</a:t>
            </a:r>
            <a:r>
              <a:rPr lang="en-GB" sz="1600" dirty="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sp>
        <p:nvSpPr>
          <p:cNvPr id="4" name="TextBox 3">
            <a:extLst>
              <a:ext uri="{FF2B5EF4-FFF2-40B4-BE49-F238E27FC236}">
                <a16:creationId xmlns:a16="http://schemas.microsoft.com/office/drawing/2014/main" id="{71B1B497-0B45-35C1-1022-E9C0B44336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1531445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you think the word ‘peace’ means? </a:t>
            </a:r>
            <a:endParaRPr lang="en-US" sz="2400" dirty="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a:spLocks noGrp="1" noRot="1" noMove="1" noResize="1" noEditPoints="1" noAdjustHandles="1" noChangeArrowheads="1" noChangeShapeType="1"/>
          </p:cNvSpPr>
          <p:nvPr/>
        </p:nvSpPr>
        <p:spPr>
          <a:xfrm>
            <a:off x="3536547" y="2057853"/>
            <a:ext cx="8261212" cy="4632037"/>
          </a:xfrm>
          <a:prstGeom prst="rect">
            <a:avLst/>
          </a:prstGeom>
          <a:noFill/>
        </p:spPr>
        <p:txBody>
          <a:bodyPr wrap="square">
            <a:spAutoFit/>
          </a:bodyPr>
          <a:lstStyle/>
          <a:p>
            <a:pPr>
              <a:spcAft>
                <a:spcPts val="600"/>
              </a:spcAft>
            </a:pPr>
            <a:r>
              <a:rPr lang="en-GB" sz="1000" dirty="0">
                <a:effectLst/>
                <a:latin typeface="Work Sans" pitchFamily="2" charset="0"/>
                <a:ea typeface="Calibri" panose="020F0502020204030204" pitchFamily="34" charset="0"/>
                <a:cs typeface="Times New Roman" panose="02020603050405020304" pitchFamily="18" charset="0"/>
              </a:rPr>
              <a:t>In groups of three, pupils </a:t>
            </a:r>
            <a:r>
              <a:rPr lang="en-GB" sz="1000" b="1" dirty="0">
                <a:effectLst/>
                <a:latin typeface="Work Sans" pitchFamily="2" charset="0"/>
                <a:ea typeface="Calibri" panose="020F0502020204030204" pitchFamily="34" charset="0"/>
                <a:cs typeface="Times New Roman" panose="02020603050405020304" pitchFamily="18" charset="0"/>
              </a:rPr>
              <a:t>‘knowledge gather’ </a:t>
            </a:r>
            <a:r>
              <a:rPr lang="en-GB" sz="1000" dirty="0">
                <a:effectLst/>
                <a:latin typeface="Work Sans" pitchFamily="2" charset="0"/>
                <a:ea typeface="Calibri" panose="020F0502020204030204" pitchFamily="34" charset="0"/>
                <a:cs typeface="Times New Roman" panose="02020603050405020304" pitchFamily="18" charset="0"/>
              </a:rPr>
              <a:t>what they think peace means and what things they associate with the word peace.</a:t>
            </a:r>
          </a:p>
          <a:p>
            <a:pPr>
              <a:spcAft>
                <a:spcPts val="600"/>
              </a:spcAft>
            </a:pPr>
            <a:r>
              <a:rPr lang="en-GB" sz="1000" dirty="0">
                <a:effectLst/>
                <a:latin typeface="Work Sans" pitchFamily="2" charset="0"/>
                <a:ea typeface="Calibri" panose="020F0502020204030204" pitchFamily="34" charset="0"/>
                <a:cs typeface="Times New Roman" panose="02020603050405020304" pitchFamily="18" charset="0"/>
              </a:rPr>
              <a:t> </a:t>
            </a: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Model</a:t>
            </a:r>
            <a:r>
              <a:rPr lang="en-GB" sz="1000" dirty="0">
                <a:effectLst/>
                <a:latin typeface="Work Sans" pitchFamily="2" charset="0"/>
                <a:ea typeface="Calibri" panose="020F0502020204030204" pitchFamily="34" charset="0"/>
                <a:cs typeface="Times New Roman" panose="02020603050405020304" pitchFamily="18" charset="0"/>
              </a:rPr>
              <a:t> an example:  Calm, stillness, walking, resting, being quiet, being in nature, creation.</a:t>
            </a: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In groups of three explore the following question:  </a:t>
            </a:r>
            <a:r>
              <a:rPr lang="en-GB" sz="1000" dirty="0">
                <a:effectLst/>
                <a:latin typeface="Work Sans" pitchFamily="2" charset="0"/>
                <a:ea typeface="Calibri" panose="020F0502020204030204" pitchFamily="34" charset="0"/>
                <a:cs typeface="Times New Roman" panose="02020603050405020304" pitchFamily="18" charset="0"/>
              </a:rPr>
              <a:t>What does internal and external peace mean?</a:t>
            </a: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Sorting activity:  </a:t>
            </a:r>
            <a:r>
              <a:rPr lang="en-GB" sz="1000" dirty="0">
                <a:effectLst/>
                <a:latin typeface="Work Sans" pitchFamily="2" charset="0"/>
                <a:ea typeface="Calibri" panose="020F0502020204030204" pitchFamily="34" charset="0"/>
                <a:cs typeface="Times New Roman" panose="02020603050405020304" pitchFamily="18" charset="0"/>
              </a:rPr>
              <a:t>(See appendix lesson 2.)</a:t>
            </a: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Explain </a:t>
            </a:r>
            <a:r>
              <a:rPr lang="en-GB" sz="1000" dirty="0">
                <a:effectLst/>
                <a:latin typeface="Work Sans" pitchFamily="2" charset="0"/>
                <a:ea typeface="Calibri" panose="020F0502020204030204" pitchFamily="34" charset="0"/>
                <a:cs typeface="Times New Roman" panose="02020603050405020304" pitchFamily="18" charset="0"/>
              </a:rPr>
              <a:t>to pupils what internal and external peace means and how they are interrelated to each other.</a:t>
            </a:r>
          </a:p>
          <a:p>
            <a:pPr>
              <a:spcAft>
                <a:spcPts val="600"/>
              </a:spcAft>
            </a:pPr>
            <a:r>
              <a:rPr lang="en-GB" sz="1000" dirty="0">
                <a:effectLst/>
                <a:latin typeface="Work Sans" pitchFamily="2" charset="0"/>
                <a:ea typeface="Calibri" panose="020F0502020204030204" pitchFamily="34" charset="0"/>
                <a:cs typeface="Times New Roman" panose="02020603050405020304" pitchFamily="18" charset="0"/>
              </a:rPr>
              <a:t> </a:t>
            </a: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Points to note: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6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Internal peace represents individual’s peace.</a:t>
            </a:r>
          </a:p>
          <a:p>
            <a:pPr marL="171450" lvl="0" indent="-171450">
              <a:spcAft>
                <a:spcPts val="6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External peace represents peace in society.</a:t>
            </a:r>
          </a:p>
          <a:p>
            <a:pPr marL="171450" lvl="0" indent="-171450">
              <a:spcAft>
                <a:spcPts val="6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Both are interdependent upon each other.</a:t>
            </a:r>
          </a:p>
          <a:p>
            <a:pPr marL="171450" lvl="0" indent="-171450">
              <a:spcAft>
                <a:spcPts val="600"/>
              </a:spcAft>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dirty="0">
                <a:effectLst/>
                <a:latin typeface="Work Sans" pitchFamily="2" charset="0"/>
                <a:ea typeface="Calibri" panose="020F0502020204030204" pitchFamily="34" charset="0"/>
                <a:cs typeface="Times New Roman" panose="02020603050405020304" pitchFamily="18" charset="0"/>
              </a:rPr>
              <a:t>When people feel internally at peace, their actions which affect others are often actions of peace rather than conflict.</a:t>
            </a:r>
          </a:p>
        </p:txBody>
      </p:sp>
      <p:sp>
        <p:nvSpPr>
          <p:cNvPr id="4" name="Rectangle 3">
            <a:extLst>
              <a:ext uri="{FF2B5EF4-FFF2-40B4-BE49-F238E27FC236}">
                <a16:creationId xmlns:a16="http://schemas.microsoft.com/office/drawing/2014/main" id="{CCF4D164-8F3C-4184-1B2E-55097E33920D}"/>
              </a:ext>
            </a:extLst>
          </p:cNvPr>
          <p:cNvSpPr>
            <a:spLocks noGrp="1" noRot="1" noMove="1" noResize="1" noEditPoints="1" noAdjustHandles="1" noChangeArrowheads="1" noChangeShapeType="1"/>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12" name="TextBox 11">
            <a:extLst>
              <a:ext uri="{FF2B5EF4-FFF2-40B4-BE49-F238E27FC236}">
                <a16:creationId xmlns:a16="http://schemas.microsoft.com/office/drawing/2014/main" id="{FE5A9F12-C1AE-C12A-CB9B-9506465DCEA2}"/>
              </a:ext>
            </a:extLst>
          </p:cNvPr>
          <p:cNvSpPr txBox="1">
            <a:spLocks noGrp="1" noRot="1" noMove="1" noResize="1" noEditPoints="1" noAdjustHandles="1" noChangeArrowheads="1" noChangeShapeType="1"/>
          </p:cNvSpPr>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310192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you think the word ‘peace’ means? </a:t>
            </a:r>
            <a:endParaRPr lang="en-US" sz="2400" dirty="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a:spLocks noGrp="1" noRot="1" noMove="1" noResize="1" noEditPoints="1" noAdjustHandles="1" noChangeArrowheads="1" noChangeShapeType="1"/>
          </p:cNvSpPr>
          <p:nvPr/>
        </p:nvSpPr>
        <p:spPr>
          <a:xfrm>
            <a:off x="3590911" y="2003542"/>
            <a:ext cx="4167051"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Appendix Lesson 2.</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a:spLocks noGrp="1" noRot="1" noMove="1" noResize="1" noEditPoints="1" noAdjustHandles="1" noChangeArrowheads="1" noChangeShapeType="1"/>
          </p:cNvSpPr>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a:spLocks/>
          </p:cNvSpPr>
          <p:nvPr/>
        </p:nvSpPr>
        <p:spPr>
          <a:xfrm>
            <a:off x="3590910" y="3200844"/>
            <a:ext cx="7650247" cy="409664"/>
          </a:xfrm>
          <a:prstGeom prst="rect">
            <a:avLst/>
          </a:prstGeom>
          <a:noFill/>
        </p:spPr>
        <p:txBody>
          <a:bodyPr wrap="square">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 mindful of pupils who have experienced conflict and lack of peace in their own lives.</a:t>
            </a:r>
          </a:p>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 mindful of pupils who have experienced lack of peace at a society level – those fleeing war/political conflict etc.</a:t>
            </a:r>
          </a:p>
        </p:txBody>
      </p:sp>
      <p:sp>
        <p:nvSpPr>
          <p:cNvPr id="16" name="Rectangle 15">
            <a:extLst>
              <a:ext uri="{FF2B5EF4-FFF2-40B4-BE49-F238E27FC236}">
                <a16:creationId xmlns:a16="http://schemas.microsoft.com/office/drawing/2014/main" id="{48226D65-1F0D-D9C4-72A5-B2480A182EED}"/>
              </a:ext>
            </a:extLst>
          </p:cNvPr>
          <p:cNvSpPr>
            <a:spLocks noGrp="1" noRot="1" noMove="1" noResize="1" noEditPoints="1" noAdjustHandles="1" noChangeArrowheads="1" noChangeShapeType="1"/>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a:spLocks noGrp="1" noRot="1" noMove="1" noResize="1" noEditPoints="1" noAdjustHandles="1" noChangeArrowheads="1" noChangeShapeType="1"/>
          </p:cNvSpPr>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a:spLocks noGrp="1" noRot="1" noMove="1" noResize="1" noEditPoints="1" noAdjustHandles="1" noChangeArrowheads="1" noChangeShapeType="1"/>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a:spLocks noGrp="1" noRot="1" noMove="1" noResize="1" noEditPoints="1" noAdjustHandles="1" noChangeArrowheads="1" noChangeShapeType="1"/>
          </p:cNvSpPr>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a:spLocks noGrp="1" noRot="1" noMove="1" noResize="1" noEditPoints="1" noAdjustHandles="1" noChangeArrowheads="1" noChangeShapeType="1"/>
          </p:cNvSpPr>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a:spLocks noGrp="1" noRot="1" noMove="1" noResize="1" noEditPoints="1" noAdjustHandles="1" noChangeArrowheads="1" noChangeShapeType="1"/>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2A0393-E278-42EC-46CB-453EF3E66F4C}"/>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Tree>
    <p:extLst>
      <p:ext uri="{BB962C8B-B14F-4D97-AF65-F5344CB8AC3E}">
        <p14:creationId xmlns:p14="http://schemas.microsoft.com/office/powerpoint/2010/main" val="423310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5465A0-A351-C77C-7F5F-5E096E58C0FA}"/>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F63E41D-1B71-36E2-10BC-24DE0EB47B65}"/>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Jesus is described as the Prince of Peace – what does this mean?</a:t>
            </a: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55973" y="2027836"/>
            <a:ext cx="7884160" cy="838178"/>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Analyse Biblical text.</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Use prior knowledge about Jesus to begin to apply their own ideas as to the meaning of the phrase Prince of Peace.</a:t>
            </a:r>
          </a:p>
          <a:p>
            <a:pPr marL="228600">
              <a:lnSpc>
                <a:spcPct val="106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religious vocabulary:  </a:t>
            </a:r>
            <a:r>
              <a:rPr lang="en-GB" sz="1000" dirty="0">
                <a:effectLst/>
                <a:latin typeface="Work Sans" pitchFamily="2" charset="0"/>
                <a:ea typeface="Calibri" panose="020F0502020204030204" pitchFamily="34" charset="0"/>
                <a:cs typeface="Times New Roman" panose="02020603050405020304" pitchFamily="18" charset="0"/>
              </a:rPr>
              <a:t>Prophet, prophecy, Prince of Peace</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p:cNvSpPr>
          <p:nvPr/>
        </p:nvSpPr>
        <p:spPr>
          <a:xfrm>
            <a:off x="3557610" y="3771356"/>
            <a:ext cx="8337589" cy="2554545"/>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Recap </a:t>
            </a:r>
            <a:r>
              <a:rPr lang="en-GB" sz="1000" dirty="0">
                <a:effectLst/>
                <a:latin typeface="Work Sans" pitchFamily="2" charset="0"/>
                <a:ea typeface="Calibri" panose="020F0502020204030204" pitchFamily="34" charset="0"/>
                <a:cs typeface="Times New Roman" panose="02020603050405020304" pitchFamily="18" charset="0"/>
              </a:rPr>
              <a:t>on previous week’s learning:</a:t>
            </a:r>
          </a:p>
          <a:p>
            <a:r>
              <a:rPr lang="en-GB" sz="1000" b="1" dirty="0">
                <a:effectLst/>
                <a:latin typeface="Work Sans" pitchFamily="2" charset="0"/>
                <a:ea typeface="Calibri" panose="020F0502020204030204" pitchFamily="34" charset="0"/>
                <a:cs typeface="Times New Roman" panose="02020603050405020304" pitchFamily="18"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Understanding what is meant by internal and external peace.</a:t>
            </a:r>
          </a:p>
          <a:p>
            <a:r>
              <a:rPr lang="en-GB" sz="1000" b="1" dirty="0">
                <a:effectLst/>
                <a:latin typeface="Work Sans" pitchFamily="2" charset="0"/>
                <a:ea typeface="Calibri" panose="020F0502020204030204" pitchFamily="34" charset="0"/>
                <a:cs typeface="Times New Roman" panose="02020603050405020304" pitchFamily="18"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Jesus is described as the prince of peace – what does this mean?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 </a:t>
            </a:r>
          </a:p>
          <a:p>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the phrase Prince of Peace means?</a:t>
            </a: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Intentions:</a:t>
            </a:r>
            <a:r>
              <a:rPr lang="en-GB" sz="1600" dirty="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sp>
        <p:nvSpPr>
          <p:cNvPr id="4" name="TextBox 3">
            <a:extLst>
              <a:ext uri="{FF2B5EF4-FFF2-40B4-BE49-F238E27FC236}">
                <a16:creationId xmlns:a16="http://schemas.microsoft.com/office/drawing/2014/main" id="{71B1B497-0B45-35C1-1022-E9C0B44336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412373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Jesus is described as the Prince of Peace – what does this mean?</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a:spLocks noGrp="1" noRot="1" noMove="1" noResize="1" noEditPoints="1" noAdjustHandles="1" noChangeArrowheads="1" noChangeShapeType="1"/>
          </p:cNvSpPr>
          <p:nvPr/>
        </p:nvSpPr>
        <p:spPr>
          <a:xfrm>
            <a:off x="3536547" y="2057853"/>
            <a:ext cx="8261212" cy="4206793"/>
          </a:xfrm>
          <a:prstGeom prst="rect">
            <a:avLst/>
          </a:prstGeom>
          <a:noFill/>
        </p:spPr>
        <p:txBody>
          <a:bodyPr wrap="square">
            <a:spAutoFit/>
          </a:bodyPr>
          <a:lstStyle/>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Biblical text analysis: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Isaiah 9:6</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Explain the context of the verse:</a:t>
            </a:r>
            <a:r>
              <a:rPr lang="en-GB" sz="1000" b="1" dirty="0">
                <a:effectLst/>
                <a:latin typeface="Work Sans" pitchFamily="2" charset="0"/>
                <a:ea typeface="Calibri" panose="020F0502020204030204" pitchFamily="34" charset="0"/>
                <a:cs typeface="Times New Roman" panose="02020603050405020304" pitchFamily="18" charset="0"/>
              </a:rPr>
              <a:t>  Refer to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Read</a:t>
            </a:r>
            <a:r>
              <a:rPr lang="en-GB" sz="1000" dirty="0">
                <a:effectLst/>
                <a:latin typeface="Work Sans" pitchFamily="2" charset="0"/>
                <a:ea typeface="Calibri" panose="020F0502020204030204" pitchFamily="34" charset="0"/>
                <a:cs typeface="Times New Roman" panose="02020603050405020304" pitchFamily="18" charset="0"/>
              </a:rPr>
              <a:t> the passage slowly three times, each time adding a little bit more to what was read the previous time.</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First time: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A child is born to us!</a:t>
            </a:r>
            <a:br>
              <a:rPr lang="en-GB" sz="1000" dirty="0">
                <a:solidFill>
                  <a:srgbClr val="000000"/>
                </a:solidFill>
                <a:effectLst/>
                <a:latin typeface="Work Sans" pitchFamily="2" charset="0"/>
                <a:ea typeface="Calibri" panose="020F0502020204030204" pitchFamily="34" charset="0"/>
                <a:cs typeface="Segoe UI" panose="020B0502040204020203" pitchFamily="34" charset="0"/>
              </a:rPr>
            </a:br>
            <a:r>
              <a:rPr lang="en-GB" sz="1000" dirty="0">
                <a:solidFill>
                  <a:srgbClr val="000000"/>
                </a:solidFill>
                <a:effectLst/>
                <a:latin typeface="Work Sans" pitchFamily="2" charset="0"/>
                <a:ea typeface="Calibri" panose="020F0502020204030204" pitchFamily="34" charset="0"/>
                <a:cs typeface="Segoe UI" panose="020B0502040204020203" pitchFamily="34" charset="0"/>
              </a:rPr>
              <a:t>A son is given to us!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solidFill>
                  <a:srgbClr val="000000"/>
                </a:solidFill>
                <a:effectLst/>
                <a:latin typeface="Work Sans" pitchFamily="2" charset="0"/>
                <a:ea typeface="Calibri" panose="020F0502020204030204" pitchFamily="34" charset="0"/>
                <a:cs typeface="Times New Roman" panose="02020603050405020304" pitchFamily="18" charset="0"/>
              </a:rPr>
              <a:t>Second time: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A child is born to us!</a:t>
            </a:r>
            <a:br>
              <a:rPr lang="en-GB" sz="1000" dirty="0">
                <a:solidFill>
                  <a:srgbClr val="000000"/>
                </a:solidFill>
                <a:effectLst/>
                <a:latin typeface="Work Sans" pitchFamily="2" charset="0"/>
                <a:ea typeface="Calibri" panose="020F0502020204030204" pitchFamily="34" charset="0"/>
                <a:cs typeface="Segoe UI" panose="020B0502040204020203" pitchFamily="34" charset="0"/>
              </a:rPr>
            </a:br>
            <a:r>
              <a:rPr lang="en-GB" sz="1000" dirty="0">
                <a:solidFill>
                  <a:srgbClr val="000000"/>
                </a:solidFill>
                <a:effectLst/>
                <a:latin typeface="Work Sans" pitchFamily="2" charset="0"/>
                <a:ea typeface="Calibri" panose="020F0502020204030204" pitchFamily="34" charset="0"/>
                <a:cs typeface="Segoe UI" panose="020B0502040204020203" pitchFamily="34" charset="0"/>
              </a:rPr>
              <a:t>A son is given to us!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And he will be our ruler.</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000000"/>
                </a:solidFill>
                <a:effectLst/>
                <a:latin typeface="Work Sans" pitchFamily="2" charset="0"/>
                <a:ea typeface="Calibri" panose="020F0502020204030204" pitchFamily="34" charset="0"/>
                <a:cs typeface="Segoe UI" panose="020B0502040204020203" pitchFamily="34" charset="0"/>
              </a:rPr>
              <a:t>Third time: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A child is born to us!</a:t>
            </a:r>
            <a:br>
              <a:rPr lang="en-GB" sz="1000" dirty="0">
                <a:solidFill>
                  <a:srgbClr val="000000"/>
                </a:solidFill>
                <a:effectLst/>
                <a:latin typeface="Work Sans" pitchFamily="2" charset="0"/>
                <a:ea typeface="Calibri" panose="020F0502020204030204" pitchFamily="34" charset="0"/>
                <a:cs typeface="Segoe UI" panose="020B0502040204020203" pitchFamily="34" charset="0"/>
              </a:rPr>
            </a:br>
            <a:r>
              <a:rPr lang="en-GB" sz="1000" dirty="0">
                <a:solidFill>
                  <a:srgbClr val="000000"/>
                </a:solidFill>
                <a:effectLst/>
                <a:latin typeface="Work Sans" pitchFamily="2" charset="0"/>
                <a:ea typeface="Calibri" panose="020F0502020204030204" pitchFamily="34" charset="0"/>
                <a:cs typeface="Segoe UI" panose="020B0502040204020203" pitchFamily="34" charset="0"/>
              </a:rPr>
              <a:t>A son is given to us!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And he will be our ruler.</a:t>
            </a:r>
            <a:br>
              <a:rPr lang="en-GB" sz="1000" dirty="0">
                <a:solidFill>
                  <a:srgbClr val="000000"/>
                </a:solidFill>
                <a:effectLst/>
                <a:latin typeface="Work Sans" pitchFamily="2" charset="0"/>
                <a:ea typeface="Calibri" panose="020F0502020204030204" pitchFamily="34" charset="0"/>
                <a:cs typeface="Segoe UI" panose="020B0502040204020203" pitchFamily="34" charset="0"/>
              </a:rPr>
            </a:br>
            <a:r>
              <a:rPr lang="en-GB" sz="1000" dirty="0">
                <a:solidFill>
                  <a:srgbClr val="000000"/>
                </a:solidFill>
                <a:effectLst/>
                <a:latin typeface="Work Sans" pitchFamily="2" charset="0"/>
                <a:ea typeface="Calibri" panose="020F0502020204030204" pitchFamily="34" charset="0"/>
                <a:cs typeface="Segoe UI" panose="020B0502040204020203" pitchFamily="34" charset="0"/>
              </a:rPr>
              <a:t>He will be called, “Wonderful Counsellor,”</a:t>
            </a:r>
            <a:br>
              <a:rPr lang="en-GB" sz="1000" dirty="0">
                <a:solidFill>
                  <a:srgbClr val="000000"/>
                </a:solidFill>
                <a:effectLst/>
                <a:latin typeface="Work Sans" pitchFamily="2" charset="0"/>
                <a:ea typeface="Calibri" panose="020F0502020204030204" pitchFamily="34" charset="0"/>
                <a:cs typeface="Segoe UI" panose="020B0502040204020203" pitchFamily="34" charset="0"/>
              </a:rPr>
            </a:br>
            <a:r>
              <a:rPr lang="en-GB" sz="1000" dirty="0">
                <a:solidFill>
                  <a:srgbClr val="000000"/>
                </a:solidFill>
                <a:effectLst/>
                <a:latin typeface="Work Sans" pitchFamily="2" charset="0"/>
                <a:ea typeface="Calibri" panose="020F0502020204030204" pitchFamily="34" charset="0"/>
                <a:cs typeface="Segoe UI" panose="020B0502040204020203" pitchFamily="34" charset="0"/>
              </a:rPr>
              <a:t>“Mighty God,” “Eternal Father,”</a:t>
            </a:r>
            <a:br>
              <a:rPr lang="en-GB" sz="1000" dirty="0">
                <a:solidFill>
                  <a:srgbClr val="000000"/>
                </a:solidFill>
                <a:effectLst/>
                <a:latin typeface="Work Sans" pitchFamily="2" charset="0"/>
                <a:ea typeface="Calibri" panose="020F0502020204030204" pitchFamily="34" charset="0"/>
                <a:cs typeface="Segoe UI" panose="020B0502040204020203" pitchFamily="34" charset="0"/>
              </a:rPr>
            </a:br>
            <a:r>
              <a:rPr lang="en-GB" sz="1000" dirty="0">
                <a:solidFill>
                  <a:srgbClr val="000000"/>
                </a:solidFill>
                <a:effectLst/>
                <a:latin typeface="Work Sans" pitchFamily="2" charset="0"/>
                <a:ea typeface="Calibri" panose="020F0502020204030204" pitchFamily="34" charset="0"/>
                <a:cs typeface="Segoe UI" panose="020B0502040204020203" pitchFamily="34" charset="0"/>
              </a:rPr>
              <a:t>“Prince of Peace.”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words phrases have stayed with you?  Why do you think this is?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Who do you think this verse is describing?  How do you know?</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we call this verse – (prophecy)  Where do you think it would be found in the Bible?</a:t>
            </a:r>
          </a:p>
        </p:txBody>
      </p:sp>
      <p:sp>
        <p:nvSpPr>
          <p:cNvPr id="4" name="Rectangle 3">
            <a:extLst>
              <a:ext uri="{FF2B5EF4-FFF2-40B4-BE49-F238E27FC236}">
                <a16:creationId xmlns:a16="http://schemas.microsoft.com/office/drawing/2014/main" id="{CCF4D164-8F3C-4184-1B2E-55097E33920D}"/>
              </a:ext>
            </a:extLst>
          </p:cNvPr>
          <p:cNvSpPr>
            <a:spLocks noGrp="1" noRot="1" noMove="1" noResize="1" noEditPoints="1" noAdjustHandles="1" noChangeArrowheads="1" noChangeShapeType="1"/>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12" name="TextBox 11">
            <a:extLst>
              <a:ext uri="{FF2B5EF4-FFF2-40B4-BE49-F238E27FC236}">
                <a16:creationId xmlns:a16="http://schemas.microsoft.com/office/drawing/2014/main" id="{FE5A9F12-C1AE-C12A-CB9B-9506465DCEA2}"/>
              </a:ext>
            </a:extLst>
          </p:cNvPr>
          <p:cNvSpPr txBox="1">
            <a:spLocks noGrp="1" noRot="1" noMove="1" noResize="1" noEditPoints="1" noAdjustHandles="1" noChangeArrowheads="1" noChangeShapeType="1"/>
          </p:cNvSpPr>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87679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Jesus is described as the Prince of Peace – what does this mean?</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a:spLocks noGrp="1" noRot="1" noMove="1" noResize="1" noEditPoints="1" noAdjustHandles="1" noChangeArrowheads="1" noChangeShapeType="1"/>
          </p:cNvSpPr>
          <p:nvPr/>
        </p:nvSpPr>
        <p:spPr>
          <a:xfrm>
            <a:off x="3536547" y="2057853"/>
            <a:ext cx="8261212" cy="4555093"/>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Written response in the pupils RE books: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do you think Jesus’ life lived up to this prophecy of him as Prince of Peace?  Can you give some examples, building on your prior knowledge, of how he did this?  (Parables/miracles/words he spoke/key teachings)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What do we </a:t>
            </a:r>
            <a:r>
              <a:rPr lang="en-GB" sz="1000" b="1" dirty="0">
                <a:effectLst/>
                <a:latin typeface="Work Sans" pitchFamily="2" charset="0"/>
                <a:ea typeface="Calibri" panose="020F0502020204030204" pitchFamily="34" charset="0"/>
                <a:cs typeface="Times New Roman" panose="02020603050405020304" pitchFamily="18" charset="0"/>
              </a:rPr>
              <a:t>already know</a:t>
            </a:r>
            <a:r>
              <a:rPr lang="en-GB" sz="1000" dirty="0">
                <a:effectLst/>
                <a:latin typeface="Work Sans" pitchFamily="2" charset="0"/>
                <a:ea typeface="Calibri" panose="020F0502020204030204" pitchFamily="34" charset="0"/>
                <a:cs typeface="Times New Roman" panose="02020603050405020304" pitchFamily="18" charset="0"/>
              </a:rPr>
              <a:t> about Jesus to help us answer this question?</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As a class, </a:t>
            </a:r>
            <a:r>
              <a:rPr lang="en-GB" sz="1000" b="1" dirty="0">
                <a:effectLst/>
                <a:latin typeface="Work Sans" pitchFamily="2" charset="0"/>
                <a:ea typeface="Calibri" panose="020F0502020204030204" pitchFamily="34" charset="0"/>
                <a:cs typeface="Times New Roman" panose="02020603050405020304" pitchFamily="18" charset="0"/>
              </a:rPr>
              <a:t>‘knowledge gather’</a:t>
            </a:r>
            <a:r>
              <a:rPr lang="en-GB" sz="1000" dirty="0">
                <a:effectLst/>
                <a:latin typeface="Work Sans" pitchFamily="2" charset="0"/>
                <a:ea typeface="Calibri" panose="020F0502020204030204" pitchFamily="34" charset="0"/>
                <a:cs typeface="Times New Roman" panose="02020603050405020304" pitchFamily="18" charset="0"/>
              </a:rPr>
              <a:t> examples of Jesus’ life which reflect this title – Prince of Peace.</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E.g.: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teachings:</a:t>
            </a:r>
            <a:r>
              <a:rPr lang="en-GB" sz="1000" dirty="0">
                <a:effectLst/>
                <a:latin typeface="Work Sans" pitchFamily="2" charset="0"/>
                <a:ea typeface="Calibri" panose="020F0502020204030204" pitchFamily="34" charset="0"/>
                <a:cs typeface="Times New Roman" panose="02020603050405020304" pitchFamily="18" charset="0"/>
              </a:rPr>
              <a:t>  Love your neighbour.  Forgiveness.  Message of service/servanthood.  Beatitudes</a:t>
            </a:r>
          </a:p>
          <a:p>
            <a:r>
              <a:rPr lang="en-GB" sz="1000" b="1" dirty="0">
                <a:effectLst/>
                <a:latin typeface="Work Sans" pitchFamily="2" charset="0"/>
                <a:ea typeface="Calibri" panose="020F0502020204030204" pitchFamily="34" charset="0"/>
                <a:cs typeface="Times New Roman" panose="02020603050405020304" pitchFamily="18" charset="0"/>
              </a:rPr>
              <a:t>Parables:</a:t>
            </a:r>
            <a:r>
              <a:rPr lang="en-GB" sz="1000" dirty="0">
                <a:effectLst/>
                <a:latin typeface="Work Sans" pitchFamily="2" charset="0"/>
                <a:ea typeface="Calibri" panose="020F0502020204030204" pitchFamily="34" charset="0"/>
                <a:cs typeface="Times New Roman" panose="02020603050405020304" pitchFamily="18" charset="0"/>
              </a:rPr>
              <a:t>  Good Samaritan - example of love in action.</a:t>
            </a:r>
          </a:p>
          <a:p>
            <a:r>
              <a:rPr lang="en-GB" sz="1000" b="1" dirty="0">
                <a:effectLst/>
                <a:latin typeface="Work Sans" pitchFamily="2" charset="0"/>
                <a:ea typeface="Calibri" panose="020F0502020204030204" pitchFamily="34" charset="0"/>
                <a:cs typeface="Times New Roman" panose="02020603050405020304" pitchFamily="18" charset="0"/>
              </a:rPr>
              <a:t>Miracles:</a:t>
            </a:r>
            <a:r>
              <a:rPr lang="en-GB" sz="1000" dirty="0">
                <a:effectLst/>
                <a:latin typeface="Work Sans" pitchFamily="2" charset="0"/>
                <a:ea typeface="Calibri" panose="020F0502020204030204" pitchFamily="34" charset="0"/>
                <a:cs typeface="Times New Roman" panose="02020603050405020304" pitchFamily="18" charset="0"/>
              </a:rPr>
              <a:t>  Feeding of the 5000 – compassion on those in need.  Healing of the paralysed man – forgives him, calms the storm.</a:t>
            </a:r>
          </a:p>
          <a:p>
            <a:r>
              <a:rPr lang="en-GB" sz="1000" b="1" dirty="0">
                <a:effectLst/>
                <a:latin typeface="Work Sans" pitchFamily="2" charset="0"/>
                <a:ea typeface="Calibri" panose="020F0502020204030204" pitchFamily="34" charset="0"/>
                <a:cs typeface="Times New Roman" panose="02020603050405020304" pitchFamily="18" charset="0"/>
              </a:rPr>
              <a:t>Death:  </a:t>
            </a:r>
            <a:r>
              <a:rPr lang="en-GB" sz="1000" dirty="0">
                <a:effectLst/>
                <a:latin typeface="Work Sans" pitchFamily="2" charset="0"/>
                <a:ea typeface="Calibri" panose="020F0502020204030204" pitchFamily="34" charset="0"/>
                <a:cs typeface="Times New Roman" panose="02020603050405020304" pitchFamily="18" charset="0"/>
              </a:rPr>
              <a:t>Self-sacrifice/acceptance – remained calm.  Did not fight back.</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Return </a:t>
            </a:r>
            <a:r>
              <a:rPr lang="en-GB" sz="1000" dirty="0">
                <a:effectLst/>
                <a:latin typeface="Work Sans" pitchFamily="2" charset="0"/>
                <a:ea typeface="Calibri" panose="020F0502020204030204" pitchFamily="34" charset="0"/>
                <a:cs typeface="Times New Roman" panose="02020603050405020304" pitchFamily="18" charset="0"/>
              </a:rPr>
              <a:t>to the passage from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Isiah 9:6</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Wonderful counsellor</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Mighty God</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Eternal Father</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Prince of Peace</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questions:  Discuss in talk partners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If you had to pick one of these as a title that best described Jesus, which one would you pick?  Explain your reason for your choice?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Do you think a believer would think differently to you?  if yes, why, if not why not?</a:t>
            </a:r>
          </a:p>
        </p:txBody>
      </p:sp>
      <p:sp>
        <p:nvSpPr>
          <p:cNvPr id="4" name="Rectangle 3">
            <a:extLst>
              <a:ext uri="{FF2B5EF4-FFF2-40B4-BE49-F238E27FC236}">
                <a16:creationId xmlns:a16="http://schemas.microsoft.com/office/drawing/2014/main" id="{CCF4D164-8F3C-4184-1B2E-55097E33920D}"/>
              </a:ext>
            </a:extLst>
          </p:cNvPr>
          <p:cNvSpPr>
            <a:spLocks noGrp="1" noRot="1" noMove="1" noResize="1" noEditPoints="1" noAdjustHandles="1" noChangeArrowheads="1" noChangeShapeType="1"/>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12" name="TextBox 11">
            <a:extLst>
              <a:ext uri="{FF2B5EF4-FFF2-40B4-BE49-F238E27FC236}">
                <a16:creationId xmlns:a16="http://schemas.microsoft.com/office/drawing/2014/main" id="{FE5A9F12-C1AE-C12A-CB9B-9506465DCEA2}"/>
              </a:ext>
            </a:extLst>
          </p:cNvPr>
          <p:cNvSpPr txBox="1">
            <a:spLocks noGrp="1" noRot="1" noMove="1" noResize="1" noEditPoints="1" noAdjustHandles="1" noChangeArrowheads="1" noChangeShapeType="1"/>
          </p:cNvSpPr>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147131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Jesus is described as the Prince of Peace – what does this mean?</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a:spLocks noGrp="1" noRot="1" noMove="1" noResize="1" noEditPoints="1" noAdjustHandles="1" noChangeArrowheads="1" noChangeShapeType="1"/>
          </p:cNvSpPr>
          <p:nvPr/>
        </p:nvSpPr>
        <p:spPr>
          <a:xfrm>
            <a:off x="3590911" y="2003542"/>
            <a:ext cx="4167051" cy="256930"/>
          </a:xfrm>
          <a:prstGeom prst="rect">
            <a:avLst/>
          </a:prstGeom>
          <a:noFill/>
        </p:spPr>
        <p:txBody>
          <a:bodyPr wrap="square">
            <a:spAutoFit/>
          </a:bodyPr>
          <a:lstStyle/>
          <a:p>
            <a:pPr>
              <a:lnSpc>
                <a:spcPct val="115000"/>
              </a:lnSpc>
              <a:spcAft>
                <a:spcPts val="1000"/>
              </a:spcAft>
            </a:pPr>
            <a:r>
              <a:rPr lang="en-GB" sz="1000" dirty="0">
                <a:latin typeface="Work Sans" pitchFamily="2" charset="0"/>
                <a:ea typeface="Calibri" panose="020F0502020204030204" pitchFamily="34" charset="0"/>
                <a:cs typeface="Times New Roman" panose="02020603050405020304" pitchFamily="18" charset="0"/>
              </a:rPr>
              <a:t>Type resources</a:t>
            </a:r>
            <a:r>
              <a:rPr lang="en-GB" sz="1000" dirty="0">
                <a:effectLst/>
                <a:latin typeface="Work Sans" pitchFamily="2" charset="0"/>
                <a:ea typeface="Calibri" panose="020F0502020204030204" pitchFamily="34" charset="0"/>
                <a:cs typeface="Times New Roman" panose="02020603050405020304" pitchFamily="18" charset="0"/>
              </a:rPr>
              <a:t>…</a:t>
            </a:r>
          </a:p>
        </p:txBody>
      </p:sp>
      <p:sp>
        <p:nvSpPr>
          <p:cNvPr id="13" name="TextBox 12">
            <a:extLst>
              <a:ext uri="{FF2B5EF4-FFF2-40B4-BE49-F238E27FC236}">
                <a16:creationId xmlns:a16="http://schemas.microsoft.com/office/drawing/2014/main" id="{FC997EE1-BE28-40E0-49EA-2F57C04A291B}"/>
              </a:ext>
            </a:extLst>
          </p:cNvPr>
          <p:cNvSpPr txBox="1">
            <a:spLocks noGrp="1" noRot="1" noMove="1" noResize="1" noEditPoints="1" noAdjustHandles="1" noChangeArrowheads="1" noChangeShapeType="1"/>
          </p:cNvSpPr>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a:spLocks/>
          </p:cNvSpPr>
          <p:nvPr/>
        </p:nvSpPr>
        <p:spPr>
          <a:xfrm>
            <a:off x="3590910" y="3200844"/>
            <a:ext cx="7650247" cy="246542"/>
          </a:xfrm>
          <a:prstGeom prst="rect">
            <a:avLst/>
          </a:prstGeom>
          <a:noFill/>
        </p:spPr>
        <p:txBody>
          <a:bodyPr wrap="square">
            <a:spAutoFit/>
          </a:bodyPr>
          <a:lstStyle/>
          <a:p>
            <a:pPr lvl="0">
              <a:lnSpc>
                <a:spcPct val="106000"/>
              </a:lnSpc>
            </a:pPr>
            <a:r>
              <a:rPr lang="en-GB" sz="1000" dirty="0">
                <a:effectLst/>
                <a:latin typeface="Work Sans" pitchFamily="2" charset="0"/>
                <a:ea typeface="Calibri" panose="020F0502020204030204" pitchFamily="34" charset="0"/>
                <a:cs typeface="Times New Roman" panose="02020603050405020304" pitchFamily="18" charset="0"/>
              </a:rPr>
              <a:t>Type sensitivities…</a:t>
            </a:r>
          </a:p>
        </p:txBody>
      </p:sp>
      <p:sp>
        <p:nvSpPr>
          <p:cNvPr id="16" name="Rectangle 15">
            <a:extLst>
              <a:ext uri="{FF2B5EF4-FFF2-40B4-BE49-F238E27FC236}">
                <a16:creationId xmlns:a16="http://schemas.microsoft.com/office/drawing/2014/main" id="{48226D65-1F0D-D9C4-72A5-B2480A182EED}"/>
              </a:ext>
            </a:extLst>
          </p:cNvPr>
          <p:cNvSpPr>
            <a:spLocks noGrp="1" noRot="1" noMove="1" noResize="1" noEditPoints="1" noAdjustHandles="1" noChangeArrowheads="1" noChangeShapeType="1"/>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a:spLocks noGrp="1" noRot="1" noMove="1" noResize="1" noEditPoints="1" noAdjustHandles="1" noChangeArrowheads="1" noChangeShapeType="1"/>
          </p:cNvSpPr>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a:spLocks noGrp="1" noRot="1" noMove="1" noResize="1" noEditPoints="1" noAdjustHandles="1" noChangeArrowheads="1" noChangeShapeType="1"/>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a:spLocks noGrp="1" noRot="1" noMove="1" noResize="1" noEditPoints="1" noAdjustHandles="1" noChangeArrowheads="1" noChangeShapeType="1"/>
          </p:cNvSpPr>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a:spLocks noGrp="1" noRot="1" noMove="1" noResize="1" noEditPoints="1" noAdjustHandles="1" noChangeArrowheads="1" noChangeShapeType="1"/>
          </p:cNvSpPr>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a:spLocks noGrp="1" noRot="1" noMove="1" noResize="1" noEditPoints="1" noAdjustHandles="1" noChangeArrowheads="1" noChangeShapeType="1"/>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2A0393-E278-42EC-46CB-453EF3E66F4C}"/>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Tree>
    <p:extLst>
      <p:ext uri="{BB962C8B-B14F-4D97-AF65-F5344CB8AC3E}">
        <p14:creationId xmlns:p14="http://schemas.microsoft.com/office/powerpoint/2010/main" val="961543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5465A0-A351-C77C-7F5F-5E096E58C0FA}"/>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F63E41D-1B71-36E2-10BC-24DE0EB47B65}"/>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the Bible say about Jesus’ message of peace?</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55973" y="2027836"/>
            <a:ext cx="7884160" cy="1001300"/>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Explore what the Bible says about Jesus’ message of peace.</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Ask questions.</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Think critically.</a:t>
            </a:r>
          </a:p>
          <a:p>
            <a:pPr marL="228600">
              <a:lnSpc>
                <a:spcPct val="106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religious vocabulary:  </a:t>
            </a:r>
            <a:r>
              <a:rPr lang="en-GB" sz="1000" dirty="0">
                <a:effectLst/>
                <a:latin typeface="Work Sans" pitchFamily="2" charset="0"/>
                <a:ea typeface="Calibri" panose="020F0502020204030204" pitchFamily="34" charset="0"/>
                <a:cs typeface="Times New Roman" panose="02020603050405020304" pitchFamily="18" charset="0"/>
              </a:rPr>
              <a:t>Incarnation </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p:cNvSpPr>
          <p:nvPr/>
        </p:nvSpPr>
        <p:spPr>
          <a:xfrm>
            <a:off x="3557610" y="3771356"/>
            <a:ext cx="8337589" cy="2785378"/>
          </a:xfrm>
          <a:prstGeom prst="rect">
            <a:avLst/>
          </a:prstGeom>
          <a:noFill/>
        </p:spPr>
        <p:txBody>
          <a:bodyPr wrap="square" rtlCol="0">
            <a:spAutoFit/>
          </a:bodyPr>
          <a:lstStyle/>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Recap </a:t>
            </a:r>
            <a:r>
              <a:rPr lang="en-GB" sz="1000" dirty="0">
                <a:effectLst/>
                <a:latin typeface="Work Sans" pitchFamily="2" charset="0"/>
                <a:ea typeface="Calibri" panose="020F0502020204030204" pitchFamily="34" charset="0"/>
                <a:cs typeface="Times New Roman" panose="02020603050405020304" pitchFamily="18" charset="0"/>
              </a:rPr>
              <a:t>on previous week’s learning:</a:t>
            </a: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6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know what the phrase Prince of Peace means.</a:t>
            </a:r>
          </a:p>
          <a:p>
            <a:pPr marL="171450" lvl="0" indent="-171450">
              <a:spcAft>
                <a:spcPts val="6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know how Jesus’ life reflected this title.</a:t>
            </a: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What does the Bible say about Jesus’ message of peace?</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Intentions:</a:t>
            </a:r>
            <a:r>
              <a:rPr lang="en-GB" sz="1600" dirty="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sp>
        <p:nvSpPr>
          <p:cNvPr id="4" name="TextBox 3">
            <a:extLst>
              <a:ext uri="{FF2B5EF4-FFF2-40B4-BE49-F238E27FC236}">
                <a16:creationId xmlns:a16="http://schemas.microsoft.com/office/drawing/2014/main" id="{71B1B497-0B45-35C1-1022-E9C0B44336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867125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the Bible say about Jesus’ message of peace?</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a:spLocks noGrp="1" noRot="1" noMove="1" noResize="1" noEditPoints="1" noAdjustHandles="1" noChangeArrowheads="1" noChangeShapeType="1"/>
          </p:cNvSpPr>
          <p:nvPr/>
        </p:nvSpPr>
        <p:spPr>
          <a:xfrm>
            <a:off x="3536547" y="2057853"/>
            <a:ext cx="8261212" cy="4708981"/>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Verses to explore:</a:t>
            </a:r>
            <a:r>
              <a:rPr lang="en-GB" sz="1000" b="1" dirty="0">
                <a:latin typeface="Work Sans" pitchFamily="2" charset="0"/>
                <a:ea typeface="Calibri" panose="020F0502020204030204" pitchFamily="34" charset="0"/>
                <a:cs typeface="Times New Roman" panose="02020603050405020304" pitchFamily="18" charset="0"/>
              </a:rPr>
              <a:t> </a:t>
            </a:r>
            <a:r>
              <a:rPr lang="en-GB" sz="1000" dirty="0">
                <a:effectLst/>
                <a:latin typeface="Work Sans" pitchFamily="2" charset="0"/>
                <a:ea typeface="Calibri" panose="020F0502020204030204" pitchFamily="34" charset="0"/>
                <a:cs typeface="Times New Roman" panose="02020603050405020304" pitchFamily="18" charset="0"/>
              </a:rPr>
              <a:t>Matthew 5: 9, Matthew 11: 28 – 30, John 14: 27, John 16: 33, John 20: 19 </a:t>
            </a:r>
          </a:p>
          <a:p>
            <a:r>
              <a:rPr lang="en-GB" sz="1000" b="1" dirty="0">
                <a:effectLst/>
                <a:latin typeface="Work Sans" pitchFamily="2" charset="0"/>
                <a:ea typeface="Calibri" panose="020F0502020204030204" pitchFamily="34" charset="0"/>
                <a:cs typeface="Times New Roman" panose="02020603050405020304" pitchFamily="18" charset="0"/>
              </a:rPr>
              <a:t>(Refer to background knowledge for teachers.)</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Place one verse on each table.</a:t>
            </a:r>
            <a:endParaRPr lang="en-GB" sz="1000" b="1" dirty="0">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To note:  </a:t>
            </a:r>
            <a:r>
              <a:rPr lang="en-GB" sz="1000" dirty="0">
                <a:effectLst/>
                <a:latin typeface="Work Sans" pitchFamily="2" charset="0"/>
                <a:ea typeface="Calibri" panose="020F0502020204030204" pitchFamily="34" charset="0"/>
                <a:cs typeface="Times New Roman" panose="02020603050405020304" pitchFamily="18" charset="0"/>
              </a:rPr>
              <a:t>Before beginning the analysis, read through each verse with the pupils, giving them the context in which the verse sits.</a:t>
            </a:r>
          </a:p>
          <a:p>
            <a:r>
              <a:rPr lang="en-GB" sz="1000" b="1" dirty="0">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Silent conversation:  Model what a silent conversation looks like using one verse.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In pairs, pupils move around the tables.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Pupils read the verse.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thoughts or questions does the verse raise in them?  Pupils record their thoughts and questions on the large sheet of paper on each table, using one colour.</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Pupils respond to the questions others have written down using another colour.</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To note:</a:t>
            </a:r>
            <a:r>
              <a:rPr lang="en-GB" sz="1000" dirty="0">
                <a:effectLst/>
                <a:latin typeface="Work Sans" pitchFamily="2" charset="0"/>
                <a:ea typeface="Calibri" panose="020F0502020204030204" pitchFamily="34" charset="0"/>
                <a:cs typeface="Times New Roman" panose="02020603050405020304" pitchFamily="18" charset="0"/>
              </a:rPr>
              <a:t>  Throughout the whole process, the teacher should serve as the facilitator, asking probing questions to extend pupils thinking and understanding.</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Teacher to address any misconceptions that may have occurred.  Teacher to facilitate class discussion around some questions that may have come up that require further digging.</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Which verse do you think has had the greatest impact on you?  Can you explain why?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challenges or comfort might this verse provide for some Christians?</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Return to the question of the lesson: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What does the Bible say about Jesus’ message of peace?</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Point out to pupils that Jesus’ message of peace speaks about both types of peace – internal and external.  Christians believe that the world needs both and Jesus provides both.  Christmas is a time when Christians remember the peace that was brought to the world through the incarnation of Jesus.</a:t>
            </a:r>
          </a:p>
          <a:p>
            <a:r>
              <a:rPr lang="en-GB" sz="1000" dirty="0">
                <a:effectLst/>
                <a:latin typeface="Work Sans" pitchFamily="2" charset="0"/>
                <a:ea typeface="Calibri" panose="020F0502020204030204" pitchFamily="34" charset="0"/>
                <a:cs typeface="Times New Roman" panose="02020603050405020304" pitchFamily="18" charset="0"/>
              </a:rPr>
              <a:t>Gather pupils’ thoughts and reflections.</a:t>
            </a:r>
          </a:p>
        </p:txBody>
      </p:sp>
      <p:sp>
        <p:nvSpPr>
          <p:cNvPr id="4" name="Rectangle 3">
            <a:extLst>
              <a:ext uri="{FF2B5EF4-FFF2-40B4-BE49-F238E27FC236}">
                <a16:creationId xmlns:a16="http://schemas.microsoft.com/office/drawing/2014/main" id="{CCF4D164-8F3C-4184-1B2E-55097E33920D}"/>
              </a:ext>
            </a:extLst>
          </p:cNvPr>
          <p:cNvSpPr>
            <a:spLocks noGrp="1" noRot="1" noMove="1" noResize="1" noEditPoints="1" noAdjustHandles="1" noChangeArrowheads="1" noChangeShapeType="1"/>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12" name="TextBox 11">
            <a:extLst>
              <a:ext uri="{FF2B5EF4-FFF2-40B4-BE49-F238E27FC236}">
                <a16:creationId xmlns:a16="http://schemas.microsoft.com/office/drawing/2014/main" id="{FE5A9F12-C1AE-C12A-CB9B-9506465DCEA2}"/>
              </a:ext>
            </a:extLst>
          </p:cNvPr>
          <p:cNvSpPr txBox="1">
            <a:spLocks noGrp="1" noRot="1" noMove="1" noResize="1" noEditPoints="1" noAdjustHandles="1" noChangeArrowheads="1" noChangeShapeType="1"/>
          </p:cNvSpPr>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419697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2140BC-2AC7-DA05-9045-BFF742401431}"/>
              </a:ext>
            </a:extLst>
          </p:cNvPr>
          <p:cNvSpPr>
            <a:spLocks noGrp="1" noRot="1" noMove="1" noResize="1" noEditPoints="1" noAdjustHandles="1" noChangeArrowheads="1" noChangeShapeType="1"/>
          </p:cNvSpPr>
          <p:nvPr/>
        </p:nvSpPr>
        <p:spPr>
          <a:xfrm>
            <a:off x="6095999" y="2754216"/>
            <a:ext cx="3015572" cy="4103784"/>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1" y="0"/>
            <a:ext cx="12192001" cy="2769835"/>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348456"/>
            <a:ext cx="8039647" cy="461665"/>
          </a:xfrm>
          <a:prstGeom prst="rect">
            <a:avLst/>
          </a:prstGeom>
          <a:noFill/>
        </p:spPr>
        <p:txBody>
          <a:bodyPr wrap="square" rtlCol="0">
            <a:spAutoFit/>
          </a:bodyPr>
          <a:lstStyle/>
          <a:p>
            <a:r>
              <a:rPr lang="en-US" sz="2400" dirty="0">
                <a:solidFill>
                  <a:schemeClr val="bg1"/>
                </a:solidFill>
                <a:latin typeface="Work Sans Light" pitchFamily="2" charset="77"/>
              </a:rPr>
              <a:t>Background knowledge for teachers</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036158" y="1681988"/>
            <a:ext cx="748873" cy="748873"/>
          </a:xfrm>
          <a:prstGeom prst="rect">
            <a:avLst/>
          </a:prstGeom>
        </p:spPr>
      </p:pic>
      <p:sp>
        <p:nvSpPr>
          <p:cNvPr id="14" name="Rectangle 13">
            <a:extLst>
              <a:ext uri="{FF2B5EF4-FFF2-40B4-BE49-F238E27FC236}">
                <a16:creationId xmlns:a16="http://schemas.microsoft.com/office/drawing/2014/main" id="{02A947F6-1B69-709F-552B-F5197D4394BF}"/>
              </a:ext>
            </a:extLst>
          </p:cNvPr>
          <p:cNvSpPr>
            <a:spLocks noGrp="1" noRot="1" noMove="1" noResize="1" noEditPoints="1" noAdjustHandles="1" noChangeArrowheads="1" noChangeShapeType="1"/>
          </p:cNvSpPr>
          <p:nvPr/>
        </p:nvSpPr>
        <p:spPr>
          <a:xfrm>
            <a:off x="-2323" y="2769245"/>
            <a:ext cx="3031949" cy="408875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CA38805-44A2-E0F9-4FA4-8AB48157935A}"/>
              </a:ext>
            </a:extLst>
          </p:cNvPr>
          <p:cNvSpPr txBox="1">
            <a:spLocks noGrp="1" noRot="1" noMove="1" noResize="1" noEditPoints="1" noAdjustHandles="1" noChangeArrowheads="1" noChangeShapeType="1"/>
          </p:cNvSpPr>
          <p:nvPr/>
        </p:nvSpPr>
        <p:spPr>
          <a:xfrm>
            <a:off x="2408601" y="1102094"/>
            <a:ext cx="6701623" cy="1182375"/>
          </a:xfrm>
          <a:prstGeom prst="rect">
            <a:avLst/>
          </a:prstGeom>
          <a:noFill/>
        </p:spPr>
        <p:txBody>
          <a:bodyPr wrap="square" lIns="91440" tIns="45720" rIns="91440" bIns="45720" anchor="t">
            <a:spAutoFit/>
          </a:bodyPr>
          <a:lstStyle/>
          <a:p>
            <a:pPr>
              <a:spcBef>
                <a:spcPts val="50"/>
              </a:spcBef>
            </a:pP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pPr>
              <a:spcBef>
                <a:spcPts val="50"/>
              </a:spcBef>
            </a:pPr>
            <a:r>
              <a:rPr lang="en-GB" sz="1000" b="1" dirty="0">
                <a:solidFill>
                  <a:schemeClr val="bg1"/>
                </a:solidFill>
                <a:latin typeface="Work Sans"/>
                <a:cs typeface="Times New Roman"/>
              </a:rPr>
              <a:t>The meaning of incarnation:  </a:t>
            </a:r>
            <a:r>
              <a:rPr lang="en-GB" sz="1000" dirty="0">
                <a:solidFill>
                  <a:schemeClr val="bg1"/>
                </a:solidFill>
                <a:latin typeface="Century Gothic"/>
                <a:cs typeface="Times New Roman"/>
              </a:rPr>
              <a:t>God comes to live amongst His creation in the form of Jesus.  Jesus is both human and divine.  Incarnation means that Jesus is God in the flesh.  </a:t>
            </a:r>
            <a:endParaRPr lang="en-GB" dirty="0">
              <a:solidFill>
                <a:schemeClr val="bg1"/>
              </a:solidFill>
              <a:cs typeface="Times New Roman"/>
            </a:endParaRPr>
          </a:p>
          <a:p>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chemeClr val="bg1"/>
                </a:solidFill>
                <a:effectLst/>
                <a:latin typeface="Work Sans"/>
                <a:ea typeface="Calibri" panose="020F0502020204030204" pitchFamily="34" charset="0"/>
                <a:cs typeface="Times New Roman"/>
              </a:rPr>
              <a:t>To note:</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Jesus has always existed as God. He is part of the Trinity that has been present from the very beginning of time.</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a:t>
            </a:r>
            <a:r>
              <a:rPr lang="en-GB" sz="1000" b="1" dirty="0">
                <a:solidFill>
                  <a:schemeClr val="bg1"/>
                </a:solidFill>
                <a:effectLst/>
                <a:latin typeface="Work Sans"/>
                <a:ea typeface="Calibri" panose="020F0502020204030204" pitchFamily="34" charset="0"/>
                <a:cs typeface="Times New Roman"/>
              </a:rPr>
              <a:t>Misconception:</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Jesus appeared at Christmas and was not in existence before then.</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B3E40EA-9D19-E051-5153-B02E17681228}"/>
              </a:ext>
            </a:extLst>
          </p:cNvPr>
          <p:cNvSpPr txBox="1">
            <a:spLocks noGrp="1" noRot="1" noMove="1" noResize="1" noEditPoints="1" noAdjustHandles="1" noChangeArrowheads="1" noChangeShapeType="1"/>
          </p:cNvSpPr>
          <p:nvPr/>
        </p:nvSpPr>
        <p:spPr>
          <a:xfrm>
            <a:off x="236593" y="2772851"/>
            <a:ext cx="2390661" cy="861774"/>
          </a:xfrm>
          <a:prstGeom prst="rect">
            <a:avLst/>
          </a:prstGeom>
          <a:noFill/>
        </p:spPr>
        <p:txBody>
          <a:bodyPr wrap="square" lIns="91440" tIns="45720" rIns="91440" bIns="45720" rtlCol="0" anchor="t">
            <a:spAutoFit/>
          </a:bodyPr>
          <a:lstStyle/>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b="1" dirty="0">
                <a:solidFill>
                  <a:srgbClr val="2D80A5"/>
                </a:solidFill>
                <a:effectLst/>
                <a:latin typeface="Work Sans"/>
                <a:ea typeface="Calibri" panose="020F0502020204030204" pitchFamily="34" charset="0"/>
                <a:cs typeface="Times New Roman"/>
              </a:rPr>
              <a:t>Key things to note:</a:t>
            </a:r>
            <a:endParaRPr lang="en-GB" sz="1050" dirty="0">
              <a:solidFill>
                <a:srgbClr val="2D80A5"/>
              </a:solidFill>
              <a:effectLst/>
              <a:latin typeface="Work Sans"/>
              <a:ea typeface="Calibri" panose="020F0502020204030204" pitchFamily="34" charset="0"/>
              <a:cs typeface="Times New Roman"/>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Archangel Gabriel:</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p>
        </p:txBody>
      </p:sp>
      <p:sp>
        <p:nvSpPr>
          <p:cNvPr id="7" name="TextBox 6">
            <a:extLst>
              <a:ext uri="{FF2B5EF4-FFF2-40B4-BE49-F238E27FC236}">
                <a16:creationId xmlns:a16="http://schemas.microsoft.com/office/drawing/2014/main" id="{9A0AEFE5-3DBF-9131-B567-8823112FEDF7}"/>
              </a:ext>
            </a:extLst>
          </p:cNvPr>
          <p:cNvSpPr txBox="1">
            <a:spLocks noGrp="1" noRot="1" noMove="1" noResize="1" noEditPoints="1" noAdjustHandles="1" noChangeArrowheads="1" noChangeShapeType="1"/>
          </p:cNvSpPr>
          <p:nvPr/>
        </p:nvSpPr>
        <p:spPr>
          <a:xfrm>
            <a:off x="206489" y="3514211"/>
            <a:ext cx="2450868" cy="2862322"/>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Gabriel is known as an archangel – meaning chief angel.</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word Gabriel means God is strong/powerful/mighty.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Gabriel is God’s messenger.</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Gabriel appears in both the Old and New Testament.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Gabriel appears to Daniel in the Old Testament.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In the New Testament, Gabriel first appears to Zachariah, father of John the Baptist, to let him know that Elizabeth shall bear a son who shall be called John.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Gabriel then appears again to Mary to announce that she will conceive God’s son.</a:t>
            </a:r>
          </a:p>
          <a:p>
            <a:endParaRPr lang="en-GB" sz="1000" dirty="0">
              <a:latin typeface="Work Sans" pitchFamily="2" charset="0"/>
            </a:endParaRPr>
          </a:p>
        </p:txBody>
      </p:sp>
      <p:sp>
        <p:nvSpPr>
          <p:cNvPr id="13" name="TextBox 12">
            <a:extLst>
              <a:ext uri="{FF2B5EF4-FFF2-40B4-BE49-F238E27FC236}">
                <a16:creationId xmlns:a16="http://schemas.microsoft.com/office/drawing/2014/main" id="{234BF8CE-A60D-ACB9-1163-2B49A1B009B8}"/>
              </a:ext>
            </a:extLst>
          </p:cNvPr>
          <p:cNvSpPr txBox="1">
            <a:spLocks noGrp="1" noRot="1" noMove="1" noResize="1" noEditPoints="1" noAdjustHandles="1" noChangeArrowheads="1" noChangeShapeType="1"/>
          </p:cNvSpPr>
          <p:nvPr/>
        </p:nvSpPr>
        <p:spPr>
          <a:xfrm>
            <a:off x="3259192" y="2988453"/>
            <a:ext cx="2502933" cy="861774"/>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After the annunciation of Mary, Gabriel is not spoken of again.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Misconception: Angels have wings. In the Bible, angels are not depicted as having wings.</a:t>
            </a:r>
          </a:p>
        </p:txBody>
      </p:sp>
      <p:sp>
        <p:nvSpPr>
          <p:cNvPr id="16" name="TextBox 15">
            <a:extLst>
              <a:ext uri="{FF2B5EF4-FFF2-40B4-BE49-F238E27FC236}">
                <a16:creationId xmlns:a16="http://schemas.microsoft.com/office/drawing/2014/main" id="{0DAA69AF-D538-47E4-4B0D-F5B010419AE7}"/>
              </a:ext>
            </a:extLst>
          </p:cNvPr>
          <p:cNvSpPr txBox="1">
            <a:spLocks noGrp="1" noRot="1" noMove="1" noResize="1" noEditPoints="1" noAdjustHandles="1" noChangeArrowheads="1" noChangeShapeType="1"/>
          </p:cNvSpPr>
          <p:nvPr/>
        </p:nvSpPr>
        <p:spPr>
          <a:xfrm>
            <a:off x="6309833" y="2959702"/>
            <a:ext cx="598968" cy="246221"/>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Mary:</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3B5305D-902E-62CF-B4D2-C7F416A299A9}"/>
              </a:ext>
            </a:extLst>
          </p:cNvPr>
          <p:cNvSpPr txBox="1">
            <a:spLocks noGrp="1" noRot="1" noMove="1" noResize="1" noEditPoints="1" noAdjustHandles="1" noChangeArrowheads="1" noChangeShapeType="1"/>
          </p:cNvSpPr>
          <p:nvPr/>
        </p:nvSpPr>
        <p:spPr>
          <a:xfrm>
            <a:off x="6309833" y="3250384"/>
            <a:ext cx="2683696" cy="3323987"/>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Prominent female figure in the New Testament.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Mary is fully human but has a very important and intimate place in the story of Jesus.  She is the God bearer.</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Mary is often described as the role model for motherhood.</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Mary was a young Jewish girl probably around the age of 13.</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Mary, like many Jewish girls of her time, would have spent most of her days working.</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Mary was betrothed to be married.  This would often happen about a year before she would move to live with her husband and his family.  It would be at this point that she would have been considered married.</a:t>
            </a:r>
          </a:p>
          <a:p>
            <a:pPr marL="17145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Mary though afraid said ‘yes’ to God. </a:t>
            </a:r>
          </a:p>
        </p:txBody>
      </p:sp>
      <p:sp>
        <p:nvSpPr>
          <p:cNvPr id="18" name="TextBox 17">
            <a:extLst>
              <a:ext uri="{FF2B5EF4-FFF2-40B4-BE49-F238E27FC236}">
                <a16:creationId xmlns:a16="http://schemas.microsoft.com/office/drawing/2014/main" id="{0A809312-3312-B251-1FDE-16D0AD1F8CC8}"/>
              </a:ext>
            </a:extLst>
          </p:cNvPr>
          <p:cNvSpPr txBox="1">
            <a:spLocks noGrp="1" noRot="1" noMove="1" noResize="1" noEditPoints="1" noAdjustHandles="1" noChangeArrowheads="1" noChangeShapeType="1"/>
          </p:cNvSpPr>
          <p:nvPr/>
        </p:nvSpPr>
        <p:spPr>
          <a:xfrm>
            <a:off x="9295165" y="2935448"/>
            <a:ext cx="2660242" cy="2554545"/>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Mary accepted the will of God.  She gave birth to His son and stood by Jesus throughout his whole ministry.  John’s Gospel recalls her being at the foot of the cross when Jesus was crucified.</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Mary was an ordinary Jewish girl who accepted the most extraordinary task, to be the God bearer of His one and only son Jesus Christ.</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Importance:</a:t>
            </a:r>
            <a:r>
              <a:rPr lang="en-GB" sz="1000" dirty="0">
                <a:effectLst/>
                <a:latin typeface="Work Sans" pitchFamily="2" charset="0"/>
                <a:ea typeface="Calibri" panose="020F0502020204030204" pitchFamily="34" charset="0"/>
                <a:cs typeface="Times New Roman" panose="02020603050405020304" pitchFamily="18" charset="0"/>
              </a:rPr>
              <a:t>  Without Mary, Jesus could not have been born.  Mary is therefore essential to the Nativity story.</a:t>
            </a:r>
          </a:p>
        </p:txBody>
      </p:sp>
      <p:sp>
        <p:nvSpPr>
          <p:cNvPr id="11" name="TextBox 10">
            <a:extLst>
              <a:ext uri="{FF2B5EF4-FFF2-40B4-BE49-F238E27FC236}">
                <a16:creationId xmlns:a16="http://schemas.microsoft.com/office/drawing/2014/main" id="{18CF7713-7724-6A42-8C8D-C0F798F13F2B}"/>
              </a:ext>
            </a:extLst>
          </p:cNvPr>
          <p:cNvSpPr txBox="1">
            <a:spLocks noGrp="1" noRot="1" noMove="1" noResize="1" noEditPoints="1" noAdjustHandles="1" noChangeArrowheads="1" noChangeShapeType="1"/>
          </p:cNvSpPr>
          <p:nvPr/>
        </p:nvSpPr>
        <p:spPr>
          <a:xfrm>
            <a:off x="262553" y="344531"/>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F51FD9F3-0A01-9319-85FF-5D485FC5A550}"/>
              </a:ext>
            </a:extLst>
          </p:cNvPr>
          <p:cNvSpPr txBox="1">
            <a:spLocks noGrp="1" noRot="1" noMove="1" noResize="1" noEditPoints="1" noAdjustHandles="1" noChangeArrowheads="1" noChangeShapeType="1"/>
          </p:cNvSpPr>
          <p:nvPr/>
        </p:nvSpPr>
        <p:spPr>
          <a:xfrm>
            <a:off x="296800" y="1488566"/>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pic>
        <p:nvPicPr>
          <p:cNvPr id="9" name="Picture 8">
            <a:extLst>
              <a:ext uri="{FF2B5EF4-FFF2-40B4-BE49-F238E27FC236}">
                <a16:creationId xmlns:a16="http://schemas.microsoft.com/office/drawing/2014/main" id="{7D2B1B27-DC20-FE68-57EF-D07B94DBA8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3499126" y="3946305"/>
            <a:ext cx="1420039" cy="2584274"/>
          </a:xfrm>
          <a:prstGeom prst="rect">
            <a:avLst/>
          </a:prstGeom>
          <a:noFill/>
          <a:ln>
            <a:noFill/>
          </a:ln>
        </p:spPr>
      </p:pic>
      <p:pic>
        <p:nvPicPr>
          <p:cNvPr id="10" name="Picture 9">
            <a:extLst>
              <a:ext uri="{FF2B5EF4-FFF2-40B4-BE49-F238E27FC236}">
                <a16:creationId xmlns:a16="http://schemas.microsoft.com/office/drawing/2014/main" id="{0757B744-005D-C7C6-0FE9-BFFD40A3448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9623909" y="5489993"/>
            <a:ext cx="824339" cy="1236041"/>
          </a:xfrm>
          <a:prstGeom prst="rect">
            <a:avLst/>
          </a:prstGeom>
          <a:noFill/>
          <a:ln>
            <a:noFill/>
          </a:ln>
        </p:spPr>
      </p:pic>
    </p:spTree>
    <p:extLst>
      <p:ext uri="{BB962C8B-B14F-4D97-AF65-F5344CB8AC3E}">
        <p14:creationId xmlns:p14="http://schemas.microsoft.com/office/powerpoint/2010/main" val="143300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does the Bible say about Jesus’ message of peace?</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a:spLocks noGrp="1" noRot="1" noMove="1" noResize="1" noEditPoints="1" noAdjustHandles="1" noChangeArrowheads="1" noChangeShapeType="1"/>
          </p:cNvSpPr>
          <p:nvPr/>
        </p:nvSpPr>
        <p:spPr>
          <a:xfrm>
            <a:off x="3590911" y="2003542"/>
            <a:ext cx="4167051" cy="256930"/>
          </a:xfrm>
          <a:prstGeom prst="rect">
            <a:avLst/>
          </a:prstGeom>
          <a:noFill/>
        </p:spPr>
        <p:txBody>
          <a:bodyPr wrap="square">
            <a:spAutoFit/>
          </a:bodyPr>
          <a:lstStyle/>
          <a:p>
            <a:pPr>
              <a:lnSpc>
                <a:spcPct val="115000"/>
              </a:lnSpc>
              <a:spcAft>
                <a:spcPts val="1000"/>
              </a:spcAft>
            </a:pPr>
            <a:r>
              <a:rPr lang="en-GB" sz="1000" dirty="0">
                <a:effectLst/>
                <a:latin typeface="Work Sans" pitchFamily="2" charset="0"/>
                <a:ea typeface="Calibri" panose="020F0502020204030204" pitchFamily="34" charset="0"/>
                <a:cs typeface="Times New Roman" panose="02020603050405020304" pitchFamily="18" charset="0"/>
              </a:rPr>
              <a:t>Bible verses...</a:t>
            </a:r>
          </a:p>
        </p:txBody>
      </p:sp>
      <p:sp>
        <p:nvSpPr>
          <p:cNvPr id="13" name="TextBox 12">
            <a:extLst>
              <a:ext uri="{FF2B5EF4-FFF2-40B4-BE49-F238E27FC236}">
                <a16:creationId xmlns:a16="http://schemas.microsoft.com/office/drawing/2014/main" id="{FC997EE1-BE28-40E0-49EA-2F57C04A291B}"/>
              </a:ext>
            </a:extLst>
          </p:cNvPr>
          <p:cNvSpPr txBox="1">
            <a:spLocks noGrp="1" noRot="1" noMove="1" noResize="1" noEditPoints="1" noAdjustHandles="1" noChangeArrowheads="1" noChangeShapeType="1"/>
          </p:cNvSpPr>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a:spLocks/>
          </p:cNvSpPr>
          <p:nvPr/>
        </p:nvSpPr>
        <p:spPr>
          <a:xfrm>
            <a:off x="3590910" y="3200844"/>
            <a:ext cx="7650247" cy="246542"/>
          </a:xfrm>
          <a:prstGeom prst="rect">
            <a:avLst/>
          </a:prstGeom>
          <a:noFill/>
        </p:spPr>
        <p:txBody>
          <a:bodyPr wrap="square">
            <a:spAutoFit/>
          </a:bodyPr>
          <a:lstStyle/>
          <a:p>
            <a:pPr lvl="0">
              <a:lnSpc>
                <a:spcPct val="106000"/>
              </a:lnSpc>
            </a:pPr>
            <a:r>
              <a:rPr lang="en-GB" sz="1000" dirty="0">
                <a:effectLst/>
                <a:latin typeface="Work Sans" pitchFamily="2" charset="0"/>
                <a:ea typeface="Calibri" panose="020F0502020204030204" pitchFamily="34" charset="0"/>
                <a:cs typeface="Times New Roman" panose="02020603050405020304" pitchFamily="18" charset="0"/>
              </a:rPr>
              <a:t>Type sensitivities…</a:t>
            </a:r>
          </a:p>
        </p:txBody>
      </p:sp>
      <p:sp>
        <p:nvSpPr>
          <p:cNvPr id="16" name="Rectangle 15">
            <a:extLst>
              <a:ext uri="{FF2B5EF4-FFF2-40B4-BE49-F238E27FC236}">
                <a16:creationId xmlns:a16="http://schemas.microsoft.com/office/drawing/2014/main" id="{48226D65-1F0D-D9C4-72A5-B2480A182EED}"/>
              </a:ext>
            </a:extLst>
          </p:cNvPr>
          <p:cNvSpPr>
            <a:spLocks noGrp="1" noRot="1" noMove="1" noResize="1" noEditPoints="1" noAdjustHandles="1" noChangeArrowheads="1" noChangeShapeType="1"/>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a:spLocks noGrp="1" noRot="1" noMove="1" noResize="1" noEditPoints="1" noAdjustHandles="1" noChangeArrowheads="1" noChangeShapeType="1"/>
          </p:cNvSpPr>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a:spLocks noGrp="1" noRot="1" noMove="1" noResize="1" noEditPoints="1" noAdjustHandles="1" noChangeArrowheads="1" noChangeShapeType="1"/>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a:spLocks noGrp="1" noRot="1" noMove="1" noResize="1" noEditPoints="1" noAdjustHandles="1" noChangeArrowheads="1" noChangeShapeType="1"/>
          </p:cNvSpPr>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a:spLocks noGrp="1" noRot="1" noMove="1" noResize="1" noEditPoints="1" noAdjustHandles="1" noChangeArrowheads="1" noChangeShapeType="1"/>
          </p:cNvSpPr>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a:spLocks noGrp="1" noRot="1" noMove="1" noResize="1" noEditPoints="1" noAdjustHandles="1" noChangeArrowheads="1" noChangeShapeType="1"/>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2A0393-E278-42EC-46CB-453EF3E66F4C}"/>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Tree>
    <p:extLst>
      <p:ext uri="{BB962C8B-B14F-4D97-AF65-F5344CB8AC3E}">
        <p14:creationId xmlns:p14="http://schemas.microsoft.com/office/powerpoint/2010/main" val="2203224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5465A0-A351-C77C-7F5F-5E096E58C0FA}"/>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F63E41D-1B71-36E2-10BC-24DE0EB47B65}"/>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5 &amp; 6: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I</a:t>
            </a:r>
            <a:r>
              <a:rPr lang="en-GB" sz="2400" dirty="0">
                <a:solidFill>
                  <a:schemeClr val="bg1"/>
                </a:solidFill>
                <a:effectLst/>
                <a:latin typeface="Work Sans Light" pitchFamily="2" charset="0"/>
                <a:ea typeface="Calibri" panose="020F0502020204030204" pitchFamily="34" charset="0"/>
                <a:cs typeface="Calibri Light" panose="020F0302020204030204" pitchFamily="34" charset="0"/>
              </a:rPr>
              <a:t>s the Christmas message of peace still relevant for today’s world?</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55973" y="2027836"/>
            <a:ext cx="7884160" cy="1001300"/>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Make links between beliefs and how people might respond to a given situation.</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Express their own thoughts and responses to a given situation.</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Begin to apply their own and others’ ideas to a given situation.</a:t>
            </a:r>
          </a:p>
          <a:p>
            <a:pPr marL="228600">
              <a:lnSpc>
                <a:spcPct val="106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religious vocabulary:</a:t>
            </a:r>
            <a:r>
              <a:rPr lang="en-GB" sz="1000" dirty="0">
                <a:effectLst/>
                <a:latin typeface="Work Sans" pitchFamily="2" charset="0"/>
                <a:ea typeface="Calibri" panose="020F0502020204030204" pitchFamily="34" charset="0"/>
                <a:cs typeface="Times New Roman" panose="02020603050405020304" pitchFamily="18" charset="0"/>
              </a:rPr>
              <a:t>  N/A</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p:cNvSpPr>
          <p:nvPr/>
        </p:nvSpPr>
        <p:spPr>
          <a:xfrm>
            <a:off x="3557610" y="3771356"/>
            <a:ext cx="8337589" cy="2785378"/>
          </a:xfrm>
          <a:prstGeom prst="rect">
            <a:avLst/>
          </a:prstGeom>
          <a:noFill/>
        </p:spPr>
        <p:txBody>
          <a:bodyPr wrap="square" rtlCol="0">
            <a:spAutoFit/>
          </a:bodyPr>
          <a:lstStyle/>
          <a:p>
            <a:pPr>
              <a:spcAft>
                <a:spcPts val="600"/>
              </a:spcAft>
            </a:pPr>
            <a:r>
              <a:rPr lang="en-GB" sz="1000" b="1" u="sng" dirty="0">
                <a:effectLst/>
                <a:latin typeface="Work Sans" pitchFamily="2" charset="0"/>
                <a:ea typeface="Calibri" panose="020F0502020204030204" pitchFamily="34" charset="0"/>
                <a:cs typeface="Times New Roman" panose="02020603050405020304" pitchFamily="18" charset="0"/>
              </a:rPr>
              <a:t>Lesson 5:</a:t>
            </a:r>
            <a:endParaRPr lang="en-GB" sz="1000" u="sng"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Recap </a:t>
            </a:r>
            <a:r>
              <a:rPr lang="en-GB" sz="1000" dirty="0">
                <a:effectLst/>
                <a:latin typeface="Work Sans" pitchFamily="2" charset="0"/>
                <a:ea typeface="Calibri" panose="020F0502020204030204" pitchFamily="34" charset="0"/>
                <a:cs typeface="Times New Roman" panose="02020603050405020304" pitchFamily="18" charset="0"/>
              </a:rPr>
              <a:t>on previous week’s learning:</a:t>
            </a: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6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Can the pupils recall what the Bible says about Jesus’ message about peace?</a:t>
            </a: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b="1" dirty="0">
              <a:latin typeface="Work Sans" pitchFamily="2" charset="0"/>
              <a:ea typeface="Calibri" panose="020F0502020204030204" pitchFamily="34" charset="0"/>
              <a:cs typeface="Times New Roman" panose="02020603050405020304" pitchFamily="18" charset="0"/>
            </a:endParaRPr>
          </a:p>
          <a:p>
            <a:pPr>
              <a:spcAft>
                <a:spcPts val="600"/>
              </a:spcAft>
            </a:pP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I</a:t>
            </a:r>
            <a: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t>s the Christmas message of peace still relevant for today’s world?</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Intentions:</a:t>
            </a:r>
            <a:r>
              <a:rPr lang="en-GB" sz="1600" dirty="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sp>
        <p:nvSpPr>
          <p:cNvPr id="4" name="TextBox 3">
            <a:extLst>
              <a:ext uri="{FF2B5EF4-FFF2-40B4-BE49-F238E27FC236}">
                <a16:creationId xmlns:a16="http://schemas.microsoft.com/office/drawing/2014/main" id="{71B1B497-0B45-35C1-1022-E9C0B44336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3569700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&amp;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I</a:t>
            </a:r>
            <a:r>
              <a:rPr lang="en-GB" sz="2400">
                <a:solidFill>
                  <a:schemeClr val="bg1"/>
                </a:solidFill>
                <a:effectLst/>
                <a:latin typeface="Work Sans Light" pitchFamily="2" charset="0"/>
                <a:ea typeface="Calibri" panose="020F0502020204030204" pitchFamily="34" charset="0"/>
                <a:cs typeface="Calibri Light" panose="020F0302020204030204" pitchFamily="34" charset="0"/>
              </a:rPr>
              <a:t>s the Christmas message of peace still relevant for today’s world?</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a:spLocks noGrp="1" noRot="1" noMove="1" noResize="1" noEditPoints="1" noAdjustHandles="1" noChangeArrowheads="1" noChangeShapeType="1"/>
          </p:cNvSpPr>
          <p:nvPr/>
        </p:nvSpPr>
        <p:spPr>
          <a:xfrm>
            <a:off x="3536547" y="2057853"/>
            <a:ext cx="8261212" cy="3942939"/>
          </a:xfrm>
          <a:prstGeom prst="rect">
            <a:avLst/>
          </a:prstGeom>
          <a:noFill/>
        </p:spPr>
        <p:txBody>
          <a:bodyPr wrap="square">
            <a:spAutoFit/>
          </a:bodyPr>
          <a:lstStyle/>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Gather </a:t>
            </a:r>
            <a:r>
              <a:rPr lang="en-GB" sz="1000" dirty="0">
                <a:effectLst/>
                <a:latin typeface="Work Sans" pitchFamily="2" charset="0"/>
                <a:ea typeface="Calibri" panose="020F0502020204030204" pitchFamily="34" charset="0"/>
                <a:cs typeface="Times New Roman" panose="02020603050405020304" pitchFamily="18" charset="0"/>
              </a:rPr>
              <a:t>together a number of newspaper articles on current affairs/events/issues where a solution is required and conflict/dispute evident.  Provide examples that are both local, national and global.</a:t>
            </a: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Keeping in mind this idea that Jesus came as the Prince of Peace, explore the following 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How might Jesus have responded?  What might he have said/done?</a:t>
            </a:r>
          </a:p>
          <a:p>
            <a:pPr marL="342900" lvl="0" indent="-342900">
              <a:lnSpc>
                <a:spcPct val="106000"/>
              </a:lnSpc>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How might a Christian (who follows Jesus’ example) respond today?  What might they say?</a:t>
            </a:r>
          </a:p>
          <a:p>
            <a:pPr marL="342900" lvl="0" indent="-342900">
              <a:lnSpc>
                <a:spcPct val="106000"/>
              </a:lnSpc>
              <a:spcAft>
                <a:spcPts val="800"/>
              </a:spcAft>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How would you respond?  What message would you want to give?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 </a:t>
            </a: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Note:</a:t>
            </a:r>
            <a:r>
              <a:rPr lang="en-GB" sz="1000" dirty="0">
                <a:effectLst/>
                <a:latin typeface="Work Sans" pitchFamily="2" charset="0"/>
                <a:ea typeface="Calibri" panose="020F0502020204030204" pitchFamily="34" charset="0"/>
                <a:cs typeface="Times New Roman" panose="02020603050405020304" pitchFamily="18" charset="0"/>
              </a:rPr>
              <a:t>  Do the responses change depending on whose lens you are looking through?</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 </a:t>
            </a: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Pupils </a:t>
            </a:r>
            <a:r>
              <a:rPr lang="en-GB" sz="1000" dirty="0">
                <a:effectLst/>
                <a:latin typeface="Work Sans" pitchFamily="2" charset="0"/>
                <a:ea typeface="Calibri" panose="020F0502020204030204" pitchFamily="34" charset="0"/>
                <a:cs typeface="Times New Roman" panose="02020603050405020304" pitchFamily="18" charset="0"/>
              </a:rPr>
              <a:t>record their answers in their RE books or on speech bubbles that they place around each article.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 </a:t>
            </a: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Having read the articles, do you think Jesus’ message of peace is still relevant for today’s world?</a:t>
            </a:r>
          </a:p>
        </p:txBody>
      </p:sp>
      <p:sp>
        <p:nvSpPr>
          <p:cNvPr id="4" name="Rectangle 3">
            <a:extLst>
              <a:ext uri="{FF2B5EF4-FFF2-40B4-BE49-F238E27FC236}">
                <a16:creationId xmlns:a16="http://schemas.microsoft.com/office/drawing/2014/main" id="{CCF4D164-8F3C-4184-1B2E-55097E33920D}"/>
              </a:ext>
            </a:extLst>
          </p:cNvPr>
          <p:cNvSpPr>
            <a:spLocks noGrp="1" noRot="1" noMove="1" noResize="1" noEditPoints="1" noAdjustHandles="1" noChangeArrowheads="1" noChangeShapeType="1"/>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12" name="TextBox 11">
            <a:extLst>
              <a:ext uri="{FF2B5EF4-FFF2-40B4-BE49-F238E27FC236}">
                <a16:creationId xmlns:a16="http://schemas.microsoft.com/office/drawing/2014/main" id="{FE5A9F12-C1AE-C12A-CB9B-9506465DCEA2}"/>
              </a:ext>
            </a:extLst>
          </p:cNvPr>
          <p:cNvSpPr txBox="1">
            <a:spLocks noGrp="1" noRot="1" noMove="1" noResize="1" noEditPoints="1" noAdjustHandles="1" noChangeArrowheads="1" noChangeShapeType="1"/>
          </p:cNvSpPr>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331350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&amp;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I</a:t>
            </a:r>
            <a:r>
              <a:rPr lang="en-GB" sz="2400">
                <a:solidFill>
                  <a:schemeClr val="bg1"/>
                </a:solidFill>
                <a:effectLst/>
                <a:latin typeface="Work Sans Light" pitchFamily="2" charset="0"/>
                <a:ea typeface="Calibri" panose="020F0502020204030204" pitchFamily="34" charset="0"/>
                <a:cs typeface="Calibri Light" panose="020F0302020204030204" pitchFamily="34" charset="0"/>
              </a:rPr>
              <a:t>s the Christmas message of peace still relevant for today’s world?</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a:spLocks noGrp="1" noRot="1" noMove="1" noResize="1" noEditPoints="1" noAdjustHandles="1" noChangeArrowheads="1" noChangeShapeType="1"/>
          </p:cNvSpPr>
          <p:nvPr/>
        </p:nvSpPr>
        <p:spPr>
          <a:xfrm>
            <a:off x="3536547" y="2057853"/>
            <a:ext cx="8261212" cy="4862870"/>
          </a:xfrm>
          <a:prstGeom prst="rect">
            <a:avLst/>
          </a:prstGeom>
          <a:noFill/>
        </p:spPr>
        <p:txBody>
          <a:bodyPr wrap="square">
            <a:spAutoFit/>
          </a:bodyPr>
          <a:lstStyle/>
          <a:p>
            <a:r>
              <a:rPr lang="en-GB" sz="1000" b="1" u="sng" dirty="0">
                <a:effectLst/>
                <a:latin typeface="Work Sans" pitchFamily="2" charset="0"/>
                <a:ea typeface="Calibri" panose="020F0502020204030204" pitchFamily="34" charset="0"/>
                <a:cs typeface="Times New Roman" panose="02020603050405020304" pitchFamily="18" charset="0"/>
              </a:rPr>
              <a:t>Lesson 6:</a:t>
            </a:r>
            <a:endParaRPr lang="en-GB" sz="1000" u="sng"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Assessment opportunity:</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I</a:t>
            </a:r>
            <a: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t>s the Christmas message of peace still relevant for today’s world?</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Pupils write a written response to the above question.  Pupils are encouraged to support their answers with examples and reasoning.  Refer pupils back to lesson 4 where they looked at a number of Bible passages related to peace.  Also refer pupils back to lesson 5 where they explored current affairs.</a:t>
            </a:r>
          </a:p>
          <a:p>
            <a:r>
              <a:rPr lang="en-GB" sz="1000" b="1" dirty="0">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Provide pupils with a model.</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Examples: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Model one: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I think the Christmas message of peace is still relevant for the world today for the following reasons.  Firstly, in my opinion we still live in a world where there is a lot of conflict, fighting and unrest.  People still want and hope for peace.  The Christmas message offers that peace people are looking for.  Secondly, Christians believe that by following Jesus’ examples they can be the peacemakers.  The world needs people who work for peace not war.  Finally, I believe we can all be a peacemaker if we want to be.  Jesus teaches about the importance of loving your neighbouring and forgiving those that hurt you.  He also talks about bringing peace to people who are burdened.  Whether you are a believer or not, Jesus’ teachings can help us all to be better human beings and bring about peace in our everyday lives.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Model two:</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I think for some people the Christmas message of peace is still relevant today.  For a Christian today, believing in the incarnation of Jesus, gives them hope that by following Him, they are able to be peacemakers in their own communities.  For many people, believing in a God that is peace, can bring them comfort especially when times are hard.  They do not feel so alone.  I also think that for some people, who do not believe, the Christmas message of peace has no meaning to them.  They see a world that is full of conflict and can’t see how Jesus’ message of peace is impacting change.</a:t>
            </a:r>
          </a:p>
        </p:txBody>
      </p:sp>
      <p:sp>
        <p:nvSpPr>
          <p:cNvPr id="4" name="Rectangle 3">
            <a:extLst>
              <a:ext uri="{FF2B5EF4-FFF2-40B4-BE49-F238E27FC236}">
                <a16:creationId xmlns:a16="http://schemas.microsoft.com/office/drawing/2014/main" id="{CCF4D164-8F3C-4184-1B2E-55097E33920D}"/>
              </a:ext>
            </a:extLst>
          </p:cNvPr>
          <p:cNvSpPr>
            <a:spLocks noGrp="1" noRot="1" noMove="1" noResize="1" noEditPoints="1" noAdjustHandles="1" noChangeArrowheads="1" noChangeShapeType="1"/>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12" name="TextBox 11">
            <a:extLst>
              <a:ext uri="{FF2B5EF4-FFF2-40B4-BE49-F238E27FC236}">
                <a16:creationId xmlns:a16="http://schemas.microsoft.com/office/drawing/2014/main" id="{FE5A9F12-C1AE-C12A-CB9B-9506465DCEA2}"/>
              </a:ext>
            </a:extLst>
          </p:cNvPr>
          <p:cNvSpPr txBox="1">
            <a:spLocks noGrp="1" noRot="1" noMove="1" noResize="1" noEditPoints="1" noAdjustHandles="1" noChangeArrowheads="1" noChangeShapeType="1"/>
          </p:cNvSpPr>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178906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&amp;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I</a:t>
            </a:r>
            <a:r>
              <a:rPr lang="en-GB" sz="2400">
                <a:solidFill>
                  <a:schemeClr val="bg1"/>
                </a:solidFill>
                <a:effectLst/>
                <a:latin typeface="Work Sans Light" pitchFamily="2" charset="0"/>
                <a:ea typeface="Calibri" panose="020F0502020204030204" pitchFamily="34" charset="0"/>
                <a:cs typeface="Calibri Light" panose="020F0302020204030204" pitchFamily="34" charset="0"/>
              </a:rPr>
              <a:t>s the Christmas message of peace still relevant for today’s world?</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a:spLocks noGrp="1" noRot="1" noMove="1" noResize="1" noEditPoints="1" noAdjustHandles="1" noChangeArrowheads="1" noChangeShapeType="1"/>
          </p:cNvSpPr>
          <p:nvPr/>
        </p:nvSpPr>
        <p:spPr>
          <a:xfrm>
            <a:off x="3536547" y="2057853"/>
            <a:ext cx="8261212" cy="4555093"/>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Place the following statement around the room.</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Statements: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I am the Light of the World </a:t>
            </a:r>
          </a:p>
          <a:p>
            <a:r>
              <a:rPr lang="en-GB" sz="1000" dirty="0">
                <a:effectLst/>
                <a:latin typeface="Work Sans" pitchFamily="2" charset="0"/>
                <a:ea typeface="Calibri" panose="020F0502020204030204" pitchFamily="34" charset="0"/>
                <a:cs typeface="Times New Roman" panose="02020603050405020304" pitchFamily="18" charset="0"/>
              </a:rPr>
              <a:t>I am the Prince of Peace</a:t>
            </a:r>
          </a:p>
          <a:p>
            <a:r>
              <a:rPr lang="en-GB" sz="1000" dirty="0">
                <a:effectLst/>
                <a:latin typeface="Work Sans" pitchFamily="2" charset="0"/>
                <a:ea typeface="Calibri" panose="020F0502020204030204" pitchFamily="34" charset="0"/>
                <a:cs typeface="Times New Roman" panose="02020603050405020304" pitchFamily="18" charset="0"/>
              </a:rPr>
              <a:t>I am Love </a:t>
            </a:r>
          </a:p>
          <a:p>
            <a:r>
              <a:rPr lang="en-GB" sz="1000" dirty="0">
                <a:effectLst/>
                <a:latin typeface="Work Sans" pitchFamily="2" charset="0"/>
                <a:ea typeface="Calibri" panose="020F0502020204030204" pitchFamily="34" charset="0"/>
                <a:cs typeface="Times New Roman" panose="02020603050405020304" pitchFamily="18" charset="0"/>
              </a:rPr>
              <a:t>I have come not to be served but to serve</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statement do you think best describes the message of Christmas and has the greatest impact on today’s world?</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Pupils reflect and go and stand next to their chosen statement.  Teacher moves around the room and ask a selection of pupils to justify their position.</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Final reflection: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Return to the question of the unit:</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I</a:t>
            </a:r>
            <a: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t>s the Christmas message of peace still relevant for today’s world?</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Light" panose="020F0302020204030204" pitchFamily="34" charset="0"/>
              </a:rPr>
              <a:t>A line is placed on the carpet – one end ‘yes’.  The other end ‘no’.  In the middle ‘not sure.’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Pupils place themselves along the line.</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Has your view changed over the course of the unit of learning?  If yes, can you explain why?</a:t>
            </a:r>
          </a:p>
        </p:txBody>
      </p:sp>
      <p:sp>
        <p:nvSpPr>
          <p:cNvPr id="4" name="Rectangle 3">
            <a:extLst>
              <a:ext uri="{FF2B5EF4-FFF2-40B4-BE49-F238E27FC236}">
                <a16:creationId xmlns:a16="http://schemas.microsoft.com/office/drawing/2014/main" id="{CCF4D164-8F3C-4184-1B2E-55097E33920D}"/>
              </a:ext>
            </a:extLst>
          </p:cNvPr>
          <p:cNvSpPr>
            <a:spLocks noGrp="1" noRot="1" noMove="1" noResize="1" noEditPoints="1" noAdjustHandles="1" noChangeArrowheads="1" noChangeShapeType="1"/>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12" name="TextBox 11">
            <a:extLst>
              <a:ext uri="{FF2B5EF4-FFF2-40B4-BE49-F238E27FC236}">
                <a16:creationId xmlns:a16="http://schemas.microsoft.com/office/drawing/2014/main" id="{FE5A9F12-C1AE-C12A-CB9B-9506465DCEA2}"/>
              </a:ext>
            </a:extLst>
          </p:cNvPr>
          <p:cNvSpPr txBox="1">
            <a:spLocks noGrp="1" noRot="1" noMove="1" noResize="1" noEditPoints="1" noAdjustHandles="1" noChangeArrowheads="1" noChangeShapeType="1"/>
          </p:cNvSpPr>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100767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&amp;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I</a:t>
            </a:r>
            <a:r>
              <a:rPr lang="en-GB" sz="2400">
                <a:solidFill>
                  <a:schemeClr val="bg1"/>
                </a:solidFill>
                <a:effectLst/>
                <a:latin typeface="Work Sans Light" pitchFamily="2" charset="0"/>
                <a:ea typeface="Calibri" panose="020F0502020204030204" pitchFamily="34" charset="0"/>
                <a:cs typeface="Calibri Light" panose="020F0302020204030204" pitchFamily="34" charset="0"/>
              </a:rPr>
              <a:t>s the Christmas message of peace still relevant for today’s world?</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a:spLocks noGrp="1" noRot="1" noMove="1" noResize="1" noEditPoints="1" noAdjustHandles="1" noChangeArrowheads="1" noChangeShapeType="1"/>
          </p:cNvSpPr>
          <p:nvPr/>
        </p:nvSpPr>
        <p:spPr>
          <a:xfrm>
            <a:off x="3590911" y="2003542"/>
            <a:ext cx="4167051"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A range of articles to examine.</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a:spLocks noGrp="1" noRot="1" noMove="1" noResize="1" noEditPoints="1" noAdjustHandles="1" noChangeArrowheads="1" noChangeShapeType="1"/>
          </p:cNvSpPr>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a:spLocks/>
          </p:cNvSpPr>
          <p:nvPr/>
        </p:nvSpPr>
        <p:spPr>
          <a:xfrm>
            <a:off x="3590910" y="3200844"/>
            <a:ext cx="7650247" cy="246542"/>
          </a:xfrm>
          <a:prstGeom prst="rect">
            <a:avLst/>
          </a:prstGeom>
          <a:noFill/>
        </p:spPr>
        <p:txBody>
          <a:bodyPr wrap="square">
            <a:spAutoFit/>
          </a:bodyPr>
          <a:lstStyle/>
          <a:p>
            <a:pPr lvl="0">
              <a:lnSpc>
                <a:spcPct val="106000"/>
              </a:lnSpc>
            </a:pPr>
            <a:r>
              <a:rPr lang="en-GB" sz="1000">
                <a:effectLst/>
                <a:latin typeface="Work Sans" pitchFamily="2" charset="0"/>
                <a:ea typeface="Calibri" panose="020F0502020204030204" pitchFamily="34" charset="0"/>
                <a:cs typeface="Times New Roman" panose="02020603050405020304" pitchFamily="18" charset="0"/>
              </a:rPr>
              <a:t>Be mindful of your given context and how pupils might respond to the articles you are presenting.</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48226D65-1F0D-D9C4-72A5-B2480A182EED}"/>
              </a:ext>
            </a:extLst>
          </p:cNvPr>
          <p:cNvSpPr>
            <a:spLocks noGrp="1" noRot="1" noMove="1" noResize="1" noEditPoints="1" noAdjustHandles="1" noChangeArrowheads="1" noChangeShapeType="1"/>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a:spLocks noGrp="1" noRot="1" noMove="1" noResize="1" noEditPoints="1" noAdjustHandles="1" noChangeArrowheads="1" noChangeShapeType="1"/>
          </p:cNvSpPr>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a:spLocks noGrp="1" noRot="1" noMove="1" noResize="1" noEditPoints="1" noAdjustHandles="1" noChangeArrowheads="1" noChangeShapeType="1"/>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a:spLocks noGrp="1" noRot="1" noMove="1" noResize="1" noEditPoints="1" noAdjustHandles="1" noChangeArrowheads="1" noChangeShapeType="1"/>
          </p:cNvSpPr>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a:spLocks noGrp="1" noRot="1" noMove="1" noResize="1" noEditPoints="1" noAdjustHandles="1" noChangeArrowheads="1" noChangeShapeType="1"/>
          </p:cNvSpPr>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a:spLocks noGrp="1" noRot="1" noMove="1" noResize="1" noEditPoints="1" noAdjustHandles="1" noChangeArrowheads="1" noChangeShapeType="1"/>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2A0393-E278-42EC-46CB-453EF3E66F4C}"/>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Tree>
    <p:extLst>
      <p:ext uri="{BB962C8B-B14F-4D97-AF65-F5344CB8AC3E}">
        <p14:creationId xmlns:p14="http://schemas.microsoft.com/office/powerpoint/2010/main" val="3425772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12192001" cy="685800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815B98-6D0A-1E48-8EB0-73F044A24F7A}"/>
              </a:ext>
            </a:extLst>
          </p:cNvPr>
          <p:cNvSpPr txBox="1"/>
          <p:nvPr/>
        </p:nvSpPr>
        <p:spPr>
          <a:xfrm>
            <a:off x="2328038" y="3989296"/>
            <a:ext cx="7535917" cy="1369606"/>
          </a:xfrm>
          <a:prstGeom prst="rect">
            <a:avLst/>
          </a:prstGeom>
          <a:noFill/>
        </p:spPr>
        <p:txBody>
          <a:bodyPr wrap="square" rtlCol="0">
            <a:spAutoFit/>
          </a:bodyPr>
          <a:lstStyle/>
          <a:p>
            <a:pPr algn="ctr"/>
            <a:r>
              <a:rPr lang="en-GB" sz="1400" b="1" u="none" strike="noStrike" dirty="0">
                <a:solidFill>
                  <a:schemeClr val="bg1"/>
                </a:solidFill>
                <a:effectLst/>
                <a:latin typeface="Work Sans SemiBold" pitchFamily="2" charset="77"/>
              </a:rPr>
              <a:t>London Diocesan Board for Schools </a:t>
            </a:r>
          </a:p>
          <a:p>
            <a:pPr algn="ctr"/>
            <a:r>
              <a:rPr lang="en-GB" sz="1400" b="1" u="sng" dirty="0">
                <a:solidFill>
                  <a:schemeClr val="bg1"/>
                </a:solidFill>
                <a:latin typeface="Work Sans SemiBold" pitchFamily="2" charset="77"/>
              </a:rPr>
              <a:t>www.ldbs.co.uk</a:t>
            </a:r>
            <a:r>
              <a:rPr lang="en-GB" sz="1400" b="1" strike="noStrike" dirty="0">
                <a:solidFill>
                  <a:schemeClr val="bg1"/>
                </a:solidFill>
                <a:effectLst/>
                <a:latin typeface="Work Sans SemiBold" pitchFamily="2" charset="77"/>
              </a:rPr>
              <a:t>   </a:t>
            </a:r>
            <a:r>
              <a:rPr lang="en-GB" sz="1400" b="1" u="none" strike="noStrike" dirty="0">
                <a:solidFill>
                  <a:schemeClr val="bg1"/>
                </a:solidFill>
                <a:effectLst/>
                <a:latin typeface="Work Sans SemiBold" pitchFamily="2" charset="77"/>
              </a:rPr>
              <a:t>020 7932 1100</a:t>
            </a:r>
          </a:p>
          <a:p>
            <a:pPr algn="ctr"/>
            <a:br>
              <a:rPr lang="en-GB" sz="1100" dirty="0">
                <a:solidFill>
                  <a:schemeClr val="bg1"/>
                </a:solidFill>
                <a:latin typeface="Work Sans" pitchFamily="2" charset="77"/>
              </a:rPr>
            </a:br>
            <a:r>
              <a:rPr lang="en-GB" sz="1100" u="none" strike="noStrike" dirty="0">
                <a:solidFill>
                  <a:schemeClr val="bg1"/>
                </a:solidFill>
                <a:effectLst/>
                <a:latin typeface="Work Sans" pitchFamily="2" charset="77"/>
              </a:rPr>
              <a:t>London Diocesan Board for Schools is a Charitable Company Limited by Guarantee. </a:t>
            </a:r>
            <a:br>
              <a:rPr lang="en-GB" sz="1100" u="none" strike="noStrike" dirty="0">
                <a:solidFill>
                  <a:schemeClr val="bg1"/>
                </a:solidFill>
                <a:effectLst/>
                <a:latin typeface="Work Sans" pitchFamily="2" charset="77"/>
              </a:rPr>
            </a:br>
            <a:r>
              <a:rPr lang="en-GB" sz="1100" u="none" strike="noStrike" dirty="0">
                <a:solidFill>
                  <a:schemeClr val="bg1"/>
                </a:solidFill>
                <a:effectLst/>
                <a:latin typeface="Work Sans" pitchFamily="2" charset="77"/>
              </a:rPr>
              <a:t>Company Registration No 198131. Charity Registration No 313000. </a:t>
            </a:r>
            <a:br>
              <a:rPr lang="en-GB" sz="1100" u="none" strike="noStrike" dirty="0">
                <a:solidFill>
                  <a:schemeClr val="bg1"/>
                </a:solidFill>
                <a:effectLst/>
                <a:latin typeface="Work Sans" pitchFamily="2" charset="77"/>
              </a:rPr>
            </a:br>
            <a:endParaRPr lang="en-GB" sz="1100" u="none" strike="noStrike" dirty="0">
              <a:solidFill>
                <a:schemeClr val="bg1"/>
              </a:solidFill>
              <a:effectLst/>
              <a:latin typeface="Work Sans" pitchFamily="2" charset="77"/>
            </a:endParaRPr>
          </a:p>
          <a:p>
            <a:pPr algn="ctr"/>
            <a:r>
              <a:rPr lang="en-GB" sz="1100" u="none" strike="noStrike" dirty="0">
                <a:solidFill>
                  <a:schemeClr val="bg1"/>
                </a:solidFill>
                <a:effectLst/>
                <a:latin typeface="Work Sans" pitchFamily="2" charset="77"/>
              </a:rPr>
              <a:t>Registered Address: London Diocesan House, 36 </a:t>
            </a:r>
            <a:r>
              <a:rPr lang="en-GB" sz="1100" u="none" strike="noStrike" dirty="0" err="1">
                <a:solidFill>
                  <a:schemeClr val="bg1"/>
                </a:solidFill>
                <a:effectLst/>
                <a:latin typeface="Work Sans" pitchFamily="2" charset="77"/>
              </a:rPr>
              <a:t>Causton</a:t>
            </a:r>
            <a:r>
              <a:rPr lang="en-GB" sz="1100" u="none" strike="noStrike" dirty="0">
                <a:solidFill>
                  <a:schemeClr val="bg1"/>
                </a:solidFill>
                <a:effectLst/>
                <a:latin typeface="Work Sans" pitchFamily="2" charset="77"/>
              </a:rPr>
              <a:t> Street, London, SW1P 4AU</a:t>
            </a:r>
          </a:p>
        </p:txBody>
      </p:sp>
      <p:pic>
        <p:nvPicPr>
          <p:cNvPr id="4" name="Picture 3">
            <a:extLst>
              <a:ext uri="{FF2B5EF4-FFF2-40B4-BE49-F238E27FC236}">
                <a16:creationId xmlns:a16="http://schemas.microsoft.com/office/drawing/2014/main" id="{10173B46-344B-050C-4F9D-D83921089364}"/>
              </a:ext>
            </a:extLst>
          </p:cNvPr>
          <p:cNvPicPr>
            <a:picLocks noChangeAspect="1"/>
          </p:cNvPicPr>
          <p:nvPr/>
        </p:nvPicPr>
        <p:blipFill>
          <a:blip r:embed="rId3"/>
          <a:srcRect/>
          <a:stretch/>
        </p:blipFill>
        <p:spPr>
          <a:xfrm>
            <a:off x="5249936" y="1851181"/>
            <a:ext cx="1692119" cy="1692119"/>
          </a:xfrm>
          <a:prstGeom prst="rect">
            <a:avLst/>
          </a:prstGeom>
        </p:spPr>
      </p:pic>
      <p:sp>
        <p:nvSpPr>
          <p:cNvPr id="3" name="TextBox 2">
            <a:extLst>
              <a:ext uri="{FF2B5EF4-FFF2-40B4-BE49-F238E27FC236}">
                <a16:creationId xmlns:a16="http://schemas.microsoft.com/office/drawing/2014/main" id="{30ED1708-83EA-B651-DDCF-32733E15F28C}"/>
              </a:ext>
            </a:extLst>
          </p:cNvPr>
          <p:cNvSpPr txBox="1"/>
          <p:nvPr/>
        </p:nvSpPr>
        <p:spPr>
          <a:xfrm>
            <a:off x="1292772" y="5585231"/>
            <a:ext cx="9732580" cy="1384995"/>
          </a:xfrm>
          <a:prstGeom prst="rect">
            <a:avLst/>
          </a:prstGeom>
          <a:noFill/>
        </p:spPr>
        <p:txBody>
          <a:bodyPr wrap="square" lIns="91440" tIns="45720" rIns="91440" bIns="45720" rtlCol="0" anchor="t">
            <a:spAutoFit/>
          </a:bodyPr>
          <a:lstStyle/>
          <a:p>
            <a:pPr algn="ctr"/>
            <a:r>
              <a:rPr lang="en-GB" sz="1100" dirty="0">
                <a:solidFill>
                  <a:schemeClr val="bg1"/>
                </a:solidFill>
                <a:latin typeface="Work Sans"/>
                <a:ea typeface="+mn-lt"/>
                <a:cs typeface="+mn-lt"/>
              </a:rPr>
              <a:t>© Copyright London Diocesan Board for Schools 2023</a:t>
            </a:r>
            <a:endParaRPr lang="en-US" sz="1100">
              <a:solidFill>
                <a:schemeClr val="bg1"/>
              </a:solidFill>
              <a:latin typeface="Work Sans"/>
            </a:endParaRPr>
          </a:p>
          <a:p>
            <a:pPr algn="ctr"/>
            <a:r>
              <a:rPr lang="en-GB" sz="1100" dirty="0">
                <a:solidFill>
                  <a:schemeClr val="bg1"/>
                </a:solidFill>
                <a:latin typeface="Work Sans"/>
                <a:ea typeface="+mn-lt"/>
                <a:cs typeface="+mn-lt"/>
              </a:rPr>
              <a:t>All rights reserved. No part of these slides may be reproduced, stored in a retrieval system or transmitted in any form or by any other means, electronic or mechanical photocopying, recording or otherwise without the prior written permission of the London Diocesan Board for Schools. These slides may not be lent, resold, hired out or otherwise disposed of by way of trade without the prior consent of the London Diocesan Board for Schools. </a:t>
            </a:r>
            <a:endParaRPr lang="en-GB" sz="1100">
              <a:solidFill>
                <a:schemeClr val="bg1"/>
              </a:solidFill>
            </a:endParaRPr>
          </a:p>
          <a:p>
            <a:pPr algn="ctr"/>
            <a:endParaRPr lang="en-GB" sz="1100" b="0" i="0" dirty="0">
              <a:solidFill>
                <a:schemeClr val="bg1"/>
              </a:solidFill>
              <a:effectLst/>
              <a:latin typeface="Work Sans"/>
            </a:endParaRPr>
          </a:p>
          <a:p>
            <a:endParaRPr lang="en-GB" dirty="0"/>
          </a:p>
        </p:txBody>
      </p:sp>
    </p:spTree>
    <p:extLst>
      <p:ext uri="{BB962C8B-B14F-4D97-AF65-F5344CB8AC3E}">
        <p14:creationId xmlns:p14="http://schemas.microsoft.com/office/powerpoint/2010/main" val="130902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2140BC-2AC7-DA05-9045-BFF742401431}"/>
              </a:ext>
            </a:extLst>
          </p:cNvPr>
          <p:cNvSpPr>
            <a:spLocks noGrp="1" noRot="1" noMove="1" noResize="1" noEditPoints="1" noAdjustHandles="1" noChangeArrowheads="1" noChangeShapeType="1"/>
          </p:cNvSpPr>
          <p:nvPr/>
        </p:nvSpPr>
        <p:spPr>
          <a:xfrm>
            <a:off x="6095999" y="2754216"/>
            <a:ext cx="3015572" cy="4103784"/>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1" y="0"/>
            <a:ext cx="12192001" cy="2769835"/>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348456"/>
            <a:ext cx="8039647" cy="461665"/>
          </a:xfrm>
          <a:prstGeom prst="rect">
            <a:avLst/>
          </a:prstGeom>
          <a:noFill/>
        </p:spPr>
        <p:txBody>
          <a:bodyPr wrap="square" rtlCol="0">
            <a:spAutoFit/>
          </a:bodyPr>
          <a:lstStyle/>
          <a:p>
            <a:r>
              <a:rPr lang="en-US" sz="2400" dirty="0">
                <a:solidFill>
                  <a:schemeClr val="bg1"/>
                </a:solidFill>
                <a:latin typeface="Work Sans Light" pitchFamily="2" charset="77"/>
              </a:rPr>
              <a:t>Background knowledge for teachers</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036158" y="1681988"/>
            <a:ext cx="748873" cy="748873"/>
          </a:xfrm>
          <a:prstGeom prst="rect">
            <a:avLst/>
          </a:prstGeom>
        </p:spPr>
      </p:pic>
      <p:sp>
        <p:nvSpPr>
          <p:cNvPr id="14" name="Rectangle 13">
            <a:extLst>
              <a:ext uri="{FF2B5EF4-FFF2-40B4-BE49-F238E27FC236}">
                <a16:creationId xmlns:a16="http://schemas.microsoft.com/office/drawing/2014/main" id="{02A947F6-1B69-709F-552B-F5197D4394BF}"/>
              </a:ext>
            </a:extLst>
          </p:cNvPr>
          <p:cNvSpPr>
            <a:spLocks noGrp="1" noRot="1" noMove="1" noResize="1" noEditPoints="1" noAdjustHandles="1" noChangeArrowheads="1" noChangeShapeType="1"/>
          </p:cNvSpPr>
          <p:nvPr/>
        </p:nvSpPr>
        <p:spPr>
          <a:xfrm>
            <a:off x="-2323" y="2769245"/>
            <a:ext cx="3031949" cy="408875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CA38805-44A2-E0F9-4FA4-8AB48157935A}"/>
              </a:ext>
            </a:extLst>
          </p:cNvPr>
          <p:cNvSpPr txBox="1">
            <a:spLocks noGrp="1" noRot="1" noMove="1" noResize="1" noEditPoints="1" noAdjustHandles="1" noChangeArrowheads="1" noChangeShapeType="1"/>
          </p:cNvSpPr>
          <p:nvPr/>
        </p:nvSpPr>
        <p:spPr>
          <a:xfrm>
            <a:off x="2408601" y="1102094"/>
            <a:ext cx="6701623" cy="1182375"/>
          </a:xfrm>
          <a:prstGeom prst="rect">
            <a:avLst/>
          </a:prstGeom>
          <a:noFill/>
        </p:spPr>
        <p:txBody>
          <a:bodyPr wrap="square" lIns="91440" tIns="45720" rIns="91440" bIns="45720" anchor="t">
            <a:spAutoFit/>
          </a:bodyPr>
          <a:lstStyle/>
          <a:p>
            <a:pPr>
              <a:spcBef>
                <a:spcPts val="50"/>
              </a:spcBef>
            </a:pP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pPr>
              <a:spcBef>
                <a:spcPts val="50"/>
              </a:spcBef>
            </a:pPr>
            <a:r>
              <a:rPr lang="en-GB" sz="1000" b="1" dirty="0">
                <a:solidFill>
                  <a:schemeClr val="bg1"/>
                </a:solidFill>
                <a:latin typeface="Work Sans"/>
                <a:cs typeface="Times New Roman"/>
              </a:rPr>
              <a:t>The meaning of incarnation:  </a:t>
            </a:r>
            <a:r>
              <a:rPr lang="en-GB" sz="1000" dirty="0">
                <a:solidFill>
                  <a:schemeClr val="bg1"/>
                </a:solidFill>
                <a:latin typeface="Century Gothic"/>
                <a:cs typeface="Times New Roman"/>
              </a:rPr>
              <a:t>God comes to live amongst His creation in the form of Jesus.  Jesus is both human and divine.  Incarnation means that Jesus is God in the flesh.  </a:t>
            </a:r>
            <a:endParaRPr lang="en-GB" dirty="0">
              <a:solidFill>
                <a:schemeClr val="bg1"/>
              </a:solidFill>
              <a:cs typeface="Times New Roman"/>
            </a:endParaRPr>
          </a:p>
          <a:p>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chemeClr val="bg1"/>
                </a:solidFill>
                <a:effectLst/>
                <a:latin typeface="Work Sans"/>
                <a:ea typeface="Calibri" panose="020F0502020204030204" pitchFamily="34" charset="0"/>
                <a:cs typeface="Times New Roman"/>
              </a:rPr>
              <a:t>To note:</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Jesus has always existed as God. He is part of the Trinity that has been present from the very beginning of time.</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a:t>
            </a:r>
            <a:r>
              <a:rPr lang="en-GB" sz="1000" b="1" dirty="0">
                <a:solidFill>
                  <a:schemeClr val="bg1"/>
                </a:solidFill>
                <a:effectLst/>
                <a:latin typeface="Work Sans"/>
                <a:ea typeface="Calibri" panose="020F0502020204030204" pitchFamily="34" charset="0"/>
                <a:cs typeface="Times New Roman"/>
              </a:rPr>
              <a:t>Misconception:</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Jesus appeared at Christmas and was not in existence before then.</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A0AEFE5-3DBF-9131-B567-8823112FEDF7}"/>
              </a:ext>
            </a:extLst>
          </p:cNvPr>
          <p:cNvSpPr txBox="1">
            <a:spLocks/>
          </p:cNvSpPr>
          <p:nvPr/>
        </p:nvSpPr>
        <p:spPr>
          <a:xfrm>
            <a:off x="110951" y="2801979"/>
            <a:ext cx="2805400" cy="3785652"/>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Joseph:</a:t>
            </a:r>
            <a:r>
              <a:rPr lang="en-GB" sz="1000" dirty="0">
                <a:effectLst/>
                <a:latin typeface="Work Sans" pitchFamily="2" charset="0"/>
                <a:ea typeface="Calibri" panose="020F0502020204030204" pitchFamily="34" charset="0"/>
                <a:cs typeface="Times New Roman" panose="02020603050405020304" pitchFamily="18" charset="0"/>
              </a:rPr>
              <a:t>  </a:t>
            </a:r>
            <a:r>
              <a:rPr lang="en-GB" sz="1000" b="1" dirty="0">
                <a:effectLst/>
                <a:latin typeface="Work Sans" pitchFamily="2" charset="0"/>
                <a:ea typeface="Calibri" panose="020F0502020204030204" pitchFamily="34" charset="0"/>
                <a:cs typeface="Times New Roman" panose="02020603050405020304" pitchFamily="18" charset="0"/>
              </a:rPr>
              <a:t>From the Gospel of Matthew</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https://www.learnreligions.com/joseph-earthly-father-of-jesus-701091</a:t>
            </a:r>
            <a:endParaRPr lang="en-GB" sz="1000" b="1" u="sng" dirty="0">
              <a:solidFill>
                <a:srgbClr val="0000FF"/>
              </a:solidFill>
              <a:effectLst/>
              <a:latin typeface="Work Sans" pitchFamily="2" charset="0"/>
              <a:ea typeface="Calibri" panose="020F0502020204030204" pitchFamily="34" charset="0"/>
              <a:cs typeface="Times New Roman" panose="02020603050405020304" pitchFamily="18" charset="0"/>
            </a:endParaRPr>
          </a:p>
          <a:p>
            <a:endParaRPr lang="en-GB" sz="1000" b="1" u="sng" dirty="0">
              <a:solidFill>
                <a:srgbClr val="0000FF"/>
              </a:solidFill>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Joseph was a righteous man.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His actions towards Mary were kind and sensitive.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Joseph could have broken off the engagement and he did consider this.  To be with a pregnant woman would not have been accepted and would have brought significant shame on the family.  However, Joseph was reassured in a dream, of God’s plan, which he accepted in spite of the public humiliation he would face.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We are told little about what he was like as a father.  We are given indications that he acted with integrity and righteousness.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God honoured Joseph’s integrity by entrusting him with His son.</a:t>
            </a:r>
          </a:p>
          <a:p>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34BF8CE-A60D-ACB9-1163-2B49A1B009B8}"/>
              </a:ext>
            </a:extLst>
          </p:cNvPr>
          <p:cNvSpPr txBox="1">
            <a:spLocks/>
          </p:cNvSpPr>
          <p:nvPr/>
        </p:nvSpPr>
        <p:spPr>
          <a:xfrm>
            <a:off x="3104818" y="2812200"/>
            <a:ext cx="2930849" cy="2708434"/>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Joseph took his job seriously.  He protected Jesus right from the beginning – the escape to Egypt when he was told in a dream to go there to get away from King Herod.</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Joseph ensured that Jesus learnt at the synagogue from an early age, in preparation for his ministry.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Joseph did not know all the details of what was to happen to Jesus, but he responded in faith to what God was asking of him.</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Importance:</a:t>
            </a:r>
            <a:r>
              <a:rPr lang="en-GB" sz="1000" dirty="0">
                <a:effectLst/>
                <a:latin typeface="Work Sans" pitchFamily="2" charset="0"/>
                <a:ea typeface="Calibri" panose="020F0502020204030204" pitchFamily="34" charset="0"/>
                <a:cs typeface="Times New Roman" panose="02020603050405020304" pitchFamily="18" charset="0"/>
              </a:rPr>
              <a:t>  God chose Joseph.  Joseph was righteous, loyal, committed and kind.  He took his role seriously and acted with integrity.</a:t>
            </a:r>
          </a:p>
        </p:txBody>
      </p:sp>
      <p:sp>
        <p:nvSpPr>
          <p:cNvPr id="16" name="TextBox 15">
            <a:extLst>
              <a:ext uri="{FF2B5EF4-FFF2-40B4-BE49-F238E27FC236}">
                <a16:creationId xmlns:a16="http://schemas.microsoft.com/office/drawing/2014/main" id="{0DAA69AF-D538-47E4-4B0D-F5B010419AE7}"/>
              </a:ext>
            </a:extLst>
          </p:cNvPr>
          <p:cNvSpPr txBox="1">
            <a:spLocks/>
          </p:cNvSpPr>
          <p:nvPr/>
        </p:nvSpPr>
        <p:spPr>
          <a:xfrm>
            <a:off x="6297114" y="2816061"/>
            <a:ext cx="2696415" cy="246221"/>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Shepherds:  From the Gospel of Luke</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3B5305D-902E-62CF-B4D2-C7F416A299A9}"/>
              </a:ext>
            </a:extLst>
          </p:cNvPr>
          <p:cNvSpPr txBox="1">
            <a:spLocks/>
          </p:cNvSpPr>
          <p:nvPr/>
        </p:nvSpPr>
        <p:spPr>
          <a:xfrm>
            <a:off x="6153709" y="3013142"/>
            <a:ext cx="2956515" cy="3785652"/>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In Luke’s Gospel, an angel appeared to the shepherds to tell them the good news.  A whole company of angels appeared before the shepherds, praising God.</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shepherds were seen as the nobodies in society.  They were often viewed as the unwanted people, often left out and rejected and often seen as people from the lower classes. They did not live in the cities and their jobs brought in little money. The shepherds were not seen as important personally, politically or economically.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Shepherds were often seen as outsiders because they were unable able to keep the Jewish Law – they had to work looking after their sheep on the Sabbath.</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It is significant that God chose the shepherds to be the first people to hear the good news of Jesus’ birth, signifying to the world that Jesus had come for all people regardless of race, background, gender, class etc.  </a:t>
            </a:r>
          </a:p>
        </p:txBody>
      </p:sp>
      <p:sp>
        <p:nvSpPr>
          <p:cNvPr id="18" name="TextBox 17">
            <a:extLst>
              <a:ext uri="{FF2B5EF4-FFF2-40B4-BE49-F238E27FC236}">
                <a16:creationId xmlns:a16="http://schemas.microsoft.com/office/drawing/2014/main" id="{0A809312-3312-B251-1FDE-16D0AD1F8CC8}"/>
              </a:ext>
            </a:extLst>
          </p:cNvPr>
          <p:cNvSpPr txBox="1">
            <a:spLocks/>
          </p:cNvSpPr>
          <p:nvPr/>
        </p:nvSpPr>
        <p:spPr>
          <a:xfrm>
            <a:off x="9124252" y="2801979"/>
            <a:ext cx="3055066" cy="4093428"/>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Jesus had come to serve and save all of humanity.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God revealing the good news to the shepherds must not be underestimated.  It is saying a very clear statement – that this Christ child was for all people and for all times.</a:t>
            </a:r>
          </a:p>
          <a:p>
            <a:pPr marL="228600"/>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Other possibilities as to why the shepherds were the first to know</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spc="-10" dirty="0">
                <a:solidFill>
                  <a:srgbClr val="444444"/>
                </a:solidFill>
                <a:effectLst/>
                <a:latin typeface="Work Sans" pitchFamily="2" charset="0"/>
                <a:ea typeface="Times New Roman" panose="02020603050405020304" pitchFamily="18" charset="0"/>
                <a:cs typeface="Times New Roman" panose="02020603050405020304" pitchFamily="18" charset="0"/>
              </a:rPr>
              <a:t>These were Bethlehem shepherds, the shepherds who raised the sheep offered as sacrifices at Passover. So, even at Jesus' birth, we are reminded of Jesus' sacrificial death.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spc="-10" dirty="0">
                <a:solidFill>
                  <a:srgbClr val="444444"/>
                </a:solidFill>
                <a:effectLst/>
                <a:latin typeface="Work Sans" pitchFamily="2" charset="0"/>
                <a:ea typeface="Times New Roman" panose="02020603050405020304" pitchFamily="18" charset="0"/>
                <a:cs typeface="Times New Roman" panose="02020603050405020304" pitchFamily="18" charset="0"/>
              </a:rPr>
              <a:t>Abraham, Moses, and David were all shepherds and God made great promises to them about deliverance and a Messiah.  God, therefore, is now showing he honours his promises by announcing the coming of the Christ, the Messiah, to shepherds first.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spc="-10" dirty="0">
                <a:solidFill>
                  <a:srgbClr val="444444"/>
                </a:solidFill>
                <a:effectLst/>
                <a:latin typeface="Work Sans" pitchFamily="2" charset="0"/>
                <a:ea typeface="Times New Roman" panose="02020603050405020304" pitchFamily="18" charset="0"/>
                <a:cs typeface="Times New Roman" panose="02020603050405020304" pitchFamily="18" charset="0"/>
              </a:rPr>
              <a:t>The image of a shepherd is the image Jesus chooses to use for his example of a leader — one who pastors, who shepherds his sheep and is even willing to lay down his life for his sheep.</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8CF7713-7724-6A42-8C8D-C0F798F13F2B}"/>
              </a:ext>
            </a:extLst>
          </p:cNvPr>
          <p:cNvSpPr txBox="1">
            <a:spLocks noGrp="1" noRot="1" noMove="1" noResize="1" noEditPoints="1" noAdjustHandles="1" noChangeArrowheads="1" noChangeShapeType="1"/>
          </p:cNvSpPr>
          <p:nvPr/>
        </p:nvSpPr>
        <p:spPr>
          <a:xfrm>
            <a:off x="262553" y="344531"/>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F51FD9F3-0A01-9319-85FF-5D485FC5A550}"/>
              </a:ext>
            </a:extLst>
          </p:cNvPr>
          <p:cNvSpPr txBox="1">
            <a:spLocks noGrp="1" noRot="1" noMove="1" noResize="1" noEditPoints="1" noAdjustHandles="1" noChangeArrowheads="1" noChangeShapeType="1"/>
          </p:cNvSpPr>
          <p:nvPr/>
        </p:nvSpPr>
        <p:spPr>
          <a:xfrm>
            <a:off x="296800" y="1488566"/>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pic>
        <p:nvPicPr>
          <p:cNvPr id="12" name="Picture 11">
            <a:extLst>
              <a:ext uri="{FF2B5EF4-FFF2-40B4-BE49-F238E27FC236}">
                <a16:creationId xmlns:a16="http://schemas.microsoft.com/office/drawing/2014/main" id="{6BC3AD77-4696-1A96-4EBB-B8D052DC9A0E}"/>
              </a:ext>
            </a:extLst>
          </p:cNvPr>
          <p:cNvPicPr>
            <a:picLocks noChangeAspect="1"/>
          </p:cNvPicPr>
          <p:nvPr/>
        </p:nvPicPr>
        <p:blipFill rotWithShape="1">
          <a:blip r:embed="rId4">
            <a:extLst>
              <a:ext uri="{28A0092B-C50C-407E-A947-70E740481C1C}">
                <a14:useLocalDpi xmlns:a14="http://schemas.microsoft.com/office/drawing/2010/main" val="0"/>
              </a:ext>
            </a:extLst>
          </a:blip>
          <a:srcRect l="16551" t="8628" r="13844" b="8795"/>
          <a:stretch/>
        </p:blipFill>
        <p:spPr bwMode="auto">
          <a:xfrm>
            <a:off x="4829293" y="5370051"/>
            <a:ext cx="878717" cy="1428743"/>
          </a:xfrm>
          <a:prstGeom prst="rect">
            <a:avLst/>
          </a:prstGeom>
          <a:noFill/>
          <a:ln>
            <a:noFill/>
          </a:ln>
        </p:spPr>
      </p:pic>
    </p:spTree>
    <p:extLst>
      <p:ext uri="{BB962C8B-B14F-4D97-AF65-F5344CB8AC3E}">
        <p14:creationId xmlns:p14="http://schemas.microsoft.com/office/powerpoint/2010/main" val="302090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2140BC-2AC7-DA05-9045-BFF742401431}"/>
              </a:ext>
            </a:extLst>
          </p:cNvPr>
          <p:cNvSpPr>
            <a:spLocks noGrp="1" noRot="1" noMove="1" noResize="1" noEditPoints="1" noAdjustHandles="1" noChangeArrowheads="1" noChangeShapeType="1"/>
          </p:cNvSpPr>
          <p:nvPr/>
        </p:nvSpPr>
        <p:spPr>
          <a:xfrm>
            <a:off x="6095999" y="2769244"/>
            <a:ext cx="3015572" cy="4088755"/>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1" y="0"/>
            <a:ext cx="12192001" cy="2769835"/>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348456"/>
            <a:ext cx="8039647" cy="461665"/>
          </a:xfrm>
          <a:prstGeom prst="rect">
            <a:avLst/>
          </a:prstGeom>
          <a:noFill/>
        </p:spPr>
        <p:txBody>
          <a:bodyPr wrap="square" rtlCol="0">
            <a:spAutoFit/>
          </a:bodyPr>
          <a:lstStyle/>
          <a:p>
            <a:r>
              <a:rPr lang="en-US" sz="2400" dirty="0">
                <a:solidFill>
                  <a:schemeClr val="bg1"/>
                </a:solidFill>
                <a:latin typeface="Work Sans Light" pitchFamily="2" charset="77"/>
              </a:rPr>
              <a:t>Background knowledge for teachers</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036158" y="1681988"/>
            <a:ext cx="748873" cy="748873"/>
          </a:xfrm>
          <a:prstGeom prst="rect">
            <a:avLst/>
          </a:prstGeom>
        </p:spPr>
      </p:pic>
      <p:sp>
        <p:nvSpPr>
          <p:cNvPr id="14" name="Rectangle 13">
            <a:extLst>
              <a:ext uri="{FF2B5EF4-FFF2-40B4-BE49-F238E27FC236}">
                <a16:creationId xmlns:a16="http://schemas.microsoft.com/office/drawing/2014/main" id="{02A947F6-1B69-709F-552B-F5197D4394BF}"/>
              </a:ext>
            </a:extLst>
          </p:cNvPr>
          <p:cNvSpPr>
            <a:spLocks noGrp="1" noRot="1" noMove="1" noResize="1" noEditPoints="1" noAdjustHandles="1" noChangeArrowheads="1" noChangeShapeType="1"/>
          </p:cNvSpPr>
          <p:nvPr/>
        </p:nvSpPr>
        <p:spPr>
          <a:xfrm>
            <a:off x="-2323" y="2769245"/>
            <a:ext cx="3031949" cy="408875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CA38805-44A2-E0F9-4FA4-8AB48157935A}"/>
              </a:ext>
            </a:extLst>
          </p:cNvPr>
          <p:cNvSpPr txBox="1">
            <a:spLocks noGrp="1" noRot="1" noMove="1" noResize="1" noEditPoints="1" noAdjustHandles="1" noChangeArrowheads="1" noChangeShapeType="1"/>
          </p:cNvSpPr>
          <p:nvPr/>
        </p:nvSpPr>
        <p:spPr>
          <a:xfrm>
            <a:off x="2408601" y="1102094"/>
            <a:ext cx="6701623" cy="1182375"/>
          </a:xfrm>
          <a:prstGeom prst="rect">
            <a:avLst/>
          </a:prstGeom>
          <a:noFill/>
        </p:spPr>
        <p:txBody>
          <a:bodyPr wrap="square" lIns="91440" tIns="45720" rIns="91440" bIns="45720" anchor="t">
            <a:spAutoFit/>
          </a:bodyPr>
          <a:lstStyle/>
          <a:p>
            <a:pPr>
              <a:spcBef>
                <a:spcPts val="50"/>
              </a:spcBef>
            </a:pP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pPr>
              <a:spcBef>
                <a:spcPts val="50"/>
              </a:spcBef>
            </a:pPr>
            <a:r>
              <a:rPr lang="en-GB" sz="1000" b="1" dirty="0">
                <a:solidFill>
                  <a:schemeClr val="bg1"/>
                </a:solidFill>
                <a:latin typeface="Work Sans"/>
                <a:cs typeface="Times New Roman"/>
              </a:rPr>
              <a:t>The meaning of incarnation:  </a:t>
            </a:r>
            <a:r>
              <a:rPr lang="en-GB" sz="1000" dirty="0">
                <a:solidFill>
                  <a:schemeClr val="bg1"/>
                </a:solidFill>
                <a:latin typeface="Century Gothic"/>
                <a:cs typeface="Times New Roman"/>
              </a:rPr>
              <a:t>God comes to live amongst His creation in the form of Jesus.  Jesus is both human and divine.  Incarnation means that Jesus is God in the flesh.  </a:t>
            </a:r>
            <a:endParaRPr lang="en-GB" dirty="0">
              <a:solidFill>
                <a:schemeClr val="bg1"/>
              </a:solidFill>
              <a:cs typeface="Times New Roman"/>
            </a:endParaRPr>
          </a:p>
          <a:p>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chemeClr val="bg1"/>
                </a:solidFill>
                <a:effectLst/>
                <a:latin typeface="Work Sans"/>
                <a:ea typeface="Calibri" panose="020F0502020204030204" pitchFamily="34" charset="0"/>
                <a:cs typeface="Times New Roman"/>
              </a:rPr>
              <a:t>To note:</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Jesus has always existed as God. He is part of the Trinity that has been present from the very beginning of time.</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a:t>
            </a:r>
            <a:r>
              <a:rPr lang="en-GB" sz="1000" b="1" dirty="0">
                <a:solidFill>
                  <a:schemeClr val="bg1"/>
                </a:solidFill>
                <a:effectLst/>
                <a:latin typeface="Work Sans"/>
                <a:ea typeface="Calibri" panose="020F0502020204030204" pitchFamily="34" charset="0"/>
                <a:cs typeface="Times New Roman"/>
              </a:rPr>
              <a:t>Misconception:</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Jesus appeared at Christmas and was not in existence before then.</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A0AEFE5-3DBF-9131-B567-8823112FEDF7}"/>
              </a:ext>
            </a:extLst>
          </p:cNvPr>
          <p:cNvSpPr txBox="1">
            <a:spLocks/>
          </p:cNvSpPr>
          <p:nvPr/>
        </p:nvSpPr>
        <p:spPr>
          <a:xfrm>
            <a:off x="110951" y="2801979"/>
            <a:ext cx="2805400" cy="1323439"/>
          </a:xfrm>
          <a:prstGeom prst="rect">
            <a:avLst/>
          </a:prstGeom>
          <a:noFill/>
        </p:spPr>
        <p:txBody>
          <a:bodyPr wrap="square" rtlCol="0">
            <a:spAutoFit/>
          </a:bodyPr>
          <a:lstStyle/>
          <a:p>
            <a:pPr marL="171450" lvl="0" indent="-171450">
              <a:buFont typeface="Arial" panose="020B0604020202020204" pitchFamily="34" charset="0"/>
              <a:buChar char="•"/>
            </a:pPr>
            <a:r>
              <a:rPr lang="en-GB" sz="1000" spc="-15">
                <a:solidFill>
                  <a:srgbClr val="444444"/>
                </a:solidFill>
                <a:effectLst/>
                <a:latin typeface="Work Sans" pitchFamily="2" charset="0"/>
                <a:ea typeface="Times New Roman" panose="02020603050405020304" pitchFamily="18" charset="0"/>
                <a:cs typeface="Times New Roman" panose="02020603050405020304" pitchFamily="18" charset="0"/>
              </a:rPr>
              <a:t>God is frequently identified as the loving, tender Shepherd of his people (</a:t>
            </a:r>
            <a:r>
              <a:rPr lang="en-GB" sz="1000" u="sng" spc="-15">
                <a:solidFill>
                  <a:srgbClr val="7030A0"/>
                </a:solidFill>
                <a:effectLst/>
                <a:latin typeface="Work Sans" pitchFamily="2" charset="0"/>
                <a:ea typeface="Times New Roman" panose="02020603050405020304" pitchFamily="18" charset="0"/>
                <a:cs typeface="Times New Roman" panose="02020603050405020304" pitchFamily="18" charset="0"/>
                <a:hlinkClick r:id="rId3"/>
              </a:rPr>
              <a:t>Psalm 23:1-6</a:t>
            </a:r>
            <a:r>
              <a:rPr lang="en-GB" sz="1000" spc="-15">
                <a:solidFill>
                  <a:srgbClr val="7030A0"/>
                </a:solidFill>
                <a:effectLst/>
                <a:latin typeface="Work Sans" pitchFamily="2" charset="0"/>
                <a:ea typeface="Times New Roman" panose="02020603050405020304" pitchFamily="18" charset="0"/>
                <a:cs typeface="Times New Roman" panose="02020603050405020304" pitchFamily="18" charset="0"/>
              </a:rPr>
              <a:t>;  </a:t>
            </a:r>
            <a:r>
              <a:rPr lang="en-GB" sz="1000" u="sng" spc="-15">
                <a:solidFill>
                  <a:srgbClr val="7030A0"/>
                </a:solidFill>
                <a:effectLst/>
                <a:latin typeface="Work Sans" pitchFamily="2" charset="0"/>
                <a:ea typeface="Times New Roman" panose="02020603050405020304" pitchFamily="18" charset="0"/>
                <a:cs typeface="Times New Roman" panose="02020603050405020304" pitchFamily="18" charset="0"/>
                <a:hlinkClick r:id="rId3"/>
              </a:rPr>
              <a:t>Isaiah 40:11</a:t>
            </a:r>
            <a:r>
              <a:rPr lang="en-GB" sz="1000" spc="-15">
                <a:solidFill>
                  <a:srgbClr val="7030A0"/>
                </a:solidFill>
                <a:effectLst/>
                <a:latin typeface="Work Sans" pitchFamily="2" charset="0"/>
                <a:ea typeface="Times New Roman" panose="02020603050405020304" pitchFamily="18" charset="0"/>
                <a:cs typeface="Times New Roman" panose="02020603050405020304" pitchFamily="18" charset="0"/>
              </a:rPr>
              <a:t>;  </a:t>
            </a:r>
            <a:r>
              <a:rPr lang="en-GB" sz="1000" u="sng" spc="-15">
                <a:solidFill>
                  <a:srgbClr val="7030A0"/>
                </a:solidFill>
                <a:effectLst/>
                <a:latin typeface="Work Sans" pitchFamily="2" charset="0"/>
                <a:ea typeface="Times New Roman" panose="02020603050405020304" pitchFamily="18" charset="0"/>
                <a:cs typeface="Times New Roman" panose="02020603050405020304" pitchFamily="18" charset="0"/>
                <a:hlinkClick r:id="rId3"/>
              </a:rPr>
              <a:t>Ezekiel 34:11-16</a:t>
            </a:r>
            <a:r>
              <a:rPr lang="en-GB" sz="1000" spc="-15">
                <a:solidFill>
                  <a:srgbClr val="7030A0"/>
                </a:solidFill>
                <a:effectLst/>
                <a:latin typeface="Work Sans" pitchFamily="2" charset="0"/>
                <a:ea typeface="Times New Roman" panose="02020603050405020304" pitchFamily="18" charset="0"/>
                <a:cs typeface="Times New Roman" panose="02020603050405020304" pitchFamily="18" charset="0"/>
              </a:rPr>
              <a:t>). </a:t>
            </a:r>
            <a:r>
              <a:rPr lang="en-GB" sz="1000" spc="-15">
                <a:solidFill>
                  <a:srgbClr val="444444"/>
                </a:solidFill>
                <a:effectLst/>
                <a:latin typeface="Work Sans" pitchFamily="2" charset="0"/>
                <a:ea typeface="Times New Roman" panose="02020603050405020304" pitchFamily="18" charset="0"/>
                <a:cs typeface="Times New Roman" panose="02020603050405020304" pitchFamily="18" charset="0"/>
              </a:rPr>
              <a:t>Jesus identifies himself as the Good Shepherd (</a:t>
            </a:r>
            <a:r>
              <a:rPr lang="en-GB" sz="1000" u="sng" spc="-15">
                <a:solidFill>
                  <a:srgbClr val="7030A0"/>
                </a:solidFill>
                <a:effectLst/>
                <a:latin typeface="Work Sans" pitchFamily="2" charset="0"/>
                <a:ea typeface="Times New Roman" panose="02020603050405020304" pitchFamily="18" charset="0"/>
                <a:cs typeface="Times New Roman" panose="02020603050405020304" pitchFamily="18" charset="0"/>
                <a:hlinkClick r:id="rId3"/>
              </a:rPr>
              <a:t>John 10:1-18</a:t>
            </a:r>
            <a:r>
              <a:rPr lang="en-GB" sz="1000" spc="-15">
                <a:solidFill>
                  <a:srgbClr val="7030A0"/>
                </a:solidFill>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Importance:  The shepherds represent humanity – the ordinary people.</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34BF8CE-A60D-ACB9-1163-2B49A1B009B8}"/>
              </a:ext>
            </a:extLst>
          </p:cNvPr>
          <p:cNvSpPr txBox="1">
            <a:spLocks/>
          </p:cNvSpPr>
          <p:nvPr/>
        </p:nvSpPr>
        <p:spPr>
          <a:xfrm>
            <a:off x="3104818" y="2812200"/>
            <a:ext cx="2930849" cy="3785652"/>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Wisemen:  From the Gospel of Matthew</a:t>
            </a:r>
          </a:p>
          <a:p>
            <a:endParaRPr lang="en-GB" sz="1000" b="1" dirty="0">
              <a:effectLst/>
              <a:latin typeface="Work Sans" pitchFamily="2" charset="0"/>
              <a:ea typeface="Calibri" panose="020F0502020204030204" pitchFamily="34" charset="0"/>
              <a:cs typeface="Times New Roman" panose="02020603050405020304" pitchFamily="18" charset="0"/>
            </a:endParaRPr>
          </a:p>
          <a:p>
            <a:r>
              <a:rPr lang="en-GB" sz="1000" b="1" u="sng" dirty="0">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https://www.bbc.co.uk/bitesize/guides/zvxtgwx/revision/6</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Meaning behind the gifts: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000000"/>
                </a:solidFill>
                <a:effectLst/>
                <a:latin typeface="Work Sans" pitchFamily="2" charset="0"/>
                <a:ea typeface="Times New Roman" panose="02020603050405020304" pitchFamily="18" charset="0"/>
                <a:cs typeface="Arial" panose="020B0604020202020204" pitchFamily="34" charset="0"/>
              </a:rPr>
              <a:t>Gold </a:t>
            </a:r>
            <a:r>
              <a:rPr lang="en-GB" sz="1000" dirty="0">
                <a:solidFill>
                  <a:srgbClr val="000000"/>
                </a:solidFill>
                <a:effectLst/>
                <a:latin typeface="Work Sans" pitchFamily="2" charset="0"/>
                <a:ea typeface="Times New Roman" panose="02020603050405020304" pitchFamily="18" charset="0"/>
                <a:cs typeface="Arial" panose="020B0604020202020204" pitchFamily="34" charset="0"/>
              </a:rPr>
              <a:t>symbolising the Kingship of God</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Frankincense</a:t>
            </a:r>
            <a:r>
              <a:rPr lang="en-GB" sz="1000" dirty="0">
                <a:effectLst/>
                <a:latin typeface="Work Sans" pitchFamily="2" charset="0"/>
                <a:ea typeface="Calibri" panose="020F0502020204030204" pitchFamily="34" charset="0"/>
                <a:cs typeface="Times New Roman" panose="02020603050405020304" pitchFamily="18" charset="0"/>
              </a:rPr>
              <a:t> symbolising the High Priest of God. Jesus being the High Priest.  Frankincense is often seen as a symbol of prayer.  Frankincense is sometimes used in worship in churches to symbolise the prayers of the people rising upwards.</a:t>
            </a:r>
          </a:p>
          <a:p>
            <a:r>
              <a:rPr lang="en-GB" sz="1000" b="1" dirty="0">
                <a:effectLst/>
                <a:latin typeface="Work Sans" pitchFamily="2" charset="0"/>
                <a:ea typeface="Calibri" panose="020F0502020204030204" pitchFamily="34" charset="0"/>
                <a:cs typeface="Times New Roman" panose="02020603050405020304" pitchFamily="18" charset="0"/>
              </a:rPr>
              <a:t>Myrrh </a:t>
            </a:r>
            <a:r>
              <a:rPr lang="en-GB" sz="1000" dirty="0">
                <a:effectLst/>
                <a:latin typeface="Work Sans" pitchFamily="2" charset="0"/>
                <a:ea typeface="Calibri" panose="020F0502020204030204" pitchFamily="34" charset="0"/>
                <a:cs typeface="Times New Roman" panose="02020603050405020304" pitchFamily="18" charset="0"/>
              </a:rPr>
              <a:t>pointing to Jesus’ suffering and death.  Myrrh </a:t>
            </a:r>
            <a:r>
              <a:rPr lang="en-GB" sz="1000" dirty="0">
                <a:solidFill>
                  <a:srgbClr val="191919"/>
                </a:solidFill>
                <a:effectLst/>
                <a:latin typeface="Work Sans" pitchFamily="2" charset="0"/>
                <a:ea typeface="Calibri" panose="020F0502020204030204" pitchFamily="34" charset="0"/>
                <a:cs typeface="Times New Roman" panose="02020603050405020304" pitchFamily="18" charset="0"/>
              </a:rPr>
              <a:t>was a spice used for medicine, cosmetics, and anointing oil.  It was mixed into the oil that was used to anoint prophets for the divinely appointed work of revealing God and communicating His will and words to His people.  </a:t>
            </a:r>
            <a:r>
              <a:rPr lang="en-GB" sz="1000" dirty="0">
                <a:solidFill>
                  <a:srgbClr val="000000"/>
                </a:solidFill>
                <a:effectLst/>
                <a:latin typeface="Work Sans" pitchFamily="2" charset="0"/>
                <a:ea typeface="Times New Roman" panose="02020603050405020304" pitchFamily="18" charset="0"/>
                <a:cs typeface="Arial" panose="020B0604020202020204" pitchFamily="34" charset="0"/>
              </a:rPr>
              <a:t>It was also a perfume that was used to anoint the dead.  </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3B5305D-902E-62CF-B4D2-C7F416A299A9}"/>
              </a:ext>
            </a:extLst>
          </p:cNvPr>
          <p:cNvSpPr txBox="1">
            <a:spLocks/>
          </p:cNvSpPr>
          <p:nvPr/>
        </p:nvSpPr>
        <p:spPr>
          <a:xfrm>
            <a:off x="6153709" y="2812474"/>
            <a:ext cx="2956515" cy="1169551"/>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The Christingle:  (Extract from the Children’s Society)</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u="sng" dirty="0">
                <a:solidFill>
                  <a:srgbClr val="0000FF"/>
                </a:solidFill>
                <a:effectLst/>
                <a:latin typeface="Work Sans" pitchFamily="2" charset="0"/>
                <a:ea typeface="Calibri" panose="020F0502020204030204" pitchFamily="34" charset="0"/>
                <a:cs typeface="Times New Roman" panose="02020603050405020304" pitchFamily="18" charset="0"/>
                <a:hlinkClick r:id="rId5"/>
              </a:rPr>
              <a:t>https://www.childrenssociety.org.uk/how-you-can-help/fundraise-and-events/christingle/what-is-christingle</a:t>
            </a:r>
            <a:endParaRPr lang="en-GB" sz="1000" dirty="0">
              <a:effectLst/>
              <a:latin typeface="Work Sans" pitchFamily="2" charset="0"/>
              <a:ea typeface="Calibri" panose="020F0502020204030204" pitchFamily="34" charset="0"/>
              <a:cs typeface="Times New Roman" panose="02020603050405020304" pitchFamily="18" charset="0"/>
            </a:endParaRPr>
          </a:p>
          <a:p>
            <a:pPr lvl="0"/>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A809312-3312-B251-1FDE-16D0AD1F8CC8}"/>
              </a:ext>
            </a:extLst>
          </p:cNvPr>
          <p:cNvSpPr txBox="1">
            <a:spLocks/>
          </p:cNvSpPr>
          <p:nvPr/>
        </p:nvSpPr>
        <p:spPr>
          <a:xfrm>
            <a:off x="9171902" y="2801979"/>
            <a:ext cx="2959765" cy="3669210"/>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The meaning of Advent:</a:t>
            </a:r>
          </a:p>
          <a:p>
            <a:endParaRPr lang="en-GB" sz="1000" b="1"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Advent means ‘to come’.  The season of Advent for Christians is a time of reflection and penitence in preparation for Christmas.  The predominant theme is one of hope linked to the ‘coming of the kingdom.’  It is a time of waiting.  Advent is the beginning of the Christian year.</a:t>
            </a:r>
          </a:p>
          <a:p>
            <a:r>
              <a:rPr lang="en-GB" sz="1000" dirty="0">
                <a:effectLst/>
                <a:latin typeface="Work Sans" pitchFamily="2" charset="0"/>
                <a:ea typeface="Calibri" panose="020F0502020204030204" pitchFamily="34" charset="0"/>
                <a:cs typeface="Times New Roman" panose="02020603050405020304" pitchFamily="18" charset="0"/>
              </a:rPr>
              <a:t>Advent wreaths are popular especially in churches. They are made with fir branches and five candles. Candles are lit throughout Advent.</a:t>
            </a:r>
          </a:p>
          <a:p>
            <a:r>
              <a:rPr lang="en-GB" sz="1000" dirty="0">
                <a:effectLst/>
                <a:latin typeface="Work Sans" pitchFamily="2" charset="0"/>
                <a:ea typeface="Calibri" panose="020F0502020204030204" pitchFamily="34" charset="0"/>
                <a:cs typeface="Times New Roman" panose="02020603050405020304" pitchFamily="18" charset="0"/>
              </a:rPr>
              <a:t> </a:t>
            </a: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First candle represents the Patriarchs:</a:t>
            </a:r>
            <a:r>
              <a:rPr lang="en-GB" sz="1000" dirty="0">
                <a:effectLst/>
                <a:latin typeface="Work Sans" pitchFamily="2" charset="0"/>
                <a:ea typeface="Calibri" panose="020F0502020204030204" pitchFamily="34" charset="0"/>
                <a:cs typeface="Times New Roman" panose="02020603050405020304" pitchFamily="18" charset="0"/>
              </a:rPr>
              <a:t>  Abraham, Isaac, Jacob: (A patriarch is the male head of the family – the highest ranking.)  Abraham is known as the founder of the Jewish faith upon which Christianity developed out of.  Genesis 12-25.</a:t>
            </a:r>
          </a:p>
          <a:p>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8CF7713-7724-6A42-8C8D-C0F798F13F2B}"/>
              </a:ext>
            </a:extLst>
          </p:cNvPr>
          <p:cNvSpPr txBox="1">
            <a:spLocks noGrp="1" noRot="1" noMove="1" noResize="1" noEditPoints="1" noAdjustHandles="1" noChangeArrowheads="1" noChangeShapeType="1"/>
          </p:cNvSpPr>
          <p:nvPr/>
        </p:nvSpPr>
        <p:spPr>
          <a:xfrm>
            <a:off x="262553" y="344531"/>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F51FD9F3-0A01-9319-85FF-5D485FC5A550}"/>
              </a:ext>
            </a:extLst>
          </p:cNvPr>
          <p:cNvSpPr txBox="1">
            <a:spLocks noGrp="1" noRot="1" noMove="1" noResize="1" noEditPoints="1" noAdjustHandles="1" noChangeArrowheads="1" noChangeShapeType="1"/>
          </p:cNvSpPr>
          <p:nvPr/>
        </p:nvSpPr>
        <p:spPr>
          <a:xfrm>
            <a:off x="296800" y="1488566"/>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pic>
        <p:nvPicPr>
          <p:cNvPr id="5" name="Picture 4">
            <a:extLst>
              <a:ext uri="{FF2B5EF4-FFF2-40B4-BE49-F238E27FC236}">
                <a16:creationId xmlns:a16="http://schemas.microsoft.com/office/drawing/2014/main" id="{E8A390EF-5A7B-B6C5-1291-2659251F88F4}"/>
              </a:ext>
            </a:extLst>
          </p:cNvPr>
          <p:cNvPicPr>
            <a:picLocks noChangeAspect="1"/>
          </p:cNvPicPr>
          <p:nvPr/>
        </p:nvPicPr>
        <p:blipFill rotWithShape="1">
          <a:blip r:embed="rId6">
            <a:extLst>
              <a:ext uri="{28A0092B-C50C-407E-A947-70E740481C1C}">
                <a14:useLocalDpi xmlns:a14="http://schemas.microsoft.com/office/drawing/2010/main" val="0"/>
              </a:ext>
            </a:extLst>
          </a:blip>
          <a:srcRect r="22508"/>
          <a:stretch/>
        </p:blipFill>
        <p:spPr bwMode="auto">
          <a:xfrm>
            <a:off x="260869" y="4169367"/>
            <a:ext cx="1937047" cy="2126413"/>
          </a:xfrm>
          <a:prstGeom prst="rect">
            <a:avLst/>
          </a:prstGeom>
          <a:noFill/>
          <a:ln>
            <a:noFill/>
          </a:ln>
        </p:spPr>
      </p:pic>
      <p:pic>
        <p:nvPicPr>
          <p:cNvPr id="9" name="Picture 8">
            <a:extLst>
              <a:ext uri="{FF2B5EF4-FFF2-40B4-BE49-F238E27FC236}">
                <a16:creationId xmlns:a16="http://schemas.microsoft.com/office/drawing/2014/main" id="{08B265BE-B136-C6FD-6BF0-BB4B3BD9885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284291" y="3867898"/>
            <a:ext cx="1358080" cy="1358080"/>
          </a:xfrm>
          <a:prstGeom prst="rect">
            <a:avLst/>
          </a:prstGeom>
        </p:spPr>
      </p:pic>
    </p:spTree>
    <p:extLst>
      <p:ext uri="{BB962C8B-B14F-4D97-AF65-F5344CB8AC3E}">
        <p14:creationId xmlns:p14="http://schemas.microsoft.com/office/powerpoint/2010/main" val="57819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2140BC-2AC7-DA05-9045-BFF742401431}"/>
              </a:ext>
            </a:extLst>
          </p:cNvPr>
          <p:cNvSpPr>
            <a:spLocks noGrp="1" noRot="1" noMove="1" noResize="1" noEditPoints="1" noAdjustHandles="1" noChangeArrowheads="1" noChangeShapeType="1"/>
          </p:cNvSpPr>
          <p:nvPr/>
        </p:nvSpPr>
        <p:spPr>
          <a:xfrm>
            <a:off x="6095999" y="2769244"/>
            <a:ext cx="3015572" cy="4088755"/>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1" y="0"/>
            <a:ext cx="12192001" cy="2769835"/>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348456"/>
            <a:ext cx="8039647" cy="461665"/>
          </a:xfrm>
          <a:prstGeom prst="rect">
            <a:avLst/>
          </a:prstGeom>
          <a:noFill/>
        </p:spPr>
        <p:txBody>
          <a:bodyPr wrap="square" rtlCol="0">
            <a:spAutoFit/>
          </a:bodyPr>
          <a:lstStyle/>
          <a:p>
            <a:r>
              <a:rPr lang="en-US" sz="2400" dirty="0">
                <a:solidFill>
                  <a:schemeClr val="bg1"/>
                </a:solidFill>
                <a:latin typeface="Work Sans Light" pitchFamily="2" charset="77"/>
              </a:rPr>
              <a:t>Background knowledge for teachers</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036158" y="1681988"/>
            <a:ext cx="748873" cy="748873"/>
          </a:xfrm>
          <a:prstGeom prst="rect">
            <a:avLst/>
          </a:prstGeom>
        </p:spPr>
      </p:pic>
      <p:sp>
        <p:nvSpPr>
          <p:cNvPr id="14" name="Rectangle 13">
            <a:extLst>
              <a:ext uri="{FF2B5EF4-FFF2-40B4-BE49-F238E27FC236}">
                <a16:creationId xmlns:a16="http://schemas.microsoft.com/office/drawing/2014/main" id="{02A947F6-1B69-709F-552B-F5197D4394BF}"/>
              </a:ext>
            </a:extLst>
          </p:cNvPr>
          <p:cNvSpPr>
            <a:spLocks noGrp="1" noRot="1" noMove="1" noResize="1" noEditPoints="1" noAdjustHandles="1" noChangeArrowheads="1" noChangeShapeType="1"/>
          </p:cNvSpPr>
          <p:nvPr/>
        </p:nvSpPr>
        <p:spPr>
          <a:xfrm>
            <a:off x="-2323" y="2769245"/>
            <a:ext cx="3031949" cy="408875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CA38805-44A2-E0F9-4FA4-8AB48157935A}"/>
              </a:ext>
            </a:extLst>
          </p:cNvPr>
          <p:cNvSpPr txBox="1">
            <a:spLocks noGrp="1" noRot="1" noMove="1" noResize="1" noEditPoints="1" noAdjustHandles="1" noChangeArrowheads="1" noChangeShapeType="1"/>
          </p:cNvSpPr>
          <p:nvPr/>
        </p:nvSpPr>
        <p:spPr>
          <a:xfrm>
            <a:off x="2408601" y="1102094"/>
            <a:ext cx="6701623" cy="1182375"/>
          </a:xfrm>
          <a:prstGeom prst="rect">
            <a:avLst/>
          </a:prstGeom>
          <a:noFill/>
        </p:spPr>
        <p:txBody>
          <a:bodyPr wrap="square" lIns="91440" tIns="45720" rIns="91440" bIns="45720" anchor="t">
            <a:spAutoFit/>
          </a:bodyPr>
          <a:lstStyle/>
          <a:p>
            <a:pPr>
              <a:spcBef>
                <a:spcPts val="50"/>
              </a:spcBef>
            </a:pP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pPr>
              <a:spcBef>
                <a:spcPts val="50"/>
              </a:spcBef>
            </a:pPr>
            <a:r>
              <a:rPr lang="en-GB" sz="1000" b="1" dirty="0">
                <a:solidFill>
                  <a:schemeClr val="bg1"/>
                </a:solidFill>
                <a:latin typeface="Work Sans"/>
                <a:cs typeface="Times New Roman"/>
              </a:rPr>
              <a:t>The meaning of incarnation:  </a:t>
            </a:r>
            <a:r>
              <a:rPr lang="en-GB" sz="1000" dirty="0">
                <a:solidFill>
                  <a:schemeClr val="bg1"/>
                </a:solidFill>
                <a:latin typeface="Century Gothic"/>
                <a:cs typeface="Times New Roman"/>
              </a:rPr>
              <a:t>God comes to live amongst His creation in the form of Jesus.  Jesus is both human and divine.  Incarnation means that Jesus is God in the flesh.  </a:t>
            </a:r>
            <a:endParaRPr lang="en-GB" dirty="0">
              <a:solidFill>
                <a:schemeClr val="bg1"/>
              </a:solidFill>
              <a:cs typeface="Times New Roman"/>
            </a:endParaRPr>
          </a:p>
          <a:p>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chemeClr val="bg1"/>
                </a:solidFill>
                <a:effectLst/>
                <a:latin typeface="Work Sans"/>
                <a:ea typeface="Calibri" panose="020F0502020204030204" pitchFamily="34" charset="0"/>
                <a:cs typeface="Times New Roman"/>
              </a:rPr>
              <a:t>To note:</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Jesus has always existed as God. He is part of the Trinity that has been present from the very beginning of time.</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a:t>
            </a:r>
            <a:r>
              <a:rPr lang="en-GB" sz="1000" b="1" dirty="0">
                <a:solidFill>
                  <a:schemeClr val="bg1"/>
                </a:solidFill>
                <a:effectLst/>
                <a:latin typeface="Work Sans"/>
                <a:ea typeface="Calibri" panose="020F0502020204030204" pitchFamily="34" charset="0"/>
                <a:cs typeface="Times New Roman"/>
              </a:rPr>
              <a:t>Misconception:</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Jesus appeared at Christmas and was not in existence before then.</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A0AEFE5-3DBF-9131-B567-8823112FEDF7}"/>
              </a:ext>
            </a:extLst>
          </p:cNvPr>
          <p:cNvSpPr txBox="1">
            <a:spLocks/>
          </p:cNvSpPr>
          <p:nvPr/>
        </p:nvSpPr>
        <p:spPr>
          <a:xfrm>
            <a:off x="110951" y="2801979"/>
            <a:ext cx="2805400" cy="3785652"/>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Second candle represents the prophets:  </a:t>
            </a:r>
            <a:r>
              <a:rPr lang="en-GB" sz="1000" dirty="0">
                <a:effectLst/>
                <a:latin typeface="Work Sans" pitchFamily="2" charset="0"/>
                <a:ea typeface="Calibri" panose="020F0502020204030204" pitchFamily="34" charset="0"/>
                <a:cs typeface="Times New Roman" panose="02020603050405020304" pitchFamily="18" charset="0"/>
              </a:rPr>
              <a:t>The Jewish prophets wrote a great deal about the age of the Messiah (Messiah with a capital ‘M’ refers to the future leader). The Jews were waiting for their future leader to come – waiting for the time when God’s presence would be felt by all people.  Their future leader would be just and fair and he would bring peace and love.  Jesus was the Messiah – the anointed future leader – but the Jews did not recognise or accept him – he did not come in the way they expected.</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Third candle represents John the Baptist:  </a:t>
            </a:r>
            <a:r>
              <a:rPr lang="en-GB" sz="1000" dirty="0">
                <a:effectLst/>
                <a:latin typeface="Work Sans" pitchFamily="2" charset="0"/>
                <a:ea typeface="Calibri" panose="020F0502020204030204" pitchFamily="34" charset="0"/>
                <a:cs typeface="Times New Roman" panose="02020603050405020304" pitchFamily="18" charset="0"/>
              </a:rPr>
              <a:t>John the Baptist was the cousin of Jesus.  His mother was Elizabeth.  He preached the need for repentance and to be baptised.  He prepared the way for Christ.  He is known as the </a:t>
            </a:r>
            <a:r>
              <a:rPr lang="en-GB" sz="1000" b="1" dirty="0">
                <a:effectLst/>
                <a:latin typeface="Work Sans" pitchFamily="2" charset="0"/>
                <a:ea typeface="Calibri" panose="020F0502020204030204" pitchFamily="34" charset="0"/>
                <a:cs typeface="Times New Roman" panose="02020603050405020304" pitchFamily="18" charset="0"/>
              </a:rPr>
              <a:t>forerunner </a:t>
            </a:r>
            <a:r>
              <a:rPr lang="en-GB" sz="1000" dirty="0">
                <a:effectLst/>
                <a:latin typeface="Work Sans" pitchFamily="2" charset="0"/>
                <a:ea typeface="Calibri" panose="020F0502020204030204" pitchFamily="34" charset="0"/>
                <a:cs typeface="Times New Roman" panose="02020603050405020304" pitchFamily="18" charset="0"/>
              </a:rPr>
              <a:t>of Christ.  He told people that he baptises with water but the one that follows will baptise with the Holy Spirit.</a:t>
            </a:r>
          </a:p>
          <a:p>
            <a:r>
              <a:rPr lang="en-GB" sz="1000" dirty="0">
                <a:effectLst/>
                <a:latin typeface="Work Sans" pitchFamily="2" charset="0"/>
                <a:ea typeface="Calibri" panose="020F0502020204030204" pitchFamily="34" charset="0"/>
                <a:cs typeface="Times New Roman" panose="02020603050405020304" pitchFamily="18" charset="0"/>
              </a:rPr>
              <a:t> </a:t>
            </a:r>
          </a:p>
        </p:txBody>
      </p:sp>
      <p:sp>
        <p:nvSpPr>
          <p:cNvPr id="13" name="TextBox 12">
            <a:extLst>
              <a:ext uri="{FF2B5EF4-FFF2-40B4-BE49-F238E27FC236}">
                <a16:creationId xmlns:a16="http://schemas.microsoft.com/office/drawing/2014/main" id="{234BF8CE-A60D-ACB9-1163-2B49A1B009B8}"/>
              </a:ext>
            </a:extLst>
          </p:cNvPr>
          <p:cNvSpPr txBox="1">
            <a:spLocks/>
          </p:cNvSpPr>
          <p:nvPr/>
        </p:nvSpPr>
        <p:spPr>
          <a:xfrm>
            <a:off x="3104818" y="2812200"/>
            <a:ext cx="2930849" cy="1996893"/>
          </a:xfrm>
          <a:prstGeom prst="rect">
            <a:avLst/>
          </a:prstGeom>
          <a:noFill/>
        </p:spPr>
        <p:txBody>
          <a:bodyPr wrap="square" rtlCol="0">
            <a:spAutoFit/>
          </a:bodyPr>
          <a:lstStyle/>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Fourth candle represents Mary:  </a:t>
            </a:r>
            <a:r>
              <a:rPr lang="en-GB" sz="1000" dirty="0">
                <a:effectLst/>
                <a:latin typeface="Work Sans" pitchFamily="2" charset="0"/>
                <a:ea typeface="Calibri" panose="020F0502020204030204" pitchFamily="34" charset="0"/>
                <a:cs typeface="Times New Roman" panose="02020603050405020304" pitchFamily="18" charset="0"/>
              </a:rPr>
              <a:t>Mary – very young girl (around about the age of 12/13).  Engaged to be married to Joseph, an ordinary carpenter.  She was an ordinary Jewish girl.  She was a virgin – means young girl as well as someone who has not had intercourse.  Obedient to God.  Mary was poor.</a:t>
            </a: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Fifth candle represents Jesus:</a:t>
            </a:r>
            <a:r>
              <a:rPr lang="en-GB" sz="1000" dirty="0">
                <a:effectLst/>
                <a:latin typeface="Work Sans" pitchFamily="2" charset="0"/>
                <a:ea typeface="Calibri" panose="020F0502020204030204" pitchFamily="34" charset="0"/>
                <a:cs typeface="Times New Roman" panose="02020603050405020304" pitchFamily="18" charset="0"/>
              </a:rPr>
              <a:t>  Christians believe Jesus to be the incarnation of God.  God’s ultimate gift of love to the world.</a:t>
            </a:r>
          </a:p>
        </p:txBody>
      </p:sp>
      <p:sp>
        <p:nvSpPr>
          <p:cNvPr id="17" name="TextBox 16">
            <a:extLst>
              <a:ext uri="{FF2B5EF4-FFF2-40B4-BE49-F238E27FC236}">
                <a16:creationId xmlns:a16="http://schemas.microsoft.com/office/drawing/2014/main" id="{23B5305D-902E-62CF-B4D2-C7F416A299A9}"/>
              </a:ext>
            </a:extLst>
          </p:cNvPr>
          <p:cNvSpPr txBox="1">
            <a:spLocks/>
          </p:cNvSpPr>
          <p:nvPr/>
        </p:nvSpPr>
        <p:spPr>
          <a:xfrm>
            <a:off x="6153709" y="2812474"/>
            <a:ext cx="2956515" cy="3477875"/>
          </a:xfrm>
          <a:prstGeom prst="rect">
            <a:avLst/>
          </a:prstGeom>
          <a:noFill/>
        </p:spPr>
        <p:txBody>
          <a:bodyPr wrap="square" rtlCol="0">
            <a:spAutoFit/>
          </a:bodyPr>
          <a:lstStyle/>
          <a:p>
            <a:r>
              <a:rPr lang="en-GB" sz="1000" b="1" dirty="0">
                <a:effectLst/>
                <a:latin typeface="Work Sans" pitchFamily="2" charset="0"/>
                <a:ea typeface="Times New Roman" panose="02020603050405020304" pitchFamily="18" charset="0"/>
                <a:cs typeface="Times New Roman" panose="02020603050405020304" pitchFamily="18" charset="0"/>
              </a:rPr>
              <a:t>The prophets: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The prophet Isaiah:</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Times New Roman" panose="02020603050405020304" pitchFamily="18" charset="0"/>
                <a:cs typeface="Times New Roman" panose="02020603050405020304" pitchFamily="18" charset="0"/>
              </a:rPr>
              <a:t>Isaiah was best known as the Hebrew prophet who predicted the coming of Jesus Christ to salvage mankind from sin.  Isaiah lived about 700 years before the birth of Jesus Christ.</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Synopsis: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Isaiah was a Hebrew prophet who was believed to have lived about 700 years before the birth of Jesus Christ.  Born in Jerusalem, Israel, he was said to have found his calling as a prophet when he saw a vision in the year of King Uzziah’s death.  Isaiah prophesised the coming of the Messiah, Jesus Christ.  He was believed to have written chapters 1-39 in The Book of Isaiah with the balance of the book authored by several other prophets.</a:t>
            </a:r>
          </a:p>
          <a:p>
            <a:r>
              <a:rPr lang="en-GB" sz="1000" dirty="0">
                <a:effectLst/>
                <a:latin typeface="Work Sans" pitchFamily="2" charset="0"/>
                <a:ea typeface="Calibri" panose="020F0502020204030204" pitchFamily="34" charset="0"/>
                <a:cs typeface="Times New Roman" panose="02020603050405020304" pitchFamily="18" charset="0"/>
              </a:rPr>
              <a:t> </a:t>
            </a:r>
          </a:p>
        </p:txBody>
      </p:sp>
      <p:sp>
        <p:nvSpPr>
          <p:cNvPr id="18" name="TextBox 17">
            <a:extLst>
              <a:ext uri="{FF2B5EF4-FFF2-40B4-BE49-F238E27FC236}">
                <a16:creationId xmlns:a16="http://schemas.microsoft.com/office/drawing/2014/main" id="{0A809312-3312-B251-1FDE-16D0AD1F8CC8}"/>
              </a:ext>
            </a:extLst>
          </p:cNvPr>
          <p:cNvSpPr txBox="1">
            <a:spLocks/>
          </p:cNvSpPr>
          <p:nvPr/>
        </p:nvSpPr>
        <p:spPr>
          <a:xfrm>
            <a:off x="9171902" y="2801979"/>
            <a:ext cx="2959765" cy="2092881"/>
          </a:xfrm>
          <a:prstGeom prst="rect">
            <a:avLst/>
          </a:prstGeom>
          <a:noFill/>
        </p:spPr>
        <p:txBody>
          <a:bodyPr wrap="square" rtlCol="0">
            <a:spAutoFit/>
          </a:bodyPr>
          <a:lstStyle/>
          <a:p>
            <a:r>
              <a:rPr lang="en-GB" sz="1000" dirty="0">
                <a:effectLst/>
                <a:latin typeface="Work Sans" pitchFamily="2" charset="0"/>
                <a:ea typeface="Calibri" panose="020F0502020204030204" pitchFamily="34" charset="0"/>
                <a:cs typeface="Times New Roman" panose="02020603050405020304" pitchFamily="18" charset="0"/>
              </a:rPr>
              <a:t>“A child has been born to us,</a:t>
            </a:r>
            <a:r>
              <a:rPr lang="en-GB" sz="1000" dirty="0">
                <a:solidFill>
                  <a:srgbClr val="000000"/>
                </a:solidFill>
                <a:effectLst/>
                <a:latin typeface="Work Sans" pitchFamily="2" charset="0"/>
                <a:ea typeface="Calibri" panose="020F0502020204030204" pitchFamily="34" charset="0"/>
                <a:cs typeface="Segoe UI" panose="020B0502040204020203" pitchFamily="34" charset="0"/>
              </a:rPr>
              <a:t> “For to us a child is born,</a:t>
            </a:r>
            <a:br>
              <a:rPr lang="en-GB" sz="1000" dirty="0">
                <a:solidFill>
                  <a:srgbClr val="000000"/>
                </a:solidFill>
                <a:effectLst/>
                <a:latin typeface="Work Sans" pitchFamily="2" charset="0"/>
                <a:ea typeface="Calibri" panose="020F0502020204030204" pitchFamily="34" charset="0"/>
                <a:cs typeface="Segoe UI" panose="020B0502040204020203" pitchFamily="34" charset="0"/>
              </a:rPr>
            </a:br>
            <a:r>
              <a:rPr lang="en-GB" sz="1000" dirty="0">
                <a:solidFill>
                  <a:srgbClr val="000000"/>
                </a:solidFill>
                <a:effectLst/>
                <a:latin typeface="Work Sans" pitchFamily="2" charset="0"/>
                <a:ea typeface="Calibri" panose="020F0502020204030204" pitchFamily="34" charset="0"/>
                <a:cs typeface="Segoe UI" panose="020B0502040204020203" pitchFamily="34" charset="0"/>
              </a:rPr>
              <a:t>to us a son is given.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and the government will be on his shoulders.</a:t>
            </a:r>
            <a:br>
              <a:rPr lang="en-GB" sz="1000" dirty="0">
                <a:solidFill>
                  <a:srgbClr val="000000"/>
                </a:solidFill>
                <a:effectLst/>
                <a:latin typeface="Work Sans" pitchFamily="2" charset="0"/>
                <a:ea typeface="Calibri" panose="020F0502020204030204" pitchFamily="34" charset="0"/>
                <a:cs typeface="Segoe UI" panose="020B0502040204020203" pitchFamily="34" charset="0"/>
              </a:rPr>
            </a:br>
            <a:r>
              <a:rPr lang="en-GB" sz="1000" dirty="0">
                <a:solidFill>
                  <a:srgbClr val="000000"/>
                </a:solidFill>
                <a:effectLst/>
                <a:latin typeface="Work Sans" pitchFamily="2" charset="0"/>
                <a:ea typeface="Calibri" panose="020F0502020204030204" pitchFamily="34" charset="0"/>
                <a:cs typeface="Segoe UI" panose="020B0502040204020203" pitchFamily="34" charset="0"/>
              </a:rPr>
              <a:t>And he will be called</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Wonderful Counsellor, Mighty God,</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Everlasting Father, Prince of Peace.</a:t>
            </a:r>
            <a:br>
              <a:rPr lang="en-GB" sz="1000" dirty="0">
                <a:solidFill>
                  <a:srgbClr val="000000"/>
                </a:solidFill>
                <a:effectLst/>
                <a:latin typeface="Work Sans" pitchFamily="2" charset="0"/>
                <a:ea typeface="Calibri" panose="020F0502020204030204" pitchFamily="34" charset="0"/>
                <a:cs typeface="Segoe UI" panose="020B0502040204020203" pitchFamily="34" charset="0"/>
              </a:rPr>
            </a:br>
            <a:r>
              <a:rPr lang="en-GB" sz="1000" dirty="0">
                <a:solidFill>
                  <a:srgbClr val="000000"/>
                </a:solidFill>
                <a:effectLst/>
                <a:latin typeface="Work Sans" pitchFamily="2" charset="0"/>
                <a:ea typeface="Calibri" panose="020F0502020204030204" pitchFamily="34" charset="0"/>
                <a:cs typeface="Segoe UI" panose="020B0502040204020203" pitchFamily="34" charset="0"/>
              </a:rPr>
              <a:t>Of the greatness of his government and peace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there will be no end.”</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(Isaiah 9:  6 – 7 – NIV)</a:t>
            </a:r>
          </a:p>
        </p:txBody>
      </p:sp>
      <p:sp>
        <p:nvSpPr>
          <p:cNvPr id="11" name="TextBox 10">
            <a:extLst>
              <a:ext uri="{FF2B5EF4-FFF2-40B4-BE49-F238E27FC236}">
                <a16:creationId xmlns:a16="http://schemas.microsoft.com/office/drawing/2014/main" id="{18CF7713-7724-6A42-8C8D-C0F798F13F2B}"/>
              </a:ext>
            </a:extLst>
          </p:cNvPr>
          <p:cNvSpPr txBox="1">
            <a:spLocks noGrp="1" noRot="1" noMove="1" noResize="1" noEditPoints="1" noAdjustHandles="1" noChangeArrowheads="1" noChangeShapeType="1"/>
          </p:cNvSpPr>
          <p:nvPr/>
        </p:nvSpPr>
        <p:spPr>
          <a:xfrm>
            <a:off x="262553" y="344531"/>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F51FD9F3-0A01-9319-85FF-5D485FC5A550}"/>
              </a:ext>
            </a:extLst>
          </p:cNvPr>
          <p:cNvSpPr txBox="1">
            <a:spLocks noGrp="1" noRot="1" noMove="1" noResize="1" noEditPoints="1" noAdjustHandles="1" noChangeArrowheads="1" noChangeShapeType="1"/>
          </p:cNvSpPr>
          <p:nvPr/>
        </p:nvSpPr>
        <p:spPr>
          <a:xfrm>
            <a:off x="296800" y="1488566"/>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pic>
        <p:nvPicPr>
          <p:cNvPr id="10" name="Picture 9">
            <a:extLst>
              <a:ext uri="{FF2B5EF4-FFF2-40B4-BE49-F238E27FC236}">
                <a16:creationId xmlns:a16="http://schemas.microsoft.com/office/drawing/2014/main" id="{BEECF018-2A1B-E95E-B5D4-417A73EAC9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3199300" y="4851458"/>
            <a:ext cx="1485996" cy="1485996"/>
          </a:xfrm>
          <a:prstGeom prst="rect">
            <a:avLst/>
          </a:prstGeom>
          <a:noFill/>
          <a:ln>
            <a:noFill/>
          </a:ln>
        </p:spPr>
      </p:pic>
    </p:spTree>
    <p:extLst>
      <p:ext uri="{BB962C8B-B14F-4D97-AF65-F5344CB8AC3E}">
        <p14:creationId xmlns:p14="http://schemas.microsoft.com/office/powerpoint/2010/main" val="156534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1" y="0"/>
            <a:ext cx="12192001" cy="2769835"/>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348456"/>
            <a:ext cx="8039647" cy="461665"/>
          </a:xfrm>
          <a:prstGeom prst="rect">
            <a:avLst/>
          </a:prstGeom>
          <a:noFill/>
        </p:spPr>
        <p:txBody>
          <a:bodyPr wrap="square" rtlCol="0">
            <a:spAutoFit/>
          </a:bodyPr>
          <a:lstStyle/>
          <a:p>
            <a:r>
              <a:rPr lang="en-US" sz="2400" dirty="0">
                <a:solidFill>
                  <a:schemeClr val="bg1"/>
                </a:solidFill>
                <a:latin typeface="Work Sans Light" pitchFamily="2" charset="77"/>
              </a:rPr>
              <a:t>Background knowledge for teachers</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036158" y="1681988"/>
            <a:ext cx="748873" cy="748873"/>
          </a:xfrm>
          <a:prstGeom prst="rect">
            <a:avLst/>
          </a:prstGeom>
        </p:spPr>
      </p:pic>
      <p:sp>
        <p:nvSpPr>
          <p:cNvPr id="4" name="TextBox 3">
            <a:extLst>
              <a:ext uri="{FF2B5EF4-FFF2-40B4-BE49-F238E27FC236}">
                <a16:creationId xmlns:a16="http://schemas.microsoft.com/office/drawing/2014/main" id="{5CA38805-44A2-E0F9-4FA4-8AB48157935A}"/>
              </a:ext>
            </a:extLst>
          </p:cNvPr>
          <p:cNvSpPr txBox="1">
            <a:spLocks noGrp="1" noRot="1" noMove="1" noResize="1" noEditPoints="1" noAdjustHandles="1" noChangeArrowheads="1" noChangeShapeType="1"/>
          </p:cNvSpPr>
          <p:nvPr/>
        </p:nvSpPr>
        <p:spPr>
          <a:xfrm>
            <a:off x="2408601" y="1102094"/>
            <a:ext cx="6701623" cy="1015663"/>
          </a:xfrm>
          <a:prstGeom prst="rect">
            <a:avLst/>
          </a:prstGeom>
          <a:noFill/>
        </p:spPr>
        <p:txBody>
          <a:bodyPr wrap="square" lIns="91440" tIns="45720" rIns="91440" bIns="45720" anchor="t">
            <a:spAutoFit/>
          </a:bodyPr>
          <a:lstStyle/>
          <a:p>
            <a:pPr>
              <a:spcBef>
                <a:spcPts val="50"/>
              </a:spcBef>
            </a:pPr>
            <a:r>
              <a:rPr lang="en-GB" sz="1000" b="1" dirty="0">
                <a:solidFill>
                  <a:schemeClr val="bg1"/>
                </a:solidFill>
                <a:latin typeface="Work Sans"/>
                <a:cs typeface="Times New Roman"/>
              </a:rPr>
              <a:t>The meaning of incarnation:  </a:t>
            </a:r>
            <a:r>
              <a:rPr lang="en-GB" sz="1000" dirty="0">
                <a:solidFill>
                  <a:schemeClr val="bg1"/>
                </a:solidFill>
                <a:latin typeface="Century Gothic"/>
                <a:cs typeface="Times New Roman"/>
              </a:rPr>
              <a:t>God comes to live amongst His creation in the form of Jesus.  Jesus is both human and divine.  Incarnation means that Jesus is God in the flesh.  </a:t>
            </a:r>
            <a:endParaRPr lang="en-US" dirty="0">
              <a:solidFill>
                <a:schemeClr val="bg1"/>
              </a:solidFill>
            </a:endParaRPr>
          </a:p>
          <a:p>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chemeClr val="bg1"/>
                </a:solidFill>
                <a:effectLst/>
                <a:latin typeface="Work Sans"/>
                <a:ea typeface="Calibri" panose="020F0502020204030204" pitchFamily="34" charset="0"/>
                <a:cs typeface="Times New Roman"/>
              </a:rPr>
              <a:t>To note:</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Jesus has always existed as God. He is part of the Trinity that has been present from the very beginning of time.</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a:t>
            </a:r>
            <a:r>
              <a:rPr lang="en-GB" sz="1000" b="1" dirty="0">
                <a:solidFill>
                  <a:schemeClr val="bg1"/>
                </a:solidFill>
                <a:effectLst/>
                <a:latin typeface="Work Sans"/>
                <a:ea typeface="Calibri" panose="020F0502020204030204" pitchFamily="34" charset="0"/>
                <a:cs typeface="Times New Roman"/>
              </a:rPr>
              <a:t>Misconception:</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Jesus appeared at Christmas and was not in existence before then.</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A0AEFE5-3DBF-9131-B567-8823112FEDF7}"/>
              </a:ext>
            </a:extLst>
          </p:cNvPr>
          <p:cNvSpPr txBox="1">
            <a:spLocks/>
          </p:cNvSpPr>
          <p:nvPr/>
        </p:nvSpPr>
        <p:spPr>
          <a:xfrm>
            <a:off x="110951" y="2848043"/>
            <a:ext cx="11984972" cy="3785652"/>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Context for the Bible passages that will be explored in lesson 4:</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Context and chapter summary:  Matthew chapter 5</a:t>
            </a:r>
            <a:r>
              <a:rPr lang="en-GB" sz="1000" dirty="0">
                <a:latin typeface="Work Sans" pitchFamily="2" charset="0"/>
                <a:ea typeface="Calibri" panose="020F0502020204030204" pitchFamily="34" charset="0"/>
                <a:cs typeface="Times New Roman" panose="02020603050405020304" pitchFamily="18" charset="0"/>
              </a:rPr>
              <a:t> </a:t>
            </a:r>
            <a:r>
              <a:rPr lang="en-GB" sz="1000" b="1"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https://www.bibleref.com/Matthew/5/Matthew-5-9.html</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000000"/>
                </a:solidFill>
                <a:effectLst/>
                <a:latin typeface="Work Sans" pitchFamily="2" charset="0"/>
                <a:ea typeface="Calibri" panose="020F0502020204030204" pitchFamily="34" charset="0"/>
                <a:cs typeface="Segoe UI" panose="020B0502040204020203" pitchFamily="34" charset="0"/>
              </a:rPr>
              <a:t>Matthew 5:  9</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“Blessed are the peacemakers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for they will be called children of God.”  (NIV)</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000000"/>
                </a:solidFill>
                <a:effectLst/>
                <a:latin typeface="Work Sans" pitchFamily="2" charset="0"/>
                <a:ea typeface="Calibri" panose="020F0502020204030204" pitchFamily="34" charset="0"/>
                <a:cs typeface="Segoe UI" panose="020B0502040204020203" pitchFamily="34" charset="0"/>
              </a:rPr>
              <a:t>Context and chapter summary:  Matthew chapter 11</a:t>
            </a:r>
            <a:r>
              <a:rPr lang="en-GB" sz="1000" dirty="0">
                <a:latin typeface="Work Sans" pitchFamily="2" charset="0"/>
                <a:ea typeface="Calibri" panose="020F0502020204030204" pitchFamily="34" charset="0"/>
                <a:cs typeface="Times New Roman" panose="02020603050405020304" pitchFamily="18" charset="0"/>
              </a:rPr>
              <a:t> </a:t>
            </a:r>
            <a:r>
              <a:rPr lang="en-GB" sz="1000" b="1" u="sng" dirty="0">
                <a:solidFill>
                  <a:srgbClr val="0000FF"/>
                </a:solidFill>
                <a:effectLst/>
                <a:latin typeface="Work Sans" pitchFamily="2" charset="0"/>
                <a:ea typeface="Calibri" panose="020F0502020204030204" pitchFamily="34" charset="0"/>
                <a:cs typeface="Segoe UI" panose="020B0502040204020203" pitchFamily="34" charset="0"/>
                <a:hlinkClick r:id="rId4"/>
              </a:rPr>
              <a:t>https://www.bibleref.com/Matthew/11/Matthew-11-28.html</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000000"/>
                </a:solidFill>
                <a:effectLst/>
                <a:latin typeface="Work Sans" pitchFamily="2" charset="0"/>
                <a:ea typeface="Calibri" panose="020F0502020204030204" pitchFamily="34" charset="0"/>
                <a:cs typeface="Times New Roman" panose="02020603050405020304" pitchFamily="18" charset="0"/>
              </a:rPr>
              <a:t>Matthew 11:  28 - 30</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“Come to me, all you who are weary and burdened, and I will give you rest. </a:t>
            </a:r>
            <a:r>
              <a:rPr lang="en-GB" sz="1000" b="1" baseline="30000" dirty="0">
                <a:solidFill>
                  <a:srgbClr val="000000"/>
                </a:solidFill>
                <a:effectLst/>
                <a:latin typeface="Work Sans" pitchFamily="2" charset="0"/>
                <a:ea typeface="Calibri" panose="020F0502020204030204" pitchFamily="34" charset="0"/>
                <a:cs typeface="Segoe UI" panose="020B0502040204020203" pitchFamily="34" charset="0"/>
              </a:rPr>
              <a:t>29 </a:t>
            </a:r>
            <a:r>
              <a:rPr lang="en-GB" sz="1000" dirty="0">
                <a:solidFill>
                  <a:srgbClr val="000000"/>
                </a:solidFill>
                <a:effectLst/>
                <a:latin typeface="Work Sans" pitchFamily="2" charset="0"/>
                <a:ea typeface="Calibri" panose="020F0502020204030204" pitchFamily="34" charset="0"/>
                <a:cs typeface="Segoe UI" panose="020B0502040204020203" pitchFamily="34" charset="0"/>
              </a:rPr>
              <a:t>Take my yoke upon you and learn from me, for I am gentle and humble in heart, and you will find rest for your souls. </a:t>
            </a:r>
            <a:r>
              <a:rPr lang="en-GB" sz="1000" b="1" baseline="30000" dirty="0">
                <a:solidFill>
                  <a:srgbClr val="000000"/>
                </a:solidFill>
                <a:effectLst/>
                <a:latin typeface="Work Sans" pitchFamily="2" charset="0"/>
                <a:ea typeface="Calibri" panose="020F0502020204030204" pitchFamily="34" charset="0"/>
                <a:cs typeface="Segoe UI" panose="020B0502040204020203" pitchFamily="34" charset="0"/>
              </a:rPr>
              <a:t>30 </a:t>
            </a:r>
            <a:r>
              <a:rPr lang="en-GB" sz="1000" dirty="0">
                <a:solidFill>
                  <a:srgbClr val="000000"/>
                </a:solidFill>
                <a:effectLst/>
                <a:latin typeface="Work Sans" pitchFamily="2" charset="0"/>
                <a:ea typeface="Calibri" panose="020F0502020204030204" pitchFamily="34" charset="0"/>
                <a:cs typeface="Segoe UI" panose="020B0502040204020203" pitchFamily="34" charset="0"/>
              </a:rPr>
              <a:t>For my yoke is easy and my burden is light.” (NIV)</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Segoe UI" panose="020B0502040204020203"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000000"/>
                </a:solidFill>
                <a:effectLst/>
                <a:latin typeface="Work Sans" pitchFamily="2" charset="0"/>
                <a:ea typeface="Calibri" panose="020F0502020204030204" pitchFamily="34" charset="0"/>
                <a:cs typeface="Segoe UI" panose="020B0502040204020203" pitchFamily="34" charset="0"/>
              </a:rPr>
              <a:t>Context and chapter summary:  John chapter 14</a:t>
            </a:r>
            <a:r>
              <a:rPr lang="en-GB" sz="1000" b="1" dirty="0">
                <a:solidFill>
                  <a:srgbClr val="000000"/>
                </a:solidFill>
                <a:latin typeface="Work Sans" pitchFamily="2" charset="0"/>
                <a:ea typeface="Calibri" panose="020F0502020204030204" pitchFamily="34" charset="0"/>
                <a:cs typeface="Segoe UI" panose="020B0502040204020203" pitchFamily="34" charset="0"/>
              </a:rPr>
              <a:t> </a:t>
            </a:r>
            <a:r>
              <a:rPr lang="en-GB" sz="1000" b="1" u="sng" dirty="0">
                <a:solidFill>
                  <a:srgbClr val="0000FF"/>
                </a:solidFill>
                <a:effectLst/>
                <a:latin typeface="Work Sans" pitchFamily="2" charset="0"/>
                <a:ea typeface="Calibri" panose="020F0502020204030204" pitchFamily="34" charset="0"/>
                <a:cs typeface="Segoe UI" panose="020B0502040204020203" pitchFamily="34" charset="0"/>
                <a:hlinkClick r:id="rId5"/>
              </a:rPr>
              <a:t>https://www.bibleref.com/John/14/John-chapter-14.html</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800" dirty="0">
                <a:solidFill>
                  <a:srgbClr val="000000"/>
                </a:solidFill>
                <a:effectLst/>
                <a:latin typeface="Work Sans" pitchFamily="2" charset="0"/>
                <a:ea typeface="Times New Roman" panose="02020603050405020304" pitchFamily="18" charset="0"/>
                <a:cs typeface="Segoe UI" panose="020B0502040204020203" pitchFamily="34" charset="0"/>
              </a:rPr>
              <a:t>John 14:  27</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“Peace I leave with you; my peace I give you. I do not give to you as the world gives. Do not let your hearts be troubled and do not be afraid.” (NIV)</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Context and chapter:  John chapter 16</a:t>
            </a:r>
            <a:r>
              <a:rPr lang="en-GB" sz="1000" b="1" dirty="0">
                <a:latin typeface="Work Sans" pitchFamily="2" charset="0"/>
                <a:ea typeface="Calibri" panose="020F0502020204030204" pitchFamily="34" charset="0"/>
                <a:cs typeface="Times New Roman" panose="02020603050405020304" pitchFamily="18" charset="0"/>
              </a:rPr>
              <a:t> </a:t>
            </a:r>
            <a:r>
              <a:rPr lang="en-GB" sz="1000" b="1" u="sng" dirty="0">
                <a:solidFill>
                  <a:srgbClr val="0000FF"/>
                </a:solidFill>
                <a:effectLst/>
                <a:latin typeface="Work Sans" pitchFamily="2" charset="0"/>
                <a:ea typeface="Calibri" panose="020F0502020204030204" pitchFamily="34" charset="0"/>
                <a:cs typeface="Times New Roman" panose="02020603050405020304" pitchFamily="18" charset="0"/>
                <a:hlinkClick r:id="rId6"/>
              </a:rPr>
              <a:t>https://www.bibleref.com/John/16/John-chapter-16.html</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800" dirty="0">
                <a:solidFill>
                  <a:srgbClr val="000000"/>
                </a:solidFill>
                <a:effectLst/>
                <a:latin typeface="Work Sans" pitchFamily="2" charset="0"/>
                <a:ea typeface="Times New Roman" panose="02020603050405020304" pitchFamily="18" charset="0"/>
                <a:cs typeface="Segoe UI" panose="020B0502040204020203" pitchFamily="34" charset="0"/>
              </a:rPr>
              <a:t>John 16:  33</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baseline="30000" dirty="0">
                <a:solidFill>
                  <a:srgbClr val="000000"/>
                </a:solidFill>
                <a:effectLst/>
                <a:latin typeface="Work Sans" pitchFamily="2" charset="0"/>
                <a:ea typeface="Times New Roman" panose="02020603050405020304" pitchFamily="18" charset="0"/>
                <a:cs typeface="Segoe UI" panose="020B0502040204020203" pitchFamily="34" charset="0"/>
              </a:rPr>
              <a:t> </a:t>
            </a:r>
            <a:r>
              <a:rPr lang="en-GB" sz="1000" dirty="0">
                <a:solidFill>
                  <a:srgbClr val="000000"/>
                </a:solidFill>
                <a:effectLst/>
                <a:latin typeface="Work Sans" pitchFamily="2" charset="0"/>
                <a:ea typeface="Times New Roman" panose="02020603050405020304" pitchFamily="18" charset="0"/>
                <a:cs typeface="Segoe UI" panose="020B0502040204020203" pitchFamily="34" charset="0"/>
              </a:rPr>
              <a:t>“I have told you these things, so that in me you may have peace. In this world you will have trouble. But take heart! I have overcome the world.” (NIV)</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Times New Roman" panose="02020603050405020304" pitchFamily="18" charset="0"/>
                <a:cs typeface="Segoe UI" panose="020B0502040204020203"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000000"/>
                </a:solidFill>
                <a:effectLst/>
                <a:latin typeface="Work Sans" pitchFamily="2" charset="0"/>
                <a:ea typeface="Times New Roman" panose="02020603050405020304" pitchFamily="18" charset="0"/>
                <a:cs typeface="Segoe UI" panose="020B0502040204020203" pitchFamily="34" charset="0"/>
              </a:rPr>
              <a:t>Context and chapter summary:  John chapter 20</a:t>
            </a:r>
            <a:r>
              <a:rPr lang="en-GB" sz="1000" dirty="0">
                <a:latin typeface="Work Sans" pitchFamily="2" charset="0"/>
                <a:ea typeface="Times New Roman" panose="02020603050405020304" pitchFamily="18" charset="0"/>
                <a:cs typeface="Times New Roman" panose="02020603050405020304" pitchFamily="18" charset="0"/>
              </a:rPr>
              <a:t> </a:t>
            </a:r>
            <a:r>
              <a:rPr lang="en-GB" sz="1000" b="1" u="sng" dirty="0">
                <a:solidFill>
                  <a:srgbClr val="0000FF"/>
                </a:solidFill>
                <a:effectLst/>
                <a:latin typeface="Work Sans" pitchFamily="2" charset="0"/>
                <a:ea typeface="Times New Roman" panose="02020603050405020304" pitchFamily="18" charset="0"/>
                <a:cs typeface="Segoe UI" panose="020B0502040204020203" pitchFamily="34" charset="0"/>
                <a:hlinkClick r:id="rId7"/>
              </a:rPr>
              <a:t>https://www.bibleref.com/John/20/John-20-19.html</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John 20:  19</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On the evening of that first day of the week, when the disciples were together, with the doors locked for fear of the Jewish leaders, Jesus came and stood among them and said, “Peace be with you!”</a:t>
            </a:r>
          </a:p>
        </p:txBody>
      </p:sp>
      <p:sp>
        <p:nvSpPr>
          <p:cNvPr id="11" name="TextBox 10">
            <a:extLst>
              <a:ext uri="{FF2B5EF4-FFF2-40B4-BE49-F238E27FC236}">
                <a16:creationId xmlns:a16="http://schemas.microsoft.com/office/drawing/2014/main" id="{18CF7713-7724-6A42-8C8D-C0F798F13F2B}"/>
              </a:ext>
            </a:extLst>
          </p:cNvPr>
          <p:cNvSpPr txBox="1">
            <a:spLocks noGrp="1" noRot="1" noMove="1" noResize="1" noEditPoints="1" noAdjustHandles="1" noChangeArrowheads="1" noChangeShapeType="1"/>
          </p:cNvSpPr>
          <p:nvPr/>
        </p:nvSpPr>
        <p:spPr>
          <a:xfrm>
            <a:off x="262553" y="344531"/>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F51FD9F3-0A01-9319-85FF-5D485FC5A550}"/>
              </a:ext>
            </a:extLst>
          </p:cNvPr>
          <p:cNvSpPr txBox="1">
            <a:spLocks noGrp="1" noRot="1" noMove="1" noResize="1" noEditPoints="1" noAdjustHandles="1" noChangeArrowheads="1" noChangeShapeType="1"/>
          </p:cNvSpPr>
          <p:nvPr/>
        </p:nvSpPr>
        <p:spPr>
          <a:xfrm>
            <a:off x="296800" y="1488566"/>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Tree>
    <p:extLst>
      <p:ext uri="{BB962C8B-B14F-4D97-AF65-F5344CB8AC3E}">
        <p14:creationId xmlns:p14="http://schemas.microsoft.com/office/powerpoint/2010/main" val="78753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5465A0-A351-C77C-7F5F-5E096E58C0FA}"/>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F63E41D-1B71-36E2-10BC-24DE0EB47B65}"/>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do I understand Christmas to mean for many Christians?  What does it mean to me?</a:t>
            </a:r>
            <a:endParaRPr lang="en-US" sz="2400" dirty="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55973" y="2027836"/>
            <a:ext cx="7884160" cy="1155188"/>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Recap and revisit prior knowledge learnt in previous years.</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Begin to understand what Christmas means for many Christians.</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Explore their own understanding of Christmas.</a:t>
            </a:r>
          </a:p>
          <a:p>
            <a:pPr marL="228600">
              <a:lnSpc>
                <a:spcPct val="106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religious vocabulary:  </a:t>
            </a:r>
            <a:r>
              <a:rPr lang="en-GB" sz="1000" dirty="0">
                <a:effectLst/>
                <a:latin typeface="Work Sans" pitchFamily="2" charset="0"/>
                <a:ea typeface="Calibri" panose="020F0502020204030204" pitchFamily="34" charset="0"/>
                <a:cs typeface="Times New Roman" panose="02020603050405020304" pitchFamily="18" charset="0"/>
              </a:rPr>
              <a:t>Names of the key people in the nativity story, advent, prophet, prophecy, gold, frankincense, myrrh, Incarnation</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p:cNvSpPr>
          <p:nvPr/>
        </p:nvSpPr>
        <p:spPr>
          <a:xfrm>
            <a:off x="3557610" y="3771356"/>
            <a:ext cx="8337589" cy="2554545"/>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the big question for the unit:  </a:t>
            </a:r>
          </a:p>
          <a:p>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I</a:t>
            </a:r>
            <a: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t>s the Christmas message of peace still relevant for today’s world?</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Light" panose="020F0302020204030204" pitchFamily="34" charset="0"/>
              </a:rPr>
              <a:t>A line is placed on the carpet – one end ‘yes’.  The other end ‘no’.  In the middle ‘not sure.’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Pupils place themselves along the line.</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Teachers to make</a:t>
            </a:r>
            <a:r>
              <a:rPr lang="en-GB" sz="1000" b="1" dirty="0">
                <a:effectLst/>
                <a:latin typeface="Work Sans" pitchFamily="2" charset="0"/>
                <a:ea typeface="Calibri" panose="020F0502020204030204" pitchFamily="34" charset="0"/>
                <a:cs typeface="Times New Roman" panose="02020603050405020304" pitchFamily="18" charset="0"/>
              </a:rPr>
              <a:t> an assessment</a:t>
            </a:r>
            <a:r>
              <a:rPr lang="en-GB" sz="1000" dirty="0">
                <a:effectLst/>
                <a:latin typeface="Work Sans" pitchFamily="2" charset="0"/>
                <a:ea typeface="Calibri" panose="020F0502020204030204" pitchFamily="34" charset="0"/>
                <a:cs typeface="Times New Roman" panose="02020603050405020304" pitchFamily="18" charset="0"/>
              </a:rPr>
              <a:t> of pupils’ responses.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Talk to you partner and explain why you have positioned yourself where you have on the line.</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To note:</a:t>
            </a:r>
            <a:r>
              <a:rPr lang="en-GB" sz="1000" dirty="0">
                <a:effectLst/>
                <a:latin typeface="Work Sans" pitchFamily="2" charset="0"/>
                <a:ea typeface="Calibri" panose="020F0502020204030204" pitchFamily="34" charset="0"/>
                <a:cs typeface="Times New Roman" panose="02020603050405020304" pitchFamily="18" charset="0"/>
              </a:rPr>
              <a:t>  This exercise will be repeated at the end of the unit.  Do the pupils respond differently?</a:t>
            </a: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Intentions:</a:t>
            </a:r>
            <a:r>
              <a:rPr lang="en-GB" sz="1600" dirty="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sp>
        <p:nvSpPr>
          <p:cNvPr id="4" name="TextBox 3">
            <a:extLst>
              <a:ext uri="{FF2B5EF4-FFF2-40B4-BE49-F238E27FC236}">
                <a16:creationId xmlns:a16="http://schemas.microsoft.com/office/drawing/2014/main" id="{71B1B497-0B45-35C1-1022-E9C0B44336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422105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I understand Christmas to mean for many Christians?  What does it mean to me?</a:t>
            </a:r>
            <a:endParaRPr lang="en-US" sz="2400" dirty="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a:spLocks noGrp="1" noRot="1" noMove="1" noResize="1" noEditPoints="1" noAdjustHandles="1" noChangeArrowheads="1" noChangeShapeType="1"/>
          </p:cNvSpPr>
          <p:nvPr/>
        </p:nvSpPr>
        <p:spPr>
          <a:xfrm>
            <a:off x="3536547" y="2057853"/>
            <a:ext cx="8261212" cy="4862870"/>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What do I understand Christmas to mean for many Christians?  What does it mean to me?</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dirty="0">
                <a:solidFill>
                  <a:srgbClr val="55345A"/>
                </a:solidFill>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Set up a carousel of enquiry-based activities to include the following:  </a:t>
            </a:r>
          </a:p>
          <a:p>
            <a:r>
              <a:rPr lang="en-GB" sz="1000" dirty="0">
                <a:effectLst/>
                <a:latin typeface="Work Sans" pitchFamily="2"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GB" sz="1000" b="1" dirty="0">
                <a:effectLst/>
                <a:latin typeface="Work Sans" pitchFamily="2" charset="0"/>
                <a:ea typeface="Calibri" panose="020F0502020204030204" pitchFamily="34" charset="0"/>
                <a:cs typeface="Times New Roman" panose="02020603050405020304" pitchFamily="18" charset="0"/>
              </a:rPr>
              <a:t>Table one:</a:t>
            </a:r>
            <a:r>
              <a:rPr lang="en-GB" sz="1000" dirty="0">
                <a:effectLst/>
                <a:latin typeface="Work Sans" pitchFamily="2" charset="0"/>
                <a:ea typeface="Calibri" panose="020F0502020204030204" pitchFamily="34" charset="0"/>
                <a:cs typeface="Times New Roman" panose="02020603050405020304" pitchFamily="18" charset="0"/>
              </a:rPr>
              <a:t>  Picture/artefact/object of the Angel Gabriel, Mary and Joseph?</a:t>
            </a:r>
          </a:p>
          <a:p>
            <a:pPr marL="171450" lvl="0" indent="-171450">
              <a:buFont typeface="Arial" panose="020B0604020202020204" pitchFamily="34" charset="0"/>
              <a:buChar char="•"/>
            </a:pPr>
            <a:r>
              <a:rPr lang="en-GB" sz="1000" b="1" dirty="0">
                <a:effectLst/>
                <a:latin typeface="Work Sans" pitchFamily="2" charset="0"/>
                <a:ea typeface="Calibri" panose="020F0502020204030204" pitchFamily="34" charset="0"/>
                <a:cs typeface="Times New Roman" panose="02020603050405020304" pitchFamily="18" charset="0"/>
              </a:rPr>
              <a:t>Table two:</a:t>
            </a:r>
            <a:r>
              <a:rPr lang="en-GB" sz="1000" dirty="0">
                <a:effectLst/>
                <a:latin typeface="Work Sans" pitchFamily="2" charset="0"/>
                <a:ea typeface="Calibri" panose="020F0502020204030204" pitchFamily="34" charset="0"/>
                <a:cs typeface="Times New Roman" panose="02020603050405020304" pitchFamily="18" charset="0"/>
              </a:rPr>
              <a:t>  Picture/artefact/object of the shepherds and wisemen</a:t>
            </a:r>
          </a:p>
          <a:p>
            <a:pPr marL="171450" lvl="0" indent="-171450">
              <a:buFont typeface="Arial" panose="020B0604020202020204" pitchFamily="34" charset="0"/>
              <a:buChar char="•"/>
            </a:pPr>
            <a:r>
              <a:rPr lang="en-GB" sz="1000" b="1" dirty="0">
                <a:effectLst/>
                <a:latin typeface="Work Sans" pitchFamily="2" charset="0"/>
                <a:ea typeface="Calibri" panose="020F0502020204030204" pitchFamily="34" charset="0"/>
                <a:cs typeface="Times New Roman" panose="02020603050405020304" pitchFamily="18" charset="0"/>
              </a:rPr>
              <a:t>Table three:</a:t>
            </a:r>
            <a:r>
              <a:rPr lang="en-GB" sz="1000" dirty="0">
                <a:effectLst/>
                <a:latin typeface="Work Sans" pitchFamily="2" charset="0"/>
                <a:ea typeface="Calibri" panose="020F0502020204030204" pitchFamily="34" charset="0"/>
                <a:cs typeface="Times New Roman" panose="02020603050405020304" pitchFamily="18" charset="0"/>
              </a:rPr>
              <a:t>  Picture /artefact/object of the three gifts   – gold, frankincense and myrrh</a:t>
            </a:r>
          </a:p>
          <a:p>
            <a:pPr marL="171450" lvl="0" indent="-171450">
              <a:buFont typeface="Arial" panose="020B0604020202020204" pitchFamily="34" charset="0"/>
              <a:buChar char="•"/>
            </a:pPr>
            <a:r>
              <a:rPr lang="en-GB" sz="1000" b="1" dirty="0">
                <a:effectLst/>
                <a:latin typeface="Work Sans" pitchFamily="2" charset="0"/>
                <a:ea typeface="Calibri" panose="020F0502020204030204" pitchFamily="34" charset="0"/>
                <a:cs typeface="Times New Roman" panose="02020603050405020304" pitchFamily="18" charset="0"/>
              </a:rPr>
              <a:t>Table four:  </a:t>
            </a:r>
            <a:r>
              <a:rPr lang="en-GB" sz="1000" dirty="0">
                <a:effectLst/>
                <a:latin typeface="Work Sans" pitchFamily="2" charset="0"/>
                <a:ea typeface="Calibri" panose="020F0502020204030204" pitchFamily="34" charset="0"/>
                <a:cs typeface="Times New Roman" panose="02020603050405020304" pitchFamily="18" charset="0"/>
              </a:rPr>
              <a:t>Picture/statute of baby Jesus</a:t>
            </a:r>
          </a:p>
          <a:p>
            <a:pPr marL="171450" lvl="0" indent="-171450">
              <a:buFont typeface="Arial" panose="020B0604020202020204" pitchFamily="34" charset="0"/>
              <a:buChar char="•"/>
            </a:pPr>
            <a:r>
              <a:rPr lang="en-GB" sz="1000" b="1" dirty="0">
                <a:effectLst/>
                <a:latin typeface="Work Sans" pitchFamily="2" charset="0"/>
                <a:ea typeface="Calibri" panose="020F0502020204030204" pitchFamily="34" charset="0"/>
                <a:cs typeface="Times New Roman" panose="02020603050405020304" pitchFamily="18" charset="0"/>
              </a:rPr>
              <a:t>Table five:  </a:t>
            </a:r>
            <a:r>
              <a:rPr lang="en-GB" sz="1000" dirty="0">
                <a:effectLst/>
                <a:latin typeface="Work Sans" pitchFamily="2" charset="0"/>
                <a:ea typeface="Calibri" panose="020F0502020204030204" pitchFamily="34" charset="0"/>
                <a:cs typeface="Times New Roman" panose="02020603050405020304" pitchFamily="18" charset="0"/>
              </a:rPr>
              <a:t>Picture/real thing – Christingle</a:t>
            </a:r>
          </a:p>
          <a:p>
            <a:pPr marL="171450" lvl="0" indent="-171450">
              <a:buFont typeface="Arial" panose="020B0604020202020204" pitchFamily="34" charset="0"/>
              <a:buChar char="•"/>
            </a:pPr>
            <a:r>
              <a:rPr lang="en-GB" sz="1000" b="1" dirty="0">
                <a:effectLst/>
                <a:latin typeface="Work Sans" pitchFamily="2" charset="0"/>
                <a:ea typeface="Calibri" panose="020F0502020204030204" pitchFamily="34" charset="0"/>
                <a:cs typeface="Times New Roman" panose="02020603050405020304" pitchFamily="18" charset="0"/>
              </a:rPr>
              <a:t>Table six:</a:t>
            </a:r>
            <a:r>
              <a:rPr lang="en-GB" sz="1000" dirty="0">
                <a:effectLst/>
                <a:latin typeface="Work Sans" pitchFamily="2" charset="0"/>
                <a:ea typeface="Calibri" panose="020F0502020204030204" pitchFamily="34" charset="0"/>
                <a:cs typeface="Times New Roman" panose="02020603050405020304" pitchFamily="18" charset="0"/>
              </a:rPr>
              <a:t>  Advent wreath</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Divide the class into six groups.  Pupils hold a conversation in groups of three.  Each group to visit three tables.  If time allows, more tables can be visited.</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Model </a:t>
            </a:r>
            <a:r>
              <a:rPr lang="en-GB" sz="1000" dirty="0">
                <a:effectLst/>
                <a:latin typeface="Work Sans" pitchFamily="2" charset="0"/>
                <a:ea typeface="Calibri" panose="020F0502020204030204" pitchFamily="34" charset="0"/>
                <a:cs typeface="Times New Roman" panose="02020603050405020304" pitchFamily="18" charset="0"/>
              </a:rPr>
              <a:t>what a quality conversation looks like.  Highlight the importance of using religious vocabulary during the conversation.</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questions to explore at each table: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already know about what is in front of you?</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is the ‘item’ connected to Christmas?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meaning and significance does the ‘item’ give to Christmas for many Christians?</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Circle time: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An opportunity to draw on the independent enquiry that has taken place, to address misconceptions and fill in the knowledge gaps.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Discussion one:</a:t>
            </a:r>
            <a:r>
              <a:rPr lang="en-GB" sz="1000" b="1" dirty="0">
                <a:latin typeface="Work Sans" pitchFamily="2" charset="0"/>
                <a:ea typeface="Calibri" panose="020F0502020204030204" pitchFamily="34" charset="0"/>
                <a:cs typeface="Times New Roman" panose="02020603050405020304" pitchFamily="18" charset="0"/>
              </a:rPr>
              <a:t> </a:t>
            </a:r>
            <a:r>
              <a:rPr lang="en-GB" sz="1000" dirty="0">
                <a:effectLst/>
                <a:latin typeface="Work Sans" pitchFamily="2" charset="0"/>
                <a:ea typeface="Calibri" panose="020F0502020204030204" pitchFamily="34" charset="0"/>
                <a:cs typeface="Times New Roman" panose="02020603050405020304" pitchFamily="18" charset="0"/>
              </a:rPr>
              <a:t>Place the key people (not Jesus) in the nativity story in the middle of the circle.</a:t>
            </a:r>
          </a:p>
          <a:p>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CF4D164-8F3C-4184-1B2E-55097E33920D}"/>
              </a:ext>
            </a:extLst>
          </p:cNvPr>
          <p:cNvSpPr>
            <a:spLocks noGrp="1" noRot="1" noMove="1" noResize="1" noEditPoints="1" noAdjustHandles="1" noChangeArrowheads="1" noChangeShapeType="1"/>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12" name="TextBox 11">
            <a:extLst>
              <a:ext uri="{FF2B5EF4-FFF2-40B4-BE49-F238E27FC236}">
                <a16:creationId xmlns:a16="http://schemas.microsoft.com/office/drawing/2014/main" id="{FE5A9F12-C1AE-C12A-CB9B-9506465DCEA2}"/>
              </a:ext>
            </a:extLst>
          </p:cNvPr>
          <p:cNvSpPr txBox="1">
            <a:spLocks noGrp="1" noRot="1" noMove="1" noResize="1" noEditPoints="1" noAdjustHandles="1" noChangeArrowheads="1" noChangeShapeType="1"/>
          </p:cNvSpPr>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1441327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I understand Christmas to mean for many Christians?  What does it mean to me?</a:t>
            </a:r>
            <a:endParaRPr lang="en-US" sz="2400" dirty="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a:spLocks/>
          </p:cNvSpPr>
          <p:nvPr/>
        </p:nvSpPr>
        <p:spPr>
          <a:xfrm>
            <a:off x="3456059" y="1853370"/>
            <a:ext cx="8261212" cy="5016758"/>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we know about each of these people?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Why are they significant in helping to understand the meaning of Christmas?</a:t>
            </a:r>
          </a:p>
          <a:p>
            <a:pPr marL="228600"/>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Discussion two:</a:t>
            </a:r>
            <a:r>
              <a:rPr lang="en-GB" sz="1000" b="1" dirty="0">
                <a:latin typeface="Work Sans" pitchFamily="2" charset="0"/>
                <a:ea typeface="Calibri" panose="020F0502020204030204" pitchFamily="34" charset="0"/>
                <a:cs typeface="Times New Roman" panose="02020603050405020304" pitchFamily="18" charset="0"/>
              </a:rPr>
              <a:t> </a:t>
            </a:r>
            <a:r>
              <a:rPr lang="en-GB" sz="1000" dirty="0">
                <a:effectLst/>
                <a:latin typeface="Work Sans" pitchFamily="2" charset="0"/>
                <a:ea typeface="Calibri" panose="020F0502020204030204" pitchFamily="34" charset="0"/>
                <a:cs typeface="Times New Roman" panose="02020603050405020304" pitchFamily="18" charset="0"/>
              </a:rPr>
              <a:t>Place the Christingle in the middle of the circle.</a:t>
            </a:r>
          </a:p>
          <a:p>
            <a:r>
              <a:rPr lang="en-GB" sz="1000" dirty="0">
                <a:effectLst/>
                <a:latin typeface="Work Sans" pitchFamily="2" charset="0"/>
                <a:ea typeface="Calibri" panose="020F0502020204030204" pitchFamily="34" charset="0"/>
                <a:cs typeface="Times New Roman" panose="02020603050405020304" pitchFamily="18" charset="0"/>
              </a:rPr>
              <a:t>Key questions: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Describe the symbolism of the Christingle.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does the Christingle connect to Jesus?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Discussion three:</a:t>
            </a:r>
            <a:r>
              <a:rPr lang="en-GB" sz="1000" b="1" dirty="0">
                <a:latin typeface="Work Sans" pitchFamily="2" charset="0"/>
                <a:ea typeface="Calibri" panose="020F0502020204030204" pitchFamily="34" charset="0"/>
                <a:cs typeface="Times New Roman" panose="02020603050405020304" pitchFamily="18" charset="0"/>
              </a:rPr>
              <a:t> </a:t>
            </a:r>
            <a:r>
              <a:rPr lang="en-GB" sz="1000" dirty="0">
                <a:effectLst/>
                <a:latin typeface="Work Sans" pitchFamily="2" charset="0"/>
                <a:ea typeface="Calibri" panose="020F0502020204030204" pitchFamily="34" charset="0"/>
                <a:cs typeface="Times New Roman" panose="02020603050405020304" pitchFamily="18" charset="0"/>
              </a:rPr>
              <a:t>Place the Advent wreath in the middle of the circle.</a:t>
            </a:r>
          </a:p>
          <a:p>
            <a:r>
              <a:rPr lang="en-GB" sz="1000" dirty="0">
                <a:effectLst/>
                <a:latin typeface="Work Sans" pitchFamily="2" charset="0"/>
                <a:ea typeface="Calibri" panose="020F0502020204030204" pitchFamily="34" charset="0"/>
                <a:cs typeface="Times New Roman" panose="02020603050405020304" pitchFamily="18" charset="0"/>
              </a:rPr>
              <a:t>Key questions: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can you tell me about Advent?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can you tell me about the significance of each candle?</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Discussion four:</a:t>
            </a:r>
            <a:r>
              <a:rPr lang="en-GB" sz="1000" b="1" dirty="0">
                <a:latin typeface="Work Sans" pitchFamily="2" charset="0"/>
                <a:ea typeface="Calibri" panose="020F0502020204030204" pitchFamily="34" charset="0"/>
                <a:cs typeface="Times New Roman" panose="02020603050405020304" pitchFamily="18" charset="0"/>
              </a:rPr>
              <a:t> </a:t>
            </a:r>
            <a:r>
              <a:rPr lang="en-GB" sz="1000" dirty="0">
                <a:effectLst/>
                <a:latin typeface="Work Sans" pitchFamily="2" charset="0"/>
                <a:ea typeface="Calibri" panose="020F0502020204030204" pitchFamily="34" charset="0"/>
                <a:cs typeface="Times New Roman" panose="02020603050405020304" pitchFamily="18" charset="0"/>
              </a:rPr>
              <a:t>Place baby Jesus in the middle of the circle</a:t>
            </a:r>
          </a:p>
          <a:p>
            <a:r>
              <a:rPr lang="en-GB" sz="1000" dirty="0">
                <a:effectLst/>
                <a:latin typeface="Work Sans" pitchFamily="2" charset="0"/>
                <a:ea typeface="Calibri" panose="020F0502020204030204" pitchFamily="34" charset="0"/>
                <a:cs typeface="Times New Roman" panose="02020603050405020304" pitchFamily="18" charset="0"/>
              </a:rPr>
              <a:t>Key questions: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 wonder what you can tell me about this person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 wonder what this person has to do with the meaning of Christmas for many Christians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Introduce</a:t>
            </a:r>
            <a:r>
              <a:rPr lang="en-GB" sz="1000" dirty="0">
                <a:effectLst/>
                <a:latin typeface="Work Sans" pitchFamily="2" charset="0"/>
                <a:ea typeface="Calibri" panose="020F0502020204030204" pitchFamily="34" charset="0"/>
                <a:cs typeface="Times New Roman" panose="02020603050405020304" pitchFamily="18" charset="0"/>
              </a:rPr>
              <a:t> pupils to the word – </a:t>
            </a:r>
            <a:r>
              <a:rPr lang="en-GB" sz="1000" b="1" dirty="0">
                <a:effectLst/>
                <a:latin typeface="Work Sans" pitchFamily="2" charset="0"/>
                <a:ea typeface="Calibri" panose="020F0502020204030204" pitchFamily="34" charset="0"/>
                <a:cs typeface="Times New Roman" panose="02020603050405020304" pitchFamily="18" charset="0"/>
              </a:rPr>
              <a:t>incarnation.  </a:t>
            </a:r>
            <a:r>
              <a:rPr lang="en-GB" sz="1000" dirty="0">
                <a:effectLst/>
                <a:latin typeface="Work Sans" pitchFamily="2" charset="0"/>
                <a:ea typeface="Calibri" panose="020F0502020204030204" pitchFamily="34" charset="0"/>
                <a:cs typeface="Times New Roman" panose="02020603050405020304" pitchFamily="18" charset="0"/>
              </a:rPr>
              <a:t>Are pupils able to recall what it means?  Explain that this is the core concept that will be explored throughout the whole unit of learning.</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Each pupil is given a post it note and asked to respond to the question/s.  (Choose the ones that best suits the make up of your class)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 wonder what Christmas means to you?</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 wonder what Christmas means to a believer?</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 wonder what feelings/emotions/activities you associate with the days that surround the festival of Christmas?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If you had to choose three words to describe the meaning of Christmas either for you or for the Christian community, what would they be?</a:t>
            </a:r>
          </a:p>
          <a:p>
            <a:pPr marL="171450" lvl="0" indent="-171450">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Post notes to go on to the RE learning journey wall.</a:t>
            </a:r>
          </a:p>
        </p:txBody>
      </p:sp>
      <p:sp>
        <p:nvSpPr>
          <p:cNvPr id="4" name="Rectangle 3">
            <a:extLst>
              <a:ext uri="{FF2B5EF4-FFF2-40B4-BE49-F238E27FC236}">
                <a16:creationId xmlns:a16="http://schemas.microsoft.com/office/drawing/2014/main" id="{CCF4D164-8F3C-4184-1B2E-55097E33920D}"/>
              </a:ext>
            </a:extLst>
          </p:cNvPr>
          <p:cNvSpPr>
            <a:spLocks noGrp="1" noRot="1" noMove="1" noResize="1" noEditPoints="1" noAdjustHandles="1" noChangeArrowheads="1" noChangeShapeType="1"/>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12" name="TextBox 11">
            <a:extLst>
              <a:ext uri="{FF2B5EF4-FFF2-40B4-BE49-F238E27FC236}">
                <a16:creationId xmlns:a16="http://schemas.microsoft.com/office/drawing/2014/main" id="{FE5A9F12-C1AE-C12A-CB9B-9506465DCEA2}"/>
              </a:ext>
            </a:extLst>
          </p:cNvPr>
          <p:cNvSpPr txBox="1">
            <a:spLocks noGrp="1" noRot="1" noMove="1" noResize="1" noEditPoints="1" noAdjustHandles="1" noChangeArrowheads="1" noChangeShapeType="1"/>
          </p:cNvSpPr>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3946264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785FF21E3A1444BE0DFE2E5C59DFFC" ma:contentTypeVersion="6" ma:contentTypeDescription="Create a new document." ma:contentTypeScope="" ma:versionID="4140d98b5e72ec949c32c2c289918fb9">
  <xsd:schema xmlns:xsd="http://www.w3.org/2001/XMLSchema" xmlns:xs="http://www.w3.org/2001/XMLSchema" xmlns:p="http://schemas.microsoft.com/office/2006/metadata/properties" xmlns:ns2="37c5c6fe-bc8e-4494-977e-45e76d6ce1fa" xmlns:ns3="62940bfc-e56c-4552-8076-1b7135828164" targetNamespace="http://schemas.microsoft.com/office/2006/metadata/properties" ma:root="true" ma:fieldsID="91e60c445ca9e904630b9d9ce2925bd6" ns2:_="" ns3:_="">
    <xsd:import namespace="37c5c6fe-bc8e-4494-977e-45e76d6ce1fa"/>
    <xsd:import namespace="62940bfc-e56c-4552-8076-1b71358281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5c6fe-bc8e-4494-977e-45e76d6ce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940bfc-e56c-4552-8076-1b71358281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EFC110-CC92-47AE-9EFF-14B0AFBAC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c5c6fe-bc8e-4494-977e-45e76d6ce1fa"/>
    <ds:schemaRef ds:uri="62940bfc-e56c-4552-8076-1b7135828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7C7708-1240-4341-9AA8-C6C3E232AADA}">
  <ds:schemaRefs>
    <ds:schemaRef ds:uri="http://schemas.microsoft.com/sharepoint/v3/contenttype/forms"/>
  </ds:schemaRefs>
</ds:datastoreItem>
</file>

<file path=customXml/itemProps3.xml><?xml version="1.0" encoding="utf-8"?>
<ds:datastoreItem xmlns:ds="http://schemas.openxmlformats.org/officeDocument/2006/customXml" ds:itemID="{F55E30A2-91F7-4F5A-8FBD-AE0CC271E7BC}">
  <ds:schemaRefs>
    <ds:schemaRef ds:uri="http://purl.org/dc/elements/1.1/"/>
    <ds:schemaRef ds:uri="http://schemas.microsoft.com/office/2006/metadata/properties"/>
    <ds:schemaRef ds:uri="62940bfc-e56c-4552-8076-1b7135828164"/>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37c5c6fe-bc8e-4494-977e-45e76d6ce1f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131</TotalTime>
  <Words>7386</Words>
  <Application>Microsoft Office PowerPoint</Application>
  <PresentationFormat>Widescreen</PresentationFormat>
  <Paragraphs>655</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Ingram-Smith</dc:creator>
  <cp:lastModifiedBy>Leila Ingram-Smith</cp:lastModifiedBy>
  <cp:revision>12</cp:revision>
  <dcterms:created xsi:type="dcterms:W3CDTF">2023-08-07T11:25:47Z</dcterms:created>
  <dcterms:modified xsi:type="dcterms:W3CDTF">2023-09-08T11:08:03Z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0x01010017785FF21E3A1444BE0DFE2E5C59DFFC</vt:lpwstr>
  </property>
</Properties>
</file>