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 id="2147483664" r:id="rId6"/>
  </p:sldMasterIdLst>
  <p:notesMasterIdLst>
    <p:notesMasterId r:id="rId36"/>
  </p:notesMasterIdLst>
  <p:sldIdLst>
    <p:sldId id="279" r:id="rId7"/>
    <p:sldId id="258" r:id="rId8"/>
    <p:sldId id="259" r:id="rId9"/>
    <p:sldId id="260" r:id="rId10"/>
    <p:sldId id="280" r:id="rId11"/>
    <p:sldId id="281" r:id="rId12"/>
    <p:sldId id="282" r:id="rId13"/>
    <p:sldId id="261" r:id="rId14"/>
    <p:sldId id="263" r:id="rId15"/>
    <p:sldId id="264" r:id="rId16"/>
    <p:sldId id="283" r:id="rId17"/>
    <p:sldId id="265" r:id="rId18"/>
    <p:sldId id="266" r:id="rId19"/>
    <p:sldId id="267" r:id="rId20"/>
    <p:sldId id="284" r:id="rId21"/>
    <p:sldId id="268" r:id="rId22"/>
    <p:sldId id="269" r:id="rId23"/>
    <p:sldId id="270" r:id="rId24"/>
    <p:sldId id="285" r:id="rId25"/>
    <p:sldId id="271" r:id="rId26"/>
    <p:sldId id="272" r:id="rId27"/>
    <p:sldId id="273" r:id="rId28"/>
    <p:sldId id="286" r:id="rId29"/>
    <p:sldId id="274" r:id="rId30"/>
    <p:sldId id="275" r:id="rId31"/>
    <p:sldId id="276" r:id="rId32"/>
    <p:sldId id="287" r:id="rId33"/>
    <p:sldId id="277" r:id="rId34"/>
    <p:sldId id="26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a:srgbClr val="2D80A5"/>
    <a:srgbClr val="F27A18"/>
    <a:srgbClr val="3063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C5BECD-3501-4FAE-89B9-295E5DD5B585}" v="16" dt="2023-09-03T17:51:21.7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5/10/relationships/revisionInfo" Target="revisionInfo.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17C5BECD-3501-4FAE-89B9-295E5DD5B585}"/>
    <pc:docChg chg="modSld">
      <pc:chgData name="Mary Thorne" userId="S::mary.thorne@london.anglican.org::a5b5e5da-c416-47bf-aff9-8cca5d278713" providerId="AD" clId="Web-{17C5BECD-3501-4FAE-89B9-295E5DD5B585}" dt="2023-09-03T17:51:14.746" v="6" actId="20577"/>
      <pc:docMkLst>
        <pc:docMk/>
      </pc:docMkLst>
      <pc:sldChg chg="modSp">
        <pc:chgData name="Mary Thorne" userId="S::mary.thorne@london.anglican.org::a5b5e5da-c416-47bf-aff9-8cca5d278713" providerId="AD" clId="Web-{17C5BECD-3501-4FAE-89B9-295E5DD5B585}" dt="2023-09-03T17:51:14.746" v="6" actId="20577"/>
        <pc:sldMkLst>
          <pc:docMk/>
          <pc:sldMk cId="3182440204" sldId="279"/>
        </pc:sldMkLst>
        <pc:spChg chg="mod">
          <ac:chgData name="Mary Thorne" userId="S::mary.thorne@london.anglican.org::a5b5e5da-c416-47bf-aff9-8cca5d278713" providerId="AD" clId="Web-{17C5BECD-3501-4FAE-89B9-295E5DD5B585}" dt="2023-09-03T17:51:14.746" v="6" actId="20577"/>
          <ac:spMkLst>
            <pc:docMk/>
            <pc:sldMk cId="3182440204" sldId="279"/>
            <ac:spMk id="26" creationId="{BBD0E2F0-DFE2-AAEC-FB94-EABF9A7B52B4}"/>
          </ac:spMkLst>
        </pc:spChg>
      </pc:sldChg>
    </pc:docChg>
  </pc:docChgLst>
  <pc:docChgLst>
    <pc:chgData name="Leila Ingram-Smith" userId="abf53238-41da-4e01-a2dc-9d152a2d4646" providerId="ADAL" clId="{1DF543BF-22E6-4A51-AA7C-E066768996E2}"/>
    <pc:docChg chg="modSld">
      <pc:chgData name="Leila Ingram-Smith" userId="abf53238-41da-4e01-a2dc-9d152a2d4646" providerId="ADAL" clId="{1DF543BF-22E6-4A51-AA7C-E066768996E2}" dt="2023-09-01T09:44:57.165" v="1" actId="207"/>
      <pc:docMkLst>
        <pc:docMk/>
      </pc:docMkLst>
      <pc:sldChg chg="modSp mod">
        <pc:chgData name="Leila Ingram-Smith" userId="abf53238-41da-4e01-a2dc-9d152a2d4646" providerId="ADAL" clId="{1DF543BF-22E6-4A51-AA7C-E066768996E2}" dt="2023-08-31T13:57:45.893" v="0" actId="207"/>
        <pc:sldMkLst>
          <pc:docMk/>
          <pc:sldMk cId="1129125702" sldId="263"/>
        </pc:sldMkLst>
        <pc:spChg chg="mod">
          <ac:chgData name="Leila Ingram-Smith" userId="abf53238-41da-4e01-a2dc-9d152a2d4646" providerId="ADAL" clId="{1DF543BF-22E6-4A51-AA7C-E066768996E2}" dt="2023-08-31T13:57:45.893" v="0" actId="207"/>
          <ac:spMkLst>
            <pc:docMk/>
            <pc:sldMk cId="1129125702" sldId="263"/>
            <ac:spMk id="22" creationId="{DCADF510-8CFF-BEDA-98C7-AAE125765A82}"/>
          </ac:spMkLst>
        </pc:spChg>
      </pc:sldChg>
      <pc:sldChg chg="modSp mod">
        <pc:chgData name="Leila Ingram-Smith" userId="abf53238-41da-4e01-a2dc-9d152a2d4646" providerId="ADAL" clId="{1DF543BF-22E6-4A51-AA7C-E066768996E2}" dt="2023-09-01T09:44:57.165" v="1" actId="207"/>
        <pc:sldMkLst>
          <pc:docMk/>
          <pc:sldMk cId="663148310" sldId="272"/>
        </pc:sldMkLst>
        <pc:spChg chg="mod">
          <ac:chgData name="Leila Ingram-Smith" userId="abf53238-41da-4e01-a2dc-9d152a2d4646" providerId="ADAL" clId="{1DF543BF-22E6-4A51-AA7C-E066768996E2}" dt="2023-09-01T09:44:57.165" v="1" actId="207"/>
          <ac:spMkLst>
            <pc:docMk/>
            <pc:sldMk cId="663148310" sldId="272"/>
            <ac:spMk id="22" creationId="{DCADF510-8CFF-BEDA-98C7-AAE125765A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E449F9-3A4C-4E0D-9A5E-FD087C2F9A32}" type="datetimeFigureOut">
              <a:rPr lang="en-GB" smtClean="0"/>
              <a:t>03/09/2023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6DF26A-7FD6-4F25-BC82-9A1B4994ABD2}" type="slidenum">
              <a:rPr lang="en-GB" smtClean="0"/>
              <a:t>‹#›</a:t>
            </a:fld>
            <a:endParaRPr lang="en-GB"/>
          </a:p>
        </p:txBody>
      </p:sp>
    </p:spTree>
    <p:extLst>
      <p:ext uri="{BB962C8B-B14F-4D97-AF65-F5344CB8AC3E}">
        <p14:creationId xmlns:p14="http://schemas.microsoft.com/office/powerpoint/2010/main" val="27192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29</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9/3/2023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9/3/2023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9/3/2023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9/3/2023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9/3/2023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9/3/2023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ogfVBP35U-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bc.co.uk/religion/religions/christianity/prayer/lordsprayer_1.s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request.org.uk/resource/restart/2016/07/05/the-lords-prayer/"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52184-616A-3C5A-83A1-C1F4949DCB66}"/>
              </a:ext>
            </a:extLst>
          </p:cNvPr>
          <p:cNvSpPr>
            <a:spLocks noGrp="1" noRot="1" noMove="1" noResize="1" noEditPoints="1" noAdjustHandles="1" noChangeArrowheads="1" noChangeShapeType="1"/>
          </p:cNvSpPr>
          <p:nvPr/>
        </p:nvSpPr>
        <p:spPr>
          <a:xfrm>
            <a:off x="6110053" y="5254420"/>
            <a:ext cx="6081947" cy="160357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6110054" y="2754217"/>
            <a:ext cx="6088973" cy="250381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7026" y="2754217"/>
            <a:ext cx="3022600"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1"/>
            <a:ext cx="12192001" cy="2754216"/>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63177" y="269815"/>
            <a:ext cx="8039647" cy="1229760"/>
          </a:xfrm>
          <a:prstGeom prst="rect">
            <a:avLst/>
          </a:prstGeom>
          <a:noFill/>
        </p:spPr>
        <p:txBody>
          <a:bodyPr wrap="square" rtlCol="0">
            <a:spAutoFit/>
          </a:bodyPr>
          <a:lstStyle/>
          <a:p>
            <a:r>
              <a:rPr lang="en-US" sz="2400">
                <a:solidFill>
                  <a:schemeClr val="bg1"/>
                </a:solidFill>
                <a:latin typeface="Work Sans Light" pitchFamily="2" charset="0"/>
              </a:rPr>
              <a:t>Big Question:</a:t>
            </a:r>
          </a:p>
          <a:p>
            <a:pPr>
              <a:lnSpc>
                <a:spcPct val="107000"/>
              </a:lnSpc>
              <a:spcAft>
                <a:spcPts val="800"/>
              </a:spcAft>
            </a:pP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Why did Jesus teach the Lord’s prayer as the way to pray?</a:t>
            </a:r>
            <a:endParaRPr lang="en-GB" sz="240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799" y="37990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799" y="1547088"/>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9" name="TextBox 18">
            <a:extLst>
              <a:ext uri="{FF2B5EF4-FFF2-40B4-BE49-F238E27FC236}">
                <a16:creationId xmlns:a16="http://schemas.microsoft.com/office/drawing/2014/main" id="{9DE66AFA-E74B-2A5B-54A9-042DB2229AA7}"/>
              </a:ext>
            </a:extLst>
          </p:cNvPr>
          <p:cNvSpPr txBox="1">
            <a:spLocks noGrp="1" noRot="1" noMove="1" noResize="1" noEditPoints="1" noAdjustHandles="1" noChangeArrowheads="1" noChangeShapeType="1"/>
          </p:cNvSpPr>
          <p:nvPr/>
        </p:nvSpPr>
        <p:spPr>
          <a:xfrm>
            <a:off x="6342770" y="5341922"/>
            <a:ext cx="4981012" cy="246221"/>
          </a:xfrm>
          <a:prstGeom prst="rect">
            <a:avLst/>
          </a:prstGeom>
          <a:noFill/>
          <a:ln>
            <a:noFill/>
          </a:ln>
        </p:spPr>
        <p:txBody>
          <a:bodyPr wrap="square" rtlCol="0">
            <a:spAutoFit/>
          </a:bodyPr>
          <a:lstStyle/>
          <a:p>
            <a:r>
              <a:rPr lang="en-GB" sz="1000" b="1">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noGrp="1" noRot="1" noMove="1" noResize="1" noEditPoints="1" noAdjustHandles="1" noChangeArrowheads="1" noChangeShapeType="1"/>
          </p:cNvSpPr>
          <p:nvPr/>
        </p:nvSpPr>
        <p:spPr>
          <a:xfrm>
            <a:off x="6332401" y="2894213"/>
            <a:ext cx="2761778" cy="246221"/>
          </a:xfrm>
          <a:prstGeom prst="rect">
            <a:avLst/>
          </a:prstGeom>
          <a:noFill/>
        </p:spPr>
        <p:txBody>
          <a:bodyPr wrap="square" rtlCol="0">
            <a:spAutoFit/>
          </a:bodyPr>
          <a:lstStyle/>
          <a:p>
            <a:r>
              <a:rPr lang="en-GB" sz="1000" b="1">
                <a:solidFill>
                  <a:srgbClr val="55345A"/>
                </a:solidFill>
                <a:effectLst/>
                <a:latin typeface="Work Sans" pitchFamily="2" charset="0"/>
                <a:ea typeface="Calibri" panose="020F0502020204030204" pitchFamily="34" charset="0"/>
                <a:cs typeface="Times New Roman" panose="02020603050405020304" pitchFamily="18" charset="0"/>
              </a:rPr>
              <a:t>Religious vocabulary: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a:spLocks noGrp="1" noRot="1" noMove="1" noResize="1" noEditPoints="1" noAdjustHandles="1" noChangeArrowheads="1" noChangeShapeType="1"/>
          </p:cNvSpPr>
          <p:nvPr/>
        </p:nvSpPr>
        <p:spPr>
          <a:xfrm>
            <a:off x="208891" y="2894213"/>
            <a:ext cx="2618869" cy="430887"/>
          </a:xfrm>
          <a:prstGeom prst="rect">
            <a:avLst/>
          </a:prstGeom>
          <a:noFill/>
          <a:ln>
            <a:noFill/>
          </a:ln>
        </p:spPr>
        <p:txBody>
          <a:bodyPr wrap="square" rtlCol="0">
            <a:spAutoFit/>
          </a:bodyPr>
          <a:lstStyle/>
          <a:p>
            <a:r>
              <a:rPr lang="en-GB" sz="1100" b="1">
                <a:solidFill>
                  <a:srgbClr val="55345A"/>
                </a:solidFill>
                <a:effectLst/>
                <a:latin typeface="Work Sans" pitchFamily="2" charset="0"/>
                <a:ea typeface="Calibri" panose="020F0502020204030204" pitchFamily="34" charset="0"/>
                <a:cs typeface="Calibri Light" panose="020F0302020204030204" pitchFamily="34" charset="0"/>
              </a:rPr>
              <a:t>What a child needs to know and remember by the end of the unit:</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a:spLocks noGrp="1" noRot="1" noMove="1" noResize="1" noEditPoints="1" noAdjustHandles="1" noChangeArrowheads="1" noChangeShapeType="1"/>
          </p:cNvSpPr>
          <p:nvPr/>
        </p:nvSpPr>
        <p:spPr>
          <a:xfrm>
            <a:off x="3231259" y="2894213"/>
            <a:ext cx="2676930" cy="772456"/>
          </a:xfrm>
          <a:prstGeom prst="rect">
            <a:avLst/>
          </a:prstGeom>
          <a:noFill/>
          <a:ln>
            <a:noFill/>
          </a:ln>
        </p:spPr>
        <p:txBody>
          <a:bodyPr wrap="square" rtlCol="0">
            <a:spAutoFit/>
          </a:bodyPr>
          <a:lstStyle/>
          <a:p>
            <a:r>
              <a:rPr lang="en-GB" sz="1100" b="1">
                <a:solidFill>
                  <a:srgbClr val="55345A"/>
                </a:solidFill>
                <a:effectLst/>
                <a:latin typeface="Work Sans" pitchFamily="2" charset="0"/>
                <a:ea typeface="Calibri" panose="020F0502020204030204" pitchFamily="34" charset="0"/>
                <a:cs typeface="Calibri Light" panose="020F0302020204030204" pitchFamily="34" charset="0"/>
              </a:rPr>
              <a:t>What a child should be able to do (Assessment):</a:t>
            </a:r>
            <a:endParaRPr lang="en-GB" sz="95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teachings, sources of wisdom and authority:</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a:spLocks noGrp="1" noRot="1" noMove="1" noResize="1" noEditPoints="1" noAdjustHandles="1" noChangeArrowheads="1" noChangeShapeType="1"/>
          </p:cNvSpPr>
          <p:nvPr/>
        </p:nvSpPr>
        <p:spPr>
          <a:xfrm>
            <a:off x="9084856" y="3109656"/>
            <a:ext cx="3059349" cy="1323439"/>
          </a:xfrm>
          <a:prstGeom prst="rect">
            <a:avLst/>
          </a:prstGeom>
          <a:noFill/>
          <a:ln>
            <a:noFill/>
          </a:ln>
        </p:spPr>
        <p:txBody>
          <a:bodyPr wrap="square" rtlCol="0">
            <a:spAutoFit/>
          </a:bodyPr>
          <a:lstStyle/>
          <a:p>
            <a:pPr marL="171450" indent="-171450">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Calibri" panose="020F0502020204030204" pitchFamily="34" charset="0"/>
              </a:rPr>
              <a:t>Sins:</a:t>
            </a: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  Actions, words that hurt ourselves, others and are not what God intended.</a:t>
            </a:r>
            <a:endParaRPr lang="en-GB" sz="1000" b="1" kern="1200">
              <a:solidFill>
                <a:srgbClr val="000000"/>
              </a:solidFill>
              <a:effectLst/>
              <a:latin typeface="Work Sans" pitchFamily="2" charset="0"/>
              <a:ea typeface="Times New Roman" panose="02020603050405020304" pitchFamily="18" charset="0"/>
              <a:cs typeface="Calibri" panose="020F0502020204030204" pitchFamily="34" charset="0"/>
            </a:endParaRPr>
          </a:p>
          <a:p>
            <a:pPr marL="171450" lvl="0" indent="-171450">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Calibri" panose="020F0502020204030204" pitchFamily="34" charset="0"/>
              </a:rPr>
              <a:t>Trespasses:</a:t>
            </a: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  Wrong actions against someone else.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Calibri" panose="020F0502020204030204" pitchFamily="34" charset="0"/>
              </a:rPr>
              <a:t>Temptation:</a:t>
            </a: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  the desire to do something wrong or unwise.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a:effectLst/>
                <a:latin typeface="Work Sans" pitchFamily="2" charset="0"/>
                <a:ea typeface="Calibri" panose="020F0502020204030204" pitchFamily="34" charset="0"/>
                <a:cs typeface="Calibri" panose="020F0502020204030204" pitchFamily="34" charset="0"/>
              </a:rPr>
              <a:t>Evil:</a:t>
            </a:r>
            <a:r>
              <a:rPr lang="en-GB" sz="1000">
                <a:effectLst/>
                <a:latin typeface="Work Sans" pitchFamily="2" charset="0"/>
                <a:ea typeface="Calibri" panose="020F0502020204030204" pitchFamily="34" charset="0"/>
                <a:cs typeface="Calibri" panose="020F0502020204030204" pitchFamily="34" charset="0"/>
              </a:rPr>
              <a:t>  Those things that are harmful and destroy that which is good.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noGrp="1" noRot="1" noMove="1" noResize="1" noEditPoints="1" noAdjustHandles="1" noChangeArrowheads="1" noChangeShapeType="1"/>
          </p:cNvSpPr>
          <p:nvPr/>
        </p:nvSpPr>
        <p:spPr>
          <a:xfrm>
            <a:off x="2488505" y="1500776"/>
            <a:ext cx="7988992" cy="1169551"/>
          </a:xfrm>
          <a:prstGeom prst="rect">
            <a:avLst/>
          </a:prstGeom>
          <a:noFill/>
        </p:spPr>
        <p:txBody>
          <a:bodyPr wrap="square" lIns="91440" tIns="45720" rIns="91440" bIns="45720" rtlCol="0" anchor="t">
            <a:spAutoFit/>
          </a:bodyPr>
          <a:lstStyle/>
          <a:p>
            <a:r>
              <a:rPr lang="en-GB" sz="1000" b="1" dirty="0">
                <a:solidFill>
                  <a:schemeClr val="bg1"/>
                </a:solidFill>
                <a:effectLst/>
                <a:latin typeface="Work Sans"/>
                <a:ea typeface="Calibri" panose="020F0502020204030204" pitchFamily="34" charset="0"/>
                <a:cs typeface="Calibri Light"/>
              </a:rPr>
              <a:t>Weekly questions:</a:t>
            </a:r>
            <a:endParaRPr lang="en-GB" sz="1000" dirty="0">
              <a:solidFill>
                <a:schemeClr val="bg1"/>
              </a:solidFill>
              <a:effectLst/>
              <a:latin typeface="Work Sans"/>
              <a:ea typeface="Calibri" panose="020F0502020204030204" pitchFamily="34" charset="0"/>
              <a:cs typeface="Calibri Light"/>
            </a:endParaRPr>
          </a:p>
          <a:p>
            <a:r>
              <a:rPr lang="en-GB" sz="1000" b="1" kern="1200" dirty="0">
                <a:solidFill>
                  <a:schemeClr val="bg1"/>
                </a:solidFill>
                <a:effectLst/>
                <a:latin typeface="Work Sans"/>
                <a:ea typeface="Times New Roman" panose="02020603050405020304" pitchFamily="18" charset="0"/>
                <a:cs typeface="Calibri"/>
              </a:rPr>
              <a:t>Week 1:</a:t>
            </a:r>
            <a:r>
              <a:rPr lang="en-GB" sz="1000" b="1" dirty="0">
                <a:solidFill>
                  <a:schemeClr val="bg1"/>
                </a:solidFill>
                <a:latin typeface="Work Sans"/>
                <a:ea typeface="Times New Roman" panose="02020603050405020304" pitchFamily="18" charset="0"/>
                <a:cs typeface="Calibri"/>
              </a:rPr>
              <a:t>  </a:t>
            </a:r>
            <a:r>
              <a:rPr lang="en-GB" sz="1000" kern="1200" dirty="0">
                <a:solidFill>
                  <a:schemeClr val="bg1"/>
                </a:solidFill>
                <a:effectLst/>
                <a:latin typeface="Work Sans"/>
                <a:ea typeface="Times New Roman" panose="02020603050405020304" pitchFamily="18" charset="0"/>
                <a:cs typeface="Calibri"/>
              </a:rPr>
              <a:t>What is prayer?</a:t>
            </a:r>
            <a:br>
              <a:rPr lang="en-GB" sz="1000" kern="1200" dirty="0">
                <a:effectLst/>
                <a:latin typeface="Work Sans" pitchFamily="2" charset="0"/>
                <a:ea typeface="Times New Roman" panose="02020603050405020304" pitchFamily="18" charset="0"/>
                <a:cs typeface="Calibri" panose="020F0502020204030204" pitchFamily="34" charset="0"/>
              </a:rPr>
            </a:br>
            <a:r>
              <a:rPr lang="en-GB" sz="1000" b="1" kern="1200" dirty="0">
                <a:solidFill>
                  <a:schemeClr val="bg1"/>
                </a:solidFill>
                <a:effectLst/>
                <a:latin typeface="Work Sans"/>
                <a:ea typeface="Times New Roman" panose="02020603050405020304" pitchFamily="18" charset="0"/>
                <a:cs typeface="Calibri"/>
              </a:rPr>
              <a:t>Week 2:</a:t>
            </a:r>
            <a:r>
              <a:rPr lang="en-GB" sz="1000" b="1" dirty="0">
                <a:solidFill>
                  <a:schemeClr val="bg1"/>
                </a:solidFill>
                <a:latin typeface="Work Sans"/>
                <a:ea typeface="Times New Roman" panose="02020603050405020304" pitchFamily="18" charset="0"/>
                <a:cs typeface="Calibri"/>
              </a:rPr>
              <a:t>  </a:t>
            </a:r>
            <a:r>
              <a:rPr lang="en-GB" sz="1000" kern="1200" dirty="0">
                <a:solidFill>
                  <a:schemeClr val="bg1"/>
                </a:solidFill>
                <a:effectLst/>
                <a:latin typeface="Work Sans"/>
                <a:ea typeface="Times New Roman" panose="02020603050405020304" pitchFamily="18" charset="0"/>
                <a:cs typeface="Calibri"/>
              </a:rPr>
              <a:t>What did Jesus mean when He said pray ‘Thy kingdom come, thy will be done, on earth as it is in heaven’?</a:t>
            </a:r>
            <a:br>
              <a:rPr lang="en-GB" sz="1000" kern="1200" dirty="0">
                <a:effectLst/>
                <a:latin typeface="Work Sans" pitchFamily="2" charset="0"/>
                <a:ea typeface="Times New Roman" panose="02020603050405020304" pitchFamily="18" charset="0"/>
                <a:cs typeface="Calibri" panose="020F0502020204030204" pitchFamily="34" charset="0"/>
              </a:rPr>
            </a:br>
            <a:r>
              <a:rPr lang="en-GB" sz="1000" b="1" kern="1200" dirty="0">
                <a:solidFill>
                  <a:schemeClr val="bg1"/>
                </a:solidFill>
                <a:effectLst/>
                <a:latin typeface="Work Sans"/>
                <a:ea typeface="Times New Roman" panose="02020603050405020304" pitchFamily="18" charset="0"/>
                <a:cs typeface="Calibri"/>
              </a:rPr>
              <a:t>Week 3:</a:t>
            </a:r>
            <a:r>
              <a:rPr lang="en-GB" sz="1000" dirty="0">
                <a:solidFill>
                  <a:schemeClr val="bg1"/>
                </a:solidFill>
                <a:latin typeface="Work Sans"/>
                <a:ea typeface="Times New Roman" panose="02020603050405020304" pitchFamily="18" charset="0"/>
                <a:cs typeface="Calibri"/>
              </a:rPr>
              <a:t> </a:t>
            </a:r>
            <a:r>
              <a:rPr lang="en-GB" sz="1000" kern="1200" dirty="0">
                <a:solidFill>
                  <a:schemeClr val="bg1"/>
                </a:solidFill>
                <a:effectLst/>
                <a:latin typeface="Work Sans"/>
                <a:ea typeface="Times New Roman" panose="02020603050405020304" pitchFamily="18" charset="0"/>
                <a:cs typeface="Calibri"/>
              </a:rPr>
              <a:t> What did Jesus mean when He said pray ‘Give us today our daily bread’?</a:t>
            </a:r>
            <a:br>
              <a:rPr lang="en-GB" sz="1000" kern="1200" dirty="0">
                <a:effectLst/>
                <a:latin typeface="Work Sans" pitchFamily="2" charset="0"/>
                <a:ea typeface="Times New Roman" panose="02020603050405020304" pitchFamily="18" charset="0"/>
                <a:cs typeface="Calibri" panose="020F0502020204030204" pitchFamily="34" charset="0"/>
              </a:rPr>
            </a:br>
            <a:r>
              <a:rPr lang="en-GB" sz="1000" b="1" kern="1200" dirty="0">
                <a:solidFill>
                  <a:schemeClr val="bg1"/>
                </a:solidFill>
                <a:effectLst/>
                <a:latin typeface="Work Sans"/>
                <a:ea typeface="Times New Roman" panose="02020603050405020304" pitchFamily="18" charset="0"/>
                <a:cs typeface="Calibri"/>
              </a:rPr>
              <a:t>Week 4:</a:t>
            </a:r>
            <a:r>
              <a:rPr lang="en-GB" sz="1000" dirty="0">
                <a:solidFill>
                  <a:schemeClr val="bg1"/>
                </a:solidFill>
                <a:latin typeface="Work Sans"/>
                <a:ea typeface="Times New Roman" panose="02020603050405020304" pitchFamily="18" charset="0"/>
                <a:cs typeface="Calibri"/>
              </a:rPr>
              <a:t> </a:t>
            </a:r>
            <a:r>
              <a:rPr lang="en-GB" sz="1000" kern="1200" dirty="0">
                <a:solidFill>
                  <a:schemeClr val="bg1"/>
                </a:solidFill>
                <a:effectLst/>
                <a:latin typeface="Work Sans"/>
                <a:ea typeface="Times New Roman" panose="02020603050405020304" pitchFamily="18" charset="0"/>
                <a:cs typeface="Calibri"/>
              </a:rPr>
              <a:t> Do you think forgiving someone and being forgiven are important?</a:t>
            </a:r>
            <a:r>
              <a:rPr lang="en-GB" sz="1000" dirty="0">
                <a:solidFill>
                  <a:schemeClr val="bg1"/>
                </a:solidFill>
                <a:latin typeface="Work Sans"/>
                <a:ea typeface="Times New Roman" panose="02020603050405020304" pitchFamily="18" charset="0"/>
                <a:cs typeface="Calibri"/>
              </a:rPr>
              <a:t> </a:t>
            </a:r>
            <a:r>
              <a:rPr lang="en-GB" sz="1000" kern="1200" dirty="0">
                <a:solidFill>
                  <a:schemeClr val="bg1"/>
                </a:solidFill>
                <a:effectLst/>
                <a:latin typeface="Work Sans"/>
                <a:ea typeface="Times New Roman" panose="02020603050405020304" pitchFamily="18" charset="0"/>
                <a:cs typeface="Calibri"/>
              </a:rPr>
              <a:t> If yes, why?</a:t>
            </a:r>
            <a:r>
              <a:rPr lang="en-GB" sz="1000" dirty="0">
                <a:solidFill>
                  <a:schemeClr val="bg1"/>
                </a:solidFill>
                <a:latin typeface="Work Sans"/>
                <a:ea typeface="Times New Roman" panose="02020603050405020304" pitchFamily="18" charset="0"/>
                <a:cs typeface="Calibri"/>
              </a:rPr>
              <a:t> </a:t>
            </a:r>
            <a:r>
              <a:rPr lang="en-GB" sz="1000" kern="1200" dirty="0">
                <a:solidFill>
                  <a:schemeClr val="bg1"/>
                </a:solidFill>
                <a:effectLst/>
                <a:latin typeface="Work Sans"/>
                <a:ea typeface="Times New Roman" panose="02020603050405020304" pitchFamily="18" charset="0"/>
                <a:cs typeface="Calibri"/>
              </a:rPr>
              <a:t> If no, why not?</a:t>
            </a:r>
            <a:br>
              <a:rPr lang="en-GB" sz="1000" kern="1200" dirty="0">
                <a:effectLst/>
                <a:latin typeface="Work Sans" pitchFamily="2" charset="0"/>
                <a:ea typeface="Times New Roman" panose="02020603050405020304" pitchFamily="18" charset="0"/>
                <a:cs typeface="Calibri" panose="020F0502020204030204" pitchFamily="34" charset="0"/>
              </a:rPr>
            </a:br>
            <a:r>
              <a:rPr lang="en-GB" sz="1000" b="1" kern="1200" dirty="0">
                <a:solidFill>
                  <a:schemeClr val="bg1"/>
                </a:solidFill>
                <a:effectLst/>
                <a:latin typeface="Work Sans"/>
                <a:ea typeface="Times New Roman" panose="02020603050405020304" pitchFamily="18" charset="0"/>
                <a:cs typeface="Calibri"/>
              </a:rPr>
              <a:t>Week 5:</a:t>
            </a:r>
            <a:r>
              <a:rPr lang="en-GB" sz="1000" dirty="0">
                <a:solidFill>
                  <a:schemeClr val="bg1"/>
                </a:solidFill>
                <a:latin typeface="Work Sans"/>
                <a:ea typeface="Times New Roman" panose="02020603050405020304" pitchFamily="18" charset="0"/>
                <a:cs typeface="Calibri"/>
              </a:rPr>
              <a:t> </a:t>
            </a:r>
            <a:r>
              <a:rPr lang="en-GB" sz="1000" kern="1200" dirty="0">
                <a:solidFill>
                  <a:schemeClr val="bg1"/>
                </a:solidFill>
                <a:effectLst/>
                <a:latin typeface="Work Sans"/>
                <a:ea typeface="Times New Roman" panose="02020603050405020304" pitchFamily="18" charset="0"/>
                <a:cs typeface="Calibri"/>
              </a:rPr>
              <a:t> What did Jesus mean when He said pray ‘Lead us not into temptation but deliver us from evil’?</a:t>
            </a:r>
            <a:br>
              <a:rPr lang="en-GB" sz="1000" kern="1200" dirty="0">
                <a:effectLst/>
                <a:latin typeface="Work Sans" pitchFamily="2" charset="0"/>
                <a:ea typeface="Times New Roman" panose="02020603050405020304" pitchFamily="18" charset="0"/>
                <a:cs typeface="Calibri" panose="020F0502020204030204" pitchFamily="34" charset="0"/>
              </a:rPr>
            </a:br>
            <a:r>
              <a:rPr lang="en-GB" sz="1000" b="1" kern="1200" dirty="0">
                <a:solidFill>
                  <a:schemeClr val="bg1"/>
                </a:solidFill>
                <a:effectLst/>
                <a:latin typeface="Work Sans"/>
                <a:ea typeface="Times New Roman" panose="02020603050405020304" pitchFamily="18" charset="0"/>
                <a:cs typeface="Calibri"/>
              </a:rPr>
              <a:t>Week 6:</a:t>
            </a:r>
            <a:r>
              <a:rPr lang="en-GB" sz="1000" dirty="0">
                <a:solidFill>
                  <a:schemeClr val="bg1"/>
                </a:solidFill>
                <a:latin typeface="Work Sans"/>
                <a:ea typeface="Times New Roman" panose="02020603050405020304" pitchFamily="18" charset="0"/>
                <a:cs typeface="Calibri"/>
              </a:rPr>
              <a:t> </a:t>
            </a:r>
            <a:r>
              <a:rPr lang="en-GB" sz="1000" kern="1200" dirty="0">
                <a:solidFill>
                  <a:schemeClr val="bg1"/>
                </a:solidFill>
                <a:effectLst/>
                <a:latin typeface="Work Sans"/>
                <a:ea typeface="Times New Roman" panose="02020603050405020304" pitchFamily="18" charset="0"/>
                <a:cs typeface="Calibri"/>
              </a:rPr>
              <a:t> What does the Lord’s prayer mean to Christians today and how does it help them in their daily life?</a:t>
            </a:r>
            <a:endParaRPr lang="en-GB" sz="1000" dirty="0">
              <a:solidFill>
                <a:schemeClr val="bg1"/>
              </a:solidFill>
              <a:effectLst/>
              <a:latin typeface="Work Sans"/>
              <a:ea typeface="Calibri" panose="020F0502020204030204" pitchFamily="34" charset="0"/>
              <a:cs typeface="Calibri"/>
            </a:endParaRPr>
          </a:p>
        </p:txBody>
      </p:sp>
      <p:sp>
        <p:nvSpPr>
          <p:cNvPr id="9" name="TextBox 8">
            <a:extLst>
              <a:ext uri="{FF2B5EF4-FFF2-40B4-BE49-F238E27FC236}">
                <a16:creationId xmlns:a16="http://schemas.microsoft.com/office/drawing/2014/main" id="{6C35D458-9948-C6DC-F8B5-04213D6D212E}"/>
              </a:ext>
            </a:extLst>
          </p:cNvPr>
          <p:cNvSpPr txBox="1">
            <a:spLocks noGrp="1" noRot="1" noMove="1" noResize="1" noEditPoints="1" noAdjustHandles="1" noChangeArrowheads="1" noChangeShapeType="1"/>
          </p:cNvSpPr>
          <p:nvPr/>
        </p:nvSpPr>
        <p:spPr>
          <a:xfrm>
            <a:off x="3196410" y="4717060"/>
            <a:ext cx="2676931" cy="433901"/>
          </a:xfrm>
          <a:prstGeom prst="rect">
            <a:avLst/>
          </a:prstGeom>
          <a:noFill/>
          <a:ln>
            <a:noFill/>
          </a:ln>
        </p:spPr>
        <p:txBody>
          <a:bodyPr wrap="square" rtlCol="0">
            <a:spAutoFit/>
          </a:bodyPr>
          <a:lstStyle/>
          <a:p>
            <a:pPr>
              <a:lnSpc>
                <a:spcPct val="115000"/>
              </a:lnSpc>
              <a:spcAft>
                <a:spcPts val="1000"/>
              </a:spcAft>
            </a:pPr>
            <a:r>
              <a:rPr lang="en-GB" sz="1000" b="1" kern="1200">
                <a:solidFill>
                  <a:srgbClr val="000000"/>
                </a:solidFill>
                <a:effectLst/>
                <a:latin typeface="Work Sans" pitchFamily="2" charset="0"/>
                <a:ea typeface="Times New Roman" panose="02020603050405020304" pitchFamily="18" charset="0"/>
                <a:cs typeface="Times New Roman" panose="02020603050405020304" pitchFamily="18" charset="0"/>
              </a:rPr>
              <a:t>Questions of purpose, meaning and truth:</a:t>
            </a:r>
          </a:p>
        </p:txBody>
      </p:sp>
      <p:sp>
        <p:nvSpPr>
          <p:cNvPr id="13" name="TextBox 12">
            <a:extLst>
              <a:ext uri="{FF2B5EF4-FFF2-40B4-BE49-F238E27FC236}">
                <a16:creationId xmlns:a16="http://schemas.microsoft.com/office/drawing/2014/main" id="{5E1B86E6-EAA0-88CD-5DE6-D2F25A2BC65F}"/>
              </a:ext>
            </a:extLst>
          </p:cNvPr>
          <p:cNvSpPr txBox="1">
            <a:spLocks noGrp="1" noRot="1" noMove="1" noResize="1" noEditPoints="1" noAdjustHandles="1" noChangeArrowheads="1" noChangeShapeType="1"/>
          </p:cNvSpPr>
          <p:nvPr/>
        </p:nvSpPr>
        <p:spPr>
          <a:xfrm>
            <a:off x="6342770" y="3113425"/>
            <a:ext cx="2761778" cy="1938992"/>
          </a:xfrm>
          <a:prstGeom prst="rect">
            <a:avLst/>
          </a:prstGeom>
          <a:noFill/>
          <a:ln>
            <a:noFill/>
          </a:ln>
        </p:spPr>
        <p:txBody>
          <a:bodyPr wrap="square" rtlCol="0">
            <a:spAutoFit/>
          </a:bodyPr>
          <a:lstStyle/>
          <a:p>
            <a:pPr marL="171450" lvl="0" indent="-171450">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Calibri" panose="020F0502020204030204" pitchFamily="34" charset="0"/>
              </a:rPr>
              <a:t>Prayer:</a:t>
            </a: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  Having a conversation with God.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Calibri" panose="020F0502020204030204" pitchFamily="34" charset="0"/>
              </a:rPr>
              <a:t>Lord’s prayer:</a:t>
            </a: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  The prayer Jesus taught is disciples and used by Christians throughout the world.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Calibri" panose="020F0502020204030204" pitchFamily="34" charset="0"/>
              </a:rPr>
              <a:t>Heaven:</a:t>
            </a: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  </a:t>
            </a:r>
            <a:r>
              <a:rPr lang="en-GB" sz="1000">
                <a:effectLst/>
                <a:latin typeface="Work Sans" pitchFamily="2" charset="0"/>
                <a:ea typeface="Calibri" panose="020F0502020204030204" pitchFamily="34" charset="0"/>
                <a:cs typeface="Calibri" panose="020F0502020204030204" pitchFamily="34" charset="0"/>
              </a:rPr>
              <a:t>The place, or state, in which souls will be united with God after death.</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Calibri" panose="020F0502020204030204" pitchFamily="34" charset="0"/>
              </a:rPr>
              <a:t>Kingdom:</a:t>
            </a: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  A state of affairs where God’s voice is heard and rules.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1" kern="1200">
                <a:solidFill>
                  <a:srgbClr val="000000"/>
                </a:solidFill>
                <a:effectLst/>
                <a:latin typeface="Work Sans" pitchFamily="2" charset="0"/>
                <a:ea typeface="Times New Roman" panose="02020603050405020304" pitchFamily="18" charset="0"/>
                <a:cs typeface="Calibri" panose="020F0502020204030204" pitchFamily="34" charset="0"/>
              </a:rPr>
              <a:t>Forgive/ness:</a:t>
            </a: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  To let go of those things that have hurt you.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6FD7FC7D-50E6-65D0-7BFD-0BE38D4C8303}"/>
              </a:ext>
            </a:extLst>
          </p:cNvPr>
          <p:cNvSpPr txBox="1">
            <a:spLocks noGrp="1" noRot="1" noMove="1" noResize="1" noEditPoints="1" noAdjustHandles="1" noChangeArrowheads="1" noChangeShapeType="1"/>
          </p:cNvSpPr>
          <p:nvPr/>
        </p:nvSpPr>
        <p:spPr>
          <a:xfrm>
            <a:off x="3231259" y="3570130"/>
            <a:ext cx="2722432" cy="1169551"/>
          </a:xfrm>
          <a:prstGeom prst="rect">
            <a:avLst/>
          </a:prstGeom>
          <a:noFill/>
          <a:ln>
            <a:noFill/>
          </a:ln>
        </p:spPr>
        <p:txBody>
          <a:bodyPr wrap="square" rtlCol="0">
            <a:spAutoFit/>
          </a:bodyPr>
          <a:lstStyle/>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I can retell the Lord’s prayer and talk about it.  (WT)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I can retell the Lord’s prayer and suggest what it means.  (Exp)</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800"/>
              </a:spcAft>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I can describe how the Lord’s prayer helps a Christian in their daily life and what it means to them.  (GD)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07E106BD-1214-9D6F-93F3-7E25697C4FE0}"/>
              </a:ext>
            </a:extLst>
          </p:cNvPr>
          <p:cNvSpPr txBox="1">
            <a:spLocks noGrp="1" noRot="1" noMove="1" noResize="1" noEditPoints="1" noAdjustHandles="1" noChangeArrowheads="1" noChangeShapeType="1"/>
          </p:cNvSpPr>
          <p:nvPr/>
        </p:nvSpPr>
        <p:spPr>
          <a:xfrm>
            <a:off x="3231259" y="5072896"/>
            <a:ext cx="2746858" cy="1785104"/>
          </a:xfrm>
          <a:prstGeom prst="rect">
            <a:avLst/>
          </a:prstGeom>
          <a:noFill/>
          <a:ln>
            <a:noFill/>
          </a:ln>
        </p:spPr>
        <p:txBody>
          <a:bodyPr wrap="square" rtlCol="0">
            <a:spAutoFit/>
          </a:bodyPr>
          <a:lstStyle/>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I can talk about why it is important to make the right choices. ( </a:t>
            </a:r>
            <a:r>
              <a:rPr lang="en-GB" sz="1000" kern="1200" err="1">
                <a:solidFill>
                  <a:srgbClr val="000000"/>
                </a:solidFill>
                <a:effectLst/>
                <a:latin typeface="Work Sans" pitchFamily="2" charset="0"/>
                <a:ea typeface="Times New Roman" panose="02020603050405020304" pitchFamily="18" charset="0"/>
                <a:cs typeface="Calibri" panose="020F0502020204030204" pitchFamily="34" charset="0"/>
              </a:rPr>
              <a:t>eg.</a:t>
            </a: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 forgiveness, etc)  (WT)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I am beginning to express my own opinions and ideas about making the right choices and I recognise that there may be more than one answer.  (Exp)</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800"/>
              </a:spcAft>
              <a:buFont typeface="Arial" panose="020B0604020202020204" pitchFamily="34" charset="0"/>
              <a:buChar char="•"/>
            </a:pPr>
            <a:r>
              <a:rPr lang="en-GB" sz="1000" kern="1200">
                <a:solidFill>
                  <a:srgbClr val="000000"/>
                </a:solidFill>
                <a:effectLst/>
                <a:latin typeface="Work Sans" pitchFamily="2" charset="0"/>
                <a:ea typeface="Times New Roman" panose="02020603050405020304" pitchFamily="18" charset="0"/>
                <a:cs typeface="Calibri" panose="020F0502020204030204" pitchFamily="34" charset="0"/>
              </a:rPr>
              <a:t>I am beginning to recognise that there are links between the choices I make and how they affect others.(GD)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56E7E99-1FD3-56A4-D465-4DD000894FCE}"/>
              </a:ext>
            </a:extLst>
          </p:cNvPr>
          <p:cNvSpPr txBox="1">
            <a:spLocks noGrp="1" noRot="1" noMove="1" noResize="1" noEditPoints="1" noAdjustHandles="1" noChangeArrowheads="1" noChangeShapeType="1"/>
          </p:cNvSpPr>
          <p:nvPr/>
        </p:nvSpPr>
        <p:spPr>
          <a:xfrm>
            <a:off x="208891" y="3316397"/>
            <a:ext cx="2618869" cy="2400657"/>
          </a:xfrm>
          <a:prstGeom prst="rect">
            <a:avLst/>
          </a:prstGeom>
          <a:noFill/>
          <a:ln>
            <a:noFill/>
          </a:ln>
        </p:spPr>
        <p:txBody>
          <a:bodyPr wrap="square" rtlCol="0">
            <a:spAutoFit/>
          </a:bodyPr>
          <a:lstStyle/>
          <a:p>
            <a:pPr marL="171450" lvl="0" indent="-171450">
              <a:buFont typeface="Arial" panose="020B0604020202020204" pitchFamily="34" charset="0"/>
              <a:buChar char="•"/>
              <a:tabLst>
                <a:tab pos="228600" algn="l"/>
              </a:tabLst>
            </a:pPr>
            <a:r>
              <a:rPr lang="en-GB" sz="1000">
                <a:effectLst/>
                <a:latin typeface="Work Sans" pitchFamily="2" charset="0"/>
                <a:ea typeface="Calibri" panose="020F0502020204030204" pitchFamily="34" charset="0"/>
                <a:cs typeface="Calibri" panose="020F0502020204030204" pitchFamily="34" charset="0"/>
              </a:rPr>
              <a:t>To know and remember the core concepts:  Gospel and Kingdom of God.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228600" algn="l"/>
              </a:tabLst>
            </a:pPr>
            <a:r>
              <a:rPr lang="en-GB" sz="1000">
                <a:effectLst/>
                <a:latin typeface="Work Sans" pitchFamily="2" charset="0"/>
                <a:ea typeface="Calibri" panose="020F0502020204030204" pitchFamily="34" charset="0"/>
                <a:cs typeface="Calibri" panose="020F0502020204030204" pitchFamily="34" charset="0"/>
              </a:rPr>
              <a:t>To know and remember that it is the most famous prayer for Christians.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228600" algn="l"/>
              </a:tabLst>
            </a:pPr>
            <a:r>
              <a:rPr lang="en-GB" sz="1000">
                <a:effectLst/>
                <a:latin typeface="Work Sans" pitchFamily="2" charset="0"/>
                <a:ea typeface="Calibri" panose="020F0502020204030204" pitchFamily="34" charset="0"/>
                <a:cs typeface="Calibri" panose="020F0502020204030204" pitchFamily="34" charset="0"/>
              </a:rPr>
              <a:t>To know and remember it’s the prayer that Jesus taught his disciples.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228600" algn="l"/>
              </a:tabLst>
            </a:pPr>
            <a:r>
              <a:rPr lang="en-GB" sz="1000">
                <a:effectLst/>
                <a:latin typeface="Work Sans" pitchFamily="2" charset="0"/>
                <a:ea typeface="Calibri" panose="020F0502020204030204" pitchFamily="34" charset="0"/>
                <a:cs typeface="Calibri" panose="020F0502020204030204" pitchFamily="34" charset="0"/>
              </a:rPr>
              <a:t>To know and remember what each part of the prayer means.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tabLst>
                <a:tab pos="228600" algn="l"/>
              </a:tabLst>
            </a:pPr>
            <a:r>
              <a:rPr lang="en-GB" sz="1000">
                <a:effectLst/>
                <a:latin typeface="Work Sans" pitchFamily="2" charset="0"/>
                <a:ea typeface="Calibri" panose="020F0502020204030204" pitchFamily="34" charset="0"/>
                <a:cs typeface="Calibri" panose="020F0502020204030204" pitchFamily="34" charset="0"/>
              </a:rPr>
              <a:t>To know and understand what the Lord’s prayer means for Christians and how it helps them in their daily life.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38548D5A-0E92-1ECC-91D8-F54E33D25745}"/>
              </a:ext>
            </a:extLst>
          </p:cNvPr>
          <p:cNvSpPr txBox="1">
            <a:spLocks noGrp="1" noRot="1" noMove="1" noResize="1" noEditPoints="1" noAdjustHandles="1" noChangeArrowheads="1" noChangeShapeType="1"/>
          </p:cNvSpPr>
          <p:nvPr/>
        </p:nvSpPr>
        <p:spPr>
          <a:xfrm>
            <a:off x="6342770" y="5672033"/>
            <a:ext cx="4981012" cy="861774"/>
          </a:xfrm>
          <a:prstGeom prst="rect">
            <a:avLst/>
          </a:prstGeom>
          <a:noFill/>
          <a:ln>
            <a:noFill/>
          </a:ln>
        </p:spPr>
        <p:txBody>
          <a:bodyPr wrap="square" rtlCol="0">
            <a:spAutoFit/>
          </a:bodyPr>
          <a:lstStyle/>
          <a:p>
            <a:pPr algn="just"/>
            <a:r>
              <a:rPr lang="en-GB" sz="1000">
                <a:effectLst/>
                <a:latin typeface="Work Sans" pitchFamily="2" charset="0"/>
                <a:ea typeface="Calibri" panose="020F0502020204030204" pitchFamily="34" charset="0"/>
                <a:cs typeface="Calibri Light" panose="020F0302020204030204" pitchFamily="34" charset="0"/>
              </a:rPr>
              <a:t>B</a:t>
            </a:r>
            <a:r>
              <a:rPr lang="en-GB" sz="1000">
                <a:effectLst/>
                <a:latin typeface="Work Sans" pitchFamily="2" charset="0"/>
                <a:ea typeface="Calibri" panose="020F0502020204030204" pitchFamily="34" charset="0"/>
                <a:cs typeface="Calibri" panose="020F0502020204030204" pitchFamily="34" charset="0"/>
              </a:rPr>
              <a:t>e mindful of pupils’ cultural backgrounds and beliefs.</a:t>
            </a:r>
          </a:p>
          <a:p>
            <a:pPr algn="just"/>
            <a:endParaRPr lang="en-GB" sz="1000">
              <a:effectLst/>
              <a:latin typeface="Work Sans" pitchFamily="2" charset="0"/>
              <a:ea typeface="Calibri" panose="020F0502020204030204" pitchFamily="34" charset="0"/>
              <a:cs typeface="Times New Roman" panose="02020603050405020304" pitchFamily="18" charset="0"/>
            </a:endParaRPr>
          </a:p>
          <a:p>
            <a:pPr algn="just"/>
            <a:r>
              <a:rPr lang="en-GB" sz="1000">
                <a:effectLst/>
                <a:latin typeface="Work Sans" pitchFamily="2" charset="0"/>
                <a:ea typeface="Calibri" panose="020F0502020204030204" pitchFamily="34" charset="0"/>
                <a:cs typeface="Calibri" panose="020F0502020204030204" pitchFamily="34" charset="0"/>
              </a:rPr>
              <a:t>Be mindful of pupils who have experienced trauma.</a:t>
            </a:r>
          </a:p>
          <a:p>
            <a:pPr algn="just"/>
            <a:endParaRPr lang="en-GB" sz="1000">
              <a:effectLst/>
              <a:latin typeface="Work Sans" pitchFamily="2" charset="0"/>
              <a:ea typeface="Calibri" panose="020F0502020204030204" pitchFamily="34" charset="0"/>
              <a:cs typeface="Times New Roman" panose="02020603050405020304" pitchFamily="18" charset="0"/>
            </a:endParaRPr>
          </a:p>
          <a:p>
            <a:pPr algn="just"/>
            <a:r>
              <a:rPr lang="en-GB" sz="1000">
                <a:effectLst/>
                <a:latin typeface="Work Sans" pitchFamily="2" charset="0"/>
                <a:ea typeface="Calibri" panose="020F0502020204030204" pitchFamily="34" charset="0"/>
                <a:cs typeface="Calibri" panose="020F0502020204030204" pitchFamily="34" charset="0"/>
              </a:rPr>
              <a:t>Be mindful of pupils for whom their daily needs are not always met.</a:t>
            </a:r>
            <a:endParaRPr lang="en-GB" sz="100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2440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pray ‘Thy kingdom come, thy will be done, on earth as it is in heaven’?</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55093"/>
          </a:xfrm>
          <a:prstGeom prst="rect">
            <a:avLst/>
          </a:prstGeom>
          <a:noFill/>
        </p:spPr>
        <p:txBody>
          <a:bodyPr wrap="square">
            <a:spAutoFit/>
          </a:bodyPr>
          <a:lstStyle/>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Class thought gathering: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If you had to describe planet earth to someone and what is it is like to live on it, what would you say?  (Encourage pupils to think broadly – physical features, emotions, how people relate to each other etc.  </a:t>
            </a:r>
            <a:r>
              <a:rPr lang="en-GB" sz="1000" err="1">
                <a:effectLst/>
                <a:latin typeface="Work Sans" pitchFamily="2" charset="0"/>
                <a:ea typeface="Calibri" panose="020F0502020204030204" pitchFamily="34" charset="0"/>
                <a:cs typeface="Calibri" panose="020F0502020204030204" pitchFamily="34" charset="0"/>
              </a:rPr>
              <a:t>Eg</a:t>
            </a:r>
            <a:r>
              <a:rPr lang="en-GB" sz="1000">
                <a:effectLst/>
                <a:latin typeface="Work Sans" pitchFamily="2" charset="0"/>
                <a:ea typeface="Calibri" panose="020F0502020204030204" pitchFamily="34" charset="0"/>
                <a:cs typeface="Calibri" panose="020F0502020204030204" pitchFamily="34" charset="0"/>
              </a:rPr>
              <a:t>; Varied, vast, beautiful, fragile, overcrowded, diverse, rich, poor, quiet, noisy, polluted, evolving.)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If you had to describe heaven to someone, what would you say?  What do you think it is like to be in heaven?  (Encourage pupils to think broadly – describe the sense of place, who might be there?  How might they be relating to one another?</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Teacher to pull out for the pupils the things that they have identified that might be the same in both places and what differences they have drawn out about these two places.</a:t>
            </a:r>
          </a:p>
          <a:p>
            <a:endParaRPr lang="en-GB" sz="1000">
              <a:effectLst/>
              <a:latin typeface="Work Sans" pitchFamily="2" charset="0"/>
              <a:ea typeface="Calibri" panose="020F0502020204030204" pitchFamily="34" charset="0"/>
              <a:cs typeface="Calibri" panose="020F0502020204030204" pitchFamily="34" charset="0"/>
            </a:endParaRPr>
          </a:p>
          <a:p>
            <a:endParaRPr lang="en-GB" sz="1000">
              <a:effectLst/>
              <a:latin typeface="Work Sans" pitchFamily="2" charset="0"/>
              <a:ea typeface="Calibri" panose="020F0502020204030204" pitchFamily="34" charset="0"/>
              <a:cs typeface="Calibri" panose="020F0502020204030204" pitchFamily="34" charset="0"/>
            </a:endParaRPr>
          </a:p>
          <a:p>
            <a:r>
              <a:rPr lang="en-GB" sz="1000" b="1">
                <a:effectLst/>
                <a:latin typeface="Work Sans" pitchFamily="2" charset="0"/>
                <a:ea typeface="Calibri" panose="020F0502020204030204" pitchFamily="34" charset="0"/>
                <a:cs typeface="Calibri" panose="020F0502020204030204" pitchFamily="34" charset="0"/>
              </a:rPr>
              <a:t>Biblical text analysis: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Return to the Lord’s prayer.</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 to explore with pupils:</a:t>
            </a:r>
            <a:r>
              <a:rPr lang="en-GB" sz="1000">
                <a:effectLst/>
                <a:latin typeface="Work Sans" pitchFamily="2" charset="0"/>
                <a:ea typeface="Calibri" panose="020F0502020204030204" pitchFamily="34" charset="0"/>
                <a:cs typeface="Calibri" panose="020F0502020204030204" pitchFamily="34" charset="0"/>
              </a:rPr>
              <a:t>  What does Jesus mean when He said, when you pray say </a:t>
            </a:r>
          </a:p>
          <a:p>
            <a:endParaRPr lang="en-GB" sz="1000">
              <a:effectLst/>
              <a:latin typeface="Work Sans" pitchFamily="2" charset="0"/>
              <a:ea typeface="Calibri" panose="020F0502020204030204" pitchFamily="34" charset="0"/>
              <a:cs typeface="Calibri" panose="020F0502020204030204" pitchFamily="34" charset="0"/>
            </a:endParaRPr>
          </a:p>
          <a:p>
            <a:r>
              <a:rPr lang="en-GB" sz="1000" b="1">
                <a:solidFill>
                  <a:srgbClr val="55345A"/>
                </a:solidFill>
                <a:effectLst/>
                <a:latin typeface="Work Sans" pitchFamily="2" charset="0"/>
                <a:ea typeface="Calibri" panose="020F0502020204030204" pitchFamily="34" charset="0"/>
                <a:cs typeface="Calibri" panose="020F0502020204030204" pitchFamily="34" charset="0"/>
              </a:rPr>
              <a:t>‘Thy kingdom come, thy will be done, on earth as it is in heaven’?</a:t>
            </a:r>
            <a:endParaRPr lang="en-GB" sz="1000" b="1">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7030A0"/>
                </a:solidFill>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Explain</a:t>
            </a:r>
            <a:r>
              <a:rPr lang="en-GB" sz="1000">
                <a:effectLst/>
                <a:latin typeface="Work Sans" pitchFamily="2" charset="0"/>
                <a:ea typeface="Calibri" panose="020F0502020204030204" pitchFamily="34" charset="0"/>
                <a:cs typeface="Calibri" panose="020F0502020204030204" pitchFamily="34" charset="0"/>
              </a:rPr>
              <a:t> to pupils what Jesus means in this part of the prayer.  </a:t>
            </a:r>
            <a:r>
              <a:rPr lang="en-GB" sz="1000" b="1">
                <a:effectLst/>
                <a:latin typeface="Work Sans" pitchFamily="2" charset="0"/>
                <a:ea typeface="Calibri" panose="020F0502020204030204" pitchFamily="34" charset="0"/>
                <a:cs typeface="Calibri" panose="020F0502020204030204" pitchFamily="34" charset="0"/>
              </a:rPr>
              <a:t>(Refer to background knowledge for teachers.)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Return to your ‘class thought gathering’ – recap what has been written.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Does your ‘class thought gathering’ reflect God’s kingdom (a world where God rules/reigns) if you were looking at it through the lens of a Christian?  What do you think?</a:t>
            </a:r>
            <a:endParaRPr lang="en-GB" sz="1000">
              <a:effectLst/>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481810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pray ‘Thy kingdom come, thy will be done, on earth as it is in heaven’?</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55093"/>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Calibri" panose="020F0502020204030204" pitchFamily="34" charset="0"/>
              </a:rPr>
              <a:t>Main activity:  (Evaluate and communicate)  Allow enough time and access to quality resources for this, to ensure a high quality outcome.  This part of the lesson may be completed at a different time.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Pupils are given large sheets of paper to work on if producing art work.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Pupils are given the freedom to express their understanding and thoughts about the phrase and two questions below, using a medium of their choice.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Words/collage/painting/pastels.</a:t>
            </a: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solidFill>
                  <a:srgbClr val="55345A"/>
                </a:solidFill>
                <a:effectLst/>
                <a:latin typeface="Work Sans" pitchFamily="2" charset="0"/>
                <a:ea typeface="Calibri" panose="020F0502020204030204" pitchFamily="34" charset="0"/>
                <a:cs typeface="Calibri" panose="020F0502020204030204" pitchFamily="34" charset="0"/>
              </a:rPr>
              <a:t>Thy kingdom come, thy will be done, on earth as it is in heaven.</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If God’s kingdom was being really lived out on earth, what would the world look like/feel like?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If people were living out God’s will on earth – what would you see/experience?</a:t>
            </a:r>
            <a:endParaRPr lang="en-GB" sz="1000">
              <a:effectLst/>
              <a:latin typeface="Work Sans" pitchFamily="2" charset="0"/>
              <a:ea typeface="Calibri" panose="020F0502020204030204" pitchFamily="34" charset="0"/>
              <a:cs typeface="Times New Roman" panose="02020603050405020304" pitchFamily="18" charset="0"/>
            </a:endParaRPr>
          </a:p>
          <a:p>
            <a:pPr marL="228600"/>
            <a:endParaRPr lang="en-GB" sz="1000">
              <a:effectLst/>
              <a:latin typeface="Work Sans" pitchFamily="2" charset="0"/>
              <a:ea typeface="Calibri" panose="020F0502020204030204" pitchFamily="34" charset="0"/>
              <a:cs typeface="Calibri" panose="020F0502020204030204" pitchFamily="34" charset="0"/>
            </a:endParaRPr>
          </a:p>
          <a:p>
            <a:pPr marL="228600"/>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Options:</a:t>
            </a:r>
            <a:r>
              <a:rPr lang="en-GB" sz="1000">
                <a:effectLst/>
                <a:latin typeface="Work Sans" pitchFamily="2" charset="0"/>
                <a:ea typeface="Calibri" panose="020F0502020204030204" pitchFamily="34" charset="0"/>
                <a:cs typeface="Calibri" panose="020F0502020204030204" pitchFamily="34" charset="0"/>
              </a:rPr>
              <a:t>  Pupils to work independently, pupils to work in groups to create a group piece, pupils to contribute to a whole class collage which could then be displayed.</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Share with pupils’ appendix lesson 2 to give them ideas as a starting point.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Circle time: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If you could change one thing in this world to make it a better place for all people, what would it be and why?</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629697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pray ‘Thy kingdom come, thy will be done, on earth as it is in heaven’?</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511935"/>
          </a:xfrm>
          <a:prstGeom prst="rect">
            <a:avLst/>
          </a:prstGeom>
          <a:noFill/>
        </p:spPr>
        <p:txBody>
          <a:bodyPr wrap="square">
            <a:spAutoFit/>
          </a:bodyPr>
          <a:lstStyle/>
          <a:p>
            <a:pPr marL="285750" lvl="0" indent="-2857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Appendix lesson 2.</a:t>
            </a:r>
            <a:endParaRPr lang="en-GB" sz="1000">
              <a:effectLst/>
              <a:latin typeface="Work Sans" pitchFamily="2"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000">
                <a:effectLst/>
                <a:latin typeface="Work Sans" pitchFamily="2" charset="0"/>
                <a:ea typeface="Calibri" panose="020F0502020204030204" pitchFamily="34" charset="0"/>
              </a:rPr>
              <a:t>Art resources.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810478"/>
          </a:xfrm>
          <a:prstGeom prst="rect">
            <a:avLst/>
          </a:prstGeom>
          <a:noFill/>
        </p:spPr>
        <p:txBody>
          <a:bodyPr wrap="square">
            <a:spAutoFit/>
          </a:bodyPr>
          <a:lstStyle/>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Be mindful of pupils for whom life is very difficult.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Be mindful of pupils who may be grieving or experienced recent loss.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Be mindful of pupils from other faiths when asking them to depict ‘God’s kingdom’ and ensure no child is asked to draw ‘God’.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0651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rPr>
              <a:t>What did Jesus mean when He said pray ‘Give us today our daily bread’?</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954107"/>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a:p>
            <a:endParaRPr lang="en-US" sz="1400" b="1">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272143"/>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Know the difference between needs and wants.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Know what Jesus meant when He asked his disciples to pray:</a:t>
            </a:r>
            <a:r>
              <a:rPr lang="en-GB" sz="1000" b="1">
                <a:effectLst/>
                <a:latin typeface="Work Sans" pitchFamily="2" charset="0"/>
                <a:ea typeface="Calibri" panose="020F0502020204030204" pitchFamily="34" charset="0"/>
                <a:cs typeface="Calibri" panose="020F0502020204030204" pitchFamily="34" charset="0"/>
              </a:rPr>
              <a:t>  </a:t>
            </a:r>
            <a:r>
              <a:rPr lang="en-GB" sz="1000" b="1">
                <a:solidFill>
                  <a:srgbClr val="7030A0"/>
                </a:solidFill>
                <a:effectLst/>
                <a:latin typeface="Work Sans" pitchFamily="2" charset="0"/>
                <a:ea typeface="Calibri" panose="020F0502020204030204" pitchFamily="34" charset="0"/>
                <a:cs typeface="Calibri" panose="020F0502020204030204" pitchFamily="34" charset="0"/>
              </a:rPr>
              <a:t>‘Give us today our daily bread.’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Identify the sorts of things a Christian might be asking for when they pray:</a:t>
            </a:r>
            <a:r>
              <a:rPr lang="en-GB" sz="1000" b="1">
                <a:effectLst/>
                <a:latin typeface="Work Sans" pitchFamily="2" charset="0"/>
                <a:ea typeface="Calibri" panose="020F0502020204030204" pitchFamily="34" charset="0"/>
                <a:cs typeface="Calibri" panose="020F0502020204030204" pitchFamily="34" charset="0"/>
              </a:rPr>
              <a:t>  </a:t>
            </a:r>
            <a:r>
              <a:rPr lang="en-GB" sz="1000" b="1">
                <a:solidFill>
                  <a:srgbClr val="7030A0"/>
                </a:solidFill>
                <a:effectLst/>
                <a:latin typeface="Work Sans" pitchFamily="2" charset="0"/>
                <a:ea typeface="Calibri" panose="020F0502020204030204" pitchFamily="34" charset="0"/>
                <a:cs typeface="Calibri" panose="020F0502020204030204" pitchFamily="34" charset="0"/>
              </a:rPr>
              <a:t>‘Give us today our daily bread.’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Talk about what they see as important to them.</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Express their own opinions and ideas.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rPr>
              <a:t>Key religious vocabulary:  </a:t>
            </a:r>
            <a:r>
              <a:rPr lang="en-GB" sz="1000">
                <a:effectLst/>
                <a:latin typeface="Work Sans" pitchFamily="2" charset="0"/>
                <a:ea typeface="Calibri" panose="020F0502020204030204" pitchFamily="34" charset="0"/>
              </a:rPr>
              <a:t>Daily bread. </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016210"/>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Calibri" panose="020F0502020204030204" pitchFamily="34" charset="0"/>
              </a:rPr>
              <a:t>Introduction:</a:t>
            </a:r>
            <a:endParaRPr lang="en-GB" sz="1000" b="1">
              <a:latin typeface="Work Sans" pitchFamily="2" charset="0"/>
              <a:ea typeface="Calibri" panose="020F0502020204030204" pitchFamily="34" charset="0"/>
              <a:cs typeface="Times New Roman" panose="02020603050405020304" pitchFamily="18" charset="0"/>
            </a:endParaRPr>
          </a:p>
          <a:p>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Recap </a:t>
            </a:r>
            <a:r>
              <a:rPr lang="en-GB" sz="1000">
                <a:effectLst/>
                <a:latin typeface="Work Sans" pitchFamily="2" charset="0"/>
                <a:ea typeface="Calibri" panose="020F0502020204030204" pitchFamily="34" charset="0"/>
                <a:cs typeface="Calibri" panose="020F0502020204030204" pitchFamily="34" charset="0"/>
              </a:rPr>
              <a:t>on previous week’s learning: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See appendix lesson 3a for a recap activity.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know the significance of the Lord’s prayer beginning with the words – Our Father.</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know what is meant by the phrase – thy kingdom come, thy will be done on earth as it is in heaven.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Display a range of things for pupils to choose from </a:t>
            </a:r>
            <a:r>
              <a:rPr lang="en-GB" sz="1000" b="1">
                <a:effectLst/>
                <a:latin typeface="Work Sans" pitchFamily="2" charset="0"/>
                <a:ea typeface="Calibri" panose="020F0502020204030204" pitchFamily="34" charset="0"/>
                <a:cs typeface="Calibri" panose="020F0502020204030204" pitchFamily="34" charset="0"/>
              </a:rPr>
              <a:t>(See appendix lesson 3b.)</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Sorting activity – complete in small groups.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Task 1:</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Calibri" panose="020F0502020204030204" pitchFamily="34" charset="0"/>
              </a:rPr>
              <a:t>I want/I don’t want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Task 2:</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Calibri" panose="020F0502020204030204" pitchFamily="34" charset="0"/>
              </a:rPr>
              <a:t>I need/I don’t need</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Task 3:</a:t>
            </a:r>
            <a:r>
              <a:rPr lang="en-GB" sz="1000" b="1">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Calibri" panose="020F0502020204030204" pitchFamily="34" charset="0"/>
              </a:rPr>
              <a:t>I need/I want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Share findings – similarities and differences between groups.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To note:</a:t>
            </a:r>
            <a:r>
              <a:rPr lang="en-GB" sz="1000">
                <a:effectLst/>
                <a:latin typeface="Work Sans" pitchFamily="2" charset="0"/>
                <a:ea typeface="Calibri" panose="020F0502020204030204" pitchFamily="34" charset="0"/>
                <a:cs typeface="Calibri" panose="020F0502020204030204" pitchFamily="34" charset="0"/>
              </a:rPr>
              <a:t>  Make sure the emphasis is on </a:t>
            </a:r>
            <a:r>
              <a:rPr lang="en-GB" sz="1000" b="1">
                <a:effectLst/>
                <a:latin typeface="Work Sans" pitchFamily="2" charset="0"/>
                <a:ea typeface="Calibri" panose="020F0502020204030204" pitchFamily="34" charset="0"/>
                <a:cs typeface="Calibri" panose="020F0502020204030204" pitchFamily="34" charset="0"/>
              </a:rPr>
              <a:t>needs</a:t>
            </a:r>
            <a:r>
              <a:rPr lang="en-GB" sz="1000">
                <a:effectLst/>
                <a:latin typeface="Work Sans" pitchFamily="2" charset="0"/>
                <a:ea typeface="Calibri" panose="020F0502020204030204" pitchFamily="34" charset="0"/>
                <a:cs typeface="Calibri" panose="020F0502020204030204" pitchFamily="34" charset="0"/>
              </a:rPr>
              <a:t> and </a:t>
            </a:r>
            <a:r>
              <a:rPr lang="en-GB" sz="1000" b="1">
                <a:effectLst/>
                <a:latin typeface="Work Sans" pitchFamily="2" charset="0"/>
                <a:ea typeface="Calibri" panose="020F0502020204030204" pitchFamily="34" charset="0"/>
                <a:cs typeface="Calibri" panose="020F0502020204030204" pitchFamily="34" charset="0"/>
              </a:rPr>
              <a:t>wants.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7"/>
            <a:ext cx="3383279" cy="5042601"/>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6004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rPr>
              <a:t>What did Jesus mean when He said pray ‘Give us today our daily bread’?</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55093"/>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Calibri" panose="020F0502020204030204" pitchFamily="34"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Introduce this week’s question: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What did Jesus mean when He said pray ‘Give us today our daily bread.’?</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How do you get the items that you need and those that you want?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Who do you trust?  Who do you trust to give/provide for you?</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Show the clip of Moses in the desert.  Explain that this is a story from the Old Testament.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u="sng">
                <a:solidFill>
                  <a:srgbClr val="0000FF"/>
                </a:solidFill>
                <a:effectLst/>
                <a:latin typeface="Work Sans" pitchFamily="2" charset="0"/>
                <a:ea typeface="Calibri" panose="020F0502020204030204" pitchFamily="34" charset="0"/>
                <a:cs typeface="Calibri" panose="020F0502020204030204" pitchFamily="34" charset="0"/>
                <a:hlinkClick r:id="rId3"/>
              </a:rPr>
              <a:t>https://www.youtube.com/watch?v=ogfVBP35U-U</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did God give the Israelites?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Did God give them the things they needed or wanted?</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Biblical text analysis: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Return to the Lord’s prayer.</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Which part of the prayer do you think is similar to the story of the Moses in the desert?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Read the section that says: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‘Give us today our daily bread.’</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55345A"/>
                </a:solidFill>
                <a:effectLst/>
                <a:latin typeface="Work Sans" pitchFamily="2" charset="0"/>
                <a:ea typeface="Calibri" panose="020F0502020204030204" pitchFamily="34" charset="0"/>
                <a:cs typeface="Calibri" panose="020F0502020204030204" pitchFamily="34" charset="0"/>
              </a:rPr>
              <a:t>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do you think this part of the prayer means?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Do you think people who pray the prayer are asking for actual bread?</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rPr>
              <a:t>Explain </a:t>
            </a:r>
            <a:r>
              <a:rPr lang="en-GB" sz="1000">
                <a:effectLst/>
                <a:latin typeface="Work Sans" pitchFamily="2" charset="0"/>
                <a:ea typeface="Calibri" panose="020F0502020204030204" pitchFamily="34" charset="0"/>
              </a:rPr>
              <a:t>to pupils what the phrase </a:t>
            </a:r>
            <a:r>
              <a:rPr lang="en-GB" sz="1000" b="1">
                <a:solidFill>
                  <a:srgbClr val="55345A"/>
                </a:solidFill>
                <a:effectLst/>
                <a:latin typeface="Work Sans" pitchFamily="2" charset="0"/>
                <a:ea typeface="Calibri" panose="020F0502020204030204" pitchFamily="34" charset="0"/>
              </a:rPr>
              <a:t>‘Give us today our daily bread’ </a:t>
            </a:r>
            <a:r>
              <a:rPr lang="en-GB" sz="1000">
                <a:effectLst/>
                <a:latin typeface="Work Sans" pitchFamily="2" charset="0"/>
                <a:ea typeface="Calibri" panose="020F0502020204030204" pitchFamily="34" charset="0"/>
              </a:rPr>
              <a:t>means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633881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rPr>
              <a:t>What did Jesus mean when He said pray ‘Give us today our daily bread’?</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093428"/>
          </a:xfrm>
          <a:prstGeom prst="rect">
            <a:avLst/>
          </a:prstGeom>
          <a:noFill/>
        </p:spPr>
        <p:txBody>
          <a:bodyPr wrap="square">
            <a:spAutoFit/>
          </a:bodyPr>
          <a:lstStyle/>
          <a:p>
            <a:pPr>
              <a:spcAft>
                <a:spcPts val="400"/>
              </a:spcAft>
            </a:pPr>
            <a:r>
              <a:rPr lang="en-GB" sz="1000" b="1">
                <a:effectLst/>
                <a:latin typeface="Work Sans" pitchFamily="2" charset="0"/>
                <a:ea typeface="Calibri" panose="020F0502020204030204" pitchFamily="34" charset="0"/>
                <a:cs typeface="Calibri" panose="020F0502020204030204" pitchFamily="34"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Group activity:</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Diamond nine activity:  (See appendix 3c.)</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Independent activity:  </a:t>
            </a:r>
            <a:r>
              <a:rPr lang="en-GB" sz="1000">
                <a:effectLst/>
                <a:latin typeface="Work Sans" pitchFamily="2" charset="0"/>
                <a:ea typeface="Calibri" panose="020F0502020204030204" pitchFamily="34" charset="0"/>
                <a:cs typeface="Calibri" panose="020F0502020204030204" pitchFamily="34" charset="0"/>
              </a:rPr>
              <a:t>Writing task to be completed in the pupils’ books.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What were your top three items?  Why do you think a Christian would ask for these three things?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If you were asking God, or someone you really trusted, to give you three things you would need to live life well, what would they be?  Can you explain why you have chosen these three things?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Odd one out.  (See appendix 3d.)</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Return the question: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What did Jesus mean when He said pray ‘Give us today our daily bread.’?</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a:t>
            </a:r>
            <a:r>
              <a:rPr lang="en-GB" sz="1000">
                <a:effectLst/>
                <a:latin typeface="Work Sans" pitchFamily="2" charset="0"/>
                <a:ea typeface="Calibri" panose="020F0502020204030204" pitchFamily="34" charset="0"/>
                <a:cs typeface="Calibri" panose="020F0502020204030204" pitchFamily="34" charset="0"/>
              </a:rPr>
              <a:t>  Which item do you think does not link with the phrase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‘Give us today our daily bread’?  </a:t>
            </a:r>
            <a:r>
              <a:rPr lang="en-GB" sz="1000">
                <a:effectLst/>
                <a:latin typeface="Work Sans" pitchFamily="2" charset="0"/>
                <a:ea typeface="Calibri" panose="020F0502020204030204" pitchFamily="34" charset="0"/>
                <a:cs typeface="Calibri" panose="020F0502020204030204" pitchFamily="34" charset="0"/>
              </a:rPr>
              <a:t>Can you explain why?</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735271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rPr>
              <a:t>What did Jesus mean when He said pray ‘Give us today our daily bread’?</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899029"/>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Appendix lesson 3a</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Appendix lesson 3b</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Appendix lesson 3c</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Appendix lesson 3d</a:t>
            </a:r>
            <a:endParaRPr lang="en-GB" sz="1000">
              <a:effectLst/>
              <a:latin typeface="Work Sans" pitchFamily="2" charset="0"/>
              <a:ea typeface="Calibri" panose="020F0502020204030204" pitchFamily="34" charset="0"/>
              <a:cs typeface="Times New Roman" panose="02020603050405020304" pitchFamily="18" charset="0"/>
            </a:endParaRPr>
          </a:p>
          <a:p>
            <a:pPr lvl="0">
              <a:lnSpc>
                <a:spcPct val="106000"/>
              </a:lnSpc>
              <a:spcAft>
                <a:spcPts val="800"/>
              </a:spcAft>
            </a:pPr>
            <a:r>
              <a:rPr lang="en-GB" sz="1000" u="sng">
                <a:solidFill>
                  <a:srgbClr val="0000FF"/>
                </a:solidFill>
                <a:effectLst/>
                <a:latin typeface="Work Sans" pitchFamily="2" charset="0"/>
                <a:ea typeface="Calibri" panose="020F0502020204030204" pitchFamily="34" charset="0"/>
                <a:cs typeface="Calibri" panose="020F0502020204030204" pitchFamily="34" charset="0"/>
                <a:hlinkClick r:id="rId3"/>
              </a:rPr>
              <a:t>https://www.youtube.com/watch?v=ogfVBP35U-U</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6857338"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rPr>
              <a:t>Be mindful and sensitive to those pupils for whom their daily needs might not be being met.</a:t>
            </a:r>
            <a:endParaRPr lang="en-GB" sz="4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0350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rPr>
              <a:t>Do you think forgiving someone and being forgiven are important?  If yes, why?  If no, why not?</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954107"/>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a:p>
            <a:endParaRPr lang="en-US" sz="1400" b="1">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220847"/>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Understand what forgiveness is.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Understand the importance of being forgiven and forgiving, from a Christian perspective.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Talk about their own opinions and ideas about forgiveness and why they think it is or isn’t an important thing to receive and to do. </a:t>
            </a:r>
            <a:endParaRPr lang="en-GB" sz="1000">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rPr>
              <a:t>Key religious vocabulary:</a:t>
            </a:r>
            <a:r>
              <a:rPr lang="en-GB" sz="1000">
                <a:effectLst/>
                <a:latin typeface="Work Sans" pitchFamily="2" charset="0"/>
                <a:ea typeface="Calibri" panose="020F0502020204030204" pitchFamily="34" charset="0"/>
              </a:rPr>
              <a:t>  Trespasses, sins, forgiveness.</a:t>
            </a:r>
            <a:endParaRPr lang="en-GB" sz="4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400657"/>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Calibri" panose="020F0502020204030204" pitchFamily="34"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Recap </a:t>
            </a:r>
            <a:r>
              <a:rPr lang="en-GB" sz="1000">
                <a:effectLst/>
                <a:latin typeface="Work Sans" pitchFamily="2" charset="0"/>
                <a:ea typeface="Calibri" panose="020F0502020204030204" pitchFamily="34" charset="0"/>
                <a:cs typeface="Calibri" panose="020F0502020204030204" pitchFamily="34" charset="0"/>
              </a:rPr>
              <a:t>on previous week’s learning: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know the difference between needs and wants.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know what Jesus meant when He asked his disciples to pray:</a:t>
            </a:r>
            <a:r>
              <a:rPr lang="en-GB" sz="1000" b="1">
                <a:effectLst/>
                <a:latin typeface="Work Sans" pitchFamily="2" charset="0"/>
                <a:ea typeface="Calibri" panose="020F0502020204030204" pitchFamily="34" charset="0"/>
                <a:cs typeface="Calibri" panose="020F0502020204030204" pitchFamily="34" charset="0"/>
              </a:rPr>
              <a:t>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‘Give us today our daily bread.’</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identify the sorts of things a Christian might be asking for when they pray:</a:t>
            </a:r>
            <a:r>
              <a:rPr lang="en-GB" sz="1000" b="1">
                <a:effectLst/>
                <a:latin typeface="Work Sans" pitchFamily="2" charset="0"/>
                <a:ea typeface="Calibri" panose="020F0502020204030204" pitchFamily="34" charset="0"/>
                <a:cs typeface="Calibri" panose="020F0502020204030204" pitchFamily="34" charset="0"/>
              </a:rPr>
              <a:t>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‘Give us today our daily bread.’</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Teacher/teaching assistant role play being unkind to each other or show a picture of two people arguing/being unkind.</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What has happened?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What needs to happen next?</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Why is saying sorry and forgiving someone important?  Is it always necessary to say sorry and to forgive?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7"/>
            <a:ext cx="3383279" cy="5042601"/>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379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rPr>
              <a:t>Do you think forgiving someone and being forgiven are important?  If yes, why?  If no, why not?</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939540"/>
          </a:xfrm>
          <a:prstGeom prst="rect">
            <a:avLst/>
          </a:prstGeom>
          <a:noFill/>
        </p:spPr>
        <p:txBody>
          <a:bodyPr wrap="square">
            <a:spAutoFit/>
          </a:bodyPr>
          <a:lstStyle/>
          <a:p>
            <a:pPr>
              <a:spcAft>
                <a:spcPts val="400"/>
              </a:spcAft>
            </a:pPr>
            <a:r>
              <a:rPr lang="en-GB" sz="1000" b="1">
                <a:effectLst/>
                <a:latin typeface="Work Sans" pitchFamily="2" charset="0"/>
                <a:ea typeface="Calibri" panose="020F0502020204030204" pitchFamily="34" charset="0"/>
                <a:cs typeface="Calibri" panose="020F0502020204030204" pitchFamily="34"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Introduce this week’s question: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Do you think forgiving someone and being forgiven are important?  If yes, why?  If not, why not?</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Gather pupils’ initial responses to the question.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Show the clip of the parable of unforgiving servant.  Remind pupils of what a parable is?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u="sng">
                <a:solidFill>
                  <a:srgbClr val="0000FF"/>
                </a:solidFill>
                <a:effectLst/>
                <a:latin typeface="Work Sans" pitchFamily="2" charset="0"/>
                <a:ea typeface="Calibri" panose="020F0502020204030204" pitchFamily="34" charset="0"/>
                <a:cs typeface="Calibri" panose="020F0502020204030204" pitchFamily="34" charset="0"/>
                <a:hlinkClick r:id="rId3"/>
              </a:rPr>
              <a:t>https://www.youtube.com/watch?v=ED3fzkS-bhA</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adjectives describe the king?</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adjectives describe the first servant?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Who do you think the king represents?  Who do you think the first servant represents?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do you think the message/meaning of this parable is?</a:t>
            </a:r>
            <a:endParaRPr lang="en-GB" sz="1000">
              <a:effectLst/>
              <a:latin typeface="Work Sans" pitchFamily="2" charset="0"/>
              <a:ea typeface="Calibri" panose="020F0502020204030204" pitchFamily="34" charset="0"/>
              <a:cs typeface="Times New Roman" panose="02020603050405020304" pitchFamily="18" charset="0"/>
            </a:endParaRPr>
          </a:p>
          <a:p>
            <a:pPr marL="228600">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Explain</a:t>
            </a:r>
            <a:r>
              <a:rPr lang="en-GB" sz="1000">
                <a:effectLst/>
                <a:latin typeface="Work Sans" pitchFamily="2" charset="0"/>
                <a:ea typeface="Calibri" panose="020F0502020204030204" pitchFamily="34" charset="0"/>
                <a:cs typeface="Calibri" panose="020F0502020204030204" pitchFamily="34" charset="0"/>
              </a:rPr>
              <a:t> to pupils that in this parable the king, who represents God, forgives the servant and because the servant has received forgiveness, he should therefore go and forgive others.  Jesus is teaching his disciples the importance of extending forgiveness to all people.  It is because they have received total forgiveness from God and so have those who have given their lives to Christ and claim to be Christians, the disciples and Christians today should do likewise.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4084983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rPr>
              <a:t>Do you think forgiving someone and being forgiven are important?  If yes, why?  If no, why not?</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708981"/>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Calibri" panose="020F0502020204030204" pitchFamily="34" charset="0"/>
              </a:rPr>
              <a:t>Biblical text analysis: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Return to the Lord’s prayer.</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Read the section that says: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‘Forgive us our sins/trespasses as we forgive those who sin/trespass against us.’</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solidFill>
                  <a:srgbClr val="7030A0"/>
                </a:solidFill>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do you think Jesus is asking His disciples and Christians to do?</a:t>
            </a:r>
            <a:endParaRPr lang="en-GB" sz="1000">
              <a:effectLst/>
              <a:latin typeface="Work Sans" pitchFamily="2" charset="0"/>
              <a:ea typeface="Calibri" panose="020F0502020204030204" pitchFamily="34" charset="0"/>
              <a:cs typeface="Times New Roman" panose="02020603050405020304" pitchFamily="18" charset="0"/>
            </a:endParaRPr>
          </a:p>
          <a:p>
            <a:pPr marL="228600"/>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Explain </a:t>
            </a:r>
            <a:r>
              <a:rPr lang="en-GB" sz="1000">
                <a:effectLst/>
                <a:latin typeface="Work Sans" pitchFamily="2" charset="0"/>
                <a:ea typeface="Calibri" panose="020F0502020204030204" pitchFamily="34" charset="0"/>
                <a:cs typeface="Calibri" panose="020F0502020204030204" pitchFamily="34" charset="0"/>
              </a:rPr>
              <a:t>to pupils what the phrase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‘Forgive us our sins/trespasses as we forgive those who sin/trespass against us.’</a:t>
            </a:r>
            <a:r>
              <a:rPr lang="en-GB" sz="1000">
                <a:solidFill>
                  <a:srgbClr val="55345A"/>
                </a:solidFill>
                <a:effectLst/>
                <a:latin typeface="Work Sans" pitchFamily="2" charset="0"/>
                <a:ea typeface="Calibri" panose="020F0502020204030204" pitchFamily="34" charset="0"/>
                <a:cs typeface="Calibri" panose="020F0502020204030204" pitchFamily="34" charset="0"/>
              </a:rPr>
              <a:t> </a:t>
            </a:r>
            <a:r>
              <a:rPr lang="en-GB" sz="1000">
                <a:effectLst/>
                <a:latin typeface="Work Sans" pitchFamily="2" charset="0"/>
                <a:ea typeface="Calibri" panose="020F0502020204030204" pitchFamily="34" charset="0"/>
                <a:cs typeface="Calibri" panose="020F0502020204030204" pitchFamily="34" charset="0"/>
              </a:rPr>
              <a:t>means.</a:t>
            </a:r>
          </a:p>
          <a:p>
            <a:endParaRPr lang="en-GB" sz="1000" b="1">
              <a:latin typeface="Work Sans" pitchFamily="2" charset="0"/>
              <a:ea typeface="Calibri" panose="020F0502020204030204" pitchFamily="34" charset="0"/>
              <a:cs typeface="Calibri" panose="020F0502020204030204" pitchFamily="34" charset="0"/>
            </a:endParaRPr>
          </a:p>
          <a:p>
            <a:r>
              <a:rPr lang="en-GB" sz="1000" b="1">
                <a:effectLst/>
                <a:latin typeface="Work Sans" pitchFamily="2" charset="0"/>
                <a:ea typeface="Calibri" panose="020F0502020204030204" pitchFamily="34" charset="0"/>
                <a:cs typeface="Calibri" panose="020F0502020204030204" pitchFamily="34" charset="0"/>
              </a:rPr>
              <a:t>(Refer to background knowledge for teachers.)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In groups of three, pupils role play, their own scenario of when someone might need forgiveness from the person that they have hurt.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Groups share their role play with another group.</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Circle time: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solidFill>
                  <a:srgbClr val="FF0000"/>
                </a:solidFill>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Do you think everyone finds it easy to accept God’s forgiveness? When might people find it very difficult to accept God’s forgiveness?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Do you think it is always easy to forgive others?  When might it be really difficult to forgive someone?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Can you remember a time when someone has forgiven you?  How did it make you feel?</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rPr>
              <a:t>Have you ever found it hard to forgive someone?  How has it left you feeling?</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436131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2821672"/>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10889" y="373310"/>
            <a:ext cx="8039647" cy="461665"/>
          </a:xfrm>
          <a:prstGeom prst="rect">
            <a:avLst/>
          </a:prstGeom>
          <a:noFill/>
        </p:spPr>
        <p:txBody>
          <a:bodyPr wrap="square" rtlCol="0">
            <a:spAutoFit/>
          </a:bodyPr>
          <a:lstStyle/>
          <a:p>
            <a:r>
              <a:rPr lang="en-US" sz="2400">
                <a:solidFill>
                  <a:schemeClr val="bg1"/>
                </a:solidFill>
                <a:latin typeface="Work Sans Light" pitchFamily="2" charset="77"/>
              </a:rPr>
              <a:t>Background knowledge for teachers</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036158" y="1681988"/>
            <a:ext cx="748873" cy="748873"/>
          </a:xfrm>
          <a:prstGeom prst="rect">
            <a:avLst/>
          </a:prstGeom>
        </p:spPr>
      </p:pic>
      <p:sp>
        <p:nvSpPr>
          <p:cNvPr id="14" name="Rectangle 13">
            <a:extLst>
              <a:ext uri="{FF2B5EF4-FFF2-40B4-BE49-F238E27FC236}">
                <a16:creationId xmlns:a16="http://schemas.microsoft.com/office/drawing/2014/main" id="{02A947F6-1B69-709F-552B-F5197D4394BF}"/>
              </a:ext>
            </a:extLst>
          </p:cNvPr>
          <p:cNvSpPr>
            <a:spLocks noGrp="1" noRot="1" noMove="1" noResize="1" noEditPoints="1" noAdjustHandles="1" noChangeArrowheads="1" noChangeShapeType="1"/>
          </p:cNvSpPr>
          <p:nvPr/>
        </p:nvSpPr>
        <p:spPr>
          <a:xfrm>
            <a:off x="7025" y="2821672"/>
            <a:ext cx="3398647" cy="4036327"/>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a:spLocks noGrp="1" noRot="1" noMove="1" noResize="1" noEditPoints="1" noAdjustHandles="1" noChangeArrowheads="1" noChangeShapeType="1"/>
          </p:cNvSpPr>
          <p:nvPr/>
        </p:nvSpPr>
        <p:spPr>
          <a:xfrm>
            <a:off x="2490695" y="1021410"/>
            <a:ext cx="6627904" cy="1631216"/>
          </a:xfrm>
          <a:prstGeom prst="rect">
            <a:avLst/>
          </a:prstGeom>
          <a:noFill/>
        </p:spPr>
        <p:txBody>
          <a:bodyPr wrap="square">
            <a:spAutoFit/>
          </a:bodyPr>
          <a:lstStyle/>
          <a:p>
            <a:pPr>
              <a:spcAft>
                <a:spcPts val="400"/>
              </a:spcAft>
              <a:tabLst>
                <a:tab pos="1691640" algn="l"/>
              </a:tabLst>
            </a:pPr>
            <a:r>
              <a:rPr lang="en-GB" sz="1000" b="1">
                <a:solidFill>
                  <a:schemeClr val="bg1"/>
                </a:solidFill>
                <a:effectLst/>
                <a:latin typeface="Work Sans" pitchFamily="2" charset="0"/>
                <a:ea typeface="Calibri" panose="020F0502020204030204" pitchFamily="34" charset="0"/>
                <a:cs typeface="Calibri" panose="020F0502020204030204" pitchFamily="34" charset="0"/>
              </a:rPr>
              <a:t>The meaning of Gospel: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Aft>
                <a:spcPts val="400"/>
              </a:spcAft>
              <a:tabLst>
                <a:tab pos="1691640" algn="l"/>
              </a:tabLst>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Gospel means good news.  Jesus comes to live amongst His creation so that humanity can see what it means to live in relationship with the Creator.  In Jesus’ teaching and ministry, it is evident that He calls all to love one another and to reach out to the poor and marginalised.</a:t>
            </a:r>
            <a:endParaRPr lang="en-GB" sz="900">
              <a:solidFill>
                <a:schemeClr val="bg1"/>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solidFill>
                  <a:schemeClr val="bg1"/>
                </a:solidFill>
                <a:effectLst/>
                <a:latin typeface="Work Sans" pitchFamily="2" charset="0"/>
                <a:ea typeface="Calibri" panose="020F0502020204030204" pitchFamily="34" charset="0"/>
                <a:cs typeface="Calibri" panose="020F0502020204030204" pitchFamily="34" charset="0"/>
              </a:rPr>
              <a:t>The meaning of Kingdom of God:</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Kingdom of God is understood to be that ideal where all are living as God intended them to live.   Jesus provides a clear example of what it means to live in the Kingdom of God.  Christians long for the time when all is restored.  They look to Jesus as the example of how to live a life that is pleasing to God.</a:t>
            </a:r>
          </a:p>
        </p:txBody>
      </p:sp>
      <p:sp>
        <p:nvSpPr>
          <p:cNvPr id="5" name="TextBox 4">
            <a:extLst>
              <a:ext uri="{FF2B5EF4-FFF2-40B4-BE49-F238E27FC236}">
                <a16:creationId xmlns:a16="http://schemas.microsoft.com/office/drawing/2014/main" id="{1B3E40EA-9D19-E051-5153-B02E17681228}"/>
              </a:ext>
            </a:extLst>
          </p:cNvPr>
          <p:cNvSpPr txBox="1">
            <a:spLocks noGrp="1" noRot="1" noMove="1" noResize="1" noEditPoints="1" noAdjustHandles="1" noChangeArrowheads="1" noChangeShapeType="1"/>
          </p:cNvSpPr>
          <p:nvPr/>
        </p:nvSpPr>
        <p:spPr>
          <a:xfrm>
            <a:off x="216002" y="2930187"/>
            <a:ext cx="2390661" cy="261610"/>
          </a:xfrm>
          <a:prstGeom prst="rect">
            <a:avLst/>
          </a:prstGeom>
          <a:noFill/>
        </p:spPr>
        <p:txBody>
          <a:bodyPr wrap="square" rtlCol="0">
            <a:spAutoFit/>
          </a:bodyPr>
          <a:lstStyle/>
          <a:p>
            <a:r>
              <a:rPr lang="en-GB" sz="1100" b="1">
                <a:solidFill>
                  <a:srgbClr val="55345A"/>
                </a:solidFill>
                <a:effectLst/>
                <a:latin typeface="Work Sans" pitchFamily="2" charset="0"/>
                <a:ea typeface="Calibri" panose="020F0502020204030204" pitchFamily="34" charset="0"/>
                <a:cs typeface="Times New Roman" panose="02020603050405020304" pitchFamily="18" charset="0"/>
              </a:rPr>
              <a:t>Key things to note:</a:t>
            </a:r>
            <a:endParaRPr lang="en-GB" sz="11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a:spLocks noGrp="1" noRot="1" noMove="1" noResize="1" noEditPoints="1" noAdjustHandles="1" noChangeArrowheads="1" noChangeShapeType="1"/>
          </p:cNvSpPr>
          <p:nvPr/>
        </p:nvSpPr>
        <p:spPr>
          <a:xfrm>
            <a:off x="216002" y="3243699"/>
            <a:ext cx="2900033" cy="900246"/>
          </a:xfrm>
          <a:prstGeom prst="rect">
            <a:avLst/>
          </a:prstGeom>
          <a:noFill/>
        </p:spPr>
        <p:txBody>
          <a:bodyPr wrap="square" rtlCol="0">
            <a:spAutoFit/>
          </a:bodyPr>
          <a:lstStyle/>
          <a:p>
            <a:pPr>
              <a:spcBef>
                <a:spcPts val="50"/>
              </a:spcBef>
            </a:pPr>
            <a:r>
              <a:rPr lang="en-GB" sz="1000" b="1">
                <a:effectLst/>
                <a:latin typeface="Work Sans" pitchFamily="2" charset="0"/>
                <a:ea typeface="Calibri" panose="020F0502020204030204" pitchFamily="34" charset="0"/>
                <a:cs typeface="Calibri" panose="020F0502020204030204" pitchFamily="34" charset="0"/>
              </a:rPr>
              <a:t>Context of the Lord’s prayer:</a:t>
            </a:r>
          </a:p>
          <a:p>
            <a:pPr>
              <a:spcBef>
                <a:spcPts val="50"/>
              </a:spcBef>
            </a:pPr>
            <a:endParaRPr lang="en-GB" sz="100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u="sng">
                <a:solidFill>
                  <a:srgbClr val="0000FF"/>
                </a:solidFill>
                <a:effectLst/>
                <a:latin typeface="Work Sans" pitchFamily="2" charset="0"/>
                <a:ea typeface="Calibri" panose="020F0502020204030204" pitchFamily="34" charset="0"/>
                <a:cs typeface="Calibri" panose="020F0502020204030204" pitchFamily="34" charset="0"/>
                <a:hlinkClick r:id="rId3"/>
              </a:rPr>
              <a:t>https://www.bbc.co.uk/religion/religions/christianity/prayer/lordsprayer_1.shtml</a:t>
            </a:r>
            <a:endParaRPr lang="en-GB" sz="1000">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a:spLocks noGrp="1" noRot="1" noMove="1" noResize="1" noEditPoints="1" noAdjustHandles="1" noChangeArrowheads="1" noChangeShapeType="1"/>
          </p:cNvSpPr>
          <p:nvPr/>
        </p:nvSpPr>
        <p:spPr>
          <a:xfrm>
            <a:off x="229757" y="4252460"/>
            <a:ext cx="2886278" cy="2631490"/>
          </a:xfrm>
          <a:prstGeom prst="rect">
            <a:avLst/>
          </a:prstGeom>
          <a:noFill/>
        </p:spPr>
        <p:txBody>
          <a:bodyPr wrap="square" rtlCol="0">
            <a:spAutoFit/>
          </a:bodyPr>
          <a:lstStyle/>
          <a:p>
            <a:pPr>
              <a:spcBef>
                <a:spcPts val="50"/>
              </a:spcBef>
            </a:pPr>
            <a:r>
              <a:rPr lang="en-GB" sz="1000" b="1">
                <a:effectLst/>
                <a:latin typeface="Work Sans" pitchFamily="2" charset="0"/>
                <a:ea typeface="Calibri" panose="020F0502020204030204" pitchFamily="34" charset="0"/>
                <a:cs typeface="Calibri" panose="020F0502020204030204" pitchFamily="34" charset="0"/>
              </a:rPr>
              <a:t>Meaning and significance of phrases:</a:t>
            </a:r>
            <a:endParaRPr lang="en-GB" sz="1000" b="1">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a:effectLst/>
              <a:latin typeface="Work Sans" pitchFamily="2" charset="0"/>
              <a:ea typeface="Calibri" panose="020F0502020204030204" pitchFamily="34" charset="0"/>
              <a:cs typeface="Times New Roman" panose="02020603050405020304" pitchFamily="18" charset="0"/>
            </a:endParaRPr>
          </a:p>
          <a:p>
            <a:pPr marL="171450" indent="-171450">
              <a:spcBef>
                <a:spcPts val="50"/>
              </a:spcBef>
              <a:buFont typeface="Arial" panose="020B0604020202020204" pitchFamily="34" charset="0"/>
              <a:buChar char="•"/>
            </a:pPr>
            <a:r>
              <a:rPr lang="en-GB" sz="1000" b="1">
                <a:solidFill>
                  <a:srgbClr val="55345A"/>
                </a:solidFill>
                <a:effectLst/>
                <a:latin typeface="Work Sans" pitchFamily="2" charset="0"/>
                <a:ea typeface="Calibri" panose="020F0502020204030204" pitchFamily="34" charset="0"/>
                <a:cs typeface="Calibri" panose="020F0502020204030204" pitchFamily="34" charset="0"/>
              </a:rPr>
              <a:t>‘Our Father’</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indent="-171450">
              <a:spcAft>
                <a:spcPts val="800"/>
              </a:spcAft>
              <a:buFont typeface="Arial" panose="020B0604020202020204" pitchFamily="34" charset="0"/>
              <a:buChar char="•"/>
            </a:pPr>
            <a:r>
              <a:rPr lang="en-GB" sz="1000" b="1">
                <a:solidFill>
                  <a:srgbClr val="55345A"/>
                </a:solidFill>
                <a:effectLst/>
                <a:latin typeface="Work Sans" pitchFamily="2" charset="0"/>
                <a:ea typeface="Calibri" panose="020F0502020204030204" pitchFamily="34" charset="0"/>
                <a:cs typeface="Calibri" panose="020F0502020204030204" pitchFamily="34" charset="0"/>
              </a:rPr>
              <a:t>‘Thy kingdom come’</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indent="-171450">
              <a:spcAft>
                <a:spcPts val="800"/>
              </a:spcAft>
              <a:buFont typeface="Arial" panose="020B0604020202020204" pitchFamily="34" charset="0"/>
              <a:buChar char="•"/>
            </a:pPr>
            <a:r>
              <a:rPr lang="en-GB" sz="1000" b="1">
                <a:solidFill>
                  <a:srgbClr val="55345A"/>
                </a:solidFill>
                <a:effectLst/>
                <a:latin typeface="Work Sans" pitchFamily="2" charset="0"/>
                <a:ea typeface="Calibri" panose="020F0502020204030204" pitchFamily="34" charset="0"/>
                <a:cs typeface="Calibri" panose="020F0502020204030204" pitchFamily="34" charset="0"/>
              </a:rPr>
              <a:t>‘Give us today our daily bread’</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indent="-171450">
              <a:spcAft>
                <a:spcPts val="800"/>
              </a:spcAft>
              <a:buFont typeface="Arial" panose="020B0604020202020204" pitchFamily="34" charset="0"/>
              <a:buChar char="•"/>
            </a:pPr>
            <a:r>
              <a:rPr lang="en-GB" sz="1000" b="1">
                <a:solidFill>
                  <a:srgbClr val="55345A"/>
                </a:solidFill>
                <a:effectLst/>
                <a:latin typeface="Work Sans" pitchFamily="2" charset="0"/>
                <a:ea typeface="Calibri" panose="020F0502020204030204" pitchFamily="34" charset="0"/>
                <a:cs typeface="Calibri" panose="020F0502020204030204" pitchFamily="34" charset="0"/>
              </a:rPr>
              <a:t>‘Forgive us our sins/trespasses as we forgive those who sin/trespass against us’</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indent="-171450">
              <a:spcAft>
                <a:spcPts val="800"/>
              </a:spcAft>
              <a:buFont typeface="Arial" panose="020B0604020202020204" pitchFamily="34" charset="0"/>
              <a:buChar char="•"/>
            </a:pPr>
            <a:r>
              <a:rPr lang="en-GB" sz="1000" b="1">
                <a:solidFill>
                  <a:srgbClr val="55345A"/>
                </a:solidFill>
                <a:effectLst/>
                <a:latin typeface="Work Sans" pitchFamily="2" charset="0"/>
                <a:ea typeface="Calibri" panose="020F0502020204030204" pitchFamily="34" charset="0"/>
                <a:cs typeface="Calibri" panose="020F0502020204030204" pitchFamily="34" charset="0"/>
              </a:rPr>
              <a:t>‘Lead us not into temptation but deliver us from evil’</a:t>
            </a:r>
          </a:p>
          <a:p>
            <a:pPr>
              <a:spcAft>
                <a:spcPts val="800"/>
              </a:spcAft>
            </a:pPr>
            <a:r>
              <a:rPr lang="en-GB" sz="1000" b="1" u="sng">
                <a:solidFill>
                  <a:srgbClr val="0000FF"/>
                </a:solidFill>
                <a:effectLst/>
                <a:latin typeface="Work Sans" pitchFamily="2" charset="0"/>
                <a:ea typeface="Calibri" panose="020F0502020204030204" pitchFamily="34" charset="0"/>
                <a:cs typeface="Calibri" panose="020F0502020204030204" pitchFamily="34" charset="0"/>
                <a:hlinkClick r:id="rId4"/>
              </a:rPr>
              <a:t>https://request.org.uk/resource/restart/2016/07/05/the-lords-prayer/</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62D6125-2F81-6EA3-CDA9-1B0FF6D32772}"/>
              </a:ext>
            </a:extLst>
          </p:cNvPr>
          <p:cNvSpPr txBox="1">
            <a:spLocks noGrp="1" noRot="1" noMove="1" noResize="1" noEditPoints="1" noAdjustHandles="1" noChangeArrowheads="1" noChangeShapeType="1"/>
          </p:cNvSpPr>
          <p:nvPr/>
        </p:nvSpPr>
        <p:spPr>
          <a:xfrm>
            <a:off x="296799" y="413963"/>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sp>
        <p:nvSpPr>
          <p:cNvPr id="19" name="TextBox 18">
            <a:extLst>
              <a:ext uri="{FF2B5EF4-FFF2-40B4-BE49-F238E27FC236}">
                <a16:creationId xmlns:a16="http://schemas.microsoft.com/office/drawing/2014/main" id="{29A8C059-24FF-971D-2A15-027A6C0B2233}"/>
              </a:ext>
            </a:extLst>
          </p:cNvPr>
          <p:cNvSpPr txBox="1">
            <a:spLocks noGrp="1" noRot="1" noMove="1" noResize="1" noEditPoints="1" noAdjustHandles="1" noChangeArrowheads="1" noChangeShapeType="1"/>
          </p:cNvSpPr>
          <p:nvPr/>
        </p:nvSpPr>
        <p:spPr>
          <a:xfrm>
            <a:off x="296799" y="1425379"/>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5" name="TextBox 14">
            <a:extLst>
              <a:ext uri="{FF2B5EF4-FFF2-40B4-BE49-F238E27FC236}">
                <a16:creationId xmlns:a16="http://schemas.microsoft.com/office/drawing/2014/main" id="{794397D0-3255-2319-096D-ABC43697004C}"/>
              </a:ext>
            </a:extLst>
          </p:cNvPr>
          <p:cNvSpPr txBox="1">
            <a:spLocks noGrp="1" noRot="1" noMove="1" noResize="1" noEditPoints="1" noAdjustHandles="1" noChangeArrowheads="1" noChangeShapeType="1"/>
          </p:cNvSpPr>
          <p:nvPr/>
        </p:nvSpPr>
        <p:spPr>
          <a:xfrm>
            <a:off x="3679963" y="2945575"/>
            <a:ext cx="6363866" cy="492443"/>
          </a:xfrm>
          <a:prstGeom prst="rect">
            <a:avLst/>
          </a:prstGeom>
          <a:noFill/>
        </p:spPr>
        <p:txBody>
          <a:bodyPr wrap="square" rtlCol="0">
            <a:spAutoFit/>
          </a:bodyPr>
          <a:lstStyle/>
          <a:p>
            <a:r>
              <a:rPr lang="en-US" sz="1100" b="1">
                <a:solidFill>
                  <a:srgbClr val="55345A"/>
                </a:solidFill>
                <a:latin typeface="Work Sans" pitchFamily="2" charset="0"/>
              </a:rPr>
              <a:t>Notes: </a:t>
            </a:r>
            <a:r>
              <a:rPr lang="en-GB" sz="1100">
                <a:effectLst/>
                <a:latin typeface="Work Sans" pitchFamily="2" charset="0"/>
                <a:ea typeface="Calibri" panose="020F0502020204030204" pitchFamily="34" charset="0"/>
                <a:cs typeface="Times New Roman" panose="02020603050405020304" pitchFamily="18" charset="0"/>
              </a:rPr>
              <a:t> </a:t>
            </a:r>
            <a:r>
              <a:rPr lang="en-GB" sz="1000">
                <a:effectLst/>
                <a:latin typeface="Work Sans" pitchFamily="2" charset="0"/>
                <a:ea typeface="Calibri" panose="020F0502020204030204" pitchFamily="34" charset="0"/>
                <a:cs typeface="Times New Roman" panose="02020603050405020304" pitchFamily="18" charset="0"/>
              </a:rPr>
              <a:t>Include any key information here…</a:t>
            </a:r>
          </a:p>
          <a:p>
            <a:r>
              <a:rPr lang="en-US" sz="1400" b="1">
                <a:solidFill>
                  <a:srgbClr val="55345A"/>
                </a:solidFill>
                <a:latin typeface="Work Sans SemiBold" pitchFamily="2" charset="77"/>
              </a:rPr>
              <a:t> </a:t>
            </a:r>
          </a:p>
        </p:txBody>
      </p:sp>
    </p:spTree>
    <p:extLst>
      <p:ext uri="{BB962C8B-B14F-4D97-AF65-F5344CB8AC3E}">
        <p14:creationId xmlns:p14="http://schemas.microsoft.com/office/powerpoint/2010/main" val="1433004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rPr>
              <a:t>Do you think forgiving someone and being forgiven are important?  If yes, why?  If no, why not?</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56930"/>
          </a:xfrm>
          <a:prstGeom prst="rect">
            <a:avLst/>
          </a:prstGeom>
          <a:noFill/>
        </p:spPr>
        <p:txBody>
          <a:bodyPr wrap="square">
            <a:spAutoFit/>
          </a:bodyPr>
          <a:lstStyle/>
          <a:p>
            <a:pPr>
              <a:lnSpc>
                <a:spcPct val="115000"/>
              </a:lnSpc>
              <a:spcAft>
                <a:spcPts val="1000"/>
              </a:spcAft>
            </a:pPr>
            <a:r>
              <a:rPr lang="en-GB" sz="1000" u="sng">
                <a:solidFill>
                  <a:srgbClr val="0000FF"/>
                </a:solidFill>
                <a:effectLst/>
                <a:latin typeface="Work Sans" pitchFamily="2" charset="0"/>
                <a:ea typeface="Calibri" panose="020F0502020204030204" pitchFamily="34" charset="0"/>
                <a:cs typeface="Calibri" panose="020F0502020204030204" pitchFamily="34" charset="0"/>
                <a:hlinkClick r:id="rId3"/>
              </a:rPr>
              <a:t>https://www.youtube.com/watch?v=ED3fzkS-bhA</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433901"/>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rPr>
              <a:t>Be mindful of pupils for whom the concept of forgiveness is a difficult one to understand because of their own personal experiences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471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pray ‘Lead us not into temptation but deliver us from evil’?</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954107"/>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a:p>
            <a:endParaRPr lang="en-US" sz="1400" b="1">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272143"/>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panose="020F0502020204030204" pitchFamily="34" charset="0"/>
              </a:rPr>
              <a:t>Know and understand what Jesus meant by the words:  </a:t>
            </a:r>
            <a:r>
              <a:rPr lang="en-GB" sz="1000" b="1" dirty="0">
                <a:solidFill>
                  <a:srgbClr val="55345A"/>
                </a:solidFill>
                <a:effectLst/>
                <a:latin typeface="Work Sans" pitchFamily="2" charset="0"/>
                <a:ea typeface="Calibri" panose="020F0502020204030204" pitchFamily="34" charset="0"/>
                <a:cs typeface="Calibri" panose="020F0502020204030204" pitchFamily="34" charset="0"/>
              </a:rPr>
              <a:t>‘Lead us not into temptation but deliver us from evil.’</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panose="020F0502020204030204" pitchFamily="34" charset="0"/>
              </a:rPr>
              <a:t>Talk about why it is important to make the right choices.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panose="020F0502020204030204" pitchFamily="34" charset="0"/>
              </a:rPr>
              <a:t>Express their own opinions and ideas about making the right choices.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panose="020F0502020204030204" pitchFamily="34" charset="0"/>
              </a:rPr>
              <a:t>Begin to recognise that there are links between the choices they make and how they affect others</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spcAft>
                <a:spcPts val="400"/>
              </a:spcAft>
            </a:pPr>
            <a:r>
              <a:rPr lang="en-GB" sz="1000" dirty="0">
                <a:effectLst/>
                <a:latin typeface="Work Sans" pitchFamily="2" charset="0"/>
                <a:ea typeface="Calibri" panose="020F0502020204030204" pitchFamily="34" charset="0"/>
                <a:cs typeface="Calibri" panose="020F05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rPr>
              <a:t>Key religious vocabulary:  </a:t>
            </a:r>
            <a:r>
              <a:rPr lang="en-GB" sz="1000" dirty="0">
                <a:effectLst/>
                <a:latin typeface="Work Sans" pitchFamily="2" charset="0"/>
                <a:ea typeface="Calibri" panose="020F0502020204030204" pitchFamily="34" charset="0"/>
              </a:rPr>
              <a:t>Temptation, evil</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862322"/>
          </a:xfrm>
          <a:prstGeom prst="rect">
            <a:avLst/>
          </a:prstGeom>
          <a:noFill/>
        </p:spPr>
        <p:txBody>
          <a:bodyPr wrap="square" lIns="91440" tIns="45720" rIns="91440" bIns="45720" rtlCol="0" anchor="t">
            <a:spAutoFit/>
          </a:bodyPr>
          <a:lstStyle/>
          <a:p>
            <a:pPr>
              <a:spcAft>
                <a:spcPts val="400"/>
              </a:spcAft>
            </a:pPr>
            <a:r>
              <a:rPr lang="en-GB" sz="1000" b="1" dirty="0">
                <a:effectLst/>
                <a:latin typeface="Work Sans" pitchFamily="2" charset="0"/>
                <a:ea typeface="Calibri" panose="020F0502020204030204" pitchFamily="34" charset="0"/>
                <a:cs typeface="Calibri" panose="020F0502020204030204" pitchFamily="34"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Calibri" panose="020F05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Calibri" panose="020F0502020204030204" pitchFamily="34" charset="0"/>
              </a:rPr>
              <a:t>Recap </a:t>
            </a:r>
            <a:r>
              <a:rPr lang="en-GB" sz="1000" dirty="0">
                <a:effectLst/>
                <a:latin typeface="Work Sans" pitchFamily="2" charset="0"/>
                <a:ea typeface="Calibri" panose="020F0502020204030204" pitchFamily="34" charset="0"/>
                <a:cs typeface="Calibri" panose="020F0502020204030204" pitchFamily="34" charset="0"/>
              </a:rPr>
              <a:t>on previous week’s learning: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Calibri" panose="020F05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Calibri" panose="020F0502020204030204" pitchFamily="34" charset="0"/>
              </a:rPr>
              <a:t>Recap</a:t>
            </a:r>
            <a:r>
              <a:rPr lang="en-GB" sz="1000" dirty="0">
                <a:effectLst/>
                <a:latin typeface="Work Sans" pitchFamily="2" charset="0"/>
                <a:ea typeface="Calibri" panose="020F0502020204030204" pitchFamily="34" charset="0"/>
                <a:cs typeface="Calibri" panose="020F0502020204030204" pitchFamily="34" charset="0"/>
              </a:rPr>
              <a:t> on religious vocabulary learnt so far:  prayer, Father, God’s kingdom, daily bread, trespasses, sins,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Calibri" panose="020F05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Calibri" panose="020F0502020204030204" pitchFamily="34"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panose="020F0502020204030204" pitchFamily="34" charset="0"/>
              </a:rPr>
              <a:t>To know what Jesus means when He speaks about forgiveness.</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Calibri" panose="020F05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Calibri" panose="020F0502020204030204" pitchFamily="34" charset="0"/>
              </a:rPr>
              <a:t>Set the scene.</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Calibri" panose="020F05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dirty="0">
                <a:effectLst/>
                <a:latin typeface="Work Sans" pitchFamily="2" charset="0"/>
                <a:ea typeface="Calibri" panose="020F0502020204030204" pitchFamily="34" charset="0"/>
                <a:cs typeface="Calibri" panose="020F0502020204030204" pitchFamily="34" charset="0"/>
              </a:rPr>
              <a:t>On each table, place some sweets – one sweet for every person on the table.  Inform the pupils that they can eat the sweet at any time in the lesson but if they have not eaten the sweet by the end of the lesson, they will receive an extra sweet.</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dirty="0">
                <a:effectLst/>
                <a:latin typeface="Work Sans" pitchFamily="2" charset="0"/>
                <a:ea typeface="Calibri" panose="020F0502020204030204" pitchFamily="34" charset="0"/>
                <a:cs typeface="Calibri" panose="020F05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7"/>
            <a:ext cx="3383279" cy="5042601"/>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3148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pray ‘Lead us not into temptation but deliver us from evil’?</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55093"/>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Calibri" panose="020F0502020204030204" pitchFamily="34"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Introduce this week’s question: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What did Jesus mean when He said pray ‘Lead us not into temptation but deliver us from evil</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Introduce the word temptation and explain its meaning.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Do you think you will be able to resist the temptation to not eat the sweet by the end of the lesson?  What/who might help you not to be tempted?</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Show the clip of Jesus being tempted in the desert.</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u="sng">
                <a:solidFill>
                  <a:srgbClr val="0000FF"/>
                </a:solidFill>
                <a:effectLst/>
                <a:latin typeface="Work Sans" pitchFamily="2" charset="0"/>
                <a:ea typeface="Calibri" panose="020F0502020204030204" pitchFamily="34" charset="0"/>
                <a:cs typeface="Calibri" panose="020F0502020204030204" pitchFamily="34" charset="0"/>
                <a:hlinkClick r:id="rId3"/>
              </a:rPr>
              <a:t>https://www.youtube.com/watch?v=mc-x4qKY6Wc</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How did Satan try to tempt Jesus when he was hungry?</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How did Satan try to tempt Jesus into jumping off the temple in Jerusalem?</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How did Satan try to tempt Jesus into worshiping him?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What did Jesus say on each occasion?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Who helped Jesus not to be tempted on each occasion?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Biblical text analysis: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Return to the Lord’s prayer.</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Read the section that says</a:t>
            </a:r>
            <a:r>
              <a:rPr lang="en-GB" sz="1000">
                <a:solidFill>
                  <a:srgbClr val="55345A"/>
                </a:solidFill>
                <a:effectLst/>
                <a:latin typeface="Work Sans" pitchFamily="2" charset="0"/>
                <a:ea typeface="Calibri" panose="020F0502020204030204" pitchFamily="34" charset="0"/>
                <a:cs typeface="Calibri" panose="020F0502020204030204" pitchFamily="34" charset="0"/>
              </a:rPr>
              <a:t>: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‘Lead us not into temptation but deliver us from evil.’</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What do you think Jesus means when he says pray: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‘Lead us not into temptation but deliver us from evil.’?</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228600"/>
            <a:r>
              <a:rPr lang="en-GB" sz="1000">
                <a:solidFill>
                  <a:srgbClr val="55345A"/>
                </a:solidFill>
                <a:effectLst/>
                <a:latin typeface="Work Sans" pitchFamily="2" charset="0"/>
                <a:ea typeface="Calibri" panose="020F0502020204030204" pitchFamily="34" charset="0"/>
                <a:cs typeface="Calibri" panose="020F0502020204030204" pitchFamily="34" charset="0"/>
              </a:rPr>
              <a:t>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Explain </a:t>
            </a:r>
            <a:r>
              <a:rPr lang="en-GB" sz="1000">
                <a:effectLst/>
                <a:latin typeface="Work Sans" pitchFamily="2" charset="0"/>
                <a:ea typeface="Calibri" panose="020F0502020204030204" pitchFamily="34" charset="0"/>
                <a:cs typeface="Calibri" panose="020F0502020204030204" pitchFamily="34" charset="0"/>
              </a:rPr>
              <a:t>to pupils what the phrase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‘Lead us not into temptation but deliver us from evil.’</a:t>
            </a:r>
            <a:r>
              <a:rPr lang="en-GB" sz="1000">
                <a:solidFill>
                  <a:srgbClr val="55345A"/>
                </a:solidFill>
                <a:effectLst/>
                <a:latin typeface="Work Sans" pitchFamily="2" charset="0"/>
                <a:ea typeface="Calibri" panose="020F0502020204030204" pitchFamily="34" charset="0"/>
                <a:cs typeface="Calibri" panose="020F0502020204030204" pitchFamily="34" charset="0"/>
              </a:rPr>
              <a:t> </a:t>
            </a:r>
            <a:r>
              <a:rPr lang="en-GB" sz="1000">
                <a:effectLst/>
                <a:latin typeface="Work Sans" pitchFamily="2" charset="0"/>
                <a:ea typeface="Calibri" panose="020F0502020204030204" pitchFamily="34" charset="0"/>
                <a:cs typeface="Calibri" panose="020F0502020204030204" pitchFamily="34" charset="0"/>
              </a:rPr>
              <a:t>means.  </a:t>
            </a:r>
            <a:r>
              <a:rPr lang="en-GB" sz="1000" b="1">
                <a:effectLst/>
                <a:latin typeface="Work Sans" pitchFamily="2" charset="0"/>
                <a:ea typeface="Calibri" panose="020F0502020204030204" pitchFamily="34" charset="0"/>
                <a:cs typeface="Calibri" panose="020F0502020204030204" pitchFamily="34" charset="0"/>
              </a:rPr>
              <a:t>(Refer to background knowledge for teachers.)</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084278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pray ‘Lead us not into temptation but deliver us from evil’?</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452501"/>
          </a:xfrm>
          <a:prstGeom prst="rect">
            <a:avLst/>
          </a:prstGeom>
          <a:noFill/>
        </p:spPr>
        <p:txBody>
          <a:bodyPr wrap="square">
            <a:spAutoFit/>
          </a:bodyPr>
          <a:lstStyle/>
          <a:p>
            <a:pPr>
              <a:spcAft>
                <a:spcPts val="400"/>
              </a:spcAft>
            </a:pPr>
            <a:r>
              <a:rPr lang="en-GB" sz="1000" b="1">
                <a:effectLst/>
                <a:latin typeface="Work Sans" pitchFamily="2" charset="0"/>
                <a:ea typeface="Calibri" panose="020F0502020204030204" pitchFamily="34" charset="0"/>
                <a:cs typeface="Calibri" panose="020F0502020204030204" pitchFamily="34"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Complete</a:t>
            </a:r>
            <a:r>
              <a:rPr lang="en-GB" sz="1000">
                <a:effectLst/>
                <a:latin typeface="Work Sans" pitchFamily="2" charset="0"/>
                <a:ea typeface="Calibri" panose="020F0502020204030204" pitchFamily="34" charset="0"/>
                <a:cs typeface="Calibri" panose="020F0502020204030204" pitchFamily="34" charset="0"/>
              </a:rPr>
              <a:t> appendix lesson 5.</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Scenario - what might you be tempted to do?  What do you think you should you do?  Who could help you to make the right choice?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Circle time: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Present three scenarios.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What might you be tempted to do?</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How would praying the Lord’s prayer, help a Christian, do you think, to make the right choice?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Return to the sweet challenge: </a:t>
            </a: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Who managed not to eat their sweet?  What stopped you from being tempted to eat it?  Was it easy to leave the sweet until the end of the lesson?</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542586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pray ‘Lead us not into temptation but deliver us from evil’?</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511935"/>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Appendix lesson 5.</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u="sng">
                <a:solidFill>
                  <a:srgbClr val="0000FF"/>
                </a:solidFill>
                <a:effectLst/>
                <a:latin typeface="Work Sans" pitchFamily="2" charset="0"/>
                <a:ea typeface="Calibri" panose="020F0502020204030204" pitchFamily="34" charset="0"/>
                <a:cs typeface="Calibri" panose="020F0502020204030204" pitchFamily="34" charset="0"/>
                <a:hlinkClick r:id="rId3"/>
              </a:rPr>
              <a:t>https://www.youtube.com/watch?v=mc-x4qKY6Wc</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rPr>
              <a:t>Be mindful of pupils who may have experienced trauma.</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533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Calibri Light" panose="020F0302020204030204" pitchFamily="34" charset="0"/>
                <a:ea typeface="Calibri" panose="020F0502020204030204" pitchFamily="34" charset="0"/>
                <a:cs typeface="Times New Roman" panose="02020603050405020304" pitchFamily="18" charset="0"/>
              </a:rPr>
              <a:t>What does the Lord’s prayer mean to Christians today and how does it help them in their daily life?</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954107"/>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a:p>
            <a:endParaRPr lang="en-US" sz="1400" b="1">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15663"/>
          </a:xfrm>
          <a:prstGeom prst="rect">
            <a:avLst/>
          </a:prstGeom>
          <a:noFill/>
        </p:spPr>
        <p:txBody>
          <a:bodyPr wrap="square" rtlCol="0">
            <a:spAutoFit/>
          </a:bodyPr>
          <a:lstStyle/>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Ask questions to practising Christians about the meaning of the Lord’s prayer for them and how it helps them in their daily lives.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Show their own understanding of the Lord’s prayer</a:t>
            </a:r>
            <a:endParaRPr lang="en-GB" sz="1000">
              <a:effectLst/>
              <a:latin typeface="Work Sans" pitchFamily="2" charset="0"/>
              <a:ea typeface="Calibri" panose="020F0502020204030204" pitchFamily="34" charset="0"/>
              <a:cs typeface="Times New Roman" panose="02020603050405020304" pitchFamily="18" charset="0"/>
            </a:endParaRPr>
          </a:p>
          <a:p>
            <a:pPr marL="228600">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rPr>
              <a:t>Key religious vocabulary:  </a:t>
            </a:r>
            <a:r>
              <a:rPr lang="en-GB" sz="1000">
                <a:effectLst/>
                <a:latin typeface="Work Sans" pitchFamily="2" charset="0"/>
                <a:ea typeface="Calibri" panose="020F0502020204030204" pitchFamily="34" charset="0"/>
              </a:rPr>
              <a:t>Prayer, Father, God’s kingdom, heaven, daily bread, trespasses, sins, temptation, evil. </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913618"/>
          </a:xfrm>
          <a:prstGeom prst="rect">
            <a:avLst/>
          </a:prstGeom>
          <a:noFill/>
        </p:spPr>
        <p:txBody>
          <a:bodyPr wrap="square" lIns="91440" tIns="45720" rIns="91440" bIns="45720" rtlCol="0" anchor="t">
            <a:spAutoFit/>
          </a:bodyPr>
          <a:lstStyle/>
          <a:p>
            <a:pPr>
              <a:spcAft>
                <a:spcPts val="400"/>
              </a:spcAft>
            </a:pPr>
            <a:r>
              <a:rPr lang="en-GB" sz="1000" b="1">
                <a:effectLst/>
                <a:latin typeface="Work Sans" pitchFamily="2" charset="0"/>
                <a:ea typeface="Calibri" panose="020F0502020204030204" pitchFamily="34" charset="0"/>
                <a:cs typeface="Calibri" panose="020F0502020204030204" pitchFamily="34" charset="0"/>
              </a:rPr>
              <a:t>Introduction: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Before the lesson:  </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Pupils prepare questions to ask a panel of practising Christians about the Lord’s prayer to help them answer the key question of the lesson.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Introduce this week’s question:  </a:t>
            </a:r>
            <a:r>
              <a:rPr lang="en-GB" sz="1000">
                <a:effectLst/>
                <a:latin typeface="Work Sans" pitchFamily="2" charset="0"/>
                <a:ea typeface="Calibri" panose="020F0502020204030204" pitchFamily="34" charset="0"/>
                <a:cs typeface="Calibri" panose="020F0502020204030204" pitchFamily="34" charset="0"/>
              </a:rPr>
              <a:t>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What does the Lord’s prayer mean to Christians today and how does it help them in their daily life?</a:t>
            </a:r>
            <a:r>
              <a:rPr lang="en-GB" sz="1000">
                <a:solidFill>
                  <a:srgbClr val="55345A"/>
                </a:solidFill>
                <a:effectLst/>
                <a:latin typeface="Work Sans" pitchFamily="2" charset="0"/>
                <a:ea typeface="Calibri" panose="020F0502020204030204" pitchFamily="34" charset="0"/>
                <a:cs typeface="Calibri" panose="020F0502020204030204" pitchFamily="34" charset="0"/>
              </a:rPr>
              <a:t>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Invite a panel of Christians to participate in a discussion.  Ensure the panel is diverse to enable pupils to develop an understanding that Christianity is broad and diverse in every aspect of the word and that people think differently and hold different opinions and views.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7"/>
            <a:ext cx="3383279" cy="5042601"/>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119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Calibri Light" panose="020F0302020204030204" pitchFamily="34" charset="0"/>
                <a:ea typeface="Calibri" panose="020F0502020204030204" pitchFamily="34" charset="0"/>
                <a:cs typeface="Times New Roman" panose="02020603050405020304" pitchFamily="18" charset="0"/>
              </a:rPr>
              <a:t>What does the Lord’s prayer mean to Christians today and how does it help them in their daily life?</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388317"/>
          </a:xfrm>
          <a:prstGeom prst="rect">
            <a:avLst/>
          </a:prstGeom>
          <a:noFill/>
        </p:spPr>
        <p:txBody>
          <a:bodyPr wrap="square">
            <a:spAutoFit/>
          </a:bodyPr>
          <a:lstStyle/>
          <a:p>
            <a:pPr>
              <a:lnSpc>
                <a:spcPct val="107000"/>
              </a:lnSpc>
              <a:spcAft>
                <a:spcPts val="800"/>
              </a:spcAft>
            </a:pPr>
            <a:r>
              <a:rPr lang="en-GB" sz="1000" b="1">
                <a:effectLst/>
                <a:latin typeface="Work Sans" pitchFamily="2" charset="0"/>
                <a:ea typeface="Calibri" panose="020F0502020204030204" pitchFamily="34" charset="0"/>
                <a:cs typeface="Calibri" panose="020F0502020204030204" pitchFamily="34" charset="0"/>
              </a:rPr>
              <a:t>Example questions</a:t>
            </a:r>
            <a:r>
              <a:rPr lang="en-GB" sz="1000">
                <a:effectLst/>
                <a:latin typeface="Work Sans" pitchFamily="2" charset="0"/>
                <a:ea typeface="Calibri" panose="020F0502020204030204" pitchFamily="34" charset="0"/>
                <a:cs typeface="Calibri" panose="020F0502020204030204" pitchFamily="34" charset="0"/>
              </a:rPr>
              <a:t> you may wish to use though it is strongly encouraged that pupils create their own questions, giving them ownership.</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Where did you first hear the Lord’s prayer being said?</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Who taught you the Lord’s prayer?</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Do you say the Lord’s prayer regularly?  If yes, when do you say it and why do you say it?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Do you have a favourite line in the Lord’s prayer?   If yes, what line is it and why is it your favourite?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Is there a part in the Lord’s prayer that you find difficult to pray and live by?</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does the Lord’s prayer mean to you?</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When you pray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‘Give us today our daily bread’</a:t>
            </a:r>
            <a:r>
              <a:rPr lang="en-GB" sz="1000">
                <a:solidFill>
                  <a:srgbClr val="55345A"/>
                </a:solidFill>
                <a:effectLst/>
                <a:latin typeface="Work Sans" pitchFamily="2" charset="0"/>
                <a:ea typeface="Calibri" panose="020F0502020204030204" pitchFamily="34" charset="0"/>
                <a:cs typeface="Calibri" panose="020F0502020204030204" pitchFamily="34" charset="0"/>
              </a:rPr>
              <a:t> </a:t>
            </a:r>
            <a:r>
              <a:rPr lang="en-GB" sz="1000">
                <a:effectLst/>
                <a:latin typeface="Work Sans" pitchFamily="2" charset="0"/>
                <a:ea typeface="Calibri" panose="020F0502020204030204" pitchFamily="34" charset="0"/>
                <a:cs typeface="Calibri" panose="020F0502020204030204" pitchFamily="34" charset="0"/>
              </a:rPr>
              <a:t>what are you asking for?  Is it always the same thing or does it change?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How does the Lord’s prayer help you in your daily life?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Do you feel connected to other Christians when you say the Lord’s prayer?  If yes, how does this make you feel?</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Calibri" panose="020F0502020204030204" pitchFamily="34"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Calibri" panose="020F0502020204030204" pitchFamily="34" charset="0"/>
              </a:rPr>
              <a:t>Assessment task: See appendix lesson 6.</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Calibri" panose="020F0502020204030204" pitchFamily="34"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Calibri" panose="020F0502020204030204" pitchFamily="34" charset="0"/>
              </a:rPr>
              <a:t>Return to the big question of the unit:  </a:t>
            </a:r>
            <a:r>
              <a:rPr lang="en-GB" sz="1000" b="1" kern="1200">
                <a:solidFill>
                  <a:srgbClr val="55345A"/>
                </a:solidFill>
                <a:effectLst/>
                <a:latin typeface="Work Sans" pitchFamily="2" charset="0"/>
                <a:ea typeface="Times New Roman" panose="02020603050405020304" pitchFamily="18" charset="0"/>
                <a:cs typeface="Calibri" panose="020F0502020204030204" pitchFamily="34" charset="0"/>
              </a:rPr>
              <a:t>Why did Jesus teach the Lord’s prayer as the way to pray?</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1130493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Calibri Light" panose="020F0302020204030204" pitchFamily="34" charset="0"/>
                <a:ea typeface="Calibri" panose="020F0502020204030204" pitchFamily="34" charset="0"/>
                <a:cs typeface="Times New Roman" panose="02020603050405020304" pitchFamily="18" charset="0"/>
              </a:rPr>
              <a:t>What does the Lord’s prayer mean to Christians today and how does it help them in their daily life?</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093428"/>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Calibri" panose="020F0502020204030204" pitchFamily="34" charset="0"/>
              </a:rPr>
              <a:t>Assessment opportunity: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Open discussion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Jesus taught the Lord’s prayer as a way to pray because…..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Listen to pupils’ responses.  Address any misconceptions.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In groups of three: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Present the statements to each group on separate strips of paper.  Check for understanding.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The prayer describes God as a God who loves and cares for all people.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The prayer expresses the importance of living in a world that listens to God’s voice and follows it.</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In the prayer, the person praying can ask God to provide them with the things they need.</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The prayer teaches about a God who forgives and asks His people to forgive others.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The prayer reminds people that God will protect them from temptation and evil.</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All the statements are true and important but which two statements do you think would help the world be a better place?  Can you explain the reason for your choice?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Teacher circulates the room listening and observing pupil engagement.  Misconceptions are addressed.</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rPr>
              <a:t>Snowball:</a:t>
            </a:r>
            <a:r>
              <a:rPr lang="en-GB" sz="1000">
                <a:effectLst/>
                <a:latin typeface="Work Sans" pitchFamily="2" charset="0"/>
                <a:ea typeface="Calibri" panose="020F0502020204030204" pitchFamily="34" charset="0"/>
              </a:rPr>
              <a:t>  One group talks to another group.  Exchange their answers and explain their reasoning.   As a new group of six, they then decide out of the four statements, which two to keep.  The aim of the task is to encourage reasoning skills to be developed.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09946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a:solidFill>
                  <a:schemeClr val="bg1"/>
                </a:solidFill>
                <a:effectLst/>
                <a:latin typeface="Calibri Light" panose="020F0302020204030204" pitchFamily="34" charset="0"/>
                <a:ea typeface="Calibri" panose="020F0502020204030204" pitchFamily="34" charset="0"/>
                <a:cs typeface="Times New Roman" panose="02020603050405020304" pitchFamily="18" charset="0"/>
              </a:rPr>
              <a:t>What does the Lord’s prayer mean to Christians today and how does it help them in their daily life?</a:t>
            </a:r>
            <a:endParaRPr lang="en-GB"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rPr>
              <a:t>Appendix lesson 6.</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noGrp="1" noRot="1" noMove="1" noResize="1" noEditPoints="1" noAdjustHandles="1" noChangeArrowheads="1" noChangeShapeType="1"/>
          </p:cNvSpPr>
          <p:nvPr/>
        </p:nvSpPr>
        <p:spPr>
          <a:xfrm>
            <a:off x="3590910" y="3200844"/>
            <a:ext cx="4167051" cy="256224"/>
          </a:xfrm>
          <a:prstGeom prst="rect">
            <a:avLst/>
          </a:prstGeom>
          <a:noFill/>
        </p:spPr>
        <p:txBody>
          <a:bodyPr wrap="square">
            <a:spAutoFit/>
          </a:bodyPr>
          <a:lstStyle/>
          <a:p>
            <a:pPr>
              <a:lnSpc>
                <a:spcPct val="115000"/>
              </a:lnSpc>
              <a:spcAft>
                <a:spcPts val="1000"/>
              </a:spcAft>
            </a:pPr>
            <a:r>
              <a:rPr lang="en-GB" sz="1000">
                <a:latin typeface="Work Sans" pitchFamily="2" charset="0"/>
                <a:ea typeface="Calibri" panose="020F0502020204030204" pitchFamily="34" charset="0"/>
                <a:cs typeface="Times New Roman" panose="02020603050405020304" pitchFamily="18" charset="0"/>
              </a:rPr>
              <a:t>Type sensitivities…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0059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685800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a:spLocks noGrp="1" noRot="1" noMove="1" noResize="1" noEditPoints="1" noAdjustHandles="1" noChangeArrowheads="1" noChangeShapeType="1"/>
          </p:cNvSpPr>
          <p:nvPr/>
        </p:nvSpPr>
        <p:spPr>
          <a:xfrm>
            <a:off x="2328042" y="3738007"/>
            <a:ext cx="7535917" cy="1369606"/>
          </a:xfrm>
          <a:prstGeom prst="rect">
            <a:avLst/>
          </a:prstGeom>
          <a:noFill/>
        </p:spPr>
        <p:txBody>
          <a:bodyPr wrap="square" rtlCol="0">
            <a:spAutoFit/>
          </a:bodyPr>
          <a:lstStyle/>
          <a:p>
            <a:pPr algn="ctr"/>
            <a:r>
              <a:rPr lang="en-GB" sz="1400" b="1" u="none" strike="noStrike">
                <a:solidFill>
                  <a:schemeClr val="bg1"/>
                </a:solidFill>
                <a:effectLst/>
                <a:latin typeface="Work Sans SemiBold" pitchFamily="2" charset="77"/>
              </a:rPr>
              <a:t>London Diocesan Board for Schools </a:t>
            </a:r>
          </a:p>
          <a:p>
            <a:pPr algn="ctr"/>
            <a:r>
              <a:rPr lang="en-GB" sz="1400" b="1" u="sng">
                <a:solidFill>
                  <a:schemeClr val="bg1"/>
                </a:solidFill>
                <a:latin typeface="Work Sans SemiBold" pitchFamily="2" charset="77"/>
              </a:rPr>
              <a:t>www.ldbs.co.uk</a:t>
            </a:r>
            <a:r>
              <a:rPr lang="en-GB" sz="1400" b="1" strike="noStrike">
                <a:solidFill>
                  <a:schemeClr val="bg1"/>
                </a:solidFill>
                <a:effectLst/>
                <a:latin typeface="Work Sans SemiBold" pitchFamily="2" charset="77"/>
              </a:rPr>
              <a:t>   </a:t>
            </a:r>
            <a:r>
              <a:rPr lang="en-GB" sz="1400" b="1" u="none" strike="noStrike">
                <a:solidFill>
                  <a:schemeClr val="bg1"/>
                </a:solidFill>
                <a:effectLst/>
                <a:latin typeface="Work Sans SemiBold" pitchFamily="2" charset="77"/>
              </a:rPr>
              <a:t>020 7932 1100</a:t>
            </a:r>
          </a:p>
          <a:p>
            <a:pPr algn="ctr"/>
            <a:br>
              <a:rPr lang="en-GB" sz="1100">
                <a:solidFill>
                  <a:schemeClr val="bg1"/>
                </a:solidFill>
                <a:latin typeface="Work Sans" pitchFamily="2" charset="77"/>
              </a:rPr>
            </a:br>
            <a:r>
              <a:rPr lang="en-GB" sz="1100" u="none" strike="noStrike">
                <a:solidFill>
                  <a:schemeClr val="bg1"/>
                </a:solidFill>
                <a:effectLst/>
                <a:latin typeface="Work Sans" pitchFamily="2" charset="77"/>
              </a:rPr>
              <a:t>London Diocesan Board for Schools is a Charitable Company Limited by Guarantee. </a:t>
            </a:r>
            <a:br>
              <a:rPr lang="en-GB" sz="1100" u="none" strike="noStrike">
                <a:solidFill>
                  <a:schemeClr val="bg1"/>
                </a:solidFill>
                <a:effectLst/>
                <a:latin typeface="Work Sans" pitchFamily="2" charset="77"/>
              </a:rPr>
            </a:br>
            <a:r>
              <a:rPr lang="en-GB" sz="1100" u="none" strike="noStrike">
                <a:solidFill>
                  <a:schemeClr val="bg1"/>
                </a:solidFill>
                <a:effectLst/>
                <a:latin typeface="Work Sans" pitchFamily="2" charset="77"/>
              </a:rPr>
              <a:t>Company Registration No 198131. Charity Registration No 313000. </a:t>
            </a:r>
            <a:br>
              <a:rPr lang="en-GB" sz="1100" u="none" strike="noStrike">
                <a:solidFill>
                  <a:schemeClr val="bg1"/>
                </a:solidFill>
                <a:effectLst/>
                <a:latin typeface="Work Sans" pitchFamily="2" charset="77"/>
              </a:rPr>
            </a:br>
            <a:endParaRPr lang="en-GB" sz="1100" u="none" strike="noStrike">
              <a:solidFill>
                <a:schemeClr val="bg1"/>
              </a:solidFill>
              <a:effectLst/>
              <a:latin typeface="Work Sans" pitchFamily="2" charset="77"/>
            </a:endParaRPr>
          </a:p>
          <a:p>
            <a:pPr algn="ctr"/>
            <a:r>
              <a:rPr lang="en-GB" sz="1100" u="none" strike="noStrike">
                <a:solidFill>
                  <a:schemeClr val="bg1"/>
                </a:solidFill>
                <a:effectLst/>
                <a:latin typeface="Work Sans" pitchFamily="2" charset="77"/>
              </a:rPr>
              <a:t>Registered Address: London Diocesan House, 36 </a:t>
            </a:r>
            <a:r>
              <a:rPr lang="en-GB" sz="1100" u="none" strike="noStrike" err="1">
                <a:solidFill>
                  <a:schemeClr val="bg1"/>
                </a:solidFill>
                <a:effectLst/>
                <a:latin typeface="Work Sans" pitchFamily="2" charset="77"/>
              </a:rPr>
              <a:t>Causton</a:t>
            </a:r>
            <a:r>
              <a:rPr lang="en-GB" sz="1100" u="none" strike="noStrike">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Grp="1" noRot="1" noChangeAspect="1" noMove="1" noResize="1" noEditPoints="1" noAdjustHandles="1" noChangeArrowheads="1" noChangeShapeType="1" noCrop="1"/>
          </p:cNvPicPr>
          <p:nvPr/>
        </p:nvPicPr>
        <p:blipFill>
          <a:blip r:embed="rId3"/>
          <a:srcRect/>
          <a:stretch/>
        </p:blipFill>
        <p:spPr>
          <a:xfrm>
            <a:off x="5249940" y="1736881"/>
            <a:ext cx="1692119" cy="1692119"/>
          </a:xfrm>
          <a:prstGeom prst="rect">
            <a:avLst/>
          </a:prstGeom>
        </p:spPr>
      </p:pic>
      <p:sp>
        <p:nvSpPr>
          <p:cNvPr id="5" name="TextBox 4">
            <a:extLst>
              <a:ext uri="{FF2B5EF4-FFF2-40B4-BE49-F238E27FC236}">
                <a16:creationId xmlns:a16="http://schemas.microsoft.com/office/drawing/2014/main" id="{81CDD2C9-F4D6-9DA4-4528-D7F81E15003A}"/>
              </a:ext>
            </a:extLst>
          </p:cNvPr>
          <p:cNvSpPr txBox="1">
            <a:spLocks noGrp="1" noRot="1" noMove="1" noResize="1" noEditPoints="1" noAdjustHandles="1" noChangeArrowheads="1" noChangeShapeType="1"/>
          </p:cNvSpPr>
          <p:nvPr/>
        </p:nvSpPr>
        <p:spPr>
          <a:xfrm>
            <a:off x="1728650" y="5244602"/>
            <a:ext cx="8734697" cy="1480213"/>
          </a:xfrm>
          <a:prstGeom prst="rect">
            <a:avLst/>
          </a:prstGeom>
          <a:noFill/>
        </p:spPr>
        <p:txBody>
          <a:bodyPr wrap="square" rtlCol="0">
            <a:spAutoFit/>
          </a:bodyPr>
          <a:lstStyle/>
          <a:p>
            <a:pPr algn="ctr">
              <a:lnSpc>
                <a:spcPct val="107000"/>
              </a:lnSpc>
              <a:spcAft>
                <a:spcPts val="800"/>
              </a:spcAft>
            </a:pPr>
            <a:r>
              <a:rPr lang="en-GB" sz="1100" kern="100">
                <a:solidFill>
                  <a:schemeClr val="bg1"/>
                </a:solidFill>
                <a:effectLst/>
                <a:latin typeface="Work Sans" pitchFamily="2" charset="0"/>
                <a:ea typeface="Calibri" panose="020F0502020204030204" pitchFamily="34" charset="0"/>
                <a:cs typeface="Calibri" panose="020F0502020204030204" pitchFamily="34" charset="0"/>
              </a:rPr>
              <a:t>©</a:t>
            </a:r>
            <a:r>
              <a:rPr lang="en-GB" sz="1100" kern="100">
                <a:solidFill>
                  <a:schemeClr val="bg1"/>
                </a:solidFill>
                <a:effectLst/>
                <a:latin typeface="Work Sans" pitchFamily="2" charset="0"/>
                <a:ea typeface="Calibri" panose="020F0502020204030204" pitchFamily="34" charset="0"/>
                <a:cs typeface="Times New Roman" panose="02020603050405020304" pitchFamily="18" charset="0"/>
              </a:rPr>
              <a:t> Copyright London Diocesan Board for Schools 2023</a:t>
            </a:r>
          </a:p>
          <a:p>
            <a:pPr algn="ctr">
              <a:lnSpc>
                <a:spcPct val="107000"/>
              </a:lnSpc>
              <a:spcAft>
                <a:spcPts val="800"/>
              </a:spcAft>
            </a:pPr>
            <a:r>
              <a:rPr lang="en-GB" sz="1100" kern="100">
                <a:solidFill>
                  <a:schemeClr val="bg1"/>
                </a:solidFill>
                <a:effectLst/>
                <a:latin typeface="Work Sans" pitchFamily="2" charset="0"/>
                <a:ea typeface="Calibri" panose="020F0502020204030204" pitchFamily="34" charset="0"/>
                <a:cs typeface="Times New Roman" panose="02020603050405020304" pitchFamily="18" charset="0"/>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p>
          <a:p>
            <a:endParaRPr lang="en-GB"/>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rPr>
              <a:t>How do we talk to our friends?  What is prayer? </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954107"/>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a:p>
            <a:endParaRPr lang="en-US" sz="1400" b="1">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2" y="2009501"/>
            <a:ext cx="5205531" cy="1477328"/>
          </a:xfrm>
          <a:prstGeom prst="rect">
            <a:avLst/>
          </a:prstGeom>
          <a:noFill/>
        </p:spPr>
        <p:txBody>
          <a:bodyPr wrap="square" rtlCol="0">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Know what prayer is.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Know what prayer is for a Christian.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Know that Jesus taught the disciples to pray by teaching them the Lord’s prayer.</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Know that the Lord’s prayer is said by Christians all over the world.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Know and understand what the significance is of starting the prayer with Our Father </a:t>
            </a:r>
          </a:p>
          <a:p>
            <a:pPr marL="171450" lvl="0" indent="-171450">
              <a:buFont typeface="Arial" panose="020B0604020202020204" pitchFamily="34" charset="0"/>
              <a:buChar char="•"/>
            </a:pP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rPr>
              <a:t>Key religious vocabulary: </a:t>
            </a:r>
            <a:r>
              <a:rPr lang="en-GB" sz="1000">
                <a:effectLst/>
                <a:latin typeface="Work Sans" pitchFamily="2" charset="0"/>
                <a:ea typeface="Calibri" panose="020F0502020204030204" pitchFamily="34" charset="0"/>
              </a:rPr>
              <a:t> Prayer </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964914"/>
          </a:xfrm>
          <a:prstGeom prst="rect">
            <a:avLst/>
          </a:prstGeom>
          <a:noFill/>
        </p:spPr>
        <p:txBody>
          <a:bodyPr wrap="square" lIns="91440" tIns="45720" rIns="91440" bIns="45720" rtlCol="0" anchor="t">
            <a:spAutoFit/>
          </a:bodyPr>
          <a:lstStyle/>
          <a:p>
            <a:pPr>
              <a:spcAft>
                <a:spcPts val="400"/>
              </a:spcAft>
            </a:pPr>
            <a:r>
              <a:rPr lang="en-GB" sz="1000" b="1">
                <a:effectLst/>
                <a:latin typeface="Work Sans" pitchFamily="2" charset="0"/>
                <a:ea typeface="Calibri" panose="020F0502020204030204" pitchFamily="34" charset="0"/>
                <a:cs typeface="Calibri" panose="020F0502020204030204" pitchFamily="34"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Pupils to work in small groups or as a whole class.</a:t>
            </a:r>
          </a:p>
          <a:p>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Display a number of different pictures of people communicating with each other.  </a:t>
            </a:r>
            <a:r>
              <a:rPr lang="en-GB" sz="1000" b="1">
                <a:effectLst/>
                <a:latin typeface="Work Sans" pitchFamily="2" charset="0"/>
                <a:ea typeface="Calibri" panose="020F0502020204030204" pitchFamily="34" charset="0"/>
                <a:cs typeface="Calibri" panose="020F0502020204030204" pitchFamily="34" charset="0"/>
              </a:rPr>
              <a:t>(See appendix lesson 1a.)</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What do you think is happening in these pictures?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If you had to give each picture a title, what would it be?</a:t>
            </a:r>
            <a:endParaRPr lang="en-GB" sz="1000">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rPr>
              <a:t>Can you see a common theme/one word that links these pictures together?  If so, what do you think it might be</a:t>
            </a:r>
          </a:p>
          <a:p>
            <a:pPr marL="171450" lvl="0" indent="-171450">
              <a:buFont typeface="Arial" panose="020B0604020202020204" pitchFamily="34" charset="0"/>
              <a:buChar char="•"/>
            </a:pPr>
            <a:endParaRPr lang="en-GB" sz="1000">
              <a:latin typeface="Work Sans" pitchFamily="2"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Display a number of different pictures of people praying.  </a:t>
            </a:r>
            <a:r>
              <a:rPr lang="en-GB" sz="1000" b="1">
                <a:effectLst/>
                <a:latin typeface="Work Sans" pitchFamily="2" charset="0"/>
                <a:ea typeface="Calibri" panose="020F0502020204030204" pitchFamily="34" charset="0"/>
                <a:cs typeface="Calibri" panose="020F0502020204030204" pitchFamily="34" charset="0"/>
              </a:rPr>
              <a:t>(See appendix lesson 1b.)</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What do you think is happening in these pictures?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If you had to give each picture a title, what would it be?</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Can you see a common theme/one word that links these pictures together?  If so, what do you think it might be?</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7"/>
            <a:ext cx="3383279" cy="5042601"/>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296A6AA-DDA7-8001-17A0-6887A65B2485}"/>
              </a:ext>
            </a:extLst>
          </p:cNvPr>
          <p:cNvSpPr/>
          <p:nvPr/>
        </p:nvSpPr>
        <p:spPr>
          <a:xfrm>
            <a:off x="10382000" y="1806563"/>
            <a:ext cx="1818000" cy="181730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A2AF94B-1F3F-5AB0-4A5F-48FA80DEFFBE}"/>
              </a:ext>
            </a:extLst>
          </p:cNvPr>
          <p:cNvSpPr txBox="1"/>
          <p:nvPr/>
        </p:nvSpPr>
        <p:spPr>
          <a:xfrm>
            <a:off x="10561793" y="1860922"/>
            <a:ext cx="1458413" cy="1440844"/>
          </a:xfrm>
          <a:prstGeom prst="rect">
            <a:avLst/>
          </a:prstGeom>
          <a:noFill/>
        </p:spPr>
        <p:txBody>
          <a:bodyPr wrap="square">
            <a:spAutoFit/>
          </a:bodyPr>
          <a:lstStyle/>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To note:</a:t>
            </a:r>
            <a:r>
              <a:rPr lang="en-GB" sz="100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Allow 1.5 hours for this lesson. You may wish to teach this lesson in two parts.</a:t>
            </a:r>
          </a:p>
          <a:p>
            <a:pPr>
              <a:lnSpc>
                <a:spcPct val="107000"/>
              </a:lnSpc>
              <a:spcAft>
                <a:spcPts val="800"/>
              </a:spcAft>
            </a:pPr>
            <a:endParaRPr lang="en-GB" sz="1000">
              <a:effectLst/>
              <a:latin typeface="Work Sans" pitchFamily="2" charset="0"/>
              <a:ea typeface="Calibri" panose="020F0502020204030204" pitchFamily="34" charset="0"/>
              <a:cs typeface="Times New Roman" panose="02020603050405020304" pitchFamily="18" charset="0"/>
            </a:endParaRPr>
          </a:p>
        </p:txBody>
      </p:sp>
      <p:pic>
        <p:nvPicPr>
          <p:cNvPr id="11" name="Graphic 10" descr="Clock outline">
            <a:extLst>
              <a:ext uri="{FF2B5EF4-FFF2-40B4-BE49-F238E27FC236}">
                <a16:creationId xmlns:a16="http://schemas.microsoft.com/office/drawing/2014/main" id="{86C6FAB1-55C3-EE80-87D3-E50DF375C1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933971" y="2852445"/>
            <a:ext cx="714055" cy="714055"/>
          </a:xfrm>
          <a:prstGeom prst="rect">
            <a:avLst/>
          </a:prstGeom>
        </p:spPr>
      </p:pic>
    </p:spTree>
    <p:extLst>
      <p:ext uri="{BB962C8B-B14F-4D97-AF65-F5344CB8AC3E}">
        <p14:creationId xmlns:p14="http://schemas.microsoft.com/office/powerpoint/2010/main" val="42210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rPr>
              <a:t>How do we talk to our friends?  What is prayer? </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144724"/>
          </a:xfrm>
          <a:prstGeom prst="rect">
            <a:avLst/>
          </a:prstGeom>
          <a:noFill/>
        </p:spPr>
        <p:txBody>
          <a:bodyPr wrap="square">
            <a:spAutoFit/>
          </a:bodyPr>
          <a:lstStyle/>
          <a:p>
            <a:pPr>
              <a:spcAft>
                <a:spcPts val="400"/>
              </a:spcAft>
            </a:pPr>
            <a:r>
              <a:rPr lang="en-GB" sz="1000" b="1">
                <a:effectLst/>
                <a:latin typeface="Work Sans" pitchFamily="2" charset="0"/>
                <a:ea typeface="Calibri" panose="020F0502020204030204" pitchFamily="34" charset="0"/>
                <a:cs typeface="Calibri" panose="020F0502020204030204" pitchFamily="34" charset="0"/>
              </a:rPr>
              <a:t>Comparing the first and second group of pictures: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do you think the pictures have in common?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Can you think of some words that you would link with both sets of pictures?  Can you explain why you have chosen these words?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To note:</a:t>
            </a:r>
            <a:r>
              <a:rPr lang="en-GB" sz="1000">
                <a:effectLst/>
                <a:latin typeface="Work Sans" pitchFamily="2" charset="0"/>
                <a:ea typeface="Calibri" panose="020F0502020204030204" pitchFamily="34" charset="0"/>
                <a:cs typeface="Calibri" panose="020F0502020204030204" pitchFamily="34" charset="0"/>
              </a:rPr>
              <a:t>  Give pupils words to choose from if it would help.  </a:t>
            </a:r>
          </a:p>
          <a:p>
            <a:pPr>
              <a:spcAft>
                <a:spcPts val="400"/>
              </a:spcAft>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Establish the following points from the above task:</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Friends communicate with each other often by talking and sharing their stories and experiences with each other.</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We get to know someone by talking to them and spending time with them.  This is how humans form relationships with each other.</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To understand who God is, people need to spend time with Him.  People do this by spending time in prayer.  Prayer means making your praise and requests known to God.  For Christians, prayer is about developing a relationship/friendship with God who has been revealed in Christ.</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Main teaching input:  (Investigate and explore)</a:t>
            </a:r>
          </a:p>
          <a:p>
            <a:pPr>
              <a:spcAft>
                <a:spcPts val="400"/>
              </a:spcAft>
            </a:pPr>
            <a:endParaRPr lang="en-GB" sz="1000" b="1">
              <a:effectLst/>
              <a:latin typeface="Work Sans" pitchFamily="2" charset="0"/>
              <a:ea typeface="Calibri" panose="020F0502020204030204" pitchFamily="34" charset="0"/>
              <a:cs typeface="Calibri" panose="020F0502020204030204" pitchFamily="34"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Introduce the big question for the unit: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Why did Jesus teach the Lord’s prayer as the way to pray?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kern="1200">
                <a:solidFill>
                  <a:srgbClr val="55345A"/>
                </a:solidFill>
                <a:effectLst/>
                <a:latin typeface="Work Sans" pitchFamily="2" charset="0"/>
                <a:ea typeface="Times New Roman" panose="02020603050405020304" pitchFamily="18" charset="0"/>
                <a:cs typeface="Calibri" panose="020F0502020204030204" pitchFamily="34" charset="0"/>
              </a:rPr>
              <a:t>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rPr>
              <a:t>How do we talk to our friends?  What is prayer? </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862870"/>
          </a:xfrm>
          <a:prstGeom prst="rect">
            <a:avLst/>
          </a:prstGeom>
          <a:noFill/>
        </p:spPr>
        <p:txBody>
          <a:bodyPr wrap="square">
            <a:spAutoFit/>
          </a:bodyPr>
          <a:lstStyle/>
          <a:p>
            <a:pPr>
              <a:spcAft>
                <a:spcPts val="400"/>
              </a:spcAft>
            </a:pPr>
            <a:r>
              <a:rPr lang="en-GB" sz="1000" b="1" kern="1200">
                <a:effectLst/>
                <a:latin typeface="Work Sans" pitchFamily="2" charset="0"/>
                <a:ea typeface="Times New Roman" panose="02020603050405020304" pitchFamily="18" charset="0"/>
                <a:cs typeface="Calibri" panose="020F0502020204030204" pitchFamily="34" charset="0"/>
              </a:rPr>
              <a:t>Introduce this week’s question:  </a:t>
            </a:r>
            <a:r>
              <a:rPr lang="en-GB" sz="1000" b="1" kern="1200">
                <a:solidFill>
                  <a:srgbClr val="55345A"/>
                </a:solidFill>
                <a:effectLst/>
                <a:latin typeface="Work Sans" pitchFamily="2" charset="0"/>
                <a:ea typeface="Times New Roman" panose="02020603050405020304" pitchFamily="18" charset="0"/>
                <a:cs typeface="Calibri" panose="020F0502020204030204" pitchFamily="34" charset="0"/>
              </a:rPr>
              <a:t>What is prayer?</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Can you think of any prayers that you know?</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Can you think of times in the day when you or others might pray?  Why do you pray at these times or why do think others might pray at these times?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To note:  </a:t>
            </a:r>
            <a:r>
              <a:rPr lang="en-GB" sz="1000">
                <a:effectLst/>
                <a:latin typeface="Work Sans" pitchFamily="2" charset="0"/>
                <a:ea typeface="Calibri" panose="020F0502020204030204" pitchFamily="34" charset="0"/>
                <a:cs typeface="Calibri" panose="020F0502020204030204" pitchFamily="34" charset="0"/>
              </a:rPr>
              <a:t>Allow the class to share their own experiences and knowledge of prayer.  This is an opportunity to share with the class that prayer is an important part of all theistic religions.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Recap with pupils what prayer is and why people might choose to pray.</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4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Recap with pupils a Christian’s understanding of what prayer is:  Prayer means making your praise and requests known to God.  For Christians, prayer is about developing a relationship/friendship with God who has been revealed in Christ.</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Introduce pupils to the Lord’s prayer.</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Explain</a:t>
            </a:r>
            <a:r>
              <a:rPr lang="en-GB" sz="1000">
                <a:effectLst/>
                <a:latin typeface="Work Sans" pitchFamily="2" charset="0"/>
                <a:ea typeface="Calibri" panose="020F0502020204030204" pitchFamily="34" charset="0"/>
                <a:cs typeface="Calibri" panose="020F0502020204030204" pitchFamily="34" charset="0"/>
              </a:rPr>
              <a:t> to pupils that the Lord’s prayer is the prayer that Jesus taught his disciples in response to their question – how do we pray? and is the prayer used by Christians throughout the world.</a:t>
            </a:r>
            <a:r>
              <a:rPr lang="en-GB" sz="1000" b="1">
                <a:effectLst/>
                <a:latin typeface="Work Sans" pitchFamily="2" charset="0"/>
                <a:ea typeface="Calibri" panose="020F0502020204030204" pitchFamily="34" charset="0"/>
                <a:cs typeface="Calibri" panose="020F0502020204030204" pitchFamily="34" charset="0"/>
              </a:rPr>
              <a:t>  (Refer to background knowledge for teachers.)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solidFill>
                  <a:srgbClr val="FF0000"/>
                </a:solidFill>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Share the prayer with pupils.   Use the version the pupils are most familiar with.</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Explain </a:t>
            </a:r>
            <a:r>
              <a:rPr lang="en-GB" sz="1000">
                <a:effectLst/>
                <a:latin typeface="Work Sans" pitchFamily="2" charset="0"/>
                <a:ea typeface="Calibri" panose="020F0502020204030204" pitchFamily="34" charset="0"/>
                <a:cs typeface="Calibri" panose="020F0502020204030204" pitchFamily="34" charset="0"/>
              </a:rPr>
              <a:t>that the Lord’s prayer can be found in the New Testament in the Gospel of </a:t>
            </a:r>
            <a:r>
              <a:rPr lang="en-GB" sz="1000">
                <a:solidFill>
                  <a:srgbClr val="202124"/>
                </a:solidFill>
                <a:effectLst/>
                <a:latin typeface="Work Sans" pitchFamily="2" charset="0"/>
                <a:ea typeface="Calibri" panose="020F0502020204030204" pitchFamily="34" charset="0"/>
                <a:cs typeface="Calibri" panose="020F0502020204030204" pitchFamily="34" charset="0"/>
              </a:rPr>
              <a:t>Matthew (6: 9-13) and Luke (11: 2-4).  Link this to the Biblical timeline and the concept of Gospel – good news and God’s Kingdom because it refers to what the world could be liked if people chose to live under God’s domain.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2718135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rPr>
              <a:t>How do we talk to our friends?  What is prayer? </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811574"/>
          </a:xfrm>
          <a:prstGeom prst="rect">
            <a:avLst/>
          </a:prstGeom>
          <a:noFill/>
        </p:spPr>
        <p:txBody>
          <a:bodyPr wrap="square">
            <a:spAutoFit/>
          </a:bodyPr>
          <a:lstStyle/>
          <a:p>
            <a:pPr>
              <a:spcAft>
                <a:spcPts val="400"/>
              </a:spcAft>
            </a:pPr>
            <a:r>
              <a:rPr lang="en-GB" sz="1000" b="1">
                <a:effectLst/>
                <a:latin typeface="Work Sans" pitchFamily="2" charset="0"/>
                <a:ea typeface="Calibri" panose="020F0502020204030204" pitchFamily="34" charset="0"/>
                <a:cs typeface="Calibri" panose="020F0502020204030204" pitchFamily="34" charset="0"/>
              </a:rPr>
              <a:t>Biblical text analysis:</a:t>
            </a:r>
            <a:endParaRPr lang="en-GB" sz="1000" b="1">
              <a:latin typeface="Work Sans" pitchFamily="2" charset="0"/>
              <a:ea typeface="Calibri" panose="020F0502020204030204" pitchFamily="34" charset="0"/>
              <a:cs typeface="Times New Roman" panose="02020603050405020304" pitchFamily="18" charset="0"/>
            </a:endParaRPr>
          </a:p>
          <a:p>
            <a:pPr>
              <a:spcAft>
                <a:spcPts val="400"/>
              </a:spcAft>
            </a:pP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Look at the first two words only: </a:t>
            </a:r>
          </a:p>
          <a:p>
            <a:pPr>
              <a:spcAft>
                <a:spcPts val="400"/>
              </a:spcAft>
            </a:pPr>
            <a:r>
              <a:rPr lang="en-GB" sz="1000" b="1">
                <a:solidFill>
                  <a:srgbClr val="55345A"/>
                </a:solidFill>
                <a:effectLst/>
                <a:latin typeface="Work Sans" pitchFamily="2" charset="0"/>
                <a:ea typeface="Calibri" panose="020F0502020204030204" pitchFamily="34" charset="0"/>
                <a:cs typeface="Calibri" panose="020F0502020204030204" pitchFamily="34" charset="0"/>
              </a:rPr>
              <a:t>Our Father…..</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solidFill>
                  <a:srgbClr val="7030A0"/>
                </a:solidFill>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Why do you think the prayer starts off with – Our Father</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What does this say about how Christians understand who God is?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spcAft>
                <a:spcPts val="4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If you had to describe God, what would you say?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To note:</a:t>
            </a:r>
            <a:r>
              <a:rPr lang="en-GB" sz="1000">
                <a:effectLst/>
                <a:latin typeface="Work Sans" pitchFamily="2" charset="0"/>
                <a:ea typeface="Calibri" panose="020F0502020204030204" pitchFamily="34" charset="0"/>
                <a:cs typeface="Calibri" panose="020F0502020204030204" pitchFamily="34" charset="0"/>
              </a:rPr>
              <a:t>  Christians see God as a person who cares and loves all people.  Christians believe that everyone can have a relationship with God that is based on unconditional love.  Christians believe that God is their ultimate carer.  Christians use other names to refer to God not just Father.  I.e.:  Creator, Lord/Master, Jesus, the Good Shepherd, Prince of Peace.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Individually or in groups of three: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Create a mind map:</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In one colour:</a:t>
            </a:r>
            <a:r>
              <a:rPr lang="en-GB" sz="1000">
                <a:effectLst/>
                <a:latin typeface="Work Sans" pitchFamily="2" charset="0"/>
                <a:ea typeface="Calibri" panose="020F0502020204030204" pitchFamily="34" charset="0"/>
                <a:cs typeface="Calibri" panose="020F0502020204030204" pitchFamily="34" charset="0"/>
              </a:rPr>
              <a:t>  Pupils to mind map all the people in their lives that look after and care for them.  (Think broadly – parents/carers/ extended family/doctors/nurses/teachers etc.)</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In one colour:  </a:t>
            </a:r>
            <a:r>
              <a:rPr lang="en-GB" sz="1000">
                <a:effectLst/>
                <a:latin typeface="Work Sans" pitchFamily="2" charset="0"/>
                <a:ea typeface="Calibri" panose="020F0502020204030204" pitchFamily="34" charset="0"/>
                <a:cs typeface="Calibri" panose="020F0502020204030204" pitchFamily="34" charset="0"/>
              </a:rPr>
              <a:t>List the qualities these people have.  </a:t>
            </a:r>
            <a:r>
              <a:rPr lang="en-GB" sz="1000" err="1">
                <a:effectLst/>
                <a:latin typeface="Work Sans" pitchFamily="2" charset="0"/>
                <a:ea typeface="Calibri" panose="020F0502020204030204" pitchFamily="34" charset="0"/>
                <a:cs typeface="Calibri" panose="020F0502020204030204" pitchFamily="34" charset="0"/>
              </a:rPr>
              <a:t>Eg</a:t>
            </a:r>
            <a:r>
              <a:rPr lang="en-GB" sz="1000">
                <a:effectLst/>
                <a:latin typeface="Work Sans" pitchFamily="2" charset="0"/>
                <a:ea typeface="Calibri" panose="020F0502020204030204" pitchFamily="34" charset="0"/>
                <a:cs typeface="Calibri" panose="020F0502020204030204" pitchFamily="34" charset="0"/>
              </a:rPr>
              <a:t>:  patience/kind/gentle/giving/loving.</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In one colour:  </a:t>
            </a:r>
            <a:r>
              <a:rPr lang="en-GB" sz="1000">
                <a:effectLst/>
                <a:latin typeface="Work Sans" pitchFamily="2" charset="0"/>
                <a:ea typeface="Calibri" panose="020F0502020204030204" pitchFamily="34" charset="0"/>
                <a:cs typeface="Calibri" panose="020F0502020204030204" pitchFamily="34" charset="0"/>
              </a:rPr>
              <a:t>Pupils to write down all the things that these people do for</a:t>
            </a:r>
            <a:r>
              <a:rPr lang="en-GB" sz="1000" b="1">
                <a:effectLst/>
                <a:latin typeface="Work Sans" pitchFamily="2" charset="0"/>
                <a:ea typeface="Calibri" panose="020F0502020204030204" pitchFamily="34" charset="0"/>
                <a:cs typeface="Calibri" panose="020F0502020204030204" pitchFamily="34" charset="0"/>
              </a:rPr>
              <a:t> </a:t>
            </a:r>
            <a:r>
              <a:rPr lang="en-GB" sz="1000">
                <a:effectLst/>
                <a:latin typeface="Work Sans" pitchFamily="2" charset="0"/>
                <a:ea typeface="Calibri" panose="020F0502020204030204" pitchFamily="34" charset="0"/>
                <a:cs typeface="Calibri" panose="020F0502020204030204" pitchFamily="34" charset="0"/>
              </a:rPr>
              <a:t>them.  </a:t>
            </a:r>
            <a:r>
              <a:rPr lang="en-GB" sz="1000" err="1">
                <a:effectLst/>
                <a:latin typeface="Work Sans" pitchFamily="2" charset="0"/>
                <a:ea typeface="Calibri" panose="020F0502020204030204" pitchFamily="34" charset="0"/>
                <a:cs typeface="Calibri" panose="020F0502020204030204" pitchFamily="34" charset="0"/>
              </a:rPr>
              <a:t>Eg</a:t>
            </a:r>
            <a:r>
              <a:rPr lang="en-GB" sz="1000">
                <a:effectLst/>
                <a:latin typeface="Work Sans" pitchFamily="2" charset="0"/>
                <a:ea typeface="Calibri" panose="020F0502020204030204" pitchFamily="34" charset="0"/>
                <a:cs typeface="Calibri" panose="020F0502020204030204" pitchFamily="34" charset="0"/>
              </a:rPr>
              <a:t>:  Take care of them, love them, protect time, listen to them, guide them, teach them.</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400"/>
              </a:spcAft>
            </a:pPr>
            <a:r>
              <a:rPr lang="en-GB" sz="1000" b="1">
                <a:effectLst/>
                <a:latin typeface="Work Sans" pitchFamily="2" charset="0"/>
                <a:ea typeface="Calibri" panose="020F0502020204030204" pitchFamily="34" charset="0"/>
                <a:cs typeface="Calibri" panose="020F0502020204030204" pitchFamily="34" charset="0"/>
              </a:rPr>
              <a:t>Pupils to share</a:t>
            </a:r>
            <a:r>
              <a:rPr lang="en-GB" sz="1000">
                <a:effectLst/>
                <a:latin typeface="Work Sans" pitchFamily="2" charset="0"/>
                <a:ea typeface="Calibri" panose="020F0502020204030204" pitchFamily="34" charset="0"/>
                <a:cs typeface="Calibri" panose="020F0502020204030204" pitchFamily="34" charset="0"/>
              </a:rPr>
              <a:t> their mind maps with another person/group.  What is similar and what is different?</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72985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rPr>
              <a:t>How do we talk to our friends?  What is prayer? </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631763"/>
          </a:xfrm>
          <a:prstGeom prst="rect">
            <a:avLst/>
          </a:prstGeom>
          <a:noFill/>
        </p:spPr>
        <p:txBody>
          <a:bodyPr wrap="square">
            <a:spAutoFit/>
          </a:bodyPr>
          <a:lstStyle/>
          <a:p>
            <a:pPr>
              <a:spcAft>
                <a:spcPts val="800"/>
              </a:spcAft>
            </a:pPr>
            <a:r>
              <a:rPr lang="en-GB" sz="1000" b="1">
                <a:effectLst/>
                <a:latin typeface="Work Sans" pitchFamily="2" charset="0"/>
                <a:ea typeface="Calibri" panose="020F0502020204030204" pitchFamily="34" charset="0"/>
                <a:cs typeface="Calibri" panose="020F0502020204030204" pitchFamily="34"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b="1">
                <a:effectLst/>
                <a:latin typeface="Work Sans" pitchFamily="2" charset="0"/>
                <a:ea typeface="Calibri" panose="020F0502020204030204" pitchFamily="34" charset="0"/>
                <a:cs typeface="Calibri" panose="020F0502020204030204" pitchFamily="34"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words on your map would you link with how you might describe God?</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words on your map would you link with how a Christian might describe God?</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Are there commonalities and differences?</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a:effectLst/>
                <a:latin typeface="Work Sans" pitchFamily="2" charset="0"/>
                <a:ea typeface="Calibri" panose="020F0502020204030204" pitchFamily="34" charset="0"/>
                <a:cs typeface="Calibri" panose="020F0502020204030204" pitchFamily="34" charset="0"/>
              </a:rPr>
              <a:t>Share with pupils a range of images from around the world which depict how people understand God to look like/be like from a Christian perspective.  </a:t>
            </a:r>
            <a:r>
              <a:rPr lang="en-GB" sz="1000" b="1">
                <a:effectLst/>
                <a:latin typeface="Work Sans" pitchFamily="2" charset="0"/>
                <a:ea typeface="Calibri" panose="020F0502020204030204" pitchFamily="34" charset="0"/>
                <a:cs typeface="Calibri" panose="020F0502020204030204" pitchFamily="34" charset="0"/>
              </a:rPr>
              <a:t>(See appendix 1c.)</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b="1">
                <a:effectLst/>
                <a:latin typeface="Work Sans" pitchFamily="2" charset="0"/>
                <a:ea typeface="Calibri" panose="020F0502020204030204" pitchFamily="34" charset="0"/>
                <a:cs typeface="Calibri" panose="020F0502020204030204" pitchFamily="34"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do you notice?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Is there one image you prefer and if so, can you say why?</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Calibri" panose="020F0502020204030204" pitchFamily="34" charset="0"/>
              </a:rPr>
              <a:t>What sorts of things do you think might influence how a person understands God to be like?  (This is an opportunity to share with pupils how culture, place, identify can influence how people view God.)</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b="1">
                <a:effectLst/>
                <a:latin typeface="Work Sans" pitchFamily="2" charset="0"/>
                <a:ea typeface="Calibri" panose="020F0502020204030204" pitchFamily="34" charset="0"/>
                <a:cs typeface="Calibri" panose="020F0502020204030204" pitchFamily="34" charset="0"/>
              </a:rPr>
              <a:t>Final thought:</a:t>
            </a:r>
            <a:r>
              <a:rPr lang="en-GB" sz="1000">
                <a:effectLst/>
                <a:latin typeface="Work Sans" pitchFamily="2" charset="0"/>
                <a:ea typeface="Calibri" panose="020F0502020204030204" pitchFamily="34" charset="0"/>
                <a:cs typeface="Calibri" panose="020F0502020204030204" pitchFamily="34" charset="0"/>
              </a:rPr>
              <a:t>  No matter what people might think God looks like, there is a universal/global understanding that Christians see God as a God who is love and loves and cares for the whole of creation.</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Tree>
    <p:extLst>
      <p:ext uri="{BB962C8B-B14F-4D97-AF65-F5344CB8AC3E}">
        <p14:creationId xmlns:p14="http://schemas.microsoft.com/office/powerpoint/2010/main" val="71559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rPr>
              <a:t>How do we talk to our friends?  What is prayer? </a:t>
            </a:r>
            <a:endParaRPr lang="en-US" sz="240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572786"/>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Appendix lesson 1a.</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Appendix lesson 1b.</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Appendix lesson 1c.</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482558" cy="256930"/>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rPr>
              <a:t>Be mindful of pupils for whom the concept of a father figure and loving family might be difficult to understand.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Impact</a:t>
            </a:r>
          </a:p>
          <a:p>
            <a:endParaRPr lang="en-GB" sz="1600" b="1">
              <a:latin typeface="Work Sans" pitchFamily="2" charset="0"/>
              <a:cs typeface="Times New Roman" panose="02020603050405020304" pitchFamily="18" charset="0"/>
            </a:endParaRPr>
          </a:p>
          <a:p>
            <a:pPr>
              <a:lnSpc>
                <a:spcPct val="107000"/>
              </a:lnSpc>
              <a:spcAft>
                <a:spcPts val="800"/>
              </a:spcAft>
            </a:pPr>
            <a:r>
              <a:rPr lang="en-GB" sz="160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a:effectLst/>
                <a:latin typeface="Work Sans" pitchFamily="2" charset="0"/>
                <a:ea typeface="Calibri" panose="020F0502020204030204" pitchFamily="34" charset="0"/>
                <a:cs typeface="Times New Roman" panose="02020603050405020304" pitchFamily="18" charset="0"/>
              </a:rPr>
              <a:t>What do pupils say?</a:t>
            </a:r>
            <a:endParaRPr lang="en-GB" sz="160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71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did Jesus mean when He said pray ‘Thy kingdom come, thy will be done, on earth as it is in heaven’?</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TWO</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954107"/>
          </a:xfrm>
          <a:prstGeom prst="rect">
            <a:avLst/>
          </a:prstGeom>
          <a:noFill/>
        </p:spPr>
        <p:txBody>
          <a:bodyPr wrap="square" rtlCol="0">
            <a:spAutoFit/>
          </a:bodyPr>
          <a:lstStyle/>
          <a:p>
            <a:r>
              <a:rPr lang="en-US" sz="1400" b="1">
                <a:solidFill>
                  <a:schemeClr val="bg1"/>
                </a:solidFill>
                <a:latin typeface="Work Sans SemiBold" pitchFamily="2" charset="0"/>
              </a:rPr>
              <a:t>CORE CONCEPT: </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GOSPEL</a:t>
            </a:r>
          </a:p>
          <a:p>
            <a:r>
              <a:rPr lang="en-GB" sz="1400">
                <a:solidFill>
                  <a:schemeClr val="bg1"/>
                </a:solidFill>
                <a:effectLst/>
                <a:latin typeface="Work Sans SemiBold" pitchFamily="2" charset="0"/>
                <a:ea typeface="Calibri" panose="020F0502020204030204" pitchFamily="34" charset="0"/>
                <a:cs typeface="Times New Roman" panose="02020603050405020304" pitchFamily="18" charset="0"/>
              </a:rPr>
              <a:t>KINGDOM OF GOD</a:t>
            </a:r>
          </a:p>
          <a:p>
            <a:endParaRPr lang="en-US" sz="1400" b="1">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a:effectLst/>
                <a:latin typeface="Work Sans" pitchFamily="2" charset="0"/>
                <a:ea typeface="Calibri" panose="020F0502020204030204" pitchFamily="34" charset="0"/>
                <a:cs typeface="Times New Roman" panose="02020603050405020304" pitchFamily="18" charset="0"/>
              </a:rPr>
              <a:t>Implementation:</a:t>
            </a:r>
            <a:r>
              <a:rPr lang="en-GB" sz="1600">
                <a:effectLst/>
                <a:latin typeface="Work Sans" pitchFamily="2" charset="0"/>
                <a:ea typeface="Calibri" panose="020F0502020204030204" pitchFamily="34" charset="0"/>
                <a:cs typeface="Times New Roman" panose="02020603050405020304" pitchFamily="18" charset="0"/>
              </a:rPr>
              <a:t>  </a:t>
            </a:r>
          </a:p>
          <a:p>
            <a:r>
              <a:rPr lang="en-GB" sz="160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092607"/>
          </a:xfrm>
          <a:prstGeom prst="rect">
            <a:avLst/>
          </a:prstGeom>
          <a:noFill/>
        </p:spPr>
        <p:txBody>
          <a:bodyPr wrap="square" rtlCol="0">
            <a:spAutoFit/>
          </a:bodyPr>
          <a:lstStyle/>
          <a:p>
            <a:pPr marL="171450" lvl="0" indent="-171450">
              <a:spcAft>
                <a:spcPts val="6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Know and understand what Jesus meant by the words</a:t>
            </a:r>
            <a:r>
              <a:rPr lang="en-GB" sz="1000" b="1">
                <a:effectLst/>
                <a:latin typeface="Work Sans" pitchFamily="2" charset="0"/>
                <a:ea typeface="Calibri" panose="020F0502020204030204" pitchFamily="34" charset="0"/>
                <a:cs typeface="Calibri" panose="020F0502020204030204" pitchFamily="34" charset="0"/>
              </a:rPr>
              <a:t>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‘Thy kingdom come, thy will be done, on earth as it is in heaven.’</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spcAft>
                <a:spcPts val="600"/>
              </a:spcAft>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Have the opportunity to express their own opinions and ideas about what it means to live in a world where God’s voice is listened to.</a:t>
            </a:r>
            <a:endParaRPr lang="en-GB" sz="1000">
              <a:effectLst/>
              <a:latin typeface="Work Sans" pitchFamily="2" charset="0"/>
              <a:ea typeface="Calibri" panose="020F0502020204030204" pitchFamily="34" charset="0"/>
              <a:cs typeface="Times New Roman" panose="02020603050405020304" pitchFamily="18" charset="0"/>
            </a:endParaRPr>
          </a:p>
          <a:p>
            <a:pPr marL="228600">
              <a:spcAft>
                <a:spcPts val="600"/>
              </a:spcAft>
            </a:pPr>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600"/>
              </a:spcAft>
            </a:pPr>
            <a:r>
              <a:rPr lang="en-GB" sz="1000" b="1">
                <a:effectLst/>
                <a:latin typeface="Work Sans" pitchFamily="2" charset="0"/>
                <a:ea typeface="Calibri" panose="020F0502020204030204" pitchFamily="34" charset="0"/>
              </a:rPr>
              <a:t>Key religious vocabulary:  </a:t>
            </a:r>
            <a:r>
              <a:rPr lang="en-GB" sz="1000">
                <a:effectLst/>
                <a:latin typeface="Work Sans" pitchFamily="2" charset="0"/>
                <a:ea typeface="Calibri" panose="020F0502020204030204" pitchFamily="34" charset="0"/>
              </a:rPr>
              <a:t>Prayer, kingdom, heaven.</a:t>
            </a:r>
            <a:endParaRPr lang="en-GB" sz="100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862643"/>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Calibri" panose="020F0502020204030204" pitchFamily="34"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Recap </a:t>
            </a:r>
            <a:r>
              <a:rPr lang="en-GB" sz="1000">
                <a:effectLst/>
                <a:latin typeface="Work Sans" pitchFamily="2" charset="0"/>
                <a:ea typeface="Calibri" panose="020F0502020204030204" pitchFamily="34" charset="0"/>
                <a:cs typeface="Calibri" panose="020F0502020204030204" pitchFamily="34" charset="0"/>
              </a:rPr>
              <a:t>on previous week’s learning: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Key knowledge checking:</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know what prayer is.</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know what prayer is for a Christian.</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know the Lord’s prayer was a prayer that Jesus taught his disciples when they asked him how they should pray.</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know that the Lord’s prayer is used by Christians all over the world.</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Calibri" panose="020F0502020204030204" pitchFamily="34" charset="0"/>
              </a:rPr>
              <a:t>To know the significance of beginning the prayer with Our Father.</a:t>
            </a:r>
          </a:p>
          <a:p>
            <a:pPr lvl="0"/>
            <a:endParaRPr lang="en-GB" sz="1000">
              <a:effectLst/>
              <a:latin typeface="Work Sans" pitchFamily="2" charset="0"/>
              <a:ea typeface="Calibri" panose="020F0502020204030204" pitchFamily="34" charset="0"/>
              <a:cs typeface="Calibri" panose="020F0502020204030204" pitchFamily="34" charset="0"/>
            </a:endParaRPr>
          </a:p>
          <a:p>
            <a:r>
              <a:rPr lang="en-GB" sz="1000" b="1">
                <a:effectLst/>
                <a:latin typeface="Work Sans" pitchFamily="2" charset="0"/>
                <a:ea typeface="Calibri" panose="020F0502020204030204" pitchFamily="34" charset="0"/>
                <a:cs typeface="Calibri" panose="020F0502020204030204" pitchFamily="34"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Calibri" panose="020F0502020204030204" pitchFamily="34" charset="0"/>
              </a:rPr>
              <a:t>Introduce this week’s question:  </a:t>
            </a:r>
            <a:r>
              <a:rPr lang="en-GB" sz="1000" b="1">
                <a:solidFill>
                  <a:srgbClr val="55345A"/>
                </a:solidFill>
                <a:effectLst/>
                <a:latin typeface="Work Sans" pitchFamily="2" charset="0"/>
                <a:ea typeface="Calibri" panose="020F0502020204030204" pitchFamily="34" charset="0"/>
                <a:cs typeface="Calibri" panose="020F0502020204030204" pitchFamily="34" charset="0"/>
              </a:rPr>
              <a:t>What did Jesus mean when He said pray ‘Thy kingdom come, thy will be done, on earth as it is in heaven’?  </a:t>
            </a:r>
            <a:endParaRPr lang="en-GB" sz="100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Calibri" panose="020F0502020204030204" pitchFamily="34" charset="0"/>
              </a:rPr>
              <a:t>First focus in on the words – earth and heaven.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7"/>
            <a:ext cx="3383279" cy="5042601"/>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9125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at-responsibility-has-God-given-people-about-taking-care-of-the-world-2 " id="{152E6E1B-8516-4BC8-ABF6-C9F52365B98F}" vid="{7DC890CD-07AA-4CE8-B3F2-16481F35796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6" ma:contentTypeDescription="Create a new document." ma:contentTypeScope="" ma:versionID="4140d98b5e72ec949c32c2c289918fb9">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91e60c445ca9e904630b9d9ce2925bd6"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29B5AC-2302-4EC1-ADA1-08058ECF7FE2}">
  <ds:schemaRefs>
    <ds:schemaRef ds:uri="37c5c6fe-bc8e-4494-977e-45e76d6ce1fa"/>
    <ds:schemaRef ds:uri="62940bfc-e56c-4552-8076-1b71358281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782A9C6-2C68-43EF-B67C-E04C95A8B6FE}">
  <ds:schemaRefs>
    <ds:schemaRef ds:uri="http://schemas.microsoft.com/sharepoint/v3/contenttype/forms"/>
  </ds:schemaRefs>
</ds:datastoreItem>
</file>

<file path=customXml/itemProps3.xml><?xml version="1.0" encoding="utf-8"?>
<ds:datastoreItem xmlns:ds="http://schemas.openxmlformats.org/officeDocument/2006/customXml" ds:itemID="{01019BF7-57F8-4D30-86AE-5B48E20BB670}">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62940bfc-e56c-4552-8076-1b7135828164"/>
    <ds:schemaRef ds:uri="37c5c6fe-bc8e-4494-977e-45e76d6ce1f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7202</Words>
  <Application>Microsoft Office PowerPoint</Application>
  <PresentationFormat>Widescreen</PresentationFormat>
  <Paragraphs>752</Paragraphs>
  <Slides>29</Slides>
  <Notes>1</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6</cp:revision>
  <dcterms:created xsi:type="dcterms:W3CDTF">2023-08-03T08:14:55Z</dcterms:created>
  <dcterms:modified xsi:type="dcterms:W3CDTF">2023-09-03T17:51:27Z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ies>
</file>