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7" r:id="rId5"/>
    <p:sldId id="258" r:id="rId6"/>
    <p:sldId id="259" r:id="rId7"/>
    <p:sldId id="260" r:id="rId8"/>
    <p:sldId id="265" r:id="rId9"/>
    <p:sldId id="263" r:id="rId10"/>
    <p:sldId id="266" r:id="rId11"/>
    <p:sldId id="267" r:id="rId12"/>
    <p:sldId id="269" r:id="rId13"/>
    <p:sldId id="270" r:id="rId14"/>
    <p:sldId id="271" r:id="rId15"/>
    <p:sldId id="272" r:id="rId16"/>
    <p:sldId id="273" r:id="rId17"/>
    <p:sldId id="274" r:id="rId18"/>
    <p:sldId id="276" r:id="rId19"/>
    <p:sldId id="275" r:id="rId20"/>
    <p:sldId id="26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BEF"/>
    <a:srgbClr val="5534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6552A4-FA4F-47D5-B578-CBFEA28F7E00}" v="17" dt="2023-09-08T11:27:06.611"/>
    <p1510:client id="{22FAC889-6AAE-495B-A091-A8626BE21009}" v="3" dt="2023-09-08T12:38:16.472"/>
    <p1510:client id="{71C1A90B-340A-46AD-B1EE-53DBAADEBD22}" v="16" dt="2023-09-08T12:37:38.922"/>
    <p1510:client id="{7FD6BFDE-03B7-4070-AC63-6A8328347D9E}" v="12" dt="2023-09-08T11:04:19.5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ila Ingram-Smith" userId="S::leila.is@london.anglican.org::abf53238-41da-4e01-a2dc-9d152a2d4646" providerId="AD" clId="Web-{71C1A90B-340A-46AD-B1EE-53DBAADEBD22}"/>
    <pc:docChg chg="modSld">
      <pc:chgData name="Leila Ingram-Smith" userId="S::leila.is@london.anglican.org::abf53238-41da-4e01-a2dc-9d152a2d4646" providerId="AD" clId="Web-{71C1A90B-340A-46AD-B1EE-53DBAADEBD22}" dt="2023-09-08T12:37:38.922" v="12" actId="20577"/>
      <pc:docMkLst>
        <pc:docMk/>
      </pc:docMkLst>
      <pc:sldChg chg="modSp">
        <pc:chgData name="Leila Ingram-Smith" userId="S::leila.is@london.anglican.org::abf53238-41da-4e01-a2dc-9d152a2d4646" providerId="AD" clId="Web-{71C1A90B-340A-46AD-B1EE-53DBAADEBD22}" dt="2023-09-08T12:37:38.922" v="12" actId="20577"/>
        <pc:sldMkLst>
          <pc:docMk/>
          <pc:sldMk cId="1433004572" sldId="258"/>
        </pc:sldMkLst>
        <pc:spChg chg="mod">
          <ac:chgData name="Leila Ingram-Smith" userId="S::leila.is@london.anglican.org::abf53238-41da-4e01-a2dc-9d152a2d4646" providerId="AD" clId="Web-{71C1A90B-340A-46AD-B1EE-53DBAADEBD22}" dt="2023-09-08T12:37:38.922" v="12" actId="20577"/>
          <ac:spMkLst>
            <pc:docMk/>
            <pc:sldMk cId="1433004572" sldId="258"/>
            <ac:spMk id="4" creationId="{5CA38805-44A2-E0F9-4FA4-8AB48157935A}"/>
          </ac:spMkLst>
        </pc:spChg>
      </pc:sldChg>
    </pc:docChg>
  </pc:docChgLst>
  <pc:docChgLst>
    <pc:chgData name="Mary Thorne" userId="S::mary.thorne@london.anglican.org::a5b5e5da-c416-47bf-aff9-8cca5d278713" providerId="AD" clId="Web-{7FD6BFDE-03B7-4070-AC63-6A8328347D9E}"/>
    <pc:docChg chg="modSld">
      <pc:chgData name="Mary Thorne" userId="S::mary.thorne@london.anglican.org::a5b5e5da-c416-47bf-aff9-8cca5d278713" providerId="AD" clId="Web-{7FD6BFDE-03B7-4070-AC63-6A8328347D9E}" dt="2023-09-08T11:04:19.566" v="4" actId="20577"/>
      <pc:docMkLst>
        <pc:docMk/>
      </pc:docMkLst>
      <pc:sldChg chg="modSp">
        <pc:chgData name="Mary Thorne" userId="S::mary.thorne@london.anglican.org::a5b5e5da-c416-47bf-aff9-8cca5d278713" providerId="AD" clId="Web-{7FD6BFDE-03B7-4070-AC63-6A8328347D9E}" dt="2023-09-08T11:04:19.566" v="4" actId="20577"/>
        <pc:sldMkLst>
          <pc:docMk/>
          <pc:sldMk cId="1433004572" sldId="258"/>
        </pc:sldMkLst>
        <pc:spChg chg="mod">
          <ac:chgData name="Mary Thorne" userId="S::mary.thorne@london.anglican.org::a5b5e5da-c416-47bf-aff9-8cca5d278713" providerId="AD" clId="Web-{7FD6BFDE-03B7-4070-AC63-6A8328347D9E}" dt="2023-09-08T11:04:19.566" v="4" actId="20577"/>
          <ac:spMkLst>
            <pc:docMk/>
            <pc:sldMk cId="1433004572" sldId="258"/>
            <ac:spMk id="4" creationId="{5CA38805-44A2-E0F9-4FA4-8AB48157935A}"/>
          </ac:spMkLst>
        </pc:spChg>
      </pc:sldChg>
    </pc:docChg>
  </pc:docChgLst>
  <pc:docChgLst>
    <pc:chgData name="Leila Ingram-Smith" userId="abf53238-41da-4e01-a2dc-9d152a2d4646" providerId="ADAL" clId="{22FAC889-6AAE-495B-A091-A8626BE21009}"/>
    <pc:docChg chg="modSld">
      <pc:chgData name="Leila Ingram-Smith" userId="abf53238-41da-4e01-a2dc-9d152a2d4646" providerId="ADAL" clId="{22FAC889-6AAE-495B-A091-A8626BE21009}" dt="2023-09-08T12:38:32.758" v="5" actId="1076"/>
      <pc:docMkLst>
        <pc:docMk/>
      </pc:docMkLst>
      <pc:sldChg chg="modSp mod">
        <pc:chgData name="Leila Ingram-Smith" userId="abf53238-41da-4e01-a2dc-9d152a2d4646" providerId="ADAL" clId="{22FAC889-6AAE-495B-A091-A8626BE21009}" dt="2023-09-08T12:38:32.758" v="5" actId="1076"/>
        <pc:sldMkLst>
          <pc:docMk/>
          <pc:sldMk cId="1433004572" sldId="258"/>
        </pc:sldMkLst>
        <pc:spChg chg="mod">
          <ac:chgData name="Leila Ingram-Smith" userId="abf53238-41da-4e01-a2dc-9d152a2d4646" providerId="ADAL" clId="{22FAC889-6AAE-495B-A091-A8626BE21009}" dt="2023-09-08T12:38:32.758" v="5" actId="1076"/>
          <ac:spMkLst>
            <pc:docMk/>
            <pc:sldMk cId="1433004572" sldId="258"/>
            <ac:spMk id="4" creationId="{5CA38805-44A2-E0F9-4FA4-8AB48157935A}"/>
          </ac:spMkLst>
        </pc:spChg>
        <pc:picChg chg="mod">
          <ac:chgData name="Leila Ingram-Smith" userId="abf53238-41da-4e01-a2dc-9d152a2d4646" providerId="ADAL" clId="{22FAC889-6AAE-495B-A091-A8626BE21009}" dt="2023-09-01T10:41:39.517" v="1" actId="14100"/>
          <ac:picMkLst>
            <pc:docMk/>
            <pc:sldMk cId="1433004572" sldId="258"/>
            <ac:picMk id="10" creationId="{3613CBAE-AA0B-4831-B2FB-0C604B5D3791}"/>
          </ac:picMkLst>
        </pc:picChg>
      </pc:sldChg>
    </pc:docChg>
  </pc:docChgLst>
  <pc:docChgLst>
    <pc:chgData name="Mary Thorne" userId="S::mary.thorne@london.anglican.org::a5b5e5da-c416-47bf-aff9-8cca5d278713" providerId="AD" clId="Web-{1A6552A4-FA4F-47D5-B578-CBFEA28F7E00}"/>
    <pc:docChg chg="modSld">
      <pc:chgData name="Mary Thorne" userId="S::mary.thorne@london.anglican.org::a5b5e5da-c416-47bf-aff9-8cca5d278713" providerId="AD" clId="Web-{1A6552A4-FA4F-47D5-B578-CBFEA28F7E00}" dt="2023-09-08T11:27:06.595" v="13" actId="20577"/>
      <pc:docMkLst>
        <pc:docMk/>
      </pc:docMkLst>
      <pc:sldChg chg="modSp">
        <pc:chgData name="Mary Thorne" userId="S::mary.thorne@london.anglican.org::a5b5e5da-c416-47bf-aff9-8cca5d278713" providerId="AD" clId="Web-{1A6552A4-FA4F-47D5-B578-CBFEA28F7E00}" dt="2023-09-08T11:27:06.595" v="13" actId="20577"/>
        <pc:sldMkLst>
          <pc:docMk/>
          <pc:sldMk cId="1433004572" sldId="258"/>
        </pc:sldMkLst>
        <pc:spChg chg="mod">
          <ac:chgData name="Mary Thorne" userId="S::mary.thorne@london.anglican.org::a5b5e5da-c416-47bf-aff9-8cca5d278713" providerId="AD" clId="Web-{1A6552A4-FA4F-47D5-B578-CBFEA28F7E00}" dt="2023-09-08T11:27:06.595" v="13" actId="20577"/>
          <ac:spMkLst>
            <pc:docMk/>
            <pc:sldMk cId="1433004572" sldId="258"/>
            <ac:spMk id="4" creationId="{5CA38805-44A2-E0F9-4FA4-8AB48157935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76FFE6-08AA-4D20-82E6-0896A2EA67E9}" type="datetimeFigureOut">
              <a:rPr lang="en-GB" smtClean="0"/>
              <a:t>08/09/2023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12F0EF-EBC2-4E66-94B1-237EBE921D1A}" type="slidenum">
              <a:rPr lang="en-GB" smtClean="0"/>
              <a:t>‹#›</a:t>
            </a:fld>
            <a:endParaRPr lang="en-GB"/>
          </a:p>
        </p:txBody>
      </p:sp>
    </p:spTree>
    <p:extLst>
      <p:ext uri="{BB962C8B-B14F-4D97-AF65-F5344CB8AC3E}">
        <p14:creationId xmlns:p14="http://schemas.microsoft.com/office/powerpoint/2010/main" val="1575239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F4EC0D-FE89-3D4A-871C-B7CDF984FBF3}" type="slidenum">
              <a:rPr lang="en-US" smtClean="0"/>
              <a:t>17</a:t>
            </a:fld>
            <a:endParaRPr lang="en-US"/>
          </a:p>
        </p:txBody>
      </p:sp>
    </p:spTree>
    <p:extLst>
      <p:ext uri="{BB962C8B-B14F-4D97-AF65-F5344CB8AC3E}">
        <p14:creationId xmlns:p14="http://schemas.microsoft.com/office/powerpoint/2010/main" val="344991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9E9C1-8ED9-CA4A-AD76-D7D3CD99EB5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4A4EFD0-D945-9C46-AD3A-F8B1B13BB8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BF3E435-13F5-F44F-9089-8E9ED246EAEA}"/>
              </a:ext>
            </a:extLst>
          </p:cNvPr>
          <p:cNvSpPr>
            <a:spLocks noGrp="1"/>
          </p:cNvSpPr>
          <p:nvPr>
            <p:ph type="dt" sz="half" idx="10"/>
          </p:nvPr>
        </p:nvSpPr>
        <p:spPr/>
        <p:txBody>
          <a:bodyPr/>
          <a:lstStyle/>
          <a:p>
            <a:fld id="{B776C0C9-5303-E24F-AC1E-150A11D1B4EC}" type="datetimeFigureOut">
              <a:rPr lang="en-US" smtClean="0"/>
              <a:t>9/8/2023</a:t>
            </a:fld>
            <a:endParaRPr lang="en-US"/>
          </a:p>
        </p:txBody>
      </p:sp>
      <p:sp>
        <p:nvSpPr>
          <p:cNvPr id="5" name="Footer Placeholder 4">
            <a:extLst>
              <a:ext uri="{FF2B5EF4-FFF2-40B4-BE49-F238E27FC236}">
                <a16:creationId xmlns:a16="http://schemas.microsoft.com/office/drawing/2014/main" id="{E91ADE4F-2196-3D42-BD2A-38870AE82B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DB89D-1714-EF47-9A59-722923BD8E3F}"/>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889680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7E551-73EB-754D-A468-CA3450B53D9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573CC7B-1724-BB44-9AA3-AFB5EA80F15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3836DE3-98C9-214D-A227-F8C5B1F265E5}"/>
              </a:ext>
            </a:extLst>
          </p:cNvPr>
          <p:cNvSpPr>
            <a:spLocks noGrp="1"/>
          </p:cNvSpPr>
          <p:nvPr>
            <p:ph type="dt" sz="half" idx="10"/>
          </p:nvPr>
        </p:nvSpPr>
        <p:spPr/>
        <p:txBody>
          <a:bodyPr/>
          <a:lstStyle/>
          <a:p>
            <a:fld id="{B776C0C9-5303-E24F-AC1E-150A11D1B4EC}" type="datetimeFigureOut">
              <a:rPr lang="en-US" smtClean="0"/>
              <a:t>9/8/2023</a:t>
            </a:fld>
            <a:endParaRPr lang="en-US"/>
          </a:p>
        </p:txBody>
      </p:sp>
      <p:sp>
        <p:nvSpPr>
          <p:cNvPr id="5" name="Footer Placeholder 4">
            <a:extLst>
              <a:ext uri="{FF2B5EF4-FFF2-40B4-BE49-F238E27FC236}">
                <a16:creationId xmlns:a16="http://schemas.microsoft.com/office/drawing/2014/main" id="{F50A005F-5733-534A-90B8-10D4783720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339FEA-F112-4545-88D1-3BAFE1F5F76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933433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C27C8B-EBC7-994B-8DEE-E59A63B540F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60B2E9B-4D8D-5F45-A737-EF109E4A88E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BD745F5-48FC-DF47-AC39-9931721491FB}"/>
              </a:ext>
            </a:extLst>
          </p:cNvPr>
          <p:cNvSpPr>
            <a:spLocks noGrp="1"/>
          </p:cNvSpPr>
          <p:nvPr>
            <p:ph type="dt" sz="half" idx="10"/>
          </p:nvPr>
        </p:nvSpPr>
        <p:spPr/>
        <p:txBody>
          <a:bodyPr/>
          <a:lstStyle/>
          <a:p>
            <a:fld id="{B776C0C9-5303-E24F-AC1E-150A11D1B4EC}" type="datetimeFigureOut">
              <a:rPr lang="en-US" smtClean="0"/>
              <a:t>9/8/2023</a:t>
            </a:fld>
            <a:endParaRPr lang="en-US"/>
          </a:p>
        </p:txBody>
      </p:sp>
      <p:sp>
        <p:nvSpPr>
          <p:cNvPr id="5" name="Footer Placeholder 4">
            <a:extLst>
              <a:ext uri="{FF2B5EF4-FFF2-40B4-BE49-F238E27FC236}">
                <a16:creationId xmlns:a16="http://schemas.microsoft.com/office/drawing/2014/main" id="{45E5410C-9319-F041-9AD1-BAEE8C42C7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66B1B-4401-3949-8E3F-DE74B1B3F908}"/>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2476975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91E23-60B6-2845-B408-15FF7AFDA1E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3B21FD2-B6C2-8743-AE07-835F5777AD3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0F66F3F-FD51-2049-B519-C99C443784CC}"/>
              </a:ext>
            </a:extLst>
          </p:cNvPr>
          <p:cNvSpPr>
            <a:spLocks noGrp="1"/>
          </p:cNvSpPr>
          <p:nvPr>
            <p:ph type="dt" sz="half" idx="10"/>
          </p:nvPr>
        </p:nvSpPr>
        <p:spPr/>
        <p:txBody>
          <a:bodyPr/>
          <a:lstStyle/>
          <a:p>
            <a:fld id="{B776C0C9-5303-E24F-AC1E-150A11D1B4EC}" type="datetimeFigureOut">
              <a:rPr lang="en-US" smtClean="0"/>
              <a:t>9/8/2023</a:t>
            </a:fld>
            <a:endParaRPr lang="en-US"/>
          </a:p>
        </p:txBody>
      </p:sp>
      <p:sp>
        <p:nvSpPr>
          <p:cNvPr id="5" name="Footer Placeholder 4">
            <a:extLst>
              <a:ext uri="{FF2B5EF4-FFF2-40B4-BE49-F238E27FC236}">
                <a16:creationId xmlns:a16="http://schemas.microsoft.com/office/drawing/2014/main" id="{CB2D7152-3AF1-1A4A-9FC9-A66AEA65CB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0B2D6A-99AC-304C-8170-06D6A3033367}"/>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47447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9D835-D7D8-E44C-B5D6-C1F445CF5B1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9AC0E26-2F05-244D-8D0D-33A0D7FFCA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BFFE58E-D6F3-B84B-B5D6-A60ECFA91179}"/>
              </a:ext>
            </a:extLst>
          </p:cNvPr>
          <p:cNvSpPr>
            <a:spLocks noGrp="1"/>
          </p:cNvSpPr>
          <p:nvPr>
            <p:ph type="dt" sz="half" idx="10"/>
          </p:nvPr>
        </p:nvSpPr>
        <p:spPr/>
        <p:txBody>
          <a:bodyPr/>
          <a:lstStyle/>
          <a:p>
            <a:fld id="{B776C0C9-5303-E24F-AC1E-150A11D1B4EC}" type="datetimeFigureOut">
              <a:rPr lang="en-US" smtClean="0"/>
              <a:t>9/8/2023</a:t>
            </a:fld>
            <a:endParaRPr lang="en-US"/>
          </a:p>
        </p:txBody>
      </p:sp>
      <p:sp>
        <p:nvSpPr>
          <p:cNvPr id="5" name="Footer Placeholder 4">
            <a:extLst>
              <a:ext uri="{FF2B5EF4-FFF2-40B4-BE49-F238E27FC236}">
                <a16:creationId xmlns:a16="http://schemas.microsoft.com/office/drawing/2014/main" id="{7BC3FB78-9681-7146-AD53-EA57328F86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EC779A-55A5-BE45-A8D8-A71BECA763C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082987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050B8-5BA9-F947-856C-4015DE6E6C7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9F89CCE-66CD-404C-9B48-2B417B1A7D3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985F8E2-836F-E741-8B3E-38D70659F60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A13EED2-D74F-0242-960A-9DA028BF03AE}"/>
              </a:ext>
            </a:extLst>
          </p:cNvPr>
          <p:cNvSpPr>
            <a:spLocks noGrp="1"/>
          </p:cNvSpPr>
          <p:nvPr>
            <p:ph type="dt" sz="half" idx="10"/>
          </p:nvPr>
        </p:nvSpPr>
        <p:spPr/>
        <p:txBody>
          <a:bodyPr/>
          <a:lstStyle/>
          <a:p>
            <a:fld id="{B776C0C9-5303-E24F-AC1E-150A11D1B4EC}" type="datetimeFigureOut">
              <a:rPr lang="en-US" smtClean="0"/>
              <a:t>9/8/2023</a:t>
            </a:fld>
            <a:endParaRPr lang="en-US"/>
          </a:p>
        </p:txBody>
      </p:sp>
      <p:sp>
        <p:nvSpPr>
          <p:cNvPr id="6" name="Footer Placeholder 5">
            <a:extLst>
              <a:ext uri="{FF2B5EF4-FFF2-40B4-BE49-F238E27FC236}">
                <a16:creationId xmlns:a16="http://schemas.microsoft.com/office/drawing/2014/main" id="{68C18D76-C842-324D-A767-B6AD3C3B0A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4A0260-4EB7-2F4A-AF6C-CCE1F372490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4022936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3A593-1C58-F246-85C8-B2A4B9E4A8C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7E1BA7F-C969-AB43-B91D-9FA0D9019A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508D577-1716-5843-A005-4AD6CE7C4DE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2107EE9-761C-0C46-BF82-DDCC0C446B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5C56B46-B275-5146-BFCE-8343C6358CD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E8B2E11-6828-CC4D-B31C-D41754F808C4}"/>
              </a:ext>
            </a:extLst>
          </p:cNvPr>
          <p:cNvSpPr>
            <a:spLocks noGrp="1"/>
          </p:cNvSpPr>
          <p:nvPr>
            <p:ph type="dt" sz="half" idx="10"/>
          </p:nvPr>
        </p:nvSpPr>
        <p:spPr/>
        <p:txBody>
          <a:bodyPr/>
          <a:lstStyle/>
          <a:p>
            <a:fld id="{B776C0C9-5303-E24F-AC1E-150A11D1B4EC}" type="datetimeFigureOut">
              <a:rPr lang="en-US" smtClean="0"/>
              <a:t>9/8/2023</a:t>
            </a:fld>
            <a:endParaRPr lang="en-US"/>
          </a:p>
        </p:txBody>
      </p:sp>
      <p:sp>
        <p:nvSpPr>
          <p:cNvPr id="8" name="Footer Placeholder 7">
            <a:extLst>
              <a:ext uri="{FF2B5EF4-FFF2-40B4-BE49-F238E27FC236}">
                <a16:creationId xmlns:a16="http://schemas.microsoft.com/office/drawing/2014/main" id="{96DE111F-49A6-6E44-8F8F-6EBD90C5B6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5D1EF5-9600-F849-A6F8-EDE0E1DCAA64}"/>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181022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58C8B-3CD5-3C4B-8C68-1D0B1EFC05E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F618E93-0852-0745-A3F5-DCA3E741173A}"/>
              </a:ext>
            </a:extLst>
          </p:cNvPr>
          <p:cNvSpPr>
            <a:spLocks noGrp="1"/>
          </p:cNvSpPr>
          <p:nvPr>
            <p:ph type="dt" sz="half" idx="10"/>
          </p:nvPr>
        </p:nvSpPr>
        <p:spPr/>
        <p:txBody>
          <a:bodyPr/>
          <a:lstStyle/>
          <a:p>
            <a:fld id="{B776C0C9-5303-E24F-AC1E-150A11D1B4EC}" type="datetimeFigureOut">
              <a:rPr lang="en-US" smtClean="0"/>
              <a:t>9/8/2023</a:t>
            </a:fld>
            <a:endParaRPr lang="en-US"/>
          </a:p>
        </p:txBody>
      </p:sp>
      <p:sp>
        <p:nvSpPr>
          <p:cNvPr id="4" name="Footer Placeholder 3">
            <a:extLst>
              <a:ext uri="{FF2B5EF4-FFF2-40B4-BE49-F238E27FC236}">
                <a16:creationId xmlns:a16="http://schemas.microsoft.com/office/drawing/2014/main" id="{853020E4-EF38-8B40-B868-8D03F6480A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DCB915-5024-5E4A-AC02-DBCD9C7C9709}"/>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2298088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9/8/2023</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57BE1-EF87-5A44-B07B-4D0AFC95AF2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E9B1899-BA03-7249-8937-A29C7E0FBA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4CBFCD2-F3AE-3E4D-8A23-D970BED57B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747E706-795F-1541-A991-E5826285AAF2}"/>
              </a:ext>
            </a:extLst>
          </p:cNvPr>
          <p:cNvSpPr>
            <a:spLocks noGrp="1"/>
          </p:cNvSpPr>
          <p:nvPr>
            <p:ph type="dt" sz="half" idx="10"/>
          </p:nvPr>
        </p:nvSpPr>
        <p:spPr/>
        <p:txBody>
          <a:bodyPr/>
          <a:lstStyle/>
          <a:p>
            <a:fld id="{B776C0C9-5303-E24F-AC1E-150A11D1B4EC}" type="datetimeFigureOut">
              <a:rPr lang="en-US" smtClean="0"/>
              <a:t>9/8/2023</a:t>
            </a:fld>
            <a:endParaRPr lang="en-US"/>
          </a:p>
        </p:txBody>
      </p:sp>
      <p:sp>
        <p:nvSpPr>
          <p:cNvPr id="6" name="Footer Placeholder 5">
            <a:extLst>
              <a:ext uri="{FF2B5EF4-FFF2-40B4-BE49-F238E27FC236}">
                <a16:creationId xmlns:a16="http://schemas.microsoft.com/office/drawing/2014/main" id="{6A52EF06-9C56-9D43-A3C8-19447C72D6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634BEA-B893-D948-89DD-8341AE8EF90B}"/>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11987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2FF4C-3DE3-CC45-B783-544E8DEECF6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8B5691C-B88E-984A-A13E-5428565C7F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4854A5-3C3A-4F46-91C4-C321D92F05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0B5AFE7-93A9-1542-8655-CBC730CA48D8}"/>
              </a:ext>
            </a:extLst>
          </p:cNvPr>
          <p:cNvSpPr>
            <a:spLocks noGrp="1"/>
          </p:cNvSpPr>
          <p:nvPr>
            <p:ph type="dt" sz="half" idx="10"/>
          </p:nvPr>
        </p:nvSpPr>
        <p:spPr/>
        <p:txBody>
          <a:bodyPr/>
          <a:lstStyle/>
          <a:p>
            <a:fld id="{B776C0C9-5303-E24F-AC1E-150A11D1B4EC}" type="datetimeFigureOut">
              <a:rPr lang="en-US" smtClean="0"/>
              <a:t>9/8/2023</a:t>
            </a:fld>
            <a:endParaRPr lang="en-US"/>
          </a:p>
        </p:txBody>
      </p:sp>
      <p:sp>
        <p:nvSpPr>
          <p:cNvPr id="6" name="Footer Placeholder 5">
            <a:extLst>
              <a:ext uri="{FF2B5EF4-FFF2-40B4-BE49-F238E27FC236}">
                <a16:creationId xmlns:a16="http://schemas.microsoft.com/office/drawing/2014/main" id="{1072007C-1863-AD49-A24A-AB48C49E16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426D1F-2785-FF45-A60E-E7856A9FA62A}"/>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1287681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9/8/2023</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Zk1LhnqROCM"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Zk1LhnqROCM"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bibleref.com/John/8/John-8-12.html"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hyperlink" Target="https://www.stpauls.co.uk/documents/Education/Light%20of%20the%20world%20booklet.pdf" TargetMode="External"/><Relationship Id="rId4" Type="http://schemas.openxmlformats.org/officeDocument/2006/relationships/hyperlink" Target="https://www.childrenssociety.org.uk/how-you-can-help/fundraise-and-events/christingle/what-is-christingl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452184-616A-3C5A-83A1-C1F4949DCB66}"/>
              </a:ext>
            </a:extLst>
          </p:cNvPr>
          <p:cNvSpPr>
            <a:spLocks noGrp="1" noRot="1" noMove="1" noResize="1" noEditPoints="1" noAdjustHandles="1" noChangeArrowheads="1" noChangeShapeType="1"/>
          </p:cNvSpPr>
          <p:nvPr/>
        </p:nvSpPr>
        <p:spPr>
          <a:xfrm>
            <a:off x="6110053" y="5472391"/>
            <a:ext cx="6081947" cy="138560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14054" y="1"/>
            <a:ext cx="12192001" cy="2754216"/>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77995" y="359209"/>
            <a:ext cx="8039647" cy="830997"/>
          </a:xfrm>
          <a:prstGeom prst="rect">
            <a:avLst/>
          </a:prstGeom>
          <a:noFill/>
        </p:spPr>
        <p:txBody>
          <a:bodyPr wrap="square" rtlCol="0">
            <a:spAutoFit/>
          </a:bodyPr>
          <a:lstStyle/>
          <a:p>
            <a:r>
              <a:rPr lang="en-US" sz="2400" dirty="0">
                <a:solidFill>
                  <a:schemeClr val="bg1"/>
                </a:solidFill>
                <a:latin typeface="Work Sans Light" pitchFamily="2" charset="0"/>
              </a:rPr>
              <a:t>Big Question: </a:t>
            </a:r>
            <a:r>
              <a:rPr lang="en-GB" sz="2400" dirty="0">
                <a:solidFill>
                  <a:schemeClr val="bg1"/>
                </a:solidFill>
                <a:effectLst/>
                <a:latin typeface="Work Sans Light" pitchFamily="2" charset="0"/>
                <a:ea typeface="Calibri" panose="020F0502020204030204" pitchFamily="34" charset="0"/>
                <a:cs typeface="Calibri Light" panose="020F0302020204030204" pitchFamily="34" charset="0"/>
              </a:rPr>
              <a:t>How does the symbol of light help us to understand the meaning of Christmas for Christians?</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799" y="413963"/>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TWO</a:t>
            </a: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062660" y="1630908"/>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799" y="1425379"/>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6110054" y="2754217"/>
            <a:ext cx="6088973" cy="2718173"/>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2A947F6-1B69-709F-552B-F5197D4394BF}"/>
              </a:ext>
            </a:extLst>
          </p:cNvPr>
          <p:cNvSpPr>
            <a:spLocks noGrp="1" noRot="1" noMove="1" noResize="1" noEditPoints="1" noAdjustHandles="1" noChangeArrowheads="1" noChangeShapeType="1"/>
          </p:cNvSpPr>
          <p:nvPr/>
        </p:nvSpPr>
        <p:spPr>
          <a:xfrm>
            <a:off x="7026" y="2754217"/>
            <a:ext cx="3022600" cy="410378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9DE66AFA-E74B-2A5B-54A9-042DB2229AA7}"/>
              </a:ext>
            </a:extLst>
          </p:cNvPr>
          <p:cNvSpPr txBox="1">
            <a:spLocks noGrp="1" noRot="1" noMove="1" noResize="1" noEditPoints="1" noAdjustHandles="1" noChangeArrowheads="1" noChangeShapeType="1"/>
          </p:cNvSpPr>
          <p:nvPr/>
        </p:nvSpPr>
        <p:spPr>
          <a:xfrm>
            <a:off x="6342770" y="5637017"/>
            <a:ext cx="4981012" cy="553998"/>
          </a:xfrm>
          <a:prstGeom prst="rect">
            <a:avLst/>
          </a:prstGeom>
          <a:noFill/>
        </p:spPr>
        <p:txBody>
          <a:bodyPr wrap="square" rtlCol="0">
            <a:spAutoFit/>
          </a:bodyPr>
          <a:lstStyle/>
          <a:p>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Sensitivities: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Calibri" panose="020F0502020204030204" pitchFamily="34"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Calibri Light" panose="020F0302020204030204" pitchFamily="34" charset="0"/>
              </a:rPr>
              <a:t>Be mindful of pupils’ cultural backgrounds and beliefs.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FCBEA29B-1814-54FD-DF6E-C7E229BB1571}"/>
              </a:ext>
            </a:extLst>
          </p:cNvPr>
          <p:cNvSpPr txBox="1">
            <a:spLocks noGrp="1" noRot="1" noMove="1" noResize="1" noEditPoints="1" noAdjustHandles="1" noChangeArrowheads="1" noChangeShapeType="1"/>
          </p:cNvSpPr>
          <p:nvPr/>
        </p:nvSpPr>
        <p:spPr>
          <a:xfrm>
            <a:off x="6332401" y="2894213"/>
            <a:ext cx="2761778" cy="2407134"/>
          </a:xfrm>
          <a:prstGeom prst="rect">
            <a:avLst/>
          </a:prstGeom>
          <a:noFill/>
        </p:spPr>
        <p:txBody>
          <a:bodyPr wrap="square" rtlCol="0">
            <a:spAutoFit/>
          </a:bodyPr>
          <a:lstStyle/>
          <a:p>
            <a:pPr>
              <a:spcAft>
                <a:spcPts val="600"/>
              </a:spcAft>
            </a:pP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Religious vocabulary:</a:t>
            </a:r>
            <a:b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b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spcAft>
                <a:spcPts val="600"/>
              </a:spcAft>
              <a:buFont typeface="Symbol" panose="05050102010706020507" pitchFamily="18" charset="2"/>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Incarnation:</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See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spcAft>
                <a:spcPts val="600"/>
              </a:spcAft>
              <a:buFont typeface="Symbol" panose="05050102010706020507" pitchFamily="18" charset="2"/>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Christmas:</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Christian Festival that marks the birth of Jesus Christ.</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spcAft>
                <a:spcPts val="600"/>
              </a:spcAft>
              <a:buFont typeface="Symbol" panose="05050102010706020507" pitchFamily="18" charset="2"/>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Christingle:</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See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spcAft>
                <a:spcPts val="600"/>
              </a:spcAft>
              <a:buFont typeface="Symbol" panose="05050102010706020507" pitchFamily="18" charset="2"/>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Light of the world:</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See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indent="-228600">
              <a:lnSpc>
                <a:spcPct val="106000"/>
              </a:lnSpc>
            </a:pP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7A0B1AB5-C845-D825-5E53-42CB9D3C4090}"/>
              </a:ext>
            </a:extLst>
          </p:cNvPr>
          <p:cNvSpPr txBox="1">
            <a:spLocks noGrp="1" noRot="1" noMove="1" noResize="1" noEditPoints="1" noAdjustHandles="1" noChangeArrowheads="1" noChangeShapeType="1"/>
          </p:cNvSpPr>
          <p:nvPr/>
        </p:nvSpPr>
        <p:spPr>
          <a:xfrm>
            <a:off x="208891" y="2894213"/>
            <a:ext cx="2618869" cy="2511778"/>
          </a:xfrm>
          <a:prstGeom prst="rect">
            <a:avLst/>
          </a:prstGeom>
          <a:noFill/>
        </p:spPr>
        <p:txBody>
          <a:bodyPr wrap="square" rtlCol="0">
            <a:spAutoFit/>
          </a:bodyPr>
          <a:lstStyle/>
          <a:p>
            <a:pPr lvl="0">
              <a:lnSpc>
                <a:spcPct val="106000"/>
              </a:lnSpc>
              <a:spcAft>
                <a:spcPts val="600"/>
              </a:spcAft>
            </a:pPr>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What a child needs to know and remember by the end of the unit:</a:t>
            </a:r>
          </a:p>
          <a:p>
            <a:pPr marL="171450" lvl="0" indent="-171450">
              <a:lnSpc>
                <a:spcPct val="106000"/>
              </a:lnSpc>
              <a:spcAft>
                <a:spcPts val="6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To know and remember the meaning of the core concept:  Incarnation.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spcAft>
                <a:spcPts val="6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understand why Jesus referred to himself as the light of the world.</a:t>
            </a:r>
          </a:p>
          <a:p>
            <a:pPr marL="171450" lvl="0" indent="-171450">
              <a:lnSpc>
                <a:spcPct val="106000"/>
              </a:lnSpc>
              <a:spcAft>
                <a:spcPts val="6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and remember the meaning of the symbols in the Christingle.</a:t>
            </a:r>
          </a:p>
          <a:p>
            <a:pPr marL="171450" lvl="0" indent="-171450">
              <a:lnSpc>
                <a:spcPct val="106000"/>
              </a:lnSpc>
              <a:spcAft>
                <a:spcPts val="6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To know and remember the key religious vocabulary and what each word means.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01A8AF2B-B012-DE6B-49EA-3445979E1B01}"/>
              </a:ext>
            </a:extLst>
          </p:cNvPr>
          <p:cNvSpPr txBox="1">
            <a:spLocks noGrp="1" noRot="1" noMove="1" noResize="1" noEditPoints="1" noAdjustHandles="1" noChangeArrowheads="1" noChangeShapeType="1"/>
          </p:cNvSpPr>
          <p:nvPr/>
        </p:nvSpPr>
        <p:spPr>
          <a:xfrm>
            <a:off x="3231258" y="2894213"/>
            <a:ext cx="2809395" cy="3836948"/>
          </a:xfrm>
          <a:prstGeom prst="rect">
            <a:avLst/>
          </a:prstGeom>
          <a:noFill/>
        </p:spPr>
        <p:txBody>
          <a:bodyPr wrap="square" rtlCol="0">
            <a:spAutoFit/>
          </a:bodyPr>
          <a:lstStyle/>
          <a:p>
            <a:pPr>
              <a:spcAft>
                <a:spcPts val="200"/>
              </a:spcAft>
            </a:pPr>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What a child should be able to do (Assessment):</a:t>
            </a:r>
            <a:b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b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Ways of expressing meaning: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talk about Jesus as the light of the world.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recognise that religious symbols help explain a religious message.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use religious vocabulary to describe some of the different ways that believers see Jesus as their guiding light.  (GD)</a:t>
            </a:r>
          </a:p>
          <a:p>
            <a:pPr marL="171450" lvl="0" indent="-171450">
              <a:spcAft>
                <a:spcPts val="200"/>
              </a:spcAft>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Questions of values and commitments: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identify what is important to me and other people.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express my own ideas and recognise that others may have a different idea.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am beginning to make links with things that are important to me with the way I think and behave.  (GD)  </a:t>
            </a:r>
            <a:r>
              <a:rPr lang="en-GB" sz="1000" i="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a:t>
            </a:r>
            <a:r>
              <a:rPr lang="en-GB" sz="1000" i="1" kern="1200" dirty="0" err="1">
                <a:solidFill>
                  <a:srgbClr val="000000"/>
                </a:solidFill>
                <a:effectLst/>
                <a:latin typeface="Work Sans" pitchFamily="2" charset="0"/>
                <a:ea typeface="Times New Roman" panose="02020603050405020304" pitchFamily="18" charset="0"/>
                <a:cs typeface="Times New Roman" panose="02020603050405020304" pitchFamily="18" charset="0"/>
              </a:rPr>
              <a:t>Eg</a:t>
            </a:r>
            <a:r>
              <a:rPr lang="en-GB" sz="1000" i="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 who my guiding light is and how they influence how I behave and think.)</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225109BB-EB7C-0FA7-B875-2EC8B0B1C1CC}"/>
              </a:ext>
            </a:extLst>
          </p:cNvPr>
          <p:cNvSpPr txBox="1">
            <a:spLocks noGrp="1" noRot="1" noMove="1" noResize="1" noEditPoints="1" noAdjustHandles="1" noChangeArrowheads="1" noChangeShapeType="1"/>
          </p:cNvSpPr>
          <p:nvPr/>
        </p:nvSpPr>
        <p:spPr>
          <a:xfrm>
            <a:off x="9316526" y="2933455"/>
            <a:ext cx="2645056" cy="1139094"/>
          </a:xfrm>
          <a:prstGeom prst="rect">
            <a:avLst/>
          </a:prstGeom>
          <a:noFill/>
        </p:spPr>
        <p:txBody>
          <a:bodyPr wrap="square" rtlCol="0">
            <a:spAutoFit/>
          </a:bodyPr>
          <a:lstStyle/>
          <a:p>
            <a:pPr marL="342900" lvl="0" indent="-342900">
              <a:lnSpc>
                <a:spcPct val="106000"/>
              </a:lnSpc>
              <a:spcAft>
                <a:spcPts val="600"/>
              </a:spcAft>
              <a:buFont typeface="Symbol" panose="05050102010706020507" pitchFamily="18" charset="2"/>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Holy:</a:t>
            </a:r>
            <a:r>
              <a:rPr lang="en-GB" sz="1000" dirty="0">
                <a:effectLst/>
                <a:latin typeface="Work Sans" pitchFamily="2" charset="0"/>
                <a:ea typeface="Times New Roman" panose="02020603050405020304" pitchFamily="18" charset="0"/>
                <a:cs typeface="Times New Roman" panose="02020603050405020304" pitchFamily="18" charset="0"/>
              </a:rPr>
              <a:t> T</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o be set apart, belonging to or devoted to God.</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spcAft>
                <a:spcPts val="600"/>
              </a:spcAft>
              <a:buFont typeface="Symbol" panose="05050102010706020507" pitchFamily="18" charset="2"/>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Halo:</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a:t>
            </a:r>
            <a:r>
              <a:rPr lang="en-GB" sz="1000" b="1" kern="1200" dirty="0">
                <a:effectLst/>
                <a:latin typeface="Work Sans" pitchFamily="2" charset="0"/>
                <a:ea typeface="Times New Roman" panose="02020603050405020304" pitchFamily="18" charset="0"/>
                <a:cs typeface="Times New Roman" panose="02020603050405020304" pitchFamily="18" charset="0"/>
              </a:rPr>
              <a:t> </a:t>
            </a:r>
            <a:r>
              <a:rPr lang="en-GB" sz="1000" dirty="0">
                <a:solidFill>
                  <a:srgbClr val="000000"/>
                </a:solidFill>
                <a:effectLst/>
                <a:latin typeface="Work Sans" pitchFamily="2" charset="0"/>
                <a:ea typeface="Calibri" panose="020F0502020204030204" pitchFamily="34" charset="0"/>
                <a:cs typeface="Helvetica" panose="020B0604020202020204" pitchFamily="34" charset="0"/>
              </a:rPr>
              <a:t>A</a:t>
            </a:r>
            <a:r>
              <a:rPr lang="en-GB" sz="1000" b="1" dirty="0">
                <a:solidFill>
                  <a:srgbClr val="000000"/>
                </a:solidFill>
                <a:effectLst/>
                <a:latin typeface="Work Sans" pitchFamily="2" charset="0"/>
                <a:ea typeface="Calibri" panose="020F0502020204030204" pitchFamily="34" charset="0"/>
                <a:cs typeface="Helvetica" panose="020B0604020202020204" pitchFamily="34" charset="0"/>
              </a:rPr>
              <a:t> circle of light shown around or above the head of a holy person or saint to represent their holiness.</a:t>
            </a:r>
            <a:r>
              <a:rPr lang="en-GB" sz="1000" dirty="0">
                <a:solidFill>
                  <a:srgbClr val="000000"/>
                </a:solidFill>
                <a:effectLst/>
                <a:latin typeface="Work Sans" pitchFamily="2" charset="0"/>
                <a:ea typeface="Calibri" panose="020F0502020204030204" pitchFamily="34" charset="0"/>
                <a:cs typeface="Helvetica"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BBD0E2F0-DFE2-AAEC-FB94-EABF9A7B52B4}"/>
              </a:ext>
            </a:extLst>
          </p:cNvPr>
          <p:cNvSpPr txBox="1">
            <a:spLocks noGrp="1" noRot="1" noMove="1" noResize="1" noEditPoints="1" noAdjustHandles="1" noChangeArrowheads="1" noChangeShapeType="1"/>
          </p:cNvSpPr>
          <p:nvPr/>
        </p:nvSpPr>
        <p:spPr>
          <a:xfrm>
            <a:off x="2477995" y="1446350"/>
            <a:ext cx="7988992" cy="861774"/>
          </a:xfrm>
          <a:prstGeom prst="rect">
            <a:avLst/>
          </a:prstGeom>
          <a:noFill/>
        </p:spPr>
        <p:txBody>
          <a:bodyPr wrap="square" rtlCol="0">
            <a:spAutoFit/>
          </a:bodyPr>
          <a:lstStyle/>
          <a:p>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Weekly questions:</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1: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What does Jesus mean when He says, “I am the light of the world?”</a:t>
            </a: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    </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2: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What do you think the most important symbol on the Christingle is and why? </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3: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How and why do artists use the symbol of light in their religious paintings?</a:t>
            </a: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  </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4: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Who is your guiding light?</a:t>
            </a: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   </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6089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and why do artists use the symbol of light in their religious paintings?</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27922" y="2091131"/>
            <a:ext cx="8242126" cy="1047979"/>
          </a:xfrm>
          <a:prstGeom prst="rect">
            <a:avLst/>
          </a:prstGeom>
          <a:noFill/>
        </p:spPr>
        <p:txBody>
          <a:bodyPr wrap="square" rtlCol="0">
            <a:spAutoFit/>
          </a:bodyPr>
          <a:lstStyle/>
          <a:p>
            <a:pPr marL="171450" lvl="0" indent="-171450">
              <a:lnSpc>
                <a:spcPct val="107000"/>
              </a:lnSpc>
              <a:spcAft>
                <a:spcPts val="8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how artists use light in their paintings to identify the important message of Christmas.</a:t>
            </a:r>
          </a:p>
          <a:p>
            <a:pPr marL="171450" lvl="0" indent="-171450">
              <a:lnSpc>
                <a:spcPct val="107000"/>
              </a:lnSpc>
              <a:spcAft>
                <a:spcPts val="8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Identify what is important to them.</a:t>
            </a:r>
          </a:p>
          <a:p>
            <a:pPr marL="171450" lvl="0" indent="-171450">
              <a:lnSpc>
                <a:spcPct val="107000"/>
              </a:lnSpc>
              <a:spcAft>
                <a:spcPts val="8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Express their own ideas related to the Nativity story.</a:t>
            </a: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Incarnation,</a:t>
            </a:r>
            <a:r>
              <a:rPr lang="en-GB" sz="1000" b="1"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Holy, halo</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27922" y="3791148"/>
            <a:ext cx="8270177" cy="3170099"/>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a:t>
            </a:r>
            <a:r>
              <a:rPr lang="en-GB" sz="1000" dirty="0">
                <a:effectLst/>
                <a:latin typeface="Work Sans" pitchFamily="2" charset="0"/>
                <a:ea typeface="Calibri" panose="020F0502020204030204" pitchFamily="34" charset="0"/>
                <a:cs typeface="Times New Roman" panose="02020603050405020304" pitchFamily="18" charset="0"/>
              </a:rPr>
              <a:t> on previous week’s learning.</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what each symbol means on the Christingle.</a:t>
            </a: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Introduce</a:t>
            </a:r>
            <a:r>
              <a:rPr lang="en-GB" sz="1000" dirty="0">
                <a:effectLst/>
                <a:latin typeface="Work Sans" pitchFamily="2" charset="0"/>
                <a:ea typeface="Times New Roman" panose="02020603050405020304" pitchFamily="18" charset="0"/>
                <a:cs typeface="Times New Roman" panose="02020603050405020304" pitchFamily="18" charset="0"/>
              </a:rPr>
              <a:t> the word ‘holy’.  Explain its meaning – to be set apart, belonging to or devoted to God.</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How and why do artists use the symbol of light in their religious paintings?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Explore a number of paintings associated with the Nativity.  </a:t>
            </a:r>
            <a:r>
              <a:rPr lang="en-GB" sz="1000" b="1" dirty="0">
                <a:effectLst/>
                <a:latin typeface="Work Sans" pitchFamily="2" charset="0"/>
                <a:ea typeface="Times New Roman" panose="02020603050405020304" pitchFamily="18" charset="0"/>
                <a:cs typeface="Times New Roman" panose="02020603050405020304" pitchFamily="18" charset="0"/>
              </a:rPr>
              <a:t>(See appendix lesson 3)</a:t>
            </a:r>
          </a:p>
          <a:p>
            <a:endParaRPr lang="en-GB" sz="1000" b="1" dirty="0">
              <a:latin typeface="Work Sans" pitchFamily="2" charset="0"/>
              <a:ea typeface="Times New Roman" panose="02020603050405020304" pitchFamily="18"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questions to focus 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Can you identify where the light is the brightest in the painting?  Why do you think the light is shone where it is?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Where does the light come from?</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things in the paintings do you think are holy?  How does the artist show what is holy and what isn’t?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Can you notice anything that is similar in all of the paintings?  Why do you think this might be?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Do you notice anything else, as well as light, the artist uses to show what is important to focus on in the painting?</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4063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and why do artists use the symbol of light in their religious paintings?</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53964" y="1995784"/>
            <a:ext cx="8159065" cy="4401205"/>
          </a:xfrm>
          <a:prstGeom prst="rect">
            <a:avLst/>
          </a:prstGeom>
          <a:noFill/>
        </p:spPr>
        <p:txBody>
          <a:bodyPr wrap="square">
            <a:spAutoFit/>
          </a:bodyPr>
          <a:lstStyle/>
          <a:p>
            <a:pPr>
              <a:spcAft>
                <a:spcPts val="200"/>
              </a:spcAft>
            </a:pPr>
            <a:r>
              <a:rPr lang="en-GB" sz="1000" b="1" dirty="0">
                <a:effectLst/>
                <a:latin typeface="Work Sans" pitchFamily="2" charset="0"/>
                <a:ea typeface="Times New Roman" panose="02020603050405020304" pitchFamily="18" charset="0"/>
                <a:cs typeface="Times New Roman" panose="02020603050405020304" pitchFamily="18" charset="0"/>
              </a:rPr>
              <a:t> Key things to pull out from the investigation of the paintings: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Artists use light to draw the person to the focal point of the painting – the incarnation and the key things that enable the incarnation to happen </a:t>
            </a:r>
            <a:r>
              <a:rPr lang="en-GB" sz="1000" dirty="0" err="1">
                <a:effectLst/>
                <a:latin typeface="Work Sans" pitchFamily="2" charset="0"/>
                <a:ea typeface="Times New Roman" panose="02020603050405020304" pitchFamily="18" charset="0"/>
                <a:cs typeface="Times New Roman" panose="02020603050405020304" pitchFamily="18" charset="0"/>
              </a:rPr>
              <a:t>eg</a:t>
            </a:r>
            <a:r>
              <a:rPr lang="en-GB" sz="1000" dirty="0">
                <a:effectLst/>
                <a:latin typeface="Work Sans" pitchFamily="2" charset="0"/>
                <a:ea typeface="Times New Roman" panose="02020603050405020304" pitchFamily="18" charset="0"/>
                <a:cs typeface="Times New Roman" panose="02020603050405020304" pitchFamily="18" charset="0"/>
              </a:rPr>
              <a:t> Mary, the angels.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Artists also use halos in religious art to depict things that are holy in the paintings.  Often halos were only given to God, Jesus and Mary the mother of God but over time, artists have used halos to depict saintly figures and other sacred figures.</a:t>
            </a:r>
            <a:endParaRPr lang="en-US" sz="1000" spc="-5" dirty="0">
              <a:effectLst/>
              <a:latin typeface="Work Sans" pitchFamily="2" charset="0"/>
              <a:ea typeface="Calibri" panose="020F0502020204030204" pitchFamily="34" charset="0"/>
              <a:cs typeface="Times New Roman" panose="02020603050405020304" pitchFamily="18" charset="0"/>
            </a:endParaRPr>
          </a:p>
          <a:p>
            <a:pPr marR="2040255">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dirty="0">
                <a:effectLst/>
                <a:latin typeface="Work Sans" pitchFamily="2" charset="0"/>
                <a:ea typeface="Times New Roman" panose="02020603050405020304" pitchFamily="18" charset="0"/>
                <a:cs typeface="Times New Roman" panose="02020603050405020304" pitchFamily="18" charset="0"/>
              </a:rPr>
              <a:t>Pupils decide on which aspect of the Nativity scene they would like to recreate in art form.  (Teachers decide which mediums they would like the pupils to use.)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Times New Roman" panose="02020603050405020304" pitchFamily="18" charset="0"/>
                <a:cs typeface="Times New Roman" panose="02020603050405020304" pitchFamily="18" charset="0"/>
              </a:rPr>
              <a:t>Key things the pupils need to include in their art: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Where in their piece of art do they want the person to focus in on when they look at the art?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How will they use the light to help centre the painting?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Where will they place the halo?  Can they explain the reason for their choice?</a:t>
            </a:r>
          </a:p>
          <a:p>
            <a:pPr marL="228600">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US" sz="1000" spc="-5" dirty="0">
                <a:effectLst/>
                <a:latin typeface="Work Sans" pitchFamily="2" charset="0"/>
                <a:ea typeface="Gill Sans MT" panose="020B0502020104020203" pitchFamily="34" charset="0"/>
                <a:cs typeface="Gill Sans MT" panose="020B0502020104020203" pitchFamily="34" charset="0"/>
              </a:rPr>
              <a:t>‘Picture</a:t>
            </a:r>
            <a:r>
              <a:rPr lang="en-US" sz="1000" dirty="0">
                <a:effectLst/>
                <a:latin typeface="Work Sans" pitchFamily="2" charset="0"/>
                <a:ea typeface="Gill Sans MT" panose="020B0502020104020203" pitchFamily="34" charset="0"/>
                <a:cs typeface="Gill Sans MT" panose="020B0502020104020203" pitchFamily="34" charset="0"/>
              </a:rPr>
              <a:t> </a:t>
            </a:r>
            <a:r>
              <a:rPr lang="en-US" sz="1000" spc="-5" dirty="0">
                <a:effectLst/>
                <a:latin typeface="Work Sans" pitchFamily="2" charset="0"/>
                <a:ea typeface="Gill Sans MT" panose="020B0502020104020203" pitchFamily="34" charset="0"/>
                <a:cs typeface="Gill Sans MT" panose="020B0502020104020203" pitchFamily="34" charset="0"/>
              </a:rPr>
              <a:t>gallery’</a:t>
            </a:r>
            <a:r>
              <a:rPr lang="en-US" sz="1000" dirty="0">
                <a:effectLst/>
                <a:latin typeface="Work Sans" pitchFamily="2" charset="0"/>
                <a:ea typeface="Gill Sans MT" panose="020B0502020104020203" pitchFamily="34" charset="0"/>
                <a:cs typeface="Gill Sans MT" panose="020B0502020104020203" pitchFamily="34" charset="0"/>
              </a:rPr>
              <a:t> made</a:t>
            </a:r>
            <a:r>
              <a:rPr lang="en-US" sz="1000" spc="-10" dirty="0">
                <a:effectLst/>
                <a:latin typeface="Work Sans" pitchFamily="2" charset="0"/>
                <a:ea typeface="Gill Sans MT" panose="020B0502020104020203" pitchFamily="34" charset="0"/>
                <a:cs typeface="Gill Sans MT" panose="020B0502020104020203" pitchFamily="34" charset="0"/>
              </a:rPr>
              <a:t> </a:t>
            </a:r>
            <a:r>
              <a:rPr lang="en-US" sz="1000" dirty="0">
                <a:effectLst/>
                <a:latin typeface="Work Sans" pitchFamily="2" charset="0"/>
                <a:ea typeface="Gill Sans MT" panose="020B0502020104020203" pitchFamily="34" charset="0"/>
                <a:cs typeface="Gill Sans MT" panose="020B0502020104020203" pitchFamily="34" charset="0"/>
              </a:rPr>
              <a:t>on</a:t>
            </a:r>
            <a:r>
              <a:rPr lang="en-US" sz="1000" spc="-5" dirty="0">
                <a:effectLst/>
                <a:latin typeface="Work Sans" pitchFamily="2" charset="0"/>
                <a:ea typeface="Gill Sans MT" panose="020B0502020104020203" pitchFamily="34" charset="0"/>
                <a:cs typeface="Gill Sans MT" panose="020B0502020104020203" pitchFamily="34" charset="0"/>
              </a:rPr>
              <a:t> table</a:t>
            </a:r>
            <a:r>
              <a:rPr lang="en-US" sz="1000" dirty="0">
                <a:effectLst/>
                <a:latin typeface="Work Sans" pitchFamily="2" charset="0"/>
                <a:ea typeface="Gill Sans MT" panose="020B0502020104020203" pitchFamily="34" charset="0"/>
                <a:cs typeface="Gill Sans MT" panose="020B0502020104020203" pitchFamily="34" charset="0"/>
              </a:rPr>
              <a:t> </a:t>
            </a:r>
            <a:r>
              <a:rPr lang="en-US" sz="1000" spc="-5" dirty="0">
                <a:effectLst/>
                <a:latin typeface="Work Sans" pitchFamily="2" charset="0"/>
                <a:ea typeface="Gill Sans MT" panose="020B0502020104020203" pitchFamily="34" charset="0"/>
                <a:cs typeface="Gill Sans MT" panose="020B0502020104020203" pitchFamily="34" charset="0"/>
              </a:rPr>
              <a:t>tops.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Pupils to walk around the class looking at each other’s art work.</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Pupils encouraged to ask questions</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of their</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peers and</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identify where</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the light</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is </a:t>
            </a:r>
            <a:r>
              <a:rPr lang="en-GB" sz="1000" spc="-10" dirty="0">
                <a:effectLst/>
                <a:latin typeface="Work Sans" pitchFamily="2" charset="0"/>
                <a:ea typeface="Calibri" panose="020F0502020204030204" pitchFamily="34" charset="0"/>
                <a:cs typeface="Times New Roman" panose="02020603050405020304" pitchFamily="18" charset="0"/>
              </a:rPr>
              <a:t>and</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spc="-10" dirty="0">
                <a:effectLst/>
                <a:latin typeface="Work Sans" pitchFamily="2" charset="0"/>
                <a:ea typeface="Calibri" panose="020F0502020204030204" pitchFamily="34" charset="0"/>
                <a:cs typeface="Times New Roman" panose="02020603050405020304" pitchFamily="18" charset="0"/>
              </a:rPr>
              <a:t>what</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spc="-10" dirty="0">
                <a:effectLst/>
                <a:latin typeface="Work Sans" pitchFamily="2" charset="0"/>
                <a:ea typeface="Calibri" panose="020F0502020204030204" pitchFamily="34" charset="0"/>
                <a:cs typeface="Times New Roman" panose="02020603050405020304" pitchFamily="18" charset="0"/>
              </a:rPr>
              <a:t>it </a:t>
            </a:r>
            <a:r>
              <a:rPr lang="en-GB" sz="1000" dirty="0">
                <a:effectLst/>
                <a:latin typeface="Work Sans" pitchFamily="2" charset="0"/>
                <a:ea typeface="Calibri" panose="020F0502020204030204" pitchFamily="34" charset="0"/>
                <a:cs typeface="Times New Roman" panose="02020603050405020304" pitchFamily="18" charset="0"/>
              </a:rPr>
              <a:t>means. </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Pupils</a:t>
            </a:r>
            <a:r>
              <a:rPr lang="en-GB" sz="1000" i="1" dirty="0">
                <a:effectLst/>
                <a:latin typeface="Work Sans" pitchFamily="2" charset="0"/>
                <a:ea typeface="Calibri" panose="020F0502020204030204" pitchFamily="34" charset="0"/>
                <a:cs typeface="Times New Roman" panose="02020603050405020304" pitchFamily="18" charset="0"/>
              </a:rPr>
              <a:t> encouraged t</a:t>
            </a:r>
            <a:r>
              <a:rPr lang="en-GB" sz="1000" dirty="0">
                <a:effectLst/>
                <a:latin typeface="Work Sans" pitchFamily="2" charset="0"/>
                <a:ea typeface="Calibri" panose="020F0502020204030204" pitchFamily="34" charset="0"/>
                <a:cs typeface="Times New Roman" panose="02020603050405020304" pitchFamily="18" charset="0"/>
              </a:rPr>
              <a:t>o ask questions</a:t>
            </a:r>
            <a:r>
              <a:rPr lang="en-GB" sz="1000" i="1" dirty="0">
                <a:effectLst/>
                <a:latin typeface="Work Sans" pitchFamily="2" charset="0"/>
                <a:ea typeface="Calibri" panose="020F0502020204030204" pitchFamily="34" charset="0"/>
                <a:cs typeface="Times New Roman" panose="02020603050405020304" pitchFamily="18" charset="0"/>
              </a:rPr>
              <a:t> of their peers as to why they have placed the halos where they have.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i="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This lesson provides the teacher with the opportunity for formative assessment:  Do pupils demonstrate an understanding of the religious vocabulary – holy?  Do pupils understand what Jesus means when he says  “I am the light of the world and how artists use the idea of light to show this in their art work?”  Do pupils  use the word incarnation with understanding when they explain their art work?</a:t>
            </a:r>
          </a:p>
        </p:txBody>
      </p:sp>
      <p:sp>
        <p:nvSpPr>
          <p:cNvPr id="4" name="TextBox 3">
            <a:extLst>
              <a:ext uri="{FF2B5EF4-FFF2-40B4-BE49-F238E27FC236}">
                <a16:creationId xmlns:a16="http://schemas.microsoft.com/office/drawing/2014/main" id="{738B86C7-2ECA-BDD2-4F9F-1C81BC797534}"/>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121934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and why do artists use the symbol of light in their religious paintings?</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7123472"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Appendix lesson 3.</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5781690" cy="256930"/>
          </a:xfrm>
          <a:prstGeom prst="rect">
            <a:avLst/>
          </a:prstGeom>
          <a:noFill/>
        </p:spPr>
        <p:txBody>
          <a:bodyPr wrap="square">
            <a:spAutoFit/>
          </a:bodyPr>
          <a:lstStyle/>
          <a:p>
            <a:pPr>
              <a:lnSpc>
                <a:spcPct val="115000"/>
              </a:lnSpc>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Type sensitivities...</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686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Who is your ‘guiding light?’</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27922" y="2091131"/>
            <a:ext cx="8242126" cy="1272143"/>
          </a:xfrm>
          <a:prstGeom prst="rect">
            <a:avLst/>
          </a:prstGeom>
          <a:noFill/>
        </p:spPr>
        <p:txBody>
          <a:bodyPr wrap="square" rtlCol="0">
            <a:spAutoFit/>
          </a:bodyPr>
          <a:lstStyle/>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Recap on why Jesus said he was the light of the world.</a:t>
            </a: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Talk about why Christians refer to Jesus as their guiding light.</a:t>
            </a: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the importance of the star in showing the wisemen to the stable.</a:t>
            </a: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Express their own views about who is their guiding light.</a:t>
            </a: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Begin to make links with their ‘guiding light’ and how that individual influences how they think and behave.</a:t>
            </a:r>
          </a:p>
          <a:p>
            <a:pPr>
              <a:spcAft>
                <a:spcPts val="400"/>
              </a:spcAft>
            </a:pPr>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Incarnation, light of the world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27922" y="3791148"/>
            <a:ext cx="8270177" cy="2554545"/>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on previous three weeks’ knowledge:  </a:t>
            </a:r>
            <a:r>
              <a:rPr lang="en-GB" sz="1000" dirty="0">
                <a:effectLst/>
                <a:latin typeface="Work Sans" pitchFamily="2" charset="0"/>
                <a:ea typeface="Calibri" panose="020F0502020204030204" pitchFamily="34" charset="0"/>
                <a:cs typeface="Times New Roman" panose="02020603050405020304" pitchFamily="18" charset="0"/>
              </a:rPr>
              <a:t>(Teachers decide the best way of doing this.)</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why light is so important.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why Jesus called himself the light of the world.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that Christians often identify Jesus as their guiding light, showing them the way to live their lives.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what each symbol means on the Christingle.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the meaning of the religious vocabulary incarnation, holy and halo.</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how artists, use light and halos in their religious paintings to show the most important aspects of the painting.</a:t>
            </a:r>
          </a:p>
          <a:p>
            <a:r>
              <a:rPr lang="en-GB" sz="1000" dirty="0">
                <a:effectLst/>
                <a:latin typeface="Work Sans" pitchFamily="2" charset="0"/>
                <a:ea typeface="Calibri" panose="020F0502020204030204" pitchFamily="34" charset="0"/>
                <a:cs typeface="Times New Roman" panose="02020603050405020304" pitchFamily="18" charset="0"/>
              </a:rPr>
              <a:t> </a:t>
            </a:r>
          </a:p>
          <a:p>
            <a:pPr marR="136525"/>
            <a:r>
              <a:rPr lang="en-US" sz="1000" dirty="0">
                <a:effectLst/>
                <a:latin typeface="Work Sans" pitchFamily="2" charset="0"/>
                <a:ea typeface="Calibri" panose="020F0502020204030204" pitchFamily="34" charset="0"/>
                <a:cs typeface="Times New Roman" panose="02020603050405020304" pitchFamily="18" charset="0"/>
              </a:rPr>
              <a:t>Refer</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back</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to last week’s lesson and the painting depicting</a:t>
            </a:r>
            <a:r>
              <a:rPr lang="en-US" sz="1000" spc="-15" dirty="0">
                <a:effectLst/>
                <a:latin typeface="Work Sans" pitchFamily="2" charset="0"/>
                <a:ea typeface="Calibri" panose="020F0502020204030204" pitchFamily="34" charset="0"/>
                <a:cs typeface="Times New Roman" panose="02020603050405020304" pitchFamily="18" charset="0"/>
              </a:rPr>
              <a:t> </a:t>
            </a:r>
            <a:r>
              <a:rPr lang="en-US" sz="1000" dirty="0">
                <a:effectLst/>
                <a:latin typeface="Work Sans" pitchFamily="2" charset="0"/>
                <a:ea typeface="Calibri" panose="020F0502020204030204" pitchFamily="34" charset="0"/>
                <a:cs typeface="Times New Roman" panose="02020603050405020304" pitchFamily="18" charset="0"/>
              </a:rPr>
              <a:t>the</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wisemen travelling</a:t>
            </a:r>
            <a:r>
              <a:rPr lang="en-US" sz="1000" dirty="0">
                <a:effectLst/>
                <a:latin typeface="Work Sans" pitchFamily="2" charset="0"/>
                <a:ea typeface="Calibri" panose="020F0502020204030204" pitchFamily="34" charset="0"/>
                <a:cs typeface="Times New Roman" panose="02020603050405020304" pitchFamily="18" charset="0"/>
              </a:rPr>
              <a:t> to</a:t>
            </a:r>
            <a:r>
              <a:rPr lang="en-US" sz="1000" spc="-5" dirty="0">
                <a:effectLst/>
                <a:latin typeface="Work Sans" pitchFamily="2" charset="0"/>
                <a:ea typeface="Calibri" panose="020F0502020204030204" pitchFamily="34" charset="0"/>
                <a:cs typeface="Times New Roman" panose="02020603050405020304" pitchFamily="18" charset="0"/>
              </a:rPr>
              <a:t> Bethlehem.</a:t>
            </a:r>
            <a:endParaRPr lang="en-GB" sz="1000" dirty="0">
              <a:effectLst/>
              <a:latin typeface="Work Sans" pitchFamily="2" charset="0"/>
              <a:ea typeface="Calibri" panose="020F0502020204030204" pitchFamily="34" charset="0"/>
              <a:cs typeface="Times New Roman" panose="02020603050405020304" pitchFamily="18" charset="0"/>
            </a:endParaRPr>
          </a:p>
          <a:p>
            <a:pPr marR="136525"/>
            <a:r>
              <a:rPr lang="en-US" sz="1000" spc="-1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R="136525"/>
            <a:r>
              <a:rPr lang="en-US" sz="1000" b="1" spc="-10"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marR="136525" lvl="0" indent="-171450">
              <a:buFont typeface="Arial" panose="020B0604020202020204" pitchFamily="34" charset="0"/>
              <a:buChar char="•"/>
            </a:pPr>
            <a:r>
              <a:rPr lang="en-US" sz="1000" dirty="0">
                <a:effectLst/>
                <a:latin typeface="Work Sans" pitchFamily="2" charset="0"/>
                <a:ea typeface="Calibri" panose="020F0502020204030204" pitchFamily="34" charset="0"/>
                <a:cs typeface="Times New Roman" panose="02020603050405020304" pitchFamily="18" charset="0"/>
              </a:rPr>
              <a:t>Where is the light shining the brightest in this painting?  Why do you think the artist placed the ‘light’ here?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5665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Who is your ‘guiding light?’</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53964" y="1995784"/>
            <a:ext cx="8159065" cy="4687758"/>
          </a:xfrm>
          <a:prstGeom prst="rect">
            <a:avLst/>
          </a:prstGeom>
          <a:noFill/>
        </p:spPr>
        <p:txBody>
          <a:bodyPr wrap="square">
            <a:spAutoFit/>
          </a:bodyPr>
          <a:lstStyle/>
          <a:p>
            <a:pPr marR="136525">
              <a:spcBef>
                <a:spcPts val="5"/>
              </a:spcBef>
              <a:spcAft>
                <a:spcPts val="0"/>
              </a:spcAft>
            </a:pPr>
            <a:r>
              <a:rPr lang="en-US" sz="1000" b="1" spc="-10"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marR="136525" lvl="0" indent="-171450">
              <a:spcBef>
                <a:spcPts val="5"/>
              </a:spcBef>
              <a:spcAft>
                <a:spcPts val="0"/>
              </a:spcAft>
              <a:buFont typeface="Arial" panose="020B0604020202020204" pitchFamily="34" charset="0"/>
              <a:buChar char="•"/>
            </a:pPr>
            <a:r>
              <a:rPr lang="en-US" sz="1000" dirty="0">
                <a:effectLst/>
                <a:latin typeface="Work Sans" pitchFamily="2" charset="0"/>
                <a:ea typeface="Calibri" panose="020F0502020204030204" pitchFamily="34" charset="0"/>
                <a:cs typeface="Times New Roman" panose="02020603050405020304" pitchFamily="18" charset="0"/>
              </a:rPr>
              <a:t>Where is the light shining the brightest in this painting?  Why do you think the artist placed the ‘light’ here?</a:t>
            </a:r>
            <a:endParaRPr lang="en-GB" sz="1000" dirty="0">
              <a:effectLst/>
              <a:latin typeface="Work Sans" pitchFamily="2" charset="0"/>
              <a:ea typeface="Calibri" panose="020F0502020204030204" pitchFamily="34" charset="0"/>
              <a:cs typeface="Times New Roman" panose="02020603050405020304" pitchFamily="18" charset="0"/>
            </a:endParaRPr>
          </a:p>
          <a:p>
            <a:pPr marR="136525">
              <a:spcBef>
                <a:spcPts val="5"/>
              </a:spcBef>
              <a:spcAft>
                <a:spcPts val="0"/>
              </a:spcAft>
            </a:pPr>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Who is your ‘guiding light?’</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marR="136525">
              <a:spcBef>
                <a:spcPts val="5"/>
              </a:spcBef>
              <a:spcAft>
                <a:spcPts val="0"/>
              </a:spcAft>
            </a:pPr>
            <a:r>
              <a:rPr lang="en-US" sz="100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Bef>
                <a:spcPts val="5"/>
              </a:spcBef>
            </a:pPr>
            <a:r>
              <a:rPr lang="en-US" sz="1000" dirty="0">
                <a:effectLst/>
                <a:latin typeface="Work Sans" pitchFamily="2" charset="0"/>
                <a:ea typeface="Times New Roman" panose="02020603050405020304" pitchFamily="18" charset="0"/>
                <a:cs typeface="Times New Roman" panose="02020603050405020304" pitchFamily="18" charset="0"/>
              </a:rPr>
              <a:t>Biblical text analysis:  </a:t>
            </a:r>
            <a:r>
              <a:rPr lang="en-US"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Matthew 2:  1 -12</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spcBef>
                <a:spcPts val="5"/>
              </a:spcBef>
            </a:pPr>
            <a:r>
              <a:rPr lang="en-US" sz="1000" dirty="0">
                <a:solidFill>
                  <a:srgbClr val="7030A0"/>
                </a:solidFill>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Bef>
                <a:spcPts val="5"/>
              </a:spcBef>
            </a:pPr>
            <a:r>
              <a:rPr lang="en-US" sz="1000" b="1" dirty="0">
                <a:effectLst/>
                <a:latin typeface="Work Sans" pitchFamily="2" charset="0"/>
                <a:ea typeface="Times New Roman" panose="02020603050405020304" pitchFamily="18" charset="0"/>
                <a:cs typeface="Times New Roman" panose="02020603050405020304" pitchFamily="18" charset="0"/>
              </a:rPr>
              <a:t>Watch:</a:t>
            </a:r>
            <a:r>
              <a:rPr lang="en-US" sz="1000" dirty="0">
                <a:effectLst/>
                <a:latin typeface="Work Sans" pitchFamily="2" charset="0"/>
                <a:ea typeface="Times New Roman" panose="02020603050405020304" pitchFamily="18" charset="0"/>
                <a:cs typeface="Times New Roman" panose="02020603050405020304" pitchFamily="18" charset="0"/>
              </a:rPr>
              <a:t>  The story of Christmas (Jesus and the wisemen)</a:t>
            </a:r>
            <a:endParaRPr lang="en-GB" sz="1000" dirty="0">
              <a:effectLst/>
              <a:latin typeface="Work Sans" pitchFamily="2" charset="0"/>
              <a:ea typeface="Calibri" panose="020F0502020204030204" pitchFamily="34" charset="0"/>
              <a:cs typeface="Times New Roman" panose="02020603050405020304" pitchFamily="18" charset="0"/>
            </a:endParaRPr>
          </a:p>
          <a:p>
            <a:pPr>
              <a:spcBef>
                <a:spcPts val="5"/>
              </a:spcBef>
            </a:pPr>
            <a:r>
              <a:rPr lang="en-US"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Bef>
                <a:spcPts val="5"/>
              </a:spcBef>
            </a:pPr>
            <a:r>
              <a:rPr lang="en-US" sz="1000" u="sng" dirty="0">
                <a:solidFill>
                  <a:srgbClr val="0000FF"/>
                </a:solidFill>
                <a:effectLst/>
                <a:latin typeface="Work Sans" pitchFamily="2" charset="0"/>
                <a:ea typeface="Times New Roman" panose="02020603050405020304" pitchFamily="18" charset="0"/>
                <a:cs typeface="Times New Roman" panose="02020603050405020304" pitchFamily="18" charset="0"/>
                <a:hlinkClick r:id="rId3"/>
              </a:rPr>
              <a:t>https://www.youtube.com/watch?v=Zk1LhnqROCM</a:t>
            </a:r>
            <a:endParaRPr lang="en-US" sz="1000" u="sng" dirty="0">
              <a:solidFill>
                <a:srgbClr val="0000FF"/>
              </a:solidFill>
              <a:effectLst/>
              <a:latin typeface="Work Sans" pitchFamily="2" charset="0"/>
              <a:ea typeface="Times New Roman" panose="02020603050405020304" pitchFamily="18" charset="0"/>
              <a:cs typeface="Times New Roman" panose="02020603050405020304" pitchFamily="18" charset="0"/>
            </a:endParaRPr>
          </a:p>
          <a:p>
            <a:pPr>
              <a:spcBef>
                <a:spcPts val="5"/>
              </a:spcBef>
            </a:pPr>
            <a:endParaRPr lang="en-GB" sz="1000" dirty="0">
              <a:effectLst/>
              <a:latin typeface="Work Sans" pitchFamily="2" charset="0"/>
              <a:ea typeface="Calibri" panose="020F0502020204030204" pitchFamily="34" charset="0"/>
              <a:cs typeface="Times New Roman" panose="02020603050405020304" pitchFamily="18" charset="0"/>
            </a:endParaRPr>
          </a:p>
          <a:p>
            <a:pPr>
              <a:spcBef>
                <a:spcPts val="5"/>
              </a:spcBef>
            </a:pPr>
            <a:r>
              <a:rPr lang="en-US"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Bef>
                <a:spcPts val="5"/>
              </a:spcBef>
            </a:pPr>
            <a:r>
              <a:rPr lang="en-US" sz="1000" b="1" dirty="0">
                <a:effectLst/>
                <a:latin typeface="Work Sans" pitchFamily="2" charset="0"/>
                <a:ea typeface="Times New Roman" panose="02020603050405020304" pitchFamily="18" charset="0"/>
                <a:cs typeface="Times New Roman" panose="02020603050405020304" pitchFamily="18" charset="0"/>
              </a:rPr>
              <a:t>Key things to pull out:</a:t>
            </a:r>
            <a:endParaRPr lang="en-GB" sz="1000" dirty="0">
              <a:effectLst/>
              <a:latin typeface="Work Sans" pitchFamily="2" charset="0"/>
              <a:ea typeface="Calibri" panose="020F0502020204030204" pitchFamily="34" charset="0"/>
              <a:cs typeface="Times New Roman" panose="02020603050405020304" pitchFamily="18" charset="0"/>
            </a:endParaRPr>
          </a:p>
          <a:p>
            <a:pPr>
              <a:spcBef>
                <a:spcPts val="5"/>
              </a:spcBef>
            </a:pPr>
            <a:r>
              <a:rPr lang="en-US"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Bef>
                <a:spcPts val="5"/>
              </a:spcBef>
              <a:spcAft>
                <a:spcPts val="0"/>
              </a:spcAft>
              <a:buFont typeface="Arial" panose="020B0604020202020204" pitchFamily="34" charset="0"/>
              <a:buChar char="•"/>
            </a:pPr>
            <a:r>
              <a:rPr lang="en-US" sz="1000" dirty="0">
                <a:effectLst/>
                <a:latin typeface="Work Sans" pitchFamily="2" charset="0"/>
                <a:ea typeface="Times New Roman" panose="02020603050405020304" pitchFamily="18" charset="0"/>
                <a:cs typeface="Times New Roman" panose="02020603050405020304" pitchFamily="18" charset="0"/>
              </a:rPr>
              <a:t>The role the star played in leading the wisemen to Jesus,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Bef>
                <a:spcPts val="5"/>
              </a:spcBef>
              <a:spcAft>
                <a:spcPts val="0"/>
              </a:spcAft>
              <a:buFont typeface="Arial" panose="020B0604020202020204" pitchFamily="34" charset="0"/>
              <a:buChar char="•"/>
            </a:pPr>
            <a:r>
              <a:rPr lang="en-US" sz="1000" spc="-5" dirty="0">
                <a:effectLst/>
                <a:latin typeface="Work Sans" pitchFamily="2" charset="0"/>
                <a:ea typeface="Calibri" panose="020F0502020204030204" pitchFamily="34" charset="0"/>
                <a:cs typeface="Times New Roman" panose="02020603050405020304" pitchFamily="18" charset="0"/>
              </a:rPr>
              <a:t>The star was </a:t>
            </a:r>
            <a:r>
              <a:rPr lang="en-US" sz="1000" dirty="0">
                <a:effectLst/>
                <a:latin typeface="Work Sans" pitchFamily="2" charset="0"/>
                <a:ea typeface="Calibri" panose="020F0502020204030204" pitchFamily="34" charset="0"/>
                <a:cs typeface="Times New Roman" panose="02020603050405020304" pitchFamily="18" charset="0"/>
              </a:rPr>
              <a:t>a </a:t>
            </a:r>
            <a:r>
              <a:rPr lang="en-US" sz="1000" spc="-5" dirty="0">
                <a:effectLst/>
                <a:latin typeface="Work Sans" pitchFamily="2" charset="0"/>
                <a:ea typeface="Calibri" panose="020F0502020204030204" pitchFamily="34" charset="0"/>
                <a:cs typeface="Times New Roman" panose="02020603050405020304" pitchFamily="18" charset="0"/>
              </a:rPr>
              <a:t>guide</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dirty="0">
                <a:effectLst/>
                <a:latin typeface="Work Sans" pitchFamily="2" charset="0"/>
                <a:ea typeface="Calibri" panose="020F0502020204030204" pitchFamily="34" charset="0"/>
                <a:cs typeface="Times New Roman" panose="02020603050405020304" pitchFamily="18" charset="0"/>
              </a:rPr>
              <a:t>/</a:t>
            </a:r>
            <a:r>
              <a:rPr lang="en-US" sz="1000" spc="5"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light to</a:t>
            </a:r>
            <a:r>
              <a:rPr lang="en-US" sz="1000" spc="5"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follow</a:t>
            </a:r>
            <a:r>
              <a:rPr lang="en-US" sz="1000" spc="-25"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which</a:t>
            </a:r>
            <a:r>
              <a:rPr lang="en-US" sz="1000" spc="5"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would lead the wisemen </a:t>
            </a:r>
            <a:r>
              <a:rPr lang="en-US" sz="1000" dirty="0">
                <a:effectLst/>
                <a:latin typeface="Work Sans" pitchFamily="2" charset="0"/>
                <a:ea typeface="Calibri" panose="020F0502020204030204" pitchFamily="34" charset="0"/>
                <a:cs typeface="Times New Roman" panose="02020603050405020304" pitchFamily="18" charset="0"/>
              </a:rPr>
              <a:t>to</a:t>
            </a:r>
            <a:r>
              <a:rPr lang="en-US" sz="1000" spc="-15"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see </a:t>
            </a:r>
            <a:r>
              <a:rPr lang="en-US" sz="1000" dirty="0">
                <a:effectLst/>
                <a:latin typeface="Work Sans" pitchFamily="2" charset="0"/>
                <a:ea typeface="Calibri" panose="020F0502020204030204" pitchFamily="34" charset="0"/>
                <a:cs typeface="Times New Roman" panose="02020603050405020304" pitchFamily="18" charset="0"/>
              </a:rPr>
              <a:t>the</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dirty="0">
                <a:effectLst/>
                <a:latin typeface="Work Sans" pitchFamily="2" charset="0"/>
                <a:ea typeface="Calibri" panose="020F0502020204030204" pitchFamily="34" charset="0"/>
                <a:cs typeface="Times New Roman" panose="02020603050405020304" pitchFamily="18" charset="0"/>
              </a:rPr>
              <a:t>new 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Bef>
                <a:spcPts val="5"/>
              </a:spcBef>
              <a:spcAft>
                <a:spcPts val="0"/>
              </a:spcAft>
              <a:buFont typeface="Arial" panose="020B0604020202020204" pitchFamily="34" charset="0"/>
              <a:buChar char="•"/>
            </a:pPr>
            <a:r>
              <a:rPr lang="en-US" sz="1000" spc="-5" dirty="0">
                <a:effectLst/>
                <a:latin typeface="Work Sans" pitchFamily="2" charset="0"/>
                <a:ea typeface="Calibri" panose="020F0502020204030204" pitchFamily="34" charset="0"/>
                <a:cs typeface="Times New Roman" panose="02020603050405020304" pitchFamily="18" charset="0"/>
              </a:rPr>
              <a:t>Discuss what</a:t>
            </a:r>
            <a:r>
              <a:rPr lang="en-US" sz="1000" spc="5"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the</a:t>
            </a:r>
            <a:r>
              <a:rPr lang="en-US" sz="1000" spc="5"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word</a:t>
            </a:r>
            <a:r>
              <a:rPr lang="en-US" sz="1000" dirty="0">
                <a:effectLst/>
                <a:latin typeface="Work Sans" pitchFamily="2" charset="0"/>
                <a:ea typeface="Calibri" panose="020F0502020204030204" pitchFamily="34" charset="0"/>
                <a:cs typeface="Times New Roman" panose="02020603050405020304" pitchFamily="18" charset="0"/>
              </a:rPr>
              <a:t> ‘guide’</a:t>
            </a:r>
            <a:r>
              <a:rPr lang="en-US" sz="1000" spc="5"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means.</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dirty="0">
                <a:effectLst/>
                <a:latin typeface="Work Sans" pitchFamily="2" charset="0"/>
                <a:ea typeface="Calibri" panose="020F0502020204030204" pitchFamily="34" charset="0"/>
                <a:cs typeface="Times New Roman" panose="02020603050405020304" pitchFamily="18" charset="0"/>
              </a:rPr>
              <a:t>A</a:t>
            </a:r>
            <a:r>
              <a:rPr lang="en-US" sz="1000" spc="-5" dirty="0">
                <a:effectLst/>
                <a:latin typeface="Work Sans" pitchFamily="2" charset="0"/>
                <a:ea typeface="Calibri" panose="020F0502020204030204" pitchFamily="34" charset="0"/>
                <a:cs typeface="Times New Roman" panose="02020603050405020304" pitchFamily="18" charset="0"/>
              </a:rPr>
              <a:t> guide</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leads,</a:t>
            </a:r>
            <a:r>
              <a:rPr lang="en-US" sz="1000" dirty="0">
                <a:effectLst/>
                <a:latin typeface="Work Sans" pitchFamily="2" charset="0"/>
                <a:ea typeface="Calibri" panose="020F0502020204030204" pitchFamily="34" charset="0"/>
                <a:cs typeface="Times New Roman" panose="02020603050405020304" pitchFamily="18" charset="0"/>
              </a:rPr>
              <a:t> a</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guide</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takes</a:t>
            </a:r>
            <a:r>
              <a:rPr lang="en-US" sz="100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you</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dirty="0">
                <a:effectLst/>
                <a:latin typeface="Work Sans" pitchFamily="2" charset="0"/>
                <a:ea typeface="Calibri" panose="020F0502020204030204" pitchFamily="34" charset="0"/>
                <a:cs typeface="Times New Roman" panose="02020603050405020304" pitchFamily="18" charset="0"/>
              </a:rPr>
              <a:t>to </a:t>
            </a:r>
            <a:r>
              <a:rPr lang="en-US" sz="1000" spc="-5" dirty="0">
                <a:effectLst/>
                <a:latin typeface="Work Sans" pitchFamily="2" charset="0"/>
                <a:ea typeface="Gill Sans MT" panose="020B0502020104020203" pitchFamily="34" charset="0"/>
                <a:cs typeface="Gill Sans MT" panose="020B0502020104020203" pitchFamily="34" charset="0"/>
              </a:rPr>
              <a:t>places,</a:t>
            </a:r>
            <a:r>
              <a:rPr lang="en-US" sz="1000" dirty="0">
                <a:effectLst/>
                <a:latin typeface="Work Sans" pitchFamily="2" charset="0"/>
                <a:ea typeface="Gill Sans MT" panose="020B0502020104020203" pitchFamily="34" charset="0"/>
                <a:cs typeface="Gill Sans MT" panose="020B0502020104020203" pitchFamily="34" charset="0"/>
              </a:rPr>
              <a:t> a </a:t>
            </a:r>
            <a:r>
              <a:rPr lang="en-US" sz="1000" spc="-5" dirty="0">
                <a:effectLst/>
                <a:latin typeface="Work Sans" pitchFamily="2" charset="0"/>
                <a:ea typeface="Gill Sans MT" panose="020B0502020104020203" pitchFamily="34" charset="0"/>
                <a:cs typeface="Gill Sans MT" panose="020B0502020104020203" pitchFamily="34" charset="0"/>
              </a:rPr>
              <a:t>guide</a:t>
            </a:r>
            <a:r>
              <a:rPr lang="en-US" sz="1000" dirty="0">
                <a:effectLst/>
                <a:latin typeface="Work Sans" pitchFamily="2" charset="0"/>
                <a:ea typeface="Gill Sans MT" panose="020B0502020104020203" pitchFamily="34" charset="0"/>
                <a:cs typeface="Gill Sans MT" panose="020B0502020104020203" pitchFamily="34" charset="0"/>
              </a:rPr>
              <a:t> </a:t>
            </a:r>
            <a:r>
              <a:rPr lang="en-US" sz="1000" spc="-5" dirty="0">
                <a:effectLst/>
                <a:latin typeface="Work Sans" pitchFamily="2" charset="0"/>
                <a:ea typeface="Gill Sans MT" panose="020B0502020104020203" pitchFamily="34" charset="0"/>
                <a:cs typeface="Gill Sans MT" panose="020B0502020104020203" pitchFamily="34" charset="0"/>
              </a:rPr>
              <a:t>can</a:t>
            </a:r>
            <a:r>
              <a:rPr lang="en-US" sz="1000" spc="-10" dirty="0">
                <a:effectLst/>
                <a:latin typeface="Work Sans" pitchFamily="2" charset="0"/>
                <a:ea typeface="Gill Sans MT" panose="020B0502020104020203" pitchFamily="34" charset="0"/>
                <a:cs typeface="Gill Sans MT" panose="020B0502020104020203" pitchFamily="34" charset="0"/>
              </a:rPr>
              <a:t> </a:t>
            </a:r>
            <a:r>
              <a:rPr lang="en-US" sz="1000" spc="-5" dirty="0">
                <a:effectLst/>
                <a:latin typeface="Work Sans" pitchFamily="2" charset="0"/>
                <a:ea typeface="Gill Sans MT" panose="020B0502020104020203" pitchFamily="34" charset="0"/>
                <a:cs typeface="Gill Sans MT" panose="020B0502020104020203" pitchFamily="34" charset="0"/>
              </a:rPr>
              <a:t>teach</a:t>
            </a:r>
            <a:r>
              <a:rPr lang="en-US" sz="1000" spc="-10" dirty="0">
                <a:effectLst/>
                <a:latin typeface="Work Sans" pitchFamily="2" charset="0"/>
                <a:ea typeface="Gill Sans MT" panose="020B0502020104020203" pitchFamily="34" charset="0"/>
                <a:cs typeface="Gill Sans MT" panose="020B0502020104020203" pitchFamily="34" charset="0"/>
              </a:rPr>
              <a:t> </a:t>
            </a:r>
            <a:r>
              <a:rPr lang="en-US" sz="1000" spc="-5" dirty="0">
                <a:effectLst/>
                <a:latin typeface="Work Sans" pitchFamily="2" charset="0"/>
                <a:ea typeface="Gill Sans MT" panose="020B0502020104020203" pitchFamily="34" charset="0"/>
                <a:cs typeface="Gill Sans MT" panose="020B0502020104020203" pitchFamily="34" charset="0"/>
              </a:rPr>
              <a:t>you</a:t>
            </a:r>
            <a:r>
              <a:rPr lang="en-US" sz="1000" spc="5" dirty="0">
                <a:effectLst/>
                <a:latin typeface="Work Sans" pitchFamily="2" charset="0"/>
                <a:ea typeface="Gill Sans MT" panose="020B0502020104020203" pitchFamily="34" charset="0"/>
                <a:cs typeface="Gill Sans MT" panose="020B0502020104020203" pitchFamily="34" charset="0"/>
              </a:rPr>
              <a:t> </a:t>
            </a:r>
            <a:r>
              <a:rPr lang="en-US" sz="1000" dirty="0">
                <a:effectLst/>
                <a:latin typeface="Work Sans" pitchFamily="2" charset="0"/>
                <a:ea typeface="Gill Sans MT" panose="020B0502020104020203" pitchFamily="34" charset="0"/>
                <a:cs typeface="Gill Sans MT" panose="020B0502020104020203" pitchFamily="34" charset="0"/>
              </a:rPr>
              <a:t>new</a:t>
            </a:r>
            <a:r>
              <a:rPr lang="en-US" sz="1000" spc="-10" dirty="0">
                <a:effectLst/>
                <a:latin typeface="Work Sans" pitchFamily="2" charset="0"/>
                <a:ea typeface="Gill Sans MT" panose="020B0502020104020203" pitchFamily="34" charset="0"/>
                <a:cs typeface="Gill Sans MT" panose="020B0502020104020203" pitchFamily="34" charset="0"/>
              </a:rPr>
              <a:t> </a:t>
            </a:r>
            <a:r>
              <a:rPr lang="en-US" sz="1000" spc="-5" dirty="0">
                <a:effectLst/>
                <a:latin typeface="Work Sans" pitchFamily="2" charset="0"/>
                <a:ea typeface="Gill Sans MT" panose="020B0502020104020203" pitchFamily="34" charset="0"/>
                <a:cs typeface="Gill Sans MT" panose="020B0502020104020203" pitchFamily="34" charset="0"/>
              </a:rPr>
              <a:t>things,</a:t>
            </a:r>
            <a:r>
              <a:rPr lang="en-US" sz="1000" dirty="0">
                <a:effectLst/>
                <a:latin typeface="Work Sans" pitchFamily="2" charset="0"/>
                <a:ea typeface="Gill Sans MT" panose="020B0502020104020203" pitchFamily="34" charset="0"/>
                <a:cs typeface="Gill Sans MT" panose="020B0502020104020203" pitchFamily="34" charset="0"/>
              </a:rPr>
              <a:t> is</a:t>
            </a:r>
            <a:r>
              <a:rPr lang="en-US" sz="1000" spc="-15" dirty="0">
                <a:effectLst/>
                <a:latin typeface="Work Sans" pitchFamily="2" charset="0"/>
                <a:ea typeface="Gill Sans MT" panose="020B0502020104020203" pitchFamily="34" charset="0"/>
                <a:cs typeface="Gill Sans MT" panose="020B0502020104020203" pitchFamily="34" charset="0"/>
              </a:rPr>
              <a:t> </a:t>
            </a:r>
            <a:r>
              <a:rPr lang="en-US" sz="1000" spc="-5" dirty="0">
                <a:effectLst/>
                <a:latin typeface="Work Sans" pitchFamily="2" charset="0"/>
                <a:ea typeface="Gill Sans MT" panose="020B0502020104020203" pitchFamily="34" charset="0"/>
                <a:cs typeface="Gill Sans MT" panose="020B0502020104020203" pitchFamily="34" charset="0"/>
              </a:rPr>
              <a:t>trustworthy</a:t>
            </a:r>
            <a:r>
              <a:rPr lang="en-US" sz="1000" dirty="0">
                <a:effectLst/>
                <a:latin typeface="Work Sans" pitchFamily="2" charset="0"/>
                <a:ea typeface="Gill Sans MT" panose="020B0502020104020203" pitchFamily="34" charset="0"/>
                <a:cs typeface="Gill Sans MT" panose="020B0502020104020203"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Bef>
                <a:spcPts val="5"/>
              </a:spcBef>
              <a:spcAft>
                <a:spcPts val="0"/>
              </a:spcAft>
              <a:buFont typeface="Arial" panose="020B0604020202020204" pitchFamily="34" charset="0"/>
              <a:buChar char="•"/>
            </a:pPr>
            <a:r>
              <a:rPr lang="en-US" sz="1000" spc="-5" dirty="0">
                <a:effectLst/>
                <a:latin typeface="Work Sans" pitchFamily="2" charset="0"/>
                <a:ea typeface="Gill Sans MT" panose="020B0502020104020203" pitchFamily="34" charset="0"/>
                <a:cs typeface="Gill Sans MT" panose="020B0502020104020203" pitchFamily="34" charset="0"/>
              </a:rPr>
              <a:t>Discuss </a:t>
            </a:r>
            <a:r>
              <a:rPr lang="en-US" sz="1000" dirty="0">
                <a:effectLst/>
                <a:latin typeface="Work Sans" pitchFamily="2" charset="0"/>
                <a:ea typeface="Gill Sans MT" panose="020B0502020104020203" pitchFamily="34" charset="0"/>
                <a:cs typeface="Gill Sans MT" panose="020B0502020104020203" pitchFamily="34" charset="0"/>
              </a:rPr>
              <a:t>the </a:t>
            </a:r>
            <a:r>
              <a:rPr lang="en-US" sz="1000" spc="-5" dirty="0">
                <a:effectLst/>
                <a:latin typeface="Work Sans" pitchFamily="2" charset="0"/>
                <a:ea typeface="Gill Sans MT" panose="020B0502020104020203" pitchFamily="34" charset="0"/>
                <a:cs typeface="Gill Sans MT" panose="020B0502020104020203" pitchFamily="34" charset="0"/>
              </a:rPr>
              <a:t>phrase</a:t>
            </a:r>
            <a:r>
              <a:rPr lang="en-US" sz="1000" dirty="0">
                <a:effectLst/>
                <a:latin typeface="Work Sans" pitchFamily="2" charset="0"/>
                <a:ea typeface="Gill Sans MT" panose="020B0502020104020203" pitchFamily="34" charset="0"/>
                <a:cs typeface="Gill Sans MT" panose="020B0502020104020203" pitchFamily="34" charset="0"/>
              </a:rPr>
              <a:t> ‘A</a:t>
            </a:r>
            <a:r>
              <a:rPr lang="en-US" sz="1000" spc="-15" dirty="0">
                <a:effectLst/>
                <a:latin typeface="Work Sans" pitchFamily="2" charset="0"/>
                <a:ea typeface="Gill Sans MT" panose="020B0502020104020203" pitchFamily="34" charset="0"/>
                <a:cs typeface="Gill Sans MT" panose="020B0502020104020203" pitchFamily="34" charset="0"/>
              </a:rPr>
              <a:t> g</a:t>
            </a:r>
            <a:r>
              <a:rPr lang="en-US" sz="1000" spc="-5" dirty="0">
                <a:effectLst/>
                <a:latin typeface="Work Sans" pitchFamily="2" charset="0"/>
                <a:ea typeface="Gill Sans MT" panose="020B0502020104020203" pitchFamily="34" charset="0"/>
                <a:cs typeface="Gill Sans MT" panose="020B0502020104020203" pitchFamily="34" charset="0"/>
              </a:rPr>
              <a:t>uiding</a:t>
            </a:r>
            <a:r>
              <a:rPr lang="en-US" sz="1000" dirty="0">
                <a:effectLst/>
                <a:latin typeface="Work Sans" pitchFamily="2" charset="0"/>
                <a:ea typeface="Gill Sans MT" panose="020B0502020104020203" pitchFamily="34" charset="0"/>
                <a:cs typeface="Gill Sans MT" panose="020B0502020104020203" pitchFamily="34" charset="0"/>
              </a:rPr>
              <a:t> l</a:t>
            </a:r>
            <a:r>
              <a:rPr lang="en-US" sz="1000" spc="-5" dirty="0">
                <a:effectLst/>
                <a:latin typeface="Work Sans" pitchFamily="2" charset="0"/>
                <a:ea typeface="Gill Sans MT" panose="020B0502020104020203" pitchFamily="34" charset="0"/>
                <a:cs typeface="Gill Sans MT" panose="020B0502020104020203" pitchFamily="34" charset="0"/>
              </a:rPr>
              <a:t>ight.’ </a:t>
            </a:r>
            <a:r>
              <a:rPr lang="en-US" sz="1000" spc="-5" dirty="0">
                <a:effectLst/>
                <a:latin typeface="Work Sans" pitchFamily="2" charset="0"/>
                <a:ea typeface="Calibri" panose="020F0502020204030204" pitchFamily="34" charset="0"/>
                <a:cs typeface="Times New Roman" panose="02020603050405020304" pitchFamily="18" charset="0"/>
              </a:rPr>
              <a:t>What</a:t>
            </a:r>
            <a:r>
              <a:rPr lang="en-US" sz="1000" dirty="0">
                <a:effectLst/>
                <a:latin typeface="Work Sans" pitchFamily="2" charset="0"/>
                <a:ea typeface="Calibri" panose="020F0502020204030204" pitchFamily="34" charset="0"/>
                <a:cs typeface="Times New Roman" panose="02020603050405020304" pitchFamily="18" charset="0"/>
              </a:rPr>
              <a:t> </a:t>
            </a:r>
            <a:r>
              <a:rPr lang="en-US" sz="1000" spc="-10" dirty="0">
                <a:effectLst/>
                <a:latin typeface="Work Sans" pitchFamily="2" charset="0"/>
                <a:ea typeface="Calibri" panose="020F0502020204030204" pitchFamily="34" charset="0"/>
                <a:cs typeface="Times New Roman" panose="02020603050405020304" pitchFamily="18" charset="0"/>
              </a:rPr>
              <a:t>do</a:t>
            </a:r>
            <a:r>
              <a:rPr lang="en-US" sz="1000" spc="-5" dirty="0">
                <a:effectLst/>
                <a:latin typeface="Work Sans" pitchFamily="2" charset="0"/>
                <a:ea typeface="Calibri" panose="020F0502020204030204" pitchFamily="34" charset="0"/>
                <a:cs typeface="Times New Roman" panose="02020603050405020304" pitchFamily="18" charset="0"/>
              </a:rPr>
              <a:t> </a:t>
            </a:r>
            <a:r>
              <a:rPr lang="en-US" sz="1000" dirty="0">
                <a:effectLst/>
                <a:latin typeface="Work Sans" pitchFamily="2" charset="0"/>
                <a:ea typeface="Calibri" panose="020F0502020204030204" pitchFamily="34" charset="0"/>
                <a:cs typeface="Times New Roman" panose="02020603050405020304" pitchFamily="18" charset="0"/>
              </a:rPr>
              <a:t>the</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pupils</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dirty="0">
                <a:effectLst/>
                <a:latin typeface="Work Sans" pitchFamily="2" charset="0"/>
                <a:ea typeface="Calibri" panose="020F0502020204030204" pitchFamily="34" charset="0"/>
                <a:cs typeface="Times New Roman" panose="02020603050405020304" pitchFamily="18" charset="0"/>
              </a:rPr>
              <a:t>think</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the</a:t>
            </a:r>
            <a:r>
              <a:rPr lang="en-US" sz="1000" spc="5"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phrase</a:t>
            </a:r>
            <a:r>
              <a:rPr lang="en-US" sz="100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means?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Bef>
                <a:spcPts val="5"/>
              </a:spcBef>
              <a:spcAft>
                <a:spcPts val="0"/>
              </a:spcAft>
              <a:buFont typeface="Arial" panose="020B0604020202020204" pitchFamily="34" charset="0"/>
              <a:buChar char="•"/>
            </a:pPr>
            <a:r>
              <a:rPr lang="en-US" sz="1000" dirty="0">
                <a:effectLst/>
                <a:latin typeface="Work Sans" pitchFamily="2" charset="0"/>
                <a:ea typeface="Calibri" panose="020F0502020204030204" pitchFamily="34" charset="0"/>
                <a:cs typeface="Times New Roman" panose="02020603050405020304" pitchFamily="18" charset="0"/>
              </a:rPr>
              <a:t>Return to the big question - </a:t>
            </a:r>
            <a:r>
              <a:rPr lang="en-GB" sz="1000" dirty="0">
                <a:effectLst/>
                <a:latin typeface="Work Sans" pitchFamily="2" charset="0"/>
                <a:ea typeface="Calibri" panose="020F0502020204030204" pitchFamily="34" charset="0"/>
                <a:cs typeface="Times New Roman" panose="02020603050405020304" pitchFamily="18" charset="0"/>
              </a:rPr>
              <a:t>How does the symbol of light help us to understand the meaning of Christmas for Christians?	</a:t>
            </a: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Bef>
                <a:spcPts val="5"/>
              </a:spcBef>
              <a:spcAft>
                <a:spcPts val="0"/>
              </a:spcAft>
              <a:buFont typeface="Arial" panose="020B0604020202020204" pitchFamily="34" charset="0"/>
              <a:buChar char="•"/>
            </a:pPr>
            <a:r>
              <a:rPr lang="en-US" sz="1000" spc="-5" dirty="0">
                <a:effectLst/>
                <a:latin typeface="Work Sans" pitchFamily="2" charset="0"/>
                <a:ea typeface="Calibri" panose="020F0502020204030204" pitchFamily="34" charset="0"/>
                <a:cs typeface="Times New Roman" panose="02020603050405020304" pitchFamily="18" charset="0"/>
              </a:rPr>
              <a:t>Draw </a:t>
            </a:r>
            <a:r>
              <a:rPr lang="en-US" sz="1000" dirty="0">
                <a:effectLst/>
                <a:latin typeface="Work Sans" pitchFamily="2" charset="0"/>
                <a:ea typeface="Calibri" panose="020F0502020204030204" pitchFamily="34" charset="0"/>
                <a:cs typeface="Times New Roman" panose="02020603050405020304" pitchFamily="18" charset="0"/>
              </a:rPr>
              <a:t>out </a:t>
            </a:r>
            <a:r>
              <a:rPr lang="en-US" sz="1000" spc="-5" dirty="0">
                <a:effectLst/>
                <a:latin typeface="Work Sans" pitchFamily="2" charset="0"/>
                <a:ea typeface="Calibri" panose="020F0502020204030204" pitchFamily="34" charset="0"/>
                <a:cs typeface="Times New Roman" panose="02020603050405020304" pitchFamily="18" charset="0"/>
              </a:rPr>
              <a:t>with </a:t>
            </a:r>
            <a:r>
              <a:rPr lang="en-US" sz="1000" dirty="0">
                <a:effectLst/>
                <a:latin typeface="Work Sans" pitchFamily="2" charset="0"/>
                <a:ea typeface="Calibri" panose="020F0502020204030204" pitchFamily="34" charset="0"/>
                <a:cs typeface="Times New Roman" panose="02020603050405020304" pitchFamily="18" charset="0"/>
              </a:rPr>
              <a:t>the</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pupils</a:t>
            </a:r>
            <a:r>
              <a:rPr lang="en-US" sz="100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about</a:t>
            </a:r>
            <a:r>
              <a:rPr lang="en-US" sz="100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light</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dirty="0">
                <a:effectLst/>
                <a:latin typeface="Work Sans" pitchFamily="2" charset="0"/>
                <a:ea typeface="Calibri" panose="020F0502020204030204" pitchFamily="34" charset="0"/>
                <a:cs typeface="Times New Roman" panose="02020603050405020304" pitchFamily="18" charset="0"/>
              </a:rPr>
              <a:t>being a</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guide</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dirty="0">
                <a:effectLst/>
                <a:latin typeface="Work Sans" pitchFamily="2" charset="0"/>
                <a:ea typeface="Calibri" panose="020F0502020204030204" pitchFamily="34" charset="0"/>
                <a:cs typeface="Times New Roman" panose="02020603050405020304" pitchFamily="18" charset="0"/>
              </a:rPr>
              <a:t>to</a:t>
            </a:r>
            <a:r>
              <a:rPr lang="en-US" sz="1000" spc="-15"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show</a:t>
            </a:r>
            <a:r>
              <a:rPr lang="en-US" sz="1000" spc="5"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people</a:t>
            </a:r>
            <a:r>
              <a:rPr lang="en-US" sz="1000" spc="-15" dirty="0">
                <a:effectLst/>
                <a:latin typeface="Work Sans" pitchFamily="2" charset="0"/>
                <a:ea typeface="Calibri" panose="020F0502020204030204" pitchFamily="34" charset="0"/>
                <a:cs typeface="Times New Roman" panose="02020603050405020304" pitchFamily="18" charset="0"/>
              </a:rPr>
              <a:t> </a:t>
            </a:r>
            <a:r>
              <a:rPr lang="en-US" sz="1000" dirty="0">
                <a:effectLst/>
                <a:latin typeface="Work Sans" pitchFamily="2" charset="0"/>
                <a:ea typeface="Calibri" panose="020F0502020204030204" pitchFamily="34" charset="0"/>
                <a:cs typeface="Times New Roman" panose="02020603050405020304" pitchFamily="18" charset="0"/>
              </a:rPr>
              <a:t>the</a:t>
            </a:r>
            <a:r>
              <a:rPr lang="en-US" sz="1000" spc="-5" dirty="0">
                <a:effectLst/>
                <a:latin typeface="Work Sans" pitchFamily="2" charset="0"/>
                <a:ea typeface="Calibri" panose="020F0502020204030204" pitchFamily="34" charset="0"/>
                <a:cs typeface="Times New Roman" panose="02020603050405020304" pitchFamily="18" charset="0"/>
              </a:rPr>
              <a:t> way.  Christians</a:t>
            </a:r>
            <a:r>
              <a:rPr lang="en-US" sz="100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believe</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that Jesus</a:t>
            </a:r>
            <a:r>
              <a:rPr lang="en-US" sz="100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was</a:t>
            </a:r>
            <a:r>
              <a:rPr lang="en-US" sz="100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born </a:t>
            </a:r>
            <a:r>
              <a:rPr lang="en-US" sz="1000" dirty="0">
                <a:effectLst/>
                <a:latin typeface="Work Sans" pitchFamily="2" charset="0"/>
                <a:ea typeface="Calibri" panose="020F0502020204030204" pitchFamily="34" charset="0"/>
                <a:cs typeface="Times New Roman" panose="02020603050405020304" pitchFamily="18" charset="0"/>
              </a:rPr>
              <a:t>as </a:t>
            </a:r>
            <a:r>
              <a:rPr lang="en-US" sz="1000" spc="-5" dirty="0">
                <a:effectLst/>
                <a:latin typeface="Work Sans" pitchFamily="2" charset="0"/>
                <a:ea typeface="Calibri" panose="020F0502020204030204" pitchFamily="34" charset="0"/>
                <a:cs typeface="Times New Roman" panose="02020603050405020304" pitchFamily="18" charset="0"/>
              </a:rPr>
              <a:t>God in</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dirty="0">
                <a:effectLst/>
                <a:latin typeface="Work Sans" pitchFamily="2" charset="0"/>
                <a:ea typeface="Calibri" panose="020F0502020204030204" pitchFamily="34" charset="0"/>
                <a:cs typeface="Times New Roman" panose="02020603050405020304" pitchFamily="18" charset="0"/>
              </a:rPr>
              <a:t>human </a:t>
            </a:r>
            <a:r>
              <a:rPr lang="en-US" sz="1000" spc="-5" dirty="0">
                <a:effectLst/>
                <a:latin typeface="Work Sans" pitchFamily="2" charset="0"/>
                <a:ea typeface="Calibri" panose="020F0502020204030204" pitchFamily="34" charset="0"/>
                <a:cs typeface="Times New Roman" panose="02020603050405020304" pitchFamily="18" charset="0"/>
              </a:rPr>
              <a:t>form,</a:t>
            </a:r>
            <a:r>
              <a:rPr lang="en-US" sz="1000" spc="185"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(Incarnation)</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to</a:t>
            </a:r>
            <a:r>
              <a:rPr lang="en-US" sz="1000" spc="5" dirty="0">
                <a:effectLst/>
                <a:latin typeface="Work Sans" pitchFamily="2" charset="0"/>
                <a:ea typeface="Calibri" panose="020F0502020204030204" pitchFamily="34" charset="0"/>
                <a:cs typeface="Times New Roman" panose="02020603050405020304" pitchFamily="18" charset="0"/>
              </a:rPr>
              <a:t> </a:t>
            </a:r>
            <a:r>
              <a:rPr lang="en-US" sz="1000" spc="-10" dirty="0">
                <a:effectLst/>
                <a:latin typeface="Work Sans" pitchFamily="2" charset="0"/>
                <a:ea typeface="Calibri" panose="020F0502020204030204" pitchFamily="34" charset="0"/>
                <a:cs typeface="Times New Roman" panose="02020603050405020304" pitchFamily="18" charset="0"/>
              </a:rPr>
              <a:t>show</a:t>
            </a:r>
            <a:r>
              <a:rPr lang="en-US" sz="1000" spc="5"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people</a:t>
            </a:r>
            <a:r>
              <a:rPr lang="en-US" sz="1000" dirty="0">
                <a:effectLst/>
                <a:latin typeface="Work Sans" pitchFamily="2" charset="0"/>
                <a:ea typeface="Calibri" panose="020F0502020204030204" pitchFamily="34" charset="0"/>
                <a:cs typeface="Times New Roman" panose="02020603050405020304" pitchFamily="18" charset="0"/>
              </a:rPr>
              <a:t> the</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right</a:t>
            </a:r>
            <a:r>
              <a:rPr lang="en-US" sz="1000" spc="5"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way</a:t>
            </a:r>
            <a:r>
              <a:rPr lang="en-US" sz="1000" spc="-15"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to</a:t>
            </a:r>
            <a:r>
              <a:rPr lang="en-US" sz="1000" spc="5"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live.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Bef>
                <a:spcPts val="5"/>
              </a:spcBef>
              <a:spcAft>
                <a:spcPts val="0"/>
              </a:spcAft>
              <a:buFont typeface="Arial" panose="020B0604020202020204" pitchFamily="34" charset="0"/>
              <a:buChar char="•"/>
            </a:pPr>
            <a:r>
              <a:rPr lang="en-US" sz="1000" spc="-5" dirty="0">
                <a:effectLst/>
                <a:latin typeface="Work Sans" pitchFamily="2" charset="0"/>
                <a:ea typeface="Calibri" panose="020F0502020204030204" pitchFamily="34" charset="0"/>
                <a:cs typeface="Times New Roman" panose="02020603050405020304" pitchFamily="18" charset="0"/>
              </a:rPr>
              <a:t>Who</a:t>
            </a:r>
            <a:r>
              <a:rPr lang="en-US" sz="1000" dirty="0">
                <a:effectLst/>
                <a:latin typeface="Work Sans" pitchFamily="2" charset="0"/>
                <a:ea typeface="Calibri" panose="020F0502020204030204" pitchFamily="34" charset="0"/>
                <a:cs typeface="Times New Roman" panose="02020603050405020304" pitchFamily="18" charset="0"/>
              </a:rPr>
              <a:t> </a:t>
            </a:r>
            <a:r>
              <a:rPr lang="en-US" sz="1000" spc="-10" dirty="0">
                <a:effectLst/>
                <a:latin typeface="Work Sans" pitchFamily="2" charset="0"/>
                <a:ea typeface="Calibri" panose="020F0502020204030204" pitchFamily="34" charset="0"/>
                <a:cs typeface="Times New Roman" panose="02020603050405020304" pitchFamily="18" charset="0"/>
              </a:rPr>
              <a:t>do</a:t>
            </a:r>
            <a:r>
              <a:rPr lang="en-US" sz="1000" spc="-5" dirty="0">
                <a:effectLst/>
                <a:latin typeface="Work Sans" pitchFamily="2" charset="0"/>
                <a:ea typeface="Calibri" panose="020F0502020204030204" pitchFamily="34" charset="0"/>
                <a:cs typeface="Times New Roman" panose="02020603050405020304" pitchFamily="18" charset="0"/>
              </a:rPr>
              <a:t> </a:t>
            </a:r>
            <a:r>
              <a:rPr lang="en-US" sz="1000" dirty="0">
                <a:effectLst/>
                <a:latin typeface="Work Sans" pitchFamily="2" charset="0"/>
                <a:ea typeface="Calibri" panose="020F0502020204030204" pitchFamily="34" charset="0"/>
                <a:cs typeface="Times New Roman" panose="02020603050405020304" pitchFamily="18" charset="0"/>
              </a:rPr>
              <a:t>they</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dirty="0">
                <a:effectLst/>
                <a:latin typeface="Work Sans" pitchFamily="2" charset="0"/>
                <a:ea typeface="Calibri" panose="020F0502020204030204" pitchFamily="34" charset="0"/>
                <a:cs typeface="Times New Roman" panose="02020603050405020304" pitchFamily="18" charset="0"/>
              </a:rPr>
              <a:t>think</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is</a:t>
            </a:r>
            <a:r>
              <a:rPr lang="en-US" sz="1000" dirty="0">
                <a:effectLst/>
                <a:latin typeface="Work Sans" pitchFamily="2" charset="0"/>
                <a:ea typeface="Calibri" panose="020F0502020204030204" pitchFamily="34" charset="0"/>
                <a:cs typeface="Times New Roman" panose="02020603050405020304" pitchFamily="18" charset="0"/>
              </a:rPr>
              <a:t> a </a:t>
            </a:r>
            <a:r>
              <a:rPr lang="en-US" sz="1000" spc="-5" dirty="0">
                <a:effectLst/>
                <a:latin typeface="Work Sans" pitchFamily="2" charset="0"/>
                <a:ea typeface="Calibri" panose="020F0502020204030204" pitchFamily="34" charset="0"/>
                <a:cs typeface="Times New Roman" panose="02020603050405020304" pitchFamily="18" charset="0"/>
              </a:rPr>
              <a:t>guiding light in</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dirty="0">
                <a:effectLst/>
                <a:latin typeface="Work Sans" pitchFamily="2" charset="0"/>
                <a:ea typeface="Calibri" panose="020F0502020204030204" pitchFamily="34" charset="0"/>
                <a:cs typeface="Times New Roman" panose="02020603050405020304" pitchFamily="18" charset="0"/>
              </a:rPr>
              <a:t>their</a:t>
            </a:r>
            <a:r>
              <a:rPr lang="en-US" sz="1000" spc="-5" dirty="0">
                <a:effectLst/>
                <a:latin typeface="Work Sans" pitchFamily="2" charset="0"/>
                <a:ea typeface="Calibri" panose="020F0502020204030204" pitchFamily="34" charset="0"/>
                <a:cs typeface="Times New Roman" panose="02020603050405020304" pitchFamily="18" charset="0"/>
              </a:rPr>
              <a:t> lives?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marR="514985" lvl="0" indent="-171450">
              <a:lnSpc>
                <a:spcPct val="106000"/>
              </a:lnSpc>
              <a:spcAft>
                <a:spcPts val="1000"/>
              </a:spcAft>
              <a:buFont typeface="Arial" panose="020B0604020202020204" pitchFamily="34" charset="0"/>
              <a:buChar char="•"/>
              <a:tabLst>
                <a:tab pos="522605" algn="l"/>
              </a:tabLst>
            </a:pPr>
            <a:r>
              <a:rPr lang="en-GB" sz="1000" spc="-5" dirty="0">
                <a:effectLst/>
                <a:latin typeface="Work Sans" pitchFamily="2" charset="0"/>
                <a:ea typeface="Calibri" panose="020F0502020204030204" pitchFamily="34" charset="0"/>
                <a:cs typeface="Times New Roman" panose="02020603050405020304" pitchFamily="18" charset="0"/>
              </a:rPr>
              <a:t>Can</a:t>
            </a:r>
            <a:r>
              <a:rPr lang="en-GB" sz="1000" dirty="0">
                <a:effectLst/>
                <a:latin typeface="Work Sans" pitchFamily="2" charset="0"/>
                <a:ea typeface="Calibri" panose="020F0502020204030204" pitchFamily="34" charset="0"/>
                <a:cs typeface="Times New Roman" panose="02020603050405020304" pitchFamily="18" charset="0"/>
              </a:rPr>
              <a:t> they</a:t>
            </a:r>
            <a:r>
              <a:rPr lang="en-GB" sz="1000" spc="-15"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think</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of</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ways</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that</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they might </a:t>
            </a:r>
            <a:r>
              <a:rPr lang="en-GB" sz="1000" dirty="0">
                <a:effectLst/>
                <a:latin typeface="Work Sans" pitchFamily="2" charset="0"/>
                <a:ea typeface="Calibri" panose="020F0502020204030204" pitchFamily="34" charset="0"/>
                <a:cs typeface="Times New Roman" panose="02020603050405020304" pitchFamily="18" charset="0"/>
              </a:rPr>
              <a:t>be</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a</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guiding</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spc="-10" dirty="0">
                <a:effectLst/>
                <a:latin typeface="Work Sans" pitchFamily="2" charset="0"/>
                <a:ea typeface="Calibri" panose="020F0502020204030204" pitchFamily="34" charset="0"/>
                <a:cs typeface="Times New Roman" panose="02020603050405020304" pitchFamily="18" charset="0"/>
              </a:rPr>
              <a:t>light</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to</a:t>
            </a:r>
            <a:r>
              <a:rPr lang="en-GB" sz="1000" spc="175"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others?</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marR="514985">
              <a:lnSpc>
                <a:spcPct val="106000"/>
              </a:lnSpc>
              <a:spcAft>
                <a:spcPts val="1000"/>
              </a:spcAft>
              <a:tabLst>
                <a:tab pos="522605" algn="l"/>
              </a:tabLst>
            </a:pPr>
            <a:r>
              <a:rPr lang="en-GB" sz="1000" dirty="0">
                <a:effectLst/>
                <a:latin typeface="Work Sans" pitchFamily="2" charset="0"/>
                <a:ea typeface="Gill Sans MT" panose="020B0502020104020203" pitchFamily="34" charset="0"/>
                <a:cs typeface="Gill Sans MT" panose="020B0502020104020203"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068581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Who is your ‘guiding light?’</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53964" y="1995784"/>
            <a:ext cx="8159065" cy="5016758"/>
          </a:xfrm>
          <a:prstGeom prst="rect">
            <a:avLst/>
          </a:prstGeom>
          <a:noFill/>
        </p:spPr>
        <p:txBody>
          <a:bodyPr wrap="square">
            <a:spAutoFit/>
          </a:bodyPr>
          <a:lstStyle/>
          <a:p>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R="147955"/>
            <a:r>
              <a:rPr lang="en-US" sz="1000" b="1" spc="-10" dirty="0">
                <a:effectLst/>
                <a:latin typeface="Work Sans" pitchFamily="2" charset="0"/>
                <a:ea typeface="Gill Sans MT" panose="020B0502020104020203" pitchFamily="34" charset="0"/>
                <a:cs typeface="Gill Sans MT" panose="020B0502020104020203" pitchFamily="34" charset="0"/>
              </a:rPr>
              <a:t>Biblical text analysis:  </a:t>
            </a:r>
            <a:r>
              <a:rPr lang="en-US" sz="1000" b="1" spc="-10" dirty="0">
                <a:solidFill>
                  <a:srgbClr val="55345A"/>
                </a:solidFill>
                <a:effectLst/>
                <a:latin typeface="Work Sans" pitchFamily="2" charset="0"/>
                <a:ea typeface="Gill Sans MT" panose="020B0502020104020203" pitchFamily="34" charset="0"/>
                <a:cs typeface="Gill Sans MT" panose="020B0502020104020203" pitchFamily="34" charset="0"/>
              </a:rPr>
              <a:t>John 8: 12</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marR="147955"/>
            <a:r>
              <a:rPr lang="en-US" sz="1000" baseline="30000" dirty="0">
                <a:solidFill>
                  <a:srgbClr val="55345A"/>
                </a:solidFill>
                <a:effectLst/>
                <a:latin typeface="Work Sans" pitchFamily="2" charset="0"/>
                <a:ea typeface="Calibri" panose="020F0502020204030204" pitchFamily="34" charset="0"/>
                <a:cs typeface="Segoe UI" panose="020B0502040204020203" pitchFamily="34" charset="0"/>
              </a:rPr>
              <a:t>12 </a:t>
            </a:r>
            <a:r>
              <a:rPr lang="en-US" sz="1000" dirty="0">
                <a:solidFill>
                  <a:srgbClr val="55345A"/>
                </a:solidFill>
                <a:effectLst/>
                <a:latin typeface="Work Sans" pitchFamily="2" charset="0"/>
                <a:ea typeface="Calibri" panose="020F0502020204030204" pitchFamily="34" charset="0"/>
                <a:cs typeface="Segoe UI" panose="020B0502040204020203" pitchFamily="34" charset="0"/>
              </a:rPr>
              <a:t>When Jesus spoke again to the people, he said, “I am the light of the world.  Whoever follows me will have the light of life and will never walk in darkness, but will have the light of life.”  Good news Bible.</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Pupils to explore two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Jesus is a guiding light for many Christians.  What sorts of things might a Christian do because they follow Jesus?  (Pull on prior learning from other units where pupils would have been taught about who Jesus is.  Gather knowledge from pupils about the character of Jesus.)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Who is your guiding light?  Describe them.  What sorts of things do you do because you follow your guiding light’s example?  Teachers to model an example of this.</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endParaRPr lang="en-GB" sz="1000" dirty="0">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endParaRPr lang="en-GB" sz="1000" dirty="0">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endParaRPr lang="en-GB" sz="1000" dirty="0">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pPr lvl="0"/>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endParaRPr lang="en-GB" sz="1000" dirty="0">
              <a:latin typeface="Work Sans" pitchFamily="2" charset="0"/>
              <a:ea typeface="Calibri" panose="020F0502020204030204" pitchFamily="34" charset="0"/>
              <a:cs typeface="Times New Roman" panose="02020603050405020304" pitchFamily="18" charset="0"/>
            </a:endParaRPr>
          </a:p>
          <a:p>
            <a:endParaRPr lang="en-GB" sz="1000" b="1"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  Assessment opportunity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Return to the big question:  </a:t>
            </a:r>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How does the symbol of light help us to understand the meaning of Christmas for Christians?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now know that you didn’t know before?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new religious vocabulary have you learnt and what does it mean?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can you tell me about the symbol of light and how it connects to the meaning of Christmas?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can you now tell me about Jesus?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Are there any questions you would like to ask?</a:t>
            </a:r>
          </a:p>
        </p:txBody>
      </p:sp>
      <p:sp>
        <p:nvSpPr>
          <p:cNvPr id="4" name="TextBox 3">
            <a:extLst>
              <a:ext uri="{FF2B5EF4-FFF2-40B4-BE49-F238E27FC236}">
                <a16:creationId xmlns:a16="http://schemas.microsoft.com/office/drawing/2014/main" id="{738B86C7-2ECA-BDD2-4F9F-1C81BC797534}"/>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graphicFrame>
        <p:nvGraphicFramePr>
          <p:cNvPr id="9" name="Table 8">
            <a:extLst>
              <a:ext uri="{FF2B5EF4-FFF2-40B4-BE49-F238E27FC236}">
                <a16:creationId xmlns:a16="http://schemas.microsoft.com/office/drawing/2014/main" id="{DA8AD883-0F8B-15AA-4183-718C277B8832}"/>
              </a:ext>
            </a:extLst>
          </p:cNvPr>
          <p:cNvGraphicFramePr>
            <a:graphicFrameLocks noGrp="1"/>
          </p:cNvGraphicFramePr>
          <p:nvPr>
            <p:extLst>
              <p:ext uri="{D42A27DB-BD31-4B8C-83A1-F6EECF244321}">
                <p14:modId xmlns:p14="http://schemas.microsoft.com/office/powerpoint/2010/main" val="2501896383"/>
              </p:ext>
            </p:extLst>
          </p:nvPr>
        </p:nvGraphicFramePr>
        <p:xfrm>
          <a:off x="3553965" y="4023911"/>
          <a:ext cx="8159064" cy="1223950"/>
        </p:xfrm>
        <a:graphic>
          <a:graphicData uri="http://schemas.openxmlformats.org/drawingml/2006/table">
            <a:tbl>
              <a:tblPr firstRow="1" firstCol="1" bandRow="1">
                <a:tableStyleId>{5940675A-B579-460E-94D1-54222C63F5DA}</a:tableStyleId>
              </a:tblPr>
              <a:tblGrid>
                <a:gridCol w="4079532">
                  <a:extLst>
                    <a:ext uri="{9D8B030D-6E8A-4147-A177-3AD203B41FA5}">
                      <a16:colId xmlns:a16="http://schemas.microsoft.com/office/drawing/2014/main" val="3139506866"/>
                    </a:ext>
                  </a:extLst>
                </a:gridCol>
                <a:gridCol w="4079532">
                  <a:extLst>
                    <a:ext uri="{9D8B030D-6E8A-4147-A177-3AD203B41FA5}">
                      <a16:colId xmlns:a16="http://schemas.microsoft.com/office/drawing/2014/main" val="796570248"/>
                    </a:ext>
                  </a:extLst>
                </a:gridCol>
              </a:tblGrid>
              <a:tr h="189046">
                <a:tc>
                  <a:txBody>
                    <a:bodyPr/>
                    <a:lstStyle/>
                    <a:p>
                      <a:pPr>
                        <a:lnSpc>
                          <a:spcPct val="115000"/>
                        </a:lnSpc>
                        <a:spcAft>
                          <a:spcPts val="1000"/>
                        </a:spcAft>
                      </a:pPr>
                      <a:r>
                        <a:rPr lang="en-GB" sz="900" dirty="0">
                          <a:effectLst/>
                          <a:latin typeface="Work Sans" pitchFamily="2" charset="0"/>
                        </a:rPr>
                        <a:t>Jesus as a guiding light</a:t>
                      </a:r>
                      <a:endParaRPr lang="en-GB" sz="900" dirty="0">
                        <a:effectLst/>
                        <a:latin typeface="Work Sans" pitchFamily="2" charset="0"/>
                        <a:ea typeface="Calibri" panose="020F0502020204030204" pitchFamily="34" charset="0"/>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EEBEF"/>
                    </a:solidFill>
                  </a:tcPr>
                </a:tc>
                <a:tc>
                  <a:txBody>
                    <a:bodyPr/>
                    <a:lstStyle/>
                    <a:p>
                      <a:pPr>
                        <a:lnSpc>
                          <a:spcPct val="115000"/>
                        </a:lnSpc>
                        <a:spcAft>
                          <a:spcPts val="1000"/>
                        </a:spcAft>
                      </a:pPr>
                      <a:r>
                        <a:rPr lang="en-GB" sz="900" dirty="0">
                          <a:effectLst/>
                          <a:latin typeface="Work Sans" pitchFamily="2" charset="0"/>
                        </a:rPr>
                        <a:t>My guiding light</a:t>
                      </a:r>
                      <a:endParaRPr lang="en-GB" sz="900" dirty="0">
                        <a:effectLst/>
                        <a:latin typeface="Work Sans" pitchFamily="2" charset="0"/>
                        <a:ea typeface="Calibri" panose="020F0502020204030204" pitchFamily="34" charset="0"/>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EEBEF"/>
                    </a:solidFill>
                  </a:tcPr>
                </a:tc>
                <a:extLst>
                  <a:ext uri="{0D108BD9-81ED-4DB2-BD59-A6C34878D82A}">
                    <a16:rowId xmlns:a16="http://schemas.microsoft.com/office/drawing/2014/main" val="1964954055"/>
                  </a:ext>
                </a:extLst>
              </a:tr>
              <a:tr h="1034904">
                <a:tc>
                  <a:txBody>
                    <a:bodyPr/>
                    <a:lstStyle/>
                    <a:p>
                      <a:pPr>
                        <a:lnSpc>
                          <a:spcPct val="115000"/>
                        </a:lnSpc>
                        <a:spcAft>
                          <a:spcPts val="1000"/>
                        </a:spcAft>
                      </a:pPr>
                      <a:r>
                        <a:rPr lang="en-GB" sz="900" dirty="0">
                          <a:effectLst/>
                          <a:latin typeface="Work Sans" pitchFamily="2" charset="0"/>
                        </a:rPr>
                        <a:t>Five words/sentences to describe Jesus:</a:t>
                      </a:r>
                    </a:p>
                    <a:p>
                      <a:pPr>
                        <a:lnSpc>
                          <a:spcPct val="115000"/>
                        </a:lnSpc>
                        <a:spcAft>
                          <a:spcPts val="1000"/>
                        </a:spcAft>
                      </a:pPr>
                      <a:r>
                        <a:rPr lang="en-GB" sz="900" dirty="0">
                          <a:effectLst/>
                          <a:latin typeface="Work Sans" pitchFamily="2" charset="0"/>
                        </a:rPr>
                        <a:t> </a:t>
                      </a:r>
                    </a:p>
                    <a:p>
                      <a:pPr>
                        <a:lnSpc>
                          <a:spcPct val="115000"/>
                        </a:lnSpc>
                        <a:spcAft>
                          <a:spcPts val="1000"/>
                        </a:spcAft>
                      </a:pPr>
                      <a:r>
                        <a:rPr lang="en-GB" sz="900" dirty="0">
                          <a:effectLst/>
                          <a:latin typeface="Work Sans" pitchFamily="2" charset="0"/>
                        </a:rPr>
                        <a:t>Things people might do because they follow Jesus:</a:t>
                      </a:r>
                    </a:p>
                    <a:p>
                      <a:pPr>
                        <a:lnSpc>
                          <a:spcPct val="115000"/>
                        </a:lnSpc>
                        <a:spcAft>
                          <a:spcPts val="1000"/>
                        </a:spcAft>
                      </a:pPr>
                      <a:r>
                        <a:rPr lang="en-GB" sz="900" dirty="0">
                          <a:effectLst/>
                          <a:latin typeface="Work Sans" pitchFamily="2" charset="0"/>
                        </a:rPr>
                        <a:t> </a:t>
                      </a:r>
                      <a:endParaRPr lang="en-GB" sz="900" dirty="0">
                        <a:effectLst/>
                        <a:latin typeface="Work Sans" pitchFamily="2" charset="0"/>
                        <a:ea typeface="Calibri" panose="020F0502020204030204" pitchFamily="34" charset="0"/>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1000"/>
                        </a:spcAft>
                      </a:pPr>
                      <a:r>
                        <a:rPr lang="en-GB" sz="900" dirty="0">
                          <a:effectLst/>
                          <a:latin typeface="Work Sans" pitchFamily="2" charset="0"/>
                        </a:rPr>
                        <a:t>Five words/sentences to describe your ‘guiding light.’</a:t>
                      </a:r>
                    </a:p>
                    <a:p>
                      <a:pPr>
                        <a:lnSpc>
                          <a:spcPct val="115000"/>
                        </a:lnSpc>
                        <a:spcAft>
                          <a:spcPts val="1000"/>
                        </a:spcAft>
                      </a:pPr>
                      <a:r>
                        <a:rPr lang="en-GB" sz="900" dirty="0">
                          <a:effectLst/>
                          <a:latin typeface="Work Sans" pitchFamily="2" charset="0"/>
                        </a:rPr>
                        <a:t> </a:t>
                      </a:r>
                    </a:p>
                    <a:p>
                      <a:pPr>
                        <a:lnSpc>
                          <a:spcPct val="115000"/>
                        </a:lnSpc>
                        <a:spcAft>
                          <a:spcPts val="1000"/>
                        </a:spcAft>
                      </a:pPr>
                      <a:r>
                        <a:rPr lang="en-GB" sz="900" dirty="0">
                          <a:effectLst/>
                          <a:latin typeface="Work Sans" pitchFamily="2" charset="0"/>
                        </a:rPr>
                        <a:t>Things you do because you follow the example of your ‘guiding light.’</a:t>
                      </a:r>
                      <a:endParaRPr lang="en-GB" sz="900" dirty="0">
                        <a:effectLst/>
                        <a:latin typeface="Work Sans" pitchFamily="2" charset="0"/>
                        <a:ea typeface="Calibri" panose="020F0502020204030204" pitchFamily="34" charset="0"/>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28455696"/>
                  </a:ext>
                </a:extLst>
              </a:tr>
            </a:tbl>
          </a:graphicData>
        </a:graphic>
      </p:graphicFrame>
    </p:spTree>
    <p:extLst>
      <p:ext uri="{BB962C8B-B14F-4D97-AF65-F5344CB8AC3E}">
        <p14:creationId xmlns:p14="http://schemas.microsoft.com/office/powerpoint/2010/main" val="738141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Who is your ‘guiding light?’</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7123472" cy="246221"/>
          </a:xfrm>
          <a:prstGeom prst="rect">
            <a:avLst/>
          </a:prstGeom>
          <a:noFill/>
        </p:spPr>
        <p:txBody>
          <a:bodyPr wrap="square">
            <a:spAutoFit/>
          </a:bodyPr>
          <a:lstStyle/>
          <a:p>
            <a:pPr>
              <a:spcBef>
                <a:spcPts val="5"/>
              </a:spcBef>
            </a:pPr>
            <a:r>
              <a:rPr lang="en-US" sz="1000" u="sng">
                <a:solidFill>
                  <a:srgbClr val="0000FF"/>
                </a:solidFill>
                <a:effectLst/>
                <a:latin typeface="Work Sans" pitchFamily="2" charset="0"/>
                <a:ea typeface="Times New Roman" panose="02020603050405020304" pitchFamily="18" charset="0"/>
                <a:cs typeface="Times New Roman" panose="02020603050405020304" pitchFamily="18" charset="0"/>
                <a:hlinkClick r:id="rId3"/>
              </a:rPr>
              <a:t>https://www.youtube.com/watch?v=Zk1LhnqROCM</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5781690" cy="256930"/>
          </a:xfrm>
          <a:prstGeom prst="rect">
            <a:avLst/>
          </a:prstGeom>
          <a:noFill/>
        </p:spPr>
        <p:txBody>
          <a:bodyPr wrap="square">
            <a:spAutoFit/>
          </a:bodyPr>
          <a:lstStyle/>
          <a:p>
            <a:pPr>
              <a:lnSpc>
                <a:spcPct val="115000"/>
              </a:lnSpc>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Type sensitivities...</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6319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685800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E815B98-6D0A-1E48-8EB0-73F044A24F7A}"/>
              </a:ext>
            </a:extLst>
          </p:cNvPr>
          <p:cNvSpPr txBox="1"/>
          <p:nvPr/>
        </p:nvSpPr>
        <p:spPr>
          <a:xfrm>
            <a:off x="2328042" y="3738007"/>
            <a:ext cx="7535917" cy="1369606"/>
          </a:xfrm>
          <a:prstGeom prst="rect">
            <a:avLst/>
          </a:prstGeom>
          <a:noFill/>
        </p:spPr>
        <p:txBody>
          <a:bodyPr wrap="square" rtlCol="0">
            <a:spAutoFit/>
          </a:bodyPr>
          <a:lstStyle/>
          <a:p>
            <a:pPr algn="ctr"/>
            <a:r>
              <a:rPr lang="en-GB" sz="1400" b="1" u="none" strike="noStrike" dirty="0">
                <a:solidFill>
                  <a:schemeClr val="bg1"/>
                </a:solidFill>
                <a:effectLst/>
                <a:latin typeface="Work Sans SemiBold" pitchFamily="2" charset="77"/>
              </a:rPr>
              <a:t>London Diocesan Board for Schools </a:t>
            </a:r>
          </a:p>
          <a:p>
            <a:pPr algn="ctr"/>
            <a:r>
              <a:rPr lang="en-GB" sz="1400" b="1" u="sng" dirty="0">
                <a:solidFill>
                  <a:schemeClr val="bg1"/>
                </a:solidFill>
                <a:latin typeface="Work Sans SemiBold" pitchFamily="2" charset="77"/>
              </a:rPr>
              <a:t>www.ldbs.co.uk</a:t>
            </a:r>
            <a:r>
              <a:rPr lang="en-GB" sz="1400" b="1" strike="noStrike" dirty="0">
                <a:solidFill>
                  <a:schemeClr val="bg1"/>
                </a:solidFill>
                <a:effectLst/>
                <a:latin typeface="Work Sans SemiBold" pitchFamily="2" charset="77"/>
              </a:rPr>
              <a:t>   </a:t>
            </a:r>
            <a:r>
              <a:rPr lang="en-GB" sz="1400" b="1" u="none" strike="noStrike" dirty="0">
                <a:solidFill>
                  <a:schemeClr val="bg1"/>
                </a:solidFill>
                <a:effectLst/>
                <a:latin typeface="Work Sans SemiBold" pitchFamily="2" charset="77"/>
              </a:rPr>
              <a:t>020 7932 1100</a:t>
            </a:r>
          </a:p>
          <a:p>
            <a:pPr algn="ctr"/>
            <a:br>
              <a:rPr lang="en-GB" sz="1100" dirty="0">
                <a:solidFill>
                  <a:schemeClr val="bg1"/>
                </a:solidFill>
                <a:latin typeface="Work Sans" pitchFamily="2" charset="77"/>
              </a:rPr>
            </a:br>
            <a:r>
              <a:rPr lang="en-GB" sz="1100" u="none" strike="noStrike" dirty="0">
                <a:solidFill>
                  <a:schemeClr val="bg1"/>
                </a:solidFill>
                <a:effectLst/>
                <a:latin typeface="Work Sans" pitchFamily="2" charset="77"/>
              </a:rPr>
              <a:t>London Diocesan Board for Schools is a Charitable Company Limited by Guarantee. </a:t>
            </a:r>
            <a:br>
              <a:rPr lang="en-GB" sz="1100" u="none" strike="noStrike" dirty="0">
                <a:solidFill>
                  <a:schemeClr val="bg1"/>
                </a:solidFill>
                <a:effectLst/>
                <a:latin typeface="Work Sans" pitchFamily="2" charset="77"/>
              </a:rPr>
            </a:br>
            <a:r>
              <a:rPr lang="en-GB" sz="1100" u="none" strike="noStrike" dirty="0">
                <a:solidFill>
                  <a:schemeClr val="bg1"/>
                </a:solidFill>
                <a:effectLst/>
                <a:latin typeface="Work Sans" pitchFamily="2" charset="77"/>
              </a:rPr>
              <a:t>Company Registration No 198131. Charity Registration No 313000. </a:t>
            </a:r>
            <a:br>
              <a:rPr lang="en-GB" sz="1100" u="none" strike="noStrike" dirty="0">
                <a:solidFill>
                  <a:schemeClr val="bg1"/>
                </a:solidFill>
                <a:effectLst/>
                <a:latin typeface="Work Sans" pitchFamily="2" charset="77"/>
              </a:rPr>
            </a:br>
            <a:endParaRPr lang="en-GB" sz="1100" u="none" strike="noStrike" dirty="0">
              <a:solidFill>
                <a:schemeClr val="bg1"/>
              </a:solidFill>
              <a:effectLst/>
              <a:latin typeface="Work Sans" pitchFamily="2" charset="77"/>
            </a:endParaRPr>
          </a:p>
          <a:p>
            <a:pPr algn="ctr"/>
            <a:r>
              <a:rPr lang="en-GB" sz="1100" u="none" strike="noStrike" dirty="0">
                <a:solidFill>
                  <a:schemeClr val="bg1"/>
                </a:solidFill>
                <a:effectLst/>
                <a:latin typeface="Work Sans" pitchFamily="2" charset="77"/>
              </a:rPr>
              <a:t>Registered Address: London Diocesan House, 36 </a:t>
            </a:r>
            <a:r>
              <a:rPr lang="en-GB" sz="1100" u="none" strike="noStrike" dirty="0" err="1">
                <a:solidFill>
                  <a:schemeClr val="bg1"/>
                </a:solidFill>
                <a:effectLst/>
                <a:latin typeface="Work Sans" pitchFamily="2" charset="77"/>
              </a:rPr>
              <a:t>Causton</a:t>
            </a:r>
            <a:r>
              <a:rPr lang="en-GB" sz="1100" u="none" strike="noStrike" dirty="0">
                <a:solidFill>
                  <a:schemeClr val="bg1"/>
                </a:solidFill>
                <a:effectLst/>
                <a:latin typeface="Work Sans" pitchFamily="2" charset="77"/>
              </a:rPr>
              <a:t> Street, London, SW1P 4AU</a:t>
            </a:r>
          </a:p>
        </p:txBody>
      </p:sp>
      <p:pic>
        <p:nvPicPr>
          <p:cNvPr id="4" name="Picture 3">
            <a:extLst>
              <a:ext uri="{FF2B5EF4-FFF2-40B4-BE49-F238E27FC236}">
                <a16:creationId xmlns:a16="http://schemas.microsoft.com/office/drawing/2014/main" id="{10173B46-344B-050C-4F9D-D83921089364}"/>
              </a:ext>
            </a:extLst>
          </p:cNvPr>
          <p:cNvPicPr>
            <a:picLocks noChangeAspect="1"/>
          </p:cNvPicPr>
          <p:nvPr/>
        </p:nvPicPr>
        <p:blipFill>
          <a:blip r:embed="rId3"/>
          <a:srcRect/>
          <a:stretch/>
        </p:blipFill>
        <p:spPr>
          <a:xfrm>
            <a:off x="5249940" y="1736881"/>
            <a:ext cx="1692119" cy="1692119"/>
          </a:xfrm>
          <a:prstGeom prst="rect">
            <a:avLst/>
          </a:prstGeom>
        </p:spPr>
      </p:pic>
      <p:sp>
        <p:nvSpPr>
          <p:cNvPr id="5" name="TextBox 4">
            <a:extLst>
              <a:ext uri="{FF2B5EF4-FFF2-40B4-BE49-F238E27FC236}">
                <a16:creationId xmlns:a16="http://schemas.microsoft.com/office/drawing/2014/main" id="{81CDD2C9-F4D6-9DA4-4528-D7F81E15003A}"/>
              </a:ext>
            </a:extLst>
          </p:cNvPr>
          <p:cNvSpPr txBox="1"/>
          <p:nvPr/>
        </p:nvSpPr>
        <p:spPr>
          <a:xfrm>
            <a:off x="1728650" y="5244602"/>
            <a:ext cx="8734697" cy="1480213"/>
          </a:xfrm>
          <a:prstGeom prst="rect">
            <a:avLst/>
          </a:prstGeom>
          <a:noFill/>
        </p:spPr>
        <p:txBody>
          <a:bodyPr wrap="square" rtlCol="0">
            <a:spAutoFit/>
          </a:bodyPr>
          <a:lstStyle/>
          <a:p>
            <a:pPr algn="ctr">
              <a:lnSpc>
                <a:spcPct val="107000"/>
              </a:lnSpc>
              <a:spcAft>
                <a:spcPts val="800"/>
              </a:spcAft>
            </a:pPr>
            <a:r>
              <a:rPr lang="en-GB" sz="1100" kern="100" dirty="0">
                <a:solidFill>
                  <a:schemeClr val="bg1"/>
                </a:solidFill>
                <a:effectLst/>
                <a:latin typeface="Work Sans" pitchFamily="2" charset="0"/>
                <a:ea typeface="Calibri" panose="020F0502020204030204" pitchFamily="34" charset="0"/>
                <a:cs typeface="Calibri" panose="020F0502020204030204" pitchFamily="34" charset="0"/>
              </a:rPr>
              <a:t>©</a:t>
            </a:r>
            <a:r>
              <a:rPr lang="en-GB" sz="1100" kern="100" dirty="0">
                <a:solidFill>
                  <a:schemeClr val="bg1"/>
                </a:solidFill>
                <a:effectLst/>
                <a:latin typeface="Work Sans" pitchFamily="2" charset="0"/>
                <a:ea typeface="Calibri" panose="020F0502020204030204" pitchFamily="34" charset="0"/>
                <a:cs typeface="Times New Roman" panose="02020603050405020304" pitchFamily="18" charset="0"/>
              </a:rPr>
              <a:t> Copyright London Diocesan Board for Schools 2023</a:t>
            </a:r>
          </a:p>
          <a:p>
            <a:pPr algn="ctr">
              <a:lnSpc>
                <a:spcPct val="107000"/>
              </a:lnSpc>
              <a:spcAft>
                <a:spcPts val="800"/>
              </a:spcAft>
            </a:pPr>
            <a:r>
              <a:rPr lang="en-GB" sz="1100" kern="100" dirty="0">
                <a:solidFill>
                  <a:schemeClr val="bg1"/>
                </a:solidFill>
                <a:effectLst/>
                <a:latin typeface="Work Sans" pitchFamily="2" charset="0"/>
                <a:ea typeface="Calibri" panose="020F0502020204030204" pitchFamily="34" charset="0"/>
                <a:cs typeface="Times New Roman" panose="02020603050405020304" pitchFamily="18" charset="0"/>
              </a:rPr>
              <a:t>All rights reserved. No part of these slides may be reproduced, stored in a retrieval system or transmitted in any form or by any other means, electronic or mechanical photocopying, recording or otherwise without the prior written permission of the London Diocesan Board for Schools. These slides may not be lent, resold, hired out or otherwise disposed of by way of trade without the prior consent of the London Diocesan Board for Schools. </a:t>
            </a:r>
          </a:p>
          <a:p>
            <a:endParaRPr lang="en-GB" dirty="0"/>
          </a:p>
        </p:txBody>
      </p:sp>
    </p:spTree>
    <p:extLst>
      <p:ext uri="{BB962C8B-B14F-4D97-AF65-F5344CB8AC3E}">
        <p14:creationId xmlns:p14="http://schemas.microsoft.com/office/powerpoint/2010/main" val="1309021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1" y="0"/>
            <a:ext cx="12192001" cy="2769835"/>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10889" y="373310"/>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036158" y="168198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a:spLocks noGrp="1" noRot="1" noMove="1" noResize="1" noEditPoints="1" noAdjustHandles="1" noChangeArrowheads="1" noChangeShapeType="1"/>
          </p:cNvSpPr>
          <p:nvPr/>
        </p:nvSpPr>
        <p:spPr>
          <a:xfrm>
            <a:off x="7026" y="2772851"/>
            <a:ext cx="3022600" cy="408514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a:spLocks/>
          </p:cNvSpPr>
          <p:nvPr/>
        </p:nvSpPr>
        <p:spPr>
          <a:xfrm>
            <a:off x="2410889" y="1066428"/>
            <a:ext cx="8377353" cy="1682512"/>
          </a:xfrm>
          <a:prstGeom prst="rect">
            <a:avLst/>
          </a:prstGeom>
          <a:noFill/>
        </p:spPr>
        <p:txBody>
          <a:bodyPr wrap="square" lIns="91440" tIns="45720" rIns="91440" bIns="45720" anchor="t">
            <a:spAutoFit/>
          </a:bodyPr>
          <a:lstStyle/>
          <a:p>
            <a:r>
              <a:rPr lang="en-GB" sz="1000" b="1" dirty="0">
                <a:solidFill>
                  <a:schemeClr val="bg1"/>
                </a:solidFill>
                <a:effectLst/>
                <a:latin typeface="Work Sans" pitchFamily="2" charset="0"/>
                <a:ea typeface="Calibri" panose="020F0502020204030204" pitchFamily="34" charset="0"/>
                <a:cs typeface="Times New Roman" panose="02020603050405020304" pitchFamily="18" charset="0"/>
              </a:rPr>
              <a:t>Incarnation:</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dirty="0">
                <a:solidFill>
                  <a:schemeClr val="bg1"/>
                </a:solidFill>
                <a:effectLst/>
                <a:latin typeface="Work Sans"/>
                <a:ea typeface="Calibri" panose="020F0502020204030204" pitchFamily="34" charset="0"/>
                <a:cs typeface="Times New Roman"/>
              </a:rPr>
              <a:t>God comes to live amongst His creation in the form of Jesus.</a:t>
            </a:r>
            <a:r>
              <a:rPr lang="en-GB" sz="1000" dirty="0">
                <a:solidFill>
                  <a:schemeClr val="bg1"/>
                </a:solidFill>
                <a:latin typeface="Work Sans"/>
                <a:ea typeface="Calibri" panose="020F0502020204030204" pitchFamily="34" charset="0"/>
                <a:cs typeface="Times New Roman"/>
              </a:rPr>
              <a:t> </a:t>
            </a:r>
            <a:r>
              <a:rPr lang="en-GB" sz="1000" dirty="0">
                <a:solidFill>
                  <a:schemeClr val="bg1"/>
                </a:solidFill>
                <a:effectLst/>
                <a:latin typeface="Work Sans"/>
                <a:ea typeface="Calibri" panose="020F0502020204030204" pitchFamily="34" charset="0"/>
                <a:cs typeface="Times New Roman"/>
              </a:rPr>
              <a:t> </a:t>
            </a:r>
            <a:r>
              <a:rPr lang="en-GB" sz="1000" dirty="0">
                <a:solidFill>
                  <a:schemeClr val="bg1"/>
                </a:solidFill>
                <a:latin typeface="Work Sans"/>
                <a:ea typeface="Calibri" panose="020F0502020204030204" pitchFamily="34" charset="0"/>
                <a:cs typeface="Times New Roman"/>
              </a:rPr>
              <a:t>Jesus is</a:t>
            </a:r>
            <a:r>
              <a:rPr lang="en-GB" sz="1000" dirty="0">
                <a:solidFill>
                  <a:schemeClr val="bg1"/>
                </a:solidFill>
                <a:effectLst/>
                <a:latin typeface="Work Sans"/>
                <a:ea typeface="Calibri" panose="020F0502020204030204" pitchFamily="34" charset="0"/>
                <a:cs typeface="Times New Roman"/>
              </a:rPr>
              <a:t> both human and divine.</a:t>
            </a:r>
            <a:r>
              <a:rPr lang="en-GB" sz="1000" dirty="0">
                <a:solidFill>
                  <a:schemeClr val="bg1"/>
                </a:solidFill>
                <a:latin typeface="Work Sans"/>
                <a:ea typeface="Calibri" panose="020F0502020204030204" pitchFamily="34" charset="0"/>
                <a:cs typeface="Times New Roman"/>
              </a:rPr>
              <a:t> </a:t>
            </a:r>
            <a:r>
              <a:rPr lang="en-GB" sz="1000" dirty="0">
                <a:solidFill>
                  <a:schemeClr val="bg1"/>
                </a:solidFill>
                <a:effectLst/>
                <a:latin typeface="Work Sans"/>
                <a:ea typeface="Calibri" panose="020F0502020204030204" pitchFamily="34" charset="0"/>
                <a:cs typeface="Times New Roman"/>
              </a:rPr>
              <a:t> Incarnation means that Jesus is God in the flesh.</a:t>
            </a:r>
            <a:r>
              <a:rPr lang="en-GB" sz="1000" dirty="0">
                <a:solidFill>
                  <a:schemeClr val="bg1"/>
                </a:solidFill>
                <a:latin typeface="Work Sans"/>
                <a:ea typeface="Calibri" panose="020F0502020204030204" pitchFamily="34" charset="0"/>
                <a:cs typeface="Times New Roman"/>
              </a:rPr>
              <a:t>  </a:t>
            </a:r>
            <a:endParaRPr lang="en-GB" sz="1000" dirty="0">
              <a:solidFill>
                <a:schemeClr val="bg1"/>
              </a:solidFill>
              <a:latin typeface="Work Sans" pitchFamily="2" charset="0"/>
              <a:ea typeface="+mn-lt"/>
              <a:cs typeface="Times New Roman" panose="02020603050405020304" pitchFamily="18" charset="0"/>
            </a:endParaRPr>
          </a:p>
          <a:p>
            <a:pPr>
              <a:spcBef>
                <a:spcPts val="50"/>
              </a:spcBef>
            </a:pPr>
            <a:endParaRPr lang="en-GB" sz="1000" dirty="0">
              <a:solidFill>
                <a:schemeClr val="bg1"/>
              </a:solidFill>
              <a:latin typeface="Work Sans"/>
              <a:ea typeface="+mn-lt"/>
              <a:cs typeface="Times New Roman"/>
            </a:endParaRPr>
          </a:p>
          <a:p>
            <a:pPr>
              <a:spcBef>
                <a:spcPts val="50"/>
              </a:spcBef>
            </a:pPr>
            <a:r>
              <a:rPr lang="en-GB" sz="1000" b="1" dirty="0">
                <a:solidFill>
                  <a:schemeClr val="bg1"/>
                </a:solidFill>
                <a:latin typeface="Work Sans"/>
                <a:ea typeface="+mn-lt"/>
                <a:cs typeface="+mn-lt"/>
              </a:rPr>
              <a:t>To note: </a:t>
            </a:r>
            <a:r>
              <a:rPr lang="en-GB" sz="1000" dirty="0">
                <a:solidFill>
                  <a:schemeClr val="bg1"/>
                </a:solidFill>
                <a:latin typeface="Work Sans"/>
                <a:ea typeface="+mn-lt"/>
                <a:cs typeface="+mn-lt"/>
              </a:rPr>
              <a:t>Jesus has always existed as God. He is part of the Trinity that has been present from the very beginning of time.  </a:t>
            </a:r>
            <a:r>
              <a:rPr lang="en-GB" sz="1000" b="1" dirty="0">
                <a:solidFill>
                  <a:schemeClr val="bg1"/>
                </a:solidFill>
                <a:latin typeface="Work Sans"/>
                <a:ea typeface="+mn-lt"/>
                <a:cs typeface="+mn-lt"/>
              </a:rPr>
              <a:t>Misconception:</a:t>
            </a:r>
            <a:r>
              <a:rPr lang="en-GB" sz="1000" dirty="0">
                <a:solidFill>
                  <a:schemeClr val="bg1"/>
                </a:solidFill>
                <a:latin typeface="Work Sans"/>
                <a:ea typeface="+mn-lt"/>
                <a:cs typeface="+mn-lt"/>
              </a:rPr>
              <a:t> Jesus appeared at Christmas and was not in existence before then.</a:t>
            </a:r>
            <a:endParaRPr lang="en-GB" sz="1000" dirty="0">
              <a:solidFill>
                <a:schemeClr val="bg1"/>
              </a:solidFill>
              <a:latin typeface="Work Sans"/>
              <a:ea typeface="Calibri" panose="020F0502020204030204" pitchFamily="34" charset="0"/>
              <a:cs typeface="Times New Roman" panose="02020603050405020304" pitchFamily="18" charset="0"/>
            </a:endParaRPr>
          </a:p>
          <a:p>
            <a:pPr>
              <a:spcBef>
                <a:spcPts val="50"/>
              </a:spcBef>
            </a:pPr>
            <a:endParaRPr lang="en-GB" sz="1000" dirty="0">
              <a:solidFill>
                <a:schemeClr val="bg1"/>
              </a:solidFill>
              <a:latin typeface="Calibri"/>
              <a:ea typeface="Gill Sans MT" panose="020B0502020104020203" pitchFamily="34" charset="0"/>
              <a:cs typeface="Calibri"/>
            </a:endParaRPr>
          </a:p>
          <a:p>
            <a:pPr marR="147955"/>
            <a:r>
              <a:rPr lang="en-US" sz="1000" b="1" spc="-10" dirty="0">
                <a:solidFill>
                  <a:schemeClr val="bg1"/>
                </a:solidFill>
                <a:effectLst/>
                <a:latin typeface="Work Sans" pitchFamily="2" charset="0"/>
                <a:ea typeface="Gill Sans MT" panose="020B0502020104020203" pitchFamily="34" charset="0"/>
                <a:cs typeface="Gill Sans MT" panose="020B0502020104020203" pitchFamily="34" charset="0"/>
              </a:rPr>
              <a:t>Biblical text analysis:  John 8: 12</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pPr marR="147955"/>
            <a:r>
              <a:rPr lang="en-US" sz="1000" dirty="0">
                <a:solidFill>
                  <a:schemeClr val="bg1"/>
                </a:solidFill>
                <a:effectLst/>
                <a:latin typeface="Work Sans"/>
                <a:ea typeface="Calibri" panose="020F0502020204030204" pitchFamily="34" charset="0"/>
                <a:cs typeface="Segoe UI"/>
              </a:rPr>
              <a:t>Jesus spoke to the Pharisees again. “I am the light of the world,” he said. “Whoever follows me will have the light of life and will never walk in darkness.”</a:t>
            </a:r>
            <a:r>
              <a:rPr lang="en-US" sz="1000" dirty="0">
                <a:solidFill>
                  <a:schemeClr val="bg1"/>
                </a:solidFill>
                <a:latin typeface="Work Sans"/>
                <a:ea typeface="Calibri" panose="020F0502020204030204" pitchFamily="34" charset="0"/>
                <a:cs typeface="Segoe UI"/>
              </a:rPr>
              <a:t> </a:t>
            </a:r>
            <a:r>
              <a:rPr lang="en-US" sz="1000" dirty="0">
                <a:solidFill>
                  <a:schemeClr val="bg1"/>
                </a:solidFill>
                <a:effectLst/>
                <a:latin typeface="Work Sans"/>
                <a:ea typeface="Calibri" panose="020F0502020204030204" pitchFamily="34" charset="0"/>
                <a:cs typeface="Times New Roman"/>
              </a:rPr>
              <a:t> Good News Bible.</a:t>
            </a:r>
            <a:endParaRPr lang="en-GB" sz="1000" dirty="0">
              <a:solidFill>
                <a:schemeClr val="bg1"/>
              </a:solidFill>
              <a:effectLst/>
              <a:latin typeface="Work Sans"/>
              <a:ea typeface="Calibri" panose="020F0502020204030204" pitchFamily="34" charset="0"/>
              <a:cs typeface="Times New Roman"/>
            </a:endParaRPr>
          </a:p>
        </p:txBody>
      </p:sp>
      <p:sp>
        <p:nvSpPr>
          <p:cNvPr id="7" name="TextBox 6">
            <a:extLst>
              <a:ext uri="{FF2B5EF4-FFF2-40B4-BE49-F238E27FC236}">
                <a16:creationId xmlns:a16="http://schemas.microsoft.com/office/drawing/2014/main" id="{9A0AEFE5-3DBF-9131-B567-8823112FEDF7}"/>
              </a:ext>
            </a:extLst>
          </p:cNvPr>
          <p:cNvSpPr txBox="1">
            <a:spLocks/>
          </p:cNvSpPr>
          <p:nvPr/>
        </p:nvSpPr>
        <p:spPr>
          <a:xfrm>
            <a:off x="206488" y="2940637"/>
            <a:ext cx="2604647" cy="861774"/>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Chapter Summary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u="sng" dirty="0">
                <a:solidFill>
                  <a:srgbClr val="0000FF"/>
                </a:solidFill>
                <a:effectLst/>
                <a:latin typeface="Work Sans" pitchFamily="2" charset="0"/>
                <a:ea typeface="Calibri" panose="020F0502020204030204" pitchFamily="34" charset="0"/>
                <a:cs typeface="Segoe UI" panose="020B0502040204020203" pitchFamily="34" charset="0"/>
                <a:hlinkClick r:id="rId3"/>
              </a:rPr>
              <a:t>https://www.bibleref.com/John/8/John-8-12.html</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The Christingle: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234BF8CE-A60D-ACB9-1163-2B49A1B009B8}"/>
              </a:ext>
            </a:extLst>
          </p:cNvPr>
          <p:cNvSpPr txBox="1">
            <a:spLocks/>
          </p:cNvSpPr>
          <p:nvPr/>
        </p:nvSpPr>
        <p:spPr>
          <a:xfrm>
            <a:off x="206488" y="4655849"/>
            <a:ext cx="2604647" cy="2092881"/>
          </a:xfrm>
          <a:prstGeom prst="rect">
            <a:avLst/>
          </a:prstGeom>
          <a:noFill/>
        </p:spPr>
        <p:txBody>
          <a:bodyPr wrap="square" rtlCol="0">
            <a:spAutoFit/>
          </a:bodyPr>
          <a:lstStyle/>
          <a:p>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4"/>
              </a:rPr>
              <a:t>https://www.childrenssociety.org.uk/how-you-can-help/fundraise-and-events/christingle/what-is-christingle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Holman Hunt</a:t>
            </a:r>
            <a:r>
              <a:rPr lang="en-GB" sz="1000" dirty="0">
                <a:effectLst/>
                <a:latin typeface="Work Sans" pitchFamily="2" charset="0"/>
                <a:ea typeface="Calibri" panose="020F0502020204030204" pitchFamily="34" charset="0"/>
                <a:cs typeface="Times New Roman" panose="02020603050405020304" pitchFamily="18" charset="0"/>
              </a:rPr>
              <a:t>:  The light of the world.  The link below will give you an explanation of the meaning behind the painting.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5"/>
              </a:rPr>
              <a:t>https://www.stpauls.co.uk/documents/Education/Light%20of%20the%20world%20booklet.pdf</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562D6125-2F81-6EA3-CDA9-1B0FF6D32772}"/>
              </a:ext>
            </a:extLst>
          </p:cNvPr>
          <p:cNvSpPr txBox="1">
            <a:spLocks noGrp="1" noRot="1" noMove="1" noResize="1" noEditPoints="1" noAdjustHandles="1" noChangeArrowheads="1" noChangeShapeType="1"/>
          </p:cNvSpPr>
          <p:nvPr/>
        </p:nvSpPr>
        <p:spPr>
          <a:xfrm>
            <a:off x="296799" y="413963"/>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sp>
        <p:nvSpPr>
          <p:cNvPr id="19" name="TextBox 18">
            <a:extLst>
              <a:ext uri="{FF2B5EF4-FFF2-40B4-BE49-F238E27FC236}">
                <a16:creationId xmlns:a16="http://schemas.microsoft.com/office/drawing/2014/main" id="{29A8C059-24FF-971D-2A15-027A6C0B2233}"/>
              </a:ext>
            </a:extLst>
          </p:cNvPr>
          <p:cNvSpPr txBox="1">
            <a:spLocks noGrp="1" noRot="1" noMove="1" noResize="1" noEditPoints="1" noAdjustHandles="1" noChangeArrowheads="1" noChangeShapeType="1"/>
          </p:cNvSpPr>
          <p:nvPr/>
        </p:nvSpPr>
        <p:spPr>
          <a:xfrm>
            <a:off x="296799" y="1425379"/>
            <a:ext cx="2514336" cy="523220"/>
          </a:xfrm>
          <a:prstGeom prst="rect">
            <a:avLst/>
          </a:prstGeom>
          <a:noFill/>
        </p:spPr>
        <p:txBody>
          <a:bodyPr wrap="square" rtlCol="0">
            <a:spAutoFit/>
          </a:bodyPr>
          <a:lstStyle/>
          <a:p>
            <a:r>
              <a:rPr lang="en-US" sz="1400" b="1" dirty="0">
                <a:solidFill>
                  <a:schemeClr val="bg1"/>
                </a:solidFill>
                <a:latin typeface="Work Sans SemiBold" pitchFamily="2" charset="77"/>
              </a:rPr>
              <a:t>CORE CONCEPT: INCARNATION</a:t>
            </a:r>
          </a:p>
        </p:txBody>
      </p:sp>
      <p:pic>
        <p:nvPicPr>
          <p:cNvPr id="10" name="Picture 9">
            <a:extLst>
              <a:ext uri="{FF2B5EF4-FFF2-40B4-BE49-F238E27FC236}">
                <a16:creationId xmlns:a16="http://schemas.microsoft.com/office/drawing/2014/main" id="{3613CBAE-AA0B-4831-B2FB-0C604B5D3791}"/>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296799" y="3794789"/>
            <a:ext cx="845974" cy="845974"/>
          </a:xfrm>
          <a:prstGeom prst="rect">
            <a:avLst/>
          </a:prstGeom>
        </p:spPr>
      </p:pic>
      <p:sp>
        <p:nvSpPr>
          <p:cNvPr id="12" name="TextBox 11">
            <a:extLst>
              <a:ext uri="{FF2B5EF4-FFF2-40B4-BE49-F238E27FC236}">
                <a16:creationId xmlns:a16="http://schemas.microsoft.com/office/drawing/2014/main" id="{E3369597-7590-38D7-B8AB-73ACAAE49FEA}"/>
              </a:ext>
            </a:extLst>
          </p:cNvPr>
          <p:cNvSpPr txBox="1">
            <a:spLocks/>
          </p:cNvSpPr>
          <p:nvPr/>
        </p:nvSpPr>
        <p:spPr>
          <a:xfrm>
            <a:off x="3319398" y="2940637"/>
            <a:ext cx="4731297" cy="477054"/>
          </a:xfrm>
          <a:prstGeom prst="rect">
            <a:avLst/>
          </a:prstGeom>
          <a:noFill/>
        </p:spPr>
        <p:txBody>
          <a:bodyPr wrap="square" rtlCol="0">
            <a:spAutoFit/>
          </a:bodyPr>
          <a:lstStyle/>
          <a:p>
            <a:r>
              <a:rPr lang="en-US" sz="1100" b="1" dirty="0">
                <a:solidFill>
                  <a:srgbClr val="55345A"/>
                </a:solidFill>
                <a:latin typeface="Work Sans" pitchFamily="2" charset="0"/>
              </a:rPr>
              <a:t>Notes: </a:t>
            </a:r>
            <a:r>
              <a:rPr lang="en-GB" sz="110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Include any key information here…</a:t>
            </a:r>
          </a:p>
          <a:p>
            <a:r>
              <a:rPr lang="en-US" sz="1400" b="1" dirty="0">
                <a:solidFill>
                  <a:srgbClr val="55345A"/>
                </a:solidFill>
                <a:latin typeface="Work Sans SemiBold" pitchFamily="2" charset="77"/>
              </a:rPr>
              <a:t> </a:t>
            </a:r>
          </a:p>
        </p:txBody>
      </p:sp>
    </p:spTree>
    <p:extLst>
      <p:ext uri="{BB962C8B-B14F-4D97-AF65-F5344CB8AC3E}">
        <p14:creationId xmlns:p14="http://schemas.microsoft.com/office/powerpoint/2010/main" val="1433004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does Jesus mean when He says, “I am the light of the world?”</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27922" y="2091131"/>
            <a:ext cx="8242126" cy="1047979"/>
          </a:xfrm>
          <a:prstGeom prst="rect">
            <a:avLst/>
          </a:prstGeom>
          <a:noFill/>
        </p:spPr>
        <p:txBody>
          <a:bodyPr wrap="square" rtlCol="0">
            <a:spAutoFit/>
          </a:bodyPr>
          <a:lstStyle/>
          <a:p>
            <a:pPr marL="171450" lvl="0" indent="-171450">
              <a:lnSpc>
                <a:spcPct val="107000"/>
              </a:lnSpc>
              <a:spcAft>
                <a:spcPts val="8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Talk about what the words light and dark mean to them.</a:t>
            </a:r>
          </a:p>
          <a:p>
            <a:pPr marL="171450" lvl="0" indent="-171450">
              <a:lnSpc>
                <a:spcPct val="107000"/>
              </a:lnSpc>
              <a:spcAft>
                <a:spcPts val="8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Begin to understand what Jesus meant when He said ‘ I am the light of the world.”</a:t>
            </a:r>
          </a:p>
          <a:p>
            <a:pPr marL="171450" lvl="0" indent="-171450">
              <a:lnSpc>
                <a:spcPct val="107000"/>
              </a:lnSpc>
              <a:spcAft>
                <a:spcPts val="8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Begin to express their own ideas.</a:t>
            </a:r>
          </a:p>
          <a:p>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Incarnation, Light of the world</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499871" y="3618601"/>
            <a:ext cx="8270177" cy="3323987"/>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Display a range of objects and pictures all related to light.</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E.g.:  </a:t>
            </a:r>
            <a:r>
              <a:rPr lang="en-GB" sz="1000" dirty="0">
                <a:effectLst/>
                <a:latin typeface="Work Sans" pitchFamily="2" charset="0"/>
                <a:ea typeface="Calibri" panose="020F0502020204030204" pitchFamily="34" charset="0"/>
                <a:cs typeface="Times New Roman" panose="02020603050405020304" pitchFamily="18" charset="0"/>
              </a:rPr>
              <a:t>torches, bike light, fairy lights, candles, lightbulb, Birthday cake, natural light sources – sun, lighthouse, picture of Jesus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all these things have in common?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do you think a picture of Jesus is in the mix?</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Darken</a:t>
            </a:r>
            <a:r>
              <a:rPr lang="en-GB" sz="1000" dirty="0">
                <a:effectLst/>
                <a:latin typeface="Work Sans" pitchFamily="2" charset="0"/>
                <a:ea typeface="Calibri" panose="020F0502020204030204" pitchFamily="34" charset="0"/>
                <a:cs typeface="Times New Roman" panose="02020603050405020304" pitchFamily="18" charset="0"/>
              </a:rPr>
              <a:t> the room and only have a candle on.</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does it feel sitting here with very little light?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does the light help us to do?</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Can you think of other situations where having light is really important?  (Light house, streetlamps, traffic lights)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would happen if we blew the candle out?  How might we feel if we were sitting in darkness?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we feel different when we are sitting in the light?</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Draw out from the pupils the different emotions/feelings associated with darkness and light.</a:t>
            </a:r>
          </a:p>
          <a:p>
            <a:r>
              <a:rPr lang="en-GB" sz="1000" dirty="0">
                <a:effectLst/>
                <a:latin typeface="Work Sans" pitchFamily="2" charset="0"/>
                <a:ea typeface="Calibri" panose="020F0502020204030204" pitchFamily="34" charset="0"/>
                <a:cs typeface="Times New Roman" panose="02020603050405020304" pitchFamily="18" charset="0"/>
              </a:rPr>
              <a:t>E.g.:  </a:t>
            </a:r>
            <a:r>
              <a:rPr lang="en-GB" sz="1000" b="1" dirty="0">
                <a:effectLst/>
                <a:latin typeface="Work Sans" pitchFamily="2" charset="0"/>
                <a:ea typeface="Calibri" panose="020F0502020204030204" pitchFamily="34" charset="0"/>
                <a:cs typeface="Times New Roman" panose="02020603050405020304" pitchFamily="18" charset="0"/>
              </a:rPr>
              <a:t>Darkness:</a:t>
            </a:r>
            <a:r>
              <a:rPr lang="en-GB" sz="1000" dirty="0">
                <a:effectLst/>
                <a:latin typeface="Work Sans" pitchFamily="2" charset="0"/>
                <a:ea typeface="Calibri" panose="020F0502020204030204" pitchFamily="34" charset="0"/>
                <a:cs typeface="Times New Roman" panose="02020603050405020304" pitchFamily="18" charset="0"/>
              </a:rPr>
              <a:t>   Fear, frightened, unsure, sad, worried.  </a:t>
            </a:r>
            <a:r>
              <a:rPr lang="en-GB" sz="1000" b="1" dirty="0">
                <a:effectLst/>
                <a:latin typeface="Work Sans" pitchFamily="2" charset="0"/>
                <a:ea typeface="Calibri" panose="020F0502020204030204" pitchFamily="34" charset="0"/>
                <a:cs typeface="Times New Roman" panose="02020603050405020304" pitchFamily="18" charset="0"/>
              </a:rPr>
              <a:t>Light:</a:t>
            </a:r>
            <a:r>
              <a:rPr lang="en-GB" sz="1000" dirty="0">
                <a:effectLst/>
                <a:latin typeface="Work Sans" pitchFamily="2" charset="0"/>
                <a:ea typeface="Calibri" panose="020F0502020204030204" pitchFamily="34" charset="0"/>
                <a:cs typeface="Times New Roman" panose="02020603050405020304" pitchFamily="18" charset="0"/>
              </a:rPr>
              <a:t>  Safe, happy, secure, protected.</a:t>
            </a:r>
          </a:p>
          <a:p>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105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Jesus mean when He says, “I am the light of the world?”</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53964" y="1995784"/>
            <a:ext cx="8159065" cy="4416594"/>
          </a:xfrm>
          <a:prstGeom prst="rect">
            <a:avLst/>
          </a:prstGeom>
          <a:noFill/>
        </p:spPr>
        <p:txBody>
          <a:bodyPr wrap="square">
            <a:spAutoFit/>
          </a:bodyPr>
          <a:lstStyle/>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Introduce the big question for the unit:  </a:t>
            </a:r>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How does the symbol of light help us to understand the meaning of Christmas for Christians?</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What does Jesus mean when He says “I am the light of the world?”</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Show a painting of Jesus as the light of the world </a:t>
            </a:r>
            <a:r>
              <a:rPr lang="en-GB" sz="1000" b="1" dirty="0">
                <a:effectLst/>
                <a:latin typeface="Work Sans" pitchFamily="2" charset="0"/>
                <a:ea typeface="Calibri" panose="020F0502020204030204" pitchFamily="34" charset="0"/>
                <a:cs typeface="Times New Roman" panose="02020603050405020304" pitchFamily="18" charset="0"/>
              </a:rPr>
              <a:t>(See appendix lesson 1)</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can you see in this painting?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notice?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you see any light in this painting?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Where is the light?</a:t>
            </a:r>
          </a:p>
          <a:p>
            <a:pPr marL="171450" marR="147955"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Talk </a:t>
            </a:r>
            <a:r>
              <a:rPr lang="en-GB" sz="1000" spc="-5" dirty="0">
                <a:effectLst/>
                <a:latin typeface="Work Sans" pitchFamily="2" charset="0"/>
                <a:ea typeface="Calibri" panose="020F0502020204030204" pitchFamily="34" charset="0"/>
                <a:cs typeface="Times New Roman" panose="02020603050405020304" pitchFamily="18" charset="0"/>
              </a:rPr>
              <a:t>about </a:t>
            </a:r>
            <a:r>
              <a:rPr lang="en-GB" sz="1000" dirty="0">
                <a:effectLst/>
                <a:latin typeface="Work Sans" pitchFamily="2" charset="0"/>
                <a:ea typeface="Calibri" panose="020F0502020204030204" pitchFamily="34" charset="0"/>
                <a:cs typeface="Times New Roman" panose="02020603050405020304" pitchFamily="18" charset="0"/>
              </a:rPr>
              <a:t>how</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Jesus</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was</a:t>
            </a:r>
            <a:r>
              <a:rPr lang="en-GB" sz="1000" spc="-15"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called</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‘the</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light </a:t>
            </a:r>
            <a:r>
              <a:rPr lang="en-GB" sz="1000" dirty="0">
                <a:effectLst/>
                <a:latin typeface="Work Sans" pitchFamily="2" charset="0"/>
                <a:ea typeface="Calibri" panose="020F0502020204030204" pitchFamily="34" charset="0"/>
                <a:cs typeface="Times New Roman" panose="02020603050405020304" pitchFamily="18" charset="0"/>
              </a:rPr>
              <a:t>of</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the</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world’</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and</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that</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His</a:t>
            </a:r>
            <a:r>
              <a:rPr lang="en-GB" sz="1000" spc="-15"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birth</a:t>
            </a:r>
            <a:r>
              <a:rPr lang="en-GB" sz="1000" spc="215" dirty="0">
                <a:effectLst/>
                <a:latin typeface="Work Sans" pitchFamily="2" charset="0"/>
                <a:ea typeface="Times New Roman" panose="02020603050405020304" pitchFamily="18"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was seen</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as</a:t>
            </a:r>
            <a:r>
              <a:rPr lang="en-GB" sz="1000" dirty="0">
                <a:effectLst/>
                <a:latin typeface="Work Sans" pitchFamily="2" charset="0"/>
                <a:ea typeface="Calibri" panose="020F0502020204030204" pitchFamily="34" charset="0"/>
                <a:cs typeface="Times New Roman" panose="02020603050405020304" pitchFamily="18" charset="0"/>
              </a:rPr>
              <a:t> a </a:t>
            </a:r>
            <a:r>
              <a:rPr lang="en-GB" sz="1000" spc="-10" dirty="0">
                <a:effectLst/>
                <a:latin typeface="Work Sans" pitchFamily="2" charset="0"/>
                <a:ea typeface="Calibri" panose="020F0502020204030204" pitchFamily="34" charset="0"/>
                <a:cs typeface="Times New Roman" panose="02020603050405020304" pitchFamily="18" charset="0"/>
              </a:rPr>
              <a:t>light</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for</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the</a:t>
            </a:r>
            <a:r>
              <a:rPr lang="en-GB" sz="1000" spc="-15"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dark</a:t>
            </a:r>
            <a:r>
              <a:rPr lang="en-GB" sz="1000" spc="5" dirty="0">
                <a:effectLst/>
                <a:latin typeface="Work Sans" pitchFamily="2" charset="0"/>
                <a:ea typeface="Calibri" panose="020F0502020204030204" pitchFamily="34" charset="0"/>
                <a:cs typeface="Times New Roman" panose="02020603050405020304" pitchFamily="18" charset="0"/>
              </a:rPr>
              <a:t> </a:t>
            </a:r>
            <a:r>
              <a:rPr lang="en-GB" sz="1000" spc="-5" dirty="0">
                <a:effectLst/>
                <a:latin typeface="Work Sans" pitchFamily="2" charset="0"/>
                <a:ea typeface="Calibri" panose="020F0502020204030204" pitchFamily="34" charset="0"/>
                <a:cs typeface="Times New Roman" panose="02020603050405020304" pitchFamily="18" charset="0"/>
              </a:rPr>
              <a:t>world.  </a:t>
            </a:r>
            <a:r>
              <a:rPr lang="en-GB" sz="1000" b="1" spc="-5" dirty="0">
                <a:effectLst/>
                <a:latin typeface="Work Sans" pitchFamily="2" charset="0"/>
                <a:ea typeface="Calibri" panose="020F0502020204030204" pitchFamily="34" charset="0"/>
                <a:cs typeface="Times New Roman" panose="02020603050405020304" pitchFamily="18" charset="0"/>
              </a:rPr>
              <a:t>Refer to background knowledge for teachers.</a:t>
            </a:r>
            <a:r>
              <a:rPr lang="en-GB" sz="1000" b="1" spc="-10"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spc="-10" dirty="0">
                <a:solidFill>
                  <a:srgbClr val="FF000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R="147955"/>
            <a:r>
              <a:rPr lang="en-US" sz="1000" b="1" spc="-10" dirty="0">
                <a:effectLst/>
                <a:latin typeface="Work Sans" pitchFamily="2" charset="0"/>
                <a:ea typeface="Gill Sans MT" panose="020B0502020104020203" pitchFamily="34" charset="0"/>
                <a:cs typeface="Gill Sans MT" panose="020B0502020104020203" pitchFamily="34"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marR="147955" lvl="0" indent="-171450">
              <a:spcAft>
                <a:spcPts val="0"/>
              </a:spcAft>
              <a:buFont typeface="Arial" panose="020B0604020202020204" pitchFamily="34" charset="0"/>
              <a:buChar char="•"/>
            </a:pPr>
            <a:r>
              <a:rPr lang="en-US" sz="1000" spc="-10" dirty="0">
                <a:effectLst/>
                <a:latin typeface="Work Sans" pitchFamily="2" charset="0"/>
                <a:ea typeface="Gill Sans MT" panose="020B0502020104020203" pitchFamily="34" charset="0"/>
                <a:cs typeface="Gill Sans MT" panose="020B0502020104020203" pitchFamily="34" charset="0"/>
              </a:rPr>
              <a:t>What do you think Jesus means when he says: - “I am the light of the world”?</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marR="147955" lvl="0" indent="-171450">
              <a:spcAft>
                <a:spcPts val="0"/>
              </a:spcAft>
              <a:buFont typeface="Arial" panose="020B0604020202020204" pitchFamily="34" charset="0"/>
              <a:buChar char="•"/>
            </a:pPr>
            <a:r>
              <a:rPr lang="en-US" sz="1000" spc="-10" dirty="0">
                <a:effectLst/>
                <a:latin typeface="Work Sans" pitchFamily="2" charset="0"/>
                <a:ea typeface="Gill Sans MT" panose="020B0502020104020203" pitchFamily="34" charset="0"/>
                <a:cs typeface="Gill Sans MT" panose="020B0502020104020203" pitchFamily="34" charset="0"/>
              </a:rPr>
              <a:t>Why do you think Jesus refers to himself as the light of the world?</a:t>
            </a:r>
            <a:endParaRPr lang="en-GB" sz="1000" dirty="0">
              <a:effectLst/>
              <a:latin typeface="Work Sans" pitchFamily="2" charset="0"/>
              <a:ea typeface="Calibri" panose="020F0502020204030204" pitchFamily="34" charset="0"/>
              <a:cs typeface="Times New Roman" panose="02020603050405020304" pitchFamily="18" charset="0"/>
            </a:endParaRPr>
          </a:p>
          <a:p>
            <a:pPr marR="147955"/>
            <a:r>
              <a:rPr lang="en-US" sz="1000" spc="-10" dirty="0">
                <a:effectLst/>
                <a:latin typeface="Work Sans" pitchFamily="2" charset="0"/>
                <a:ea typeface="Gill Sans MT" panose="020B0502020104020203" pitchFamily="34" charset="0"/>
                <a:cs typeface="Gill Sans MT" panose="020B0502020104020203"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R="147955"/>
            <a:r>
              <a:rPr lang="en-US" sz="1000" b="1" spc="-10" dirty="0">
                <a:effectLst/>
                <a:latin typeface="Work Sans" pitchFamily="2" charset="0"/>
                <a:ea typeface="Gill Sans MT" panose="020B0502020104020203" pitchFamily="34" charset="0"/>
                <a:cs typeface="Gill Sans MT" panose="020B0502020104020203" pitchFamily="34" charset="0"/>
              </a:rPr>
              <a:t>Biblical text analysis:  </a:t>
            </a:r>
            <a:r>
              <a:rPr lang="en-US" sz="1000" b="1" spc="-10" dirty="0">
                <a:solidFill>
                  <a:srgbClr val="55345A"/>
                </a:solidFill>
                <a:effectLst/>
                <a:latin typeface="Work Sans" pitchFamily="2" charset="0"/>
                <a:ea typeface="Gill Sans MT" panose="020B0502020104020203" pitchFamily="34" charset="0"/>
                <a:cs typeface="Gill Sans MT" panose="020B0502020104020203" pitchFamily="34" charset="0"/>
              </a:rPr>
              <a:t>John 8: 12</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marR="147955"/>
            <a:r>
              <a:rPr lang="en-US" sz="1000" b="1" spc="-10" dirty="0">
                <a:solidFill>
                  <a:srgbClr val="55345A"/>
                </a:solidFill>
                <a:effectLst/>
                <a:latin typeface="Work Sans" pitchFamily="2" charset="0"/>
                <a:ea typeface="Gill Sans MT" panose="020B0502020104020203" pitchFamily="34" charset="0"/>
                <a:cs typeface="Gill Sans MT" panose="020B0502020104020203" pitchFamily="34" charset="0"/>
              </a:rPr>
              <a:t>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marR="147955"/>
            <a:r>
              <a:rPr lang="en-US" sz="1000" b="1" baseline="30000" dirty="0">
                <a:solidFill>
                  <a:srgbClr val="55345A"/>
                </a:solidFill>
                <a:effectLst/>
                <a:latin typeface="Work Sans" pitchFamily="2" charset="0"/>
                <a:ea typeface="Calibri" panose="020F0502020204030204" pitchFamily="34" charset="0"/>
                <a:cs typeface="Segoe UI" panose="020B0502040204020203" pitchFamily="34" charset="0"/>
              </a:rPr>
              <a:t> </a:t>
            </a:r>
            <a:r>
              <a:rPr lang="en-US" sz="1000" dirty="0">
                <a:solidFill>
                  <a:srgbClr val="55345A"/>
                </a:solidFill>
                <a:effectLst/>
                <a:latin typeface="Work Sans" pitchFamily="2" charset="0"/>
                <a:ea typeface="Calibri" panose="020F0502020204030204" pitchFamily="34" charset="0"/>
                <a:cs typeface="Segoe UI" panose="020B0502040204020203" pitchFamily="34" charset="0"/>
              </a:rPr>
              <a:t>Jesus spoke to the Pharisees again. “I am the light of the world,” he said. “Whoever follows me will have the light of life and will never walk in darkness.” </a:t>
            </a:r>
            <a:r>
              <a:rPr lang="en-US" sz="1000" dirty="0">
                <a:solidFill>
                  <a:srgbClr val="55345A"/>
                </a:solidFill>
                <a:effectLst/>
                <a:latin typeface="Work Sans" pitchFamily="2" charset="0"/>
                <a:ea typeface="Calibri" panose="020F0502020204030204" pitchFamily="34" charset="0"/>
                <a:cs typeface="Times New Roman" panose="02020603050405020304" pitchFamily="18" charset="0"/>
              </a:rPr>
              <a:t> Good News Bible.</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marR="147955"/>
            <a:r>
              <a:rPr lang="en-US" sz="1000" spc="-10" dirty="0">
                <a:solidFill>
                  <a:srgbClr val="7030A0"/>
                </a:solidFill>
                <a:effectLst/>
                <a:latin typeface="Work Sans" pitchFamily="2" charset="0"/>
                <a:ea typeface="Gill Sans MT" panose="020B0502020104020203" pitchFamily="34" charset="0"/>
                <a:cs typeface="Gill Sans MT" panose="020B0502020104020203"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R="147955"/>
            <a:r>
              <a:rPr lang="en-US" sz="1000" b="1" spc="-10" dirty="0">
                <a:effectLst/>
                <a:latin typeface="Work Sans" pitchFamily="2" charset="0"/>
                <a:ea typeface="Gill Sans MT" panose="020B0502020104020203" pitchFamily="34" charset="0"/>
                <a:cs typeface="Gill Sans MT" panose="020B0502020104020203" pitchFamily="34" charset="0"/>
              </a:rPr>
              <a:t>Talk</a:t>
            </a:r>
            <a:r>
              <a:rPr lang="en-US" sz="1000" spc="-10" dirty="0">
                <a:effectLst/>
                <a:latin typeface="Work Sans" pitchFamily="2" charset="0"/>
                <a:ea typeface="Gill Sans MT" panose="020B0502020104020203" pitchFamily="34" charset="0"/>
                <a:cs typeface="Gill Sans MT" panose="020B0502020104020203" pitchFamily="34" charset="0"/>
              </a:rPr>
              <a:t> with pupils about what this verse means:</a:t>
            </a:r>
            <a:r>
              <a:rPr lang="en-US" sz="1000" b="1" spc="-10" dirty="0">
                <a:effectLst/>
                <a:latin typeface="Work Sans" pitchFamily="2" charset="0"/>
                <a:ea typeface="Gill Sans MT" panose="020B0502020104020203" pitchFamily="34" charset="0"/>
                <a:cs typeface="Gill Sans MT" panose="020B0502020104020203" pitchFamily="34" charset="0"/>
              </a:rPr>
              <a:t>  </a:t>
            </a:r>
            <a:r>
              <a:rPr lang="en-US" sz="1000" b="1" spc="-5" dirty="0">
                <a:effectLst/>
                <a:latin typeface="Work Sans" pitchFamily="2" charset="0"/>
                <a:ea typeface="Gill Sans MT" panose="020B0502020104020203" pitchFamily="34" charset="0"/>
                <a:cs typeface="Gill Sans MT" panose="020B0502020104020203" pitchFamily="34" charset="0"/>
              </a:rPr>
              <a:t>Refer to background knowledge for teachers.</a:t>
            </a:r>
            <a:r>
              <a:rPr lang="en-US" sz="1000" b="1" spc="-10" dirty="0">
                <a:effectLst/>
                <a:latin typeface="Work Sans" pitchFamily="2" charset="0"/>
                <a:ea typeface="Gill Sans MT" panose="020B0502020104020203" pitchFamily="34" charset="0"/>
                <a:cs typeface="Gill Sans MT" panose="020B0502020104020203"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976806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Jesus mean when He says, “I am the light of the world?”</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53964" y="1995784"/>
            <a:ext cx="8159065" cy="4555093"/>
          </a:xfrm>
          <a:prstGeom prst="rect">
            <a:avLst/>
          </a:prstGeom>
          <a:noFill/>
        </p:spPr>
        <p:txBody>
          <a:bodyPr wrap="square">
            <a:spAutoFit/>
          </a:bodyPr>
          <a:lstStyle/>
          <a:p>
            <a:pPr marR="147955"/>
            <a:r>
              <a:rPr lang="en-US" sz="1000" b="1" spc="-10" dirty="0">
                <a:effectLst/>
                <a:latin typeface="Work Sans" pitchFamily="2" charset="0"/>
                <a:ea typeface="Gill Sans MT" panose="020B0502020104020203" pitchFamily="34" charset="0"/>
                <a:cs typeface="Gill Sans MT" panose="020B0502020104020203" pitchFamily="34" charset="0"/>
              </a:rPr>
              <a:t>Introduce the core concept and its meaning: </a:t>
            </a:r>
            <a:r>
              <a:rPr lang="en-US" sz="1000" spc="-10" dirty="0">
                <a:effectLst/>
                <a:latin typeface="Work Sans" pitchFamily="2" charset="0"/>
                <a:ea typeface="Gill Sans MT" panose="020B0502020104020203" pitchFamily="34" charset="0"/>
                <a:cs typeface="Gill Sans MT" panose="020B0502020104020203" pitchFamily="34" charset="0"/>
              </a:rPr>
              <a:t> Incarnation</a:t>
            </a:r>
            <a:endParaRPr lang="en-GB" sz="1000" dirty="0">
              <a:effectLst/>
              <a:latin typeface="Work Sans" pitchFamily="2" charset="0"/>
              <a:ea typeface="Calibri" panose="020F0502020204030204" pitchFamily="34" charset="0"/>
              <a:cs typeface="Times New Roman" panose="02020603050405020304" pitchFamily="18" charset="0"/>
            </a:endParaRPr>
          </a:p>
          <a:p>
            <a:pPr marR="147955"/>
            <a:r>
              <a:rPr lang="en-US" sz="1000" spc="-10" dirty="0">
                <a:effectLst/>
                <a:latin typeface="Work Sans" pitchFamily="2" charset="0"/>
                <a:ea typeface="Gill Sans MT" panose="020B0502020104020203" pitchFamily="34" charset="0"/>
                <a:cs typeface="Gill Sans MT" panose="020B0502020104020203"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R="147955"/>
            <a:r>
              <a:rPr lang="en-US" sz="1000" b="1" spc="-10" dirty="0">
                <a:effectLst/>
                <a:latin typeface="Work Sans" pitchFamily="2" charset="0"/>
                <a:ea typeface="Gill Sans MT" panose="020B0502020104020203" pitchFamily="34" charset="0"/>
                <a:cs typeface="Gill Sans MT" panose="020B0502020104020203" pitchFamily="34" charset="0"/>
              </a:rPr>
              <a:t>Talk</a:t>
            </a:r>
            <a:r>
              <a:rPr lang="en-US" sz="1000" spc="-10" dirty="0">
                <a:effectLst/>
                <a:latin typeface="Work Sans" pitchFamily="2" charset="0"/>
                <a:ea typeface="Gill Sans MT" panose="020B0502020104020203" pitchFamily="34" charset="0"/>
                <a:cs typeface="Gill Sans MT" panose="020B0502020104020203" pitchFamily="34" charset="0"/>
              </a:rPr>
              <a:t> to the pupils about how God wanted to rescue his people from everything that had gone wrong in the world and wanted to help them to understand who he was.  In Jesus, God came to live among His people.  Incarnation means Jesus is God in the flesh.</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spc="-5" dirty="0">
                <a:effectLst/>
                <a:latin typeface="Work Sans" pitchFamily="2" charset="0"/>
                <a:ea typeface="Gill Sans MT" panose="020B0502020104020203" pitchFamily="34" charset="0"/>
                <a:cs typeface="Gill Sans MT" panose="020B0502020104020203"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spc="-5" dirty="0">
                <a:effectLst/>
                <a:latin typeface="Work Sans" pitchFamily="2" charset="0"/>
                <a:ea typeface="Gill Sans MT" panose="020B0502020104020203" pitchFamily="34" charset="0"/>
                <a:cs typeface="Gill Sans MT" panose="020B0502020104020203" pitchFamily="34" charset="0"/>
              </a:rPr>
              <a:t>Christians identify</a:t>
            </a:r>
            <a:r>
              <a:rPr lang="en-GB" sz="1000" spc="5" dirty="0">
                <a:effectLst/>
                <a:latin typeface="Work Sans" pitchFamily="2" charset="0"/>
                <a:ea typeface="Gill Sans MT" panose="020B0502020104020203" pitchFamily="34" charset="0"/>
                <a:cs typeface="Gill Sans MT" panose="020B0502020104020203" pitchFamily="34" charset="0"/>
              </a:rPr>
              <a:t> </a:t>
            </a:r>
            <a:r>
              <a:rPr lang="en-GB" sz="1000" spc="-5" dirty="0">
                <a:effectLst/>
                <a:latin typeface="Work Sans" pitchFamily="2" charset="0"/>
                <a:ea typeface="Gill Sans MT" panose="020B0502020104020203" pitchFamily="34" charset="0"/>
                <a:cs typeface="Gill Sans MT" panose="020B0502020104020203" pitchFamily="34" charset="0"/>
              </a:rPr>
              <a:t>Jesus as</a:t>
            </a:r>
            <a:r>
              <a:rPr lang="en-GB" sz="1000" dirty="0">
                <a:effectLst/>
                <a:latin typeface="Work Sans" pitchFamily="2" charset="0"/>
                <a:ea typeface="Gill Sans MT" panose="020B0502020104020203" pitchFamily="34" charset="0"/>
                <a:cs typeface="Gill Sans MT" panose="020B0502020104020203" pitchFamily="34" charset="0"/>
              </a:rPr>
              <a:t> </a:t>
            </a:r>
            <a:r>
              <a:rPr lang="en-GB" sz="1000" spc="-5" dirty="0">
                <a:effectLst/>
                <a:latin typeface="Work Sans" pitchFamily="2" charset="0"/>
                <a:ea typeface="Gill Sans MT" panose="020B0502020104020203" pitchFamily="34" charset="0"/>
                <a:cs typeface="Gill Sans MT" panose="020B0502020104020203" pitchFamily="34" charset="0"/>
              </a:rPr>
              <a:t>the</a:t>
            </a:r>
            <a:r>
              <a:rPr lang="en-GB" sz="1000" spc="5" dirty="0">
                <a:effectLst/>
                <a:latin typeface="Work Sans" pitchFamily="2" charset="0"/>
                <a:ea typeface="Gill Sans MT" panose="020B0502020104020203" pitchFamily="34" charset="0"/>
                <a:cs typeface="Gill Sans MT" panose="020B0502020104020203" pitchFamily="34" charset="0"/>
              </a:rPr>
              <a:t> </a:t>
            </a:r>
            <a:r>
              <a:rPr lang="en-GB" sz="1000" spc="-5" dirty="0">
                <a:effectLst/>
                <a:latin typeface="Work Sans" pitchFamily="2" charset="0"/>
                <a:ea typeface="Gill Sans MT" panose="020B0502020104020203" pitchFamily="34" charset="0"/>
                <a:cs typeface="Gill Sans MT" panose="020B0502020104020203" pitchFamily="34" charset="0"/>
              </a:rPr>
              <a:t>light </a:t>
            </a:r>
            <a:r>
              <a:rPr lang="en-GB" sz="1000" dirty="0">
                <a:effectLst/>
                <a:latin typeface="Work Sans" pitchFamily="2" charset="0"/>
                <a:ea typeface="Gill Sans MT" panose="020B0502020104020203" pitchFamily="34" charset="0"/>
                <a:cs typeface="Gill Sans MT" panose="020B0502020104020203" pitchFamily="34" charset="0"/>
              </a:rPr>
              <a:t>of</a:t>
            </a:r>
            <a:r>
              <a:rPr lang="en-GB" sz="1000" spc="-15" dirty="0">
                <a:effectLst/>
                <a:latin typeface="Work Sans" pitchFamily="2" charset="0"/>
                <a:ea typeface="Gill Sans MT" panose="020B0502020104020203" pitchFamily="34" charset="0"/>
                <a:cs typeface="Gill Sans MT" panose="020B0502020104020203" pitchFamily="34" charset="0"/>
              </a:rPr>
              <a:t> </a:t>
            </a:r>
            <a:r>
              <a:rPr lang="en-GB" sz="1000" dirty="0">
                <a:effectLst/>
                <a:latin typeface="Work Sans" pitchFamily="2" charset="0"/>
                <a:ea typeface="Gill Sans MT" panose="020B0502020104020203" pitchFamily="34" charset="0"/>
                <a:cs typeface="Gill Sans MT" panose="020B0502020104020203" pitchFamily="34" charset="0"/>
              </a:rPr>
              <a:t>the</a:t>
            </a:r>
            <a:r>
              <a:rPr lang="en-GB" sz="1000" spc="5" dirty="0">
                <a:effectLst/>
                <a:latin typeface="Work Sans" pitchFamily="2" charset="0"/>
                <a:ea typeface="Gill Sans MT" panose="020B0502020104020203" pitchFamily="34" charset="0"/>
                <a:cs typeface="Gill Sans MT" panose="020B0502020104020203" pitchFamily="34" charset="0"/>
              </a:rPr>
              <a:t> </a:t>
            </a:r>
            <a:r>
              <a:rPr lang="en-GB" sz="1000" spc="-5" dirty="0">
                <a:effectLst/>
                <a:latin typeface="Work Sans" pitchFamily="2" charset="0"/>
                <a:ea typeface="Gill Sans MT" panose="020B0502020104020203" pitchFamily="34" charset="0"/>
                <a:cs typeface="Gill Sans MT" panose="020B0502020104020203" pitchFamily="34" charset="0"/>
              </a:rPr>
              <a:t>world</a:t>
            </a:r>
            <a:r>
              <a:rPr lang="en-GB" sz="1000" dirty="0">
                <a:effectLst/>
                <a:latin typeface="Work Sans" pitchFamily="2" charset="0"/>
                <a:ea typeface="Gill Sans MT" panose="020B0502020104020203" pitchFamily="34" charset="0"/>
                <a:cs typeface="Gill Sans MT" panose="020B0502020104020203" pitchFamily="34" charset="0"/>
              </a:rPr>
              <a:t> </a:t>
            </a:r>
            <a:r>
              <a:rPr lang="en-GB" sz="1000" spc="-5" dirty="0">
                <a:effectLst/>
                <a:latin typeface="Work Sans" pitchFamily="2" charset="0"/>
                <a:ea typeface="Gill Sans MT" panose="020B0502020104020203" pitchFamily="34" charset="0"/>
                <a:cs typeface="Gill Sans MT" panose="020B0502020104020203" pitchFamily="34" charset="0"/>
              </a:rPr>
              <a:t>guiding </a:t>
            </a:r>
            <a:r>
              <a:rPr lang="en-GB" sz="1000" dirty="0">
                <a:effectLst/>
                <a:latin typeface="Work Sans" pitchFamily="2" charset="0"/>
                <a:ea typeface="Gill Sans MT" panose="020B0502020104020203" pitchFamily="34" charset="0"/>
                <a:cs typeface="Gill Sans MT" panose="020B0502020104020203" pitchFamily="34" charset="0"/>
              </a:rPr>
              <a:t>them,</a:t>
            </a:r>
            <a:r>
              <a:rPr lang="en-GB" sz="1000" spc="-15" dirty="0">
                <a:effectLst/>
                <a:latin typeface="Work Sans" pitchFamily="2" charset="0"/>
                <a:ea typeface="Gill Sans MT" panose="020B0502020104020203" pitchFamily="34" charset="0"/>
                <a:cs typeface="Gill Sans MT" panose="020B0502020104020203" pitchFamily="34" charset="0"/>
              </a:rPr>
              <a:t> </a:t>
            </a:r>
            <a:r>
              <a:rPr lang="en-GB" sz="1000" spc="-5" dirty="0">
                <a:effectLst/>
                <a:latin typeface="Work Sans" pitchFamily="2" charset="0"/>
                <a:ea typeface="Gill Sans MT" panose="020B0502020104020203" pitchFamily="34" charset="0"/>
                <a:cs typeface="Gill Sans MT" panose="020B0502020104020203" pitchFamily="34" charset="0"/>
              </a:rPr>
              <a:t>providing</a:t>
            </a:r>
            <a:r>
              <a:rPr lang="en-GB" sz="1000" spc="-10" dirty="0">
                <a:effectLst/>
                <a:latin typeface="Work Sans" pitchFamily="2" charset="0"/>
                <a:ea typeface="Gill Sans MT" panose="020B0502020104020203" pitchFamily="34" charset="0"/>
                <a:cs typeface="Gill Sans MT" panose="020B0502020104020203" pitchFamily="34" charset="0"/>
              </a:rPr>
              <a:t> </a:t>
            </a:r>
            <a:r>
              <a:rPr lang="en-GB" sz="1000" dirty="0">
                <a:effectLst/>
                <a:latin typeface="Work Sans" pitchFamily="2" charset="0"/>
                <a:ea typeface="Gill Sans MT" panose="020B0502020104020203" pitchFamily="34" charset="0"/>
                <a:cs typeface="Gill Sans MT" panose="020B0502020104020203" pitchFamily="34" charset="0"/>
              </a:rPr>
              <a:t>them</a:t>
            </a:r>
            <a:r>
              <a:rPr lang="en-GB" sz="1000" spc="-10" dirty="0">
                <a:effectLst/>
                <a:latin typeface="Work Sans" pitchFamily="2" charset="0"/>
                <a:ea typeface="Gill Sans MT" panose="020B0502020104020203" pitchFamily="34" charset="0"/>
                <a:cs typeface="Gill Sans MT" panose="020B0502020104020203" pitchFamily="34" charset="0"/>
              </a:rPr>
              <a:t> </a:t>
            </a:r>
            <a:r>
              <a:rPr lang="en-GB" sz="1000" spc="-5" dirty="0">
                <a:effectLst/>
                <a:latin typeface="Work Sans" pitchFamily="2" charset="0"/>
                <a:ea typeface="Gill Sans MT" panose="020B0502020104020203" pitchFamily="34" charset="0"/>
                <a:cs typeface="Gill Sans MT" panose="020B0502020104020203" pitchFamily="34" charset="0"/>
              </a:rPr>
              <a:t>with</a:t>
            </a:r>
            <a:r>
              <a:rPr lang="en-GB" sz="1000" spc="-20" dirty="0">
                <a:effectLst/>
                <a:latin typeface="Work Sans" pitchFamily="2" charset="0"/>
                <a:ea typeface="Gill Sans MT" panose="020B0502020104020203" pitchFamily="34" charset="0"/>
                <a:cs typeface="Gill Sans MT" panose="020B0502020104020203" pitchFamily="34" charset="0"/>
              </a:rPr>
              <a:t> </a:t>
            </a:r>
            <a:r>
              <a:rPr lang="en-GB" sz="1000" spc="-5" dirty="0">
                <a:effectLst/>
                <a:latin typeface="Work Sans" pitchFamily="2" charset="0"/>
                <a:ea typeface="Gill Sans MT" panose="020B0502020104020203" pitchFamily="34" charset="0"/>
                <a:cs typeface="Gill Sans MT" panose="020B0502020104020203" pitchFamily="34" charset="0"/>
              </a:rPr>
              <a:t>direction</a:t>
            </a:r>
            <a:r>
              <a:rPr lang="en-GB" sz="1000" spc="5" dirty="0">
                <a:effectLst/>
                <a:latin typeface="Work Sans" pitchFamily="2" charset="0"/>
                <a:ea typeface="Gill Sans MT" panose="020B0502020104020203" pitchFamily="34" charset="0"/>
                <a:cs typeface="Gill Sans MT" panose="020B0502020104020203" pitchFamily="34" charset="0"/>
              </a:rPr>
              <a:t> </a:t>
            </a:r>
            <a:r>
              <a:rPr lang="en-GB" sz="1000" spc="-5" dirty="0">
                <a:effectLst/>
                <a:latin typeface="Work Sans" pitchFamily="2" charset="0"/>
                <a:ea typeface="Gill Sans MT" panose="020B0502020104020203" pitchFamily="34" charset="0"/>
                <a:cs typeface="Gill Sans MT" panose="020B0502020104020203" pitchFamily="34" charset="0"/>
              </a:rPr>
              <a:t>for</a:t>
            </a:r>
            <a:r>
              <a:rPr lang="en-GB" sz="1000" dirty="0">
                <a:effectLst/>
                <a:latin typeface="Work Sans" pitchFamily="2" charset="0"/>
                <a:ea typeface="Gill Sans MT" panose="020B0502020104020203" pitchFamily="34" charset="0"/>
                <a:cs typeface="Gill Sans MT" panose="020B0502020104020203" pitchFamily="34" charset="0"/>
              </a:rPr>
              <a:t> </a:t>
            </a:r>
            <a:r>
              <a:rPr lang="en-GB" sz="1000" spc="-5" dirty="0">
                <a:effectLst/>
                <a:latin typeface="Work Sans" pitchFamily="2" charset="0"/>
                <a:ea typeface="Gill Sans MT" panose="020B0502020104020203" pitchFamily="34" charset="0"/>
                <a:cs typeface="Gill Sans MT" panose="020B0502020104020203" pitchFamily="34" charset="0"/>
              </a:rPr>
              <a:t>life.</a:t>
            </a:r>
            <a:r>
              <a:rPr lang="en-GB" sz="1000" spc="-15" dirty="0">
                <a:effectLst/>
                <a:latin typeface="Work Sans" pitchFamily="2" charset="0"/>
                <a:ea typeface="Gill Sans MT" panose="020B0502020104020203" pitchFamily="34" charset="0"/>
                <a:cs typeface="Gill Sans MT" panose="020B0502020104020203" pitchFamily="34"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rgbClr val="7030A0"/>
                </a:solidFill>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This task can either be done individually or in pairs or small groups.  Pupils can create their own word banks or teachers can provide pupils with words which they have to then sort accordingly.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Under the headings light and dark, pupils create a word bank of emotions they feel linked with the words OR pupils sort the words they have been given into the two groups – words linked with light and words linked with dark.</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Pupils then choose the three emotions that they think best describe how they feel when they think of the words light and dark.</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Snowball:</a:t>
            </a:r>
            <a:r>
              <a:rPr lang="en-GB" sz="1000" dirty="0">
                <a:effectLst/>
                <a:latin typeface="Work Sans" pitchFamily="2" charset="0"/>
                <a:ea typeface="Times New Roman" panose="02020603050405020304" pitchFamily="18" charset="0"/>
                <a:cs typeface="Times New Roman" panose="02020603050405020304" pitchFamily="18" charset="0"/>
              </a:rPr>
              <a:t>  Two groups/two pairs/ two pupils come together to discuss the three words they have chosen giving reasons for their choice.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Recapping back on the previous part of the lesson: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Circle time: </a:t>
            </a:r>
            <a:r>
              <a:rPr lang="en-GB" sz="1000" dirty="0">
                <a:effectLst/>
                <a:latin typeface="Work Sans" pitchFamily="2" charset="0"/>
                <a:ea typeface="Calibri" panose="020F0502020204030204" pitchFamily="34" charset="0"/>
                <a:cs typeface="Times New Roman" panose="02020603050405020304" pitchFamily="18" charset="0"/>
              </a:rPr>
              <a:t> I think Jesus says he is the light of the world because…..</a:t>
            </a:r>
          </a:p>
        </p:txBody>
      </p:sp>
      <p:sp>
        <p:nvSpPr>
          <p:cNvPr id="4" name="TextBox 3">
            <a:extLst>
              <a:ext uri="{FF2B5EF4-FFF2-40B4-BE49-F238E27FC236}">
                <a16:creationId xmlns:a16="http://schemas.microsoft.com/office/drawing/2014/main" id="{738B86C7-2ECA-BDD2-4F9F-1C81BC797534}"/>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622929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Jesus mean when He says, “I am the light of the world?”</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7123472" cy="256930"/>
          </a:xfrm>
          <a:prstGeom prst="rect">
            <a:avLst/>
          </a:prstGeom>
          <a:noFill/>
        </p:spPr>
        <p:txBody>
          <a:bodyPr wrap="square">
            <a:spAutoFit/>
          </a:bodyPr>
          <a:lstStyle/>
          <a:p>
            <a:pPr>
              <a:lnSpc>
                <a:spcPct val="115000"/>
              </a:lnSpc>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Holman Hunt’s painting - the light of the world.  Appendix 1.</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5781690"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Be mindful of pupils who may be afraid of the dark or visually impaired.</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712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 you think the most important symbol on the Christingle is and why?</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27922" y="2091131"/>
            <a:ext cx="8242126" cy="513474"/>
          </a:xfrm>
          <a:prstGeom prst="rect">
            <a:avLst/>
          </a:prstGeom>
          <a:noFill/>
        </p:spPr>
        <p:txBody>
          <a:bodyPr wrap="square" rtlCol="0">
            <a:spAutoFit/>
          </a:bodyPr>
          <a:lstStyle/>
          <a:p>
            <a:pPr marL="171450" lvl="0" indent="-171450">
              <a:lnSpc>
                <a:spcPct val="107000"/>
              </a:lnSpc>
              <a:spcAft>
                <a:spcPts val="8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Explore the different symbols present in the Christingle and what each symbol represents.</a:t>
            </a:r>
          </a:p>
          <a:p>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Incarnation, light of the world, Christingle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27922" y="3791148"/>
            <a:ext cx="8270177" cy="2759730"/>
          </a:xfrm>
          <a:prstGeom prst="rect">
            <a:avLst/>
          </a:prstGeom>
          <a:noFill/>
        </p:spPr>
        <p:txBody>
          <a:bodyPr wrap="square" lIns="91440" tIns="45720" rIns="91440" bIns="45720" rtlCol="0" anchor="t">
            <a:spAutoFit/>
          </a:bodyPr>
          <a:lstStyle/>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Recap</a:t>
            </a:r>
            <a:r>
              <a:rPr lang="en-GB" sz="1000" dirty="0">
                <a:effectLst/>
                <a:latin typeface="Work Sans" pitchFamily="2" charset="0"/>
                <a:ea typeface="Calibri" panose="020F0502020204030204" pitchFamily="34" charset="0"/>
                <a:cs typeface="Times New Roman" panose="02020603050405020304" pitchFamily="18" charset="0"/>
              </a:rPr>
              <a:t> on previous week’s learning.</a:t>
            </a:r>
          </a:p>
          <a:p>
            <a:pPr marL="228600">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meaning of the word incarnation.</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why light is so important?</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why Jesus called himself the light of the world.</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that Christians often identify Jesus as their guiding light, showing them the way to live their lives.</a:t>
            </a:r>
          </a:p>
          <a:p>
            <a:pPr marL="228600">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200"/>
              </a:spcAft>
            </a:pPr>
            <a:r>
              <a:rPr lang="en-GB" sz="1000" dirty="0">
                <a:effectLst/>
                <a:latin typeface="Work Sans" pitchFamily="2" charset="0"/>
                <a:ea typeface="Calibri" panose="020F0502020204030204" pitchFamily="34" charset="0"/>
                <a:cs typeface="Times New Roman" panose="02020603050405020304" pitchFamily="18" charset="0"/>
              </a:rPr>
              <a:t>Show a</a:t>
            </a:r>
            <a:r>
              <a:rPr lang="en-GB" sz="1000" spc="-10" dirty="0">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Christingle.</a:t>
            </a:r>
          </a:p>
          <a:p>
            <a:pPr>
              <a:spcAft>
                <a:spcPts val="200"/>
              </a:spcAft>
            </a:pPr>
            <a:endParaRPr lang="en-GB" sz="1000" dirty="0">
              <a:effectLst/>
              <a:latin typeface="Work Sans" pitchFamily="2" charset="0"/>
              <a:ea typeface="Calibri" panose="020F0502020204030204" pitchFamily="34" charset="0"/>
              <a:cs typeface="Times New Roman" panose="02020603050405020304" pitchFamily="18" charset="0"/>
            </a:endParaRPr>
          </a:p>
          <a:p>
            <a:pPr marR="2040255">
              <a:spcAft>
                <a:spcPts val="200"/>
              </a:spcAft>
            </a:pPr>
            <a:r>
              <a:rPr lang="en-US" sz="1000" b="1" spc="-5" dirty="0">
                <a:effectLst/>
                <a:latin typeface="Work Sans" pitchFamily="2" charset="0"/>
                <a:ea typeface="Calibri" panose="020F0502020204030204" pitchFamily="34" charset="0"/>
                <a:cs typeface="Times New Roman" panose="02020603050405020304" pitchFamily="18" charset="0"/>
              </a:rPr>
              <a:t>Key questions:</a:t>
            </a:r>
            <a:r>
              <a:rPr lang="en-US" sz="1000" spc="125"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marR="2040255" lvl="0" indent="-171450">
              <a:spcAft>
                <a:spcPts val="200"/>
              </a:spcAft>
              <a:buFont typeface="Arial" panose="020B0604020202020204" pitchFamily="34" charset="0"/>
              <a:buChar char="•"/>
            </a:pPr>
            <a:r>
              <a:rPr lang="en-US" sz="1000" dirty="0">
                <a:effectLst/>
                <a:latin typeface="Work Sans" pitchFamily="2" charset="0"/>
                <a:ea typeface="Calibri" panose="020F0502020204030204" pitchFamily="34" charset="0"/>
                <a:cs typeface="Times New Roman" panose="02020603050405020304" pitchFamily="18" charset="0"/>
              </a:rPr>
              <a:t>What</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can</a:t>
            </a:r>
            <a:r>
              <a:rPr lang="en-US" sz="1000" spc="5"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you see</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dirty="0">
                <a:effectLst/>
                <a:latin typeface="Work Sans" pitchFamily="2" charset="0"/>
                <a:ea typeface="Calibri" panose="020F0502020204030204" pitchFamily="34" charset="0"/>
                <a:cs typeface="Times New Roman" panose="02020603050405020304" pitchFamily="18" charset="0"/>
              </a:rPr>
              <a:t>on</a:t>
            </a:r>
            <a:r>
              <a:rPr lang="en-US" sz="1000" spc="-5" dirty="0">
                <a:effectLst/>
                <a:latin typeface="Work Sans" pitchFamily="2" charset="0"/>
                <a:ea typeface="Calibri" panose="020F0502020204030204" pitchFamily="34" charset="0"/>
                <a:cs typeface="Times New Roman" panose="02020603050405020304" pitchFamily="18" charset="0"/>
              </a:rPr>
              <a:t> </a:t>
            </a:r>
            <a:r>
              <a:rPr lang="en-US" sz="1000" dirty="0">
                <a:effectLst/>
                <a:latin typeface="Work Sans" pitchFamily="2" charset="0"/>
                <a:ea typeface="Calibri" panose="020F0502020204030204" pitchFamily="34" charset="0"/>
                <a:cs typeface="Times New Roman" panose="02020603050405020304" pitchFamily="18" charset="0"/>
              </a:rPr>
              <a:t>the</a:t>
            </a:r>
            <a:r>
              <a:rPr lang="en-US" sz="1000" spc="-2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Christingle?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marR="2040255" lvl="0" indent="-171450">
              <a:spcAft>
                <a:spcPts val="200"/>
              </a:spcAft>
              <a:buFont typeface="Arial" panose="020B0604020202020204" pitchFamily="34" charset="0"/>
              <a:buChar char="•"/>
            </a:pPr>
            <a:r>
              <a:rPr lang="en-US" sz="1000" dirty="0">
                <a:effectLst/>
                <a:latin typeface="Work Sans" pitchFamily="2" charset="0"/>
                <a:ea typeface="Calibri" panose="020F0502020204030204" pitchFamily="34" charset="0"/>
                <a:cs typeface="Times New Roman" panose="02020603050405020304" pitchFamily="18" charset="0"/>
              </a:rPr>
              <a:t>What do you think each part</a:t>
            </a:r>
            <a:r>
              <a:rPr lang="en-US" sz="1000" spc="-10" dirty="0">
                <a:effectLst/>
                <a:latin typeface="Work Sans" pitchFamily="2" charset="0"/>
                <a:ea typeface="Calibri" panose="020F0502020204030204" pitchFamily="34" charset="0"/>
                <a:cs typeface="Times New Roman" panose="02020603050405020304" pitchFamily="18" charset="0"/>
              </a:rPr>
              <a:t> </a:t>
            </a:r>
            <a:r>
              <a:rPr lang="en-US" sz="1000" spc="-5" dirty="0">
                <a:effectLst/>
                <a:latin typeface="Work Sans" pitchFamily="2" charset="0"/>
                <a:ea typeface="Calibri" panose="020F0502020204030204" pitchFamily="34" charset="0"/>
                <a:cs typeface="Times New Roman" panose="02020603050405020304" pitchFamily="18" charset="0"/>
              </a:rPr>
              <a:t>might mean?</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7054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 you think the most important symbol on the Christingle is and why?</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53964" y="1995784"/>
            <a:ext cx="8159065" cy="4393510"/>
          </a:xfrm>
          <a:prstGeom prst="rect">
            <a:avLst/>
          </a:prstGeom>
          <a:noFill/>
        </p:spPr>
        <p:txBody>
          <a:bodyPr wrap="square">
            <a:spAutoFit/>
          </a:bodyPr>
          <a:lstStyle/>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 What do you think the most important symbol on the Christingle is and why?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Construct the Christingle and explain the meaning of each part of it.  </a:t>
            </a:r>
            <a:r>
              <a:rPr lang="en-GB" sz="1000" b="1" dirty="0">
                <a:effectLst/>
                <a:latin typeface="Work Sans" pitchFamily="2" charset="0"/>
                <a:ea typeface="Calibri" panose="020F0502020204030204" pitchFamily="34" charset="0"/>
                <a:cs typeface="Times New Roman" panose="02020603050405020304" pitchFamily="18"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FF0000"/>
                </a:solidFill>
                <a:effectLst/>
                <a:latin typeface="Work Sans" pitchFamily="2" charset="0"/>
                <a:ea typeface="Calibri" panose="020F0502020204030204" pitchFamily="34" charset="0"/>
                <a:cs typeface="Times New Roman" panose="02020603050405020304" pitchFamily="18" charset="0"/>
              </a:rPr>
              <a:t> </a:t>
            </a:r>
          </a:p>
          <a:p>
            <a:endParaRPr lang="en-GB" sz="1000" b="1" dirty="0">
              <a:solidFill>
                <a:srgbClr val="FF0000"/>
              </a:solidFill>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Pupils to make their own Christingle.</a:t>
            </a: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the most important symbol on the Christingle is and why?</a:t>
            </a:r>
          </a:p>
          <a:p>
            <a:r>
              <a:rPr lang="en-GB" sz="1000" b="1" dirty="0">
                <a:solidFill>
                  <a:srgbClr val="FF000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Share with pupils a range of words/phrases that could be linked with the message of the Nativity:</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E.g.:</a:t>
            </a:r>
            <a:r>
              <a:rPr lang="en-GB" sz="1000" dirty="0">
                <a:effectLst/>
                <a:latin typeface="Work Sans" pitchFamily="2" charset="0"/>
                <a:ea typeface="Calibri" panose="020F0502020204030204" pitchFamily="34" charset="0"/>
                <a:cs typeface="Times New Roman" panose="02020603050405020304" pitchFamily="18" charset="0"/>
              </a:rPr>
              <a:t>  Hope, light in the darkness, love, joy, peace, celebration, friendship, gift for the whole world, everyone is welcome.</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Read </a:t>
            </a:r>
            <a:r>
              <a:rPr lang="en-GB" sz="1000" dirty="0">
                <a:effectLst/>
                <a:latin typeface="Work Sans" pitchFamily="2" charset="0"/>
                <a:ea typeface="Calibri" panose="020F0502020204030204" pitchFamily="34" charset="0"/>
                <a:cs typeface="Times New Roman" panose="02020603050405020304" pitchFamily="18" charset="0"/>
              </a:rPr>
              <a:t>the Nativity story to the pupils.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If you had to choose one word/phrase to add to the Christingle to help explain the meaning of Christmas, which word would you choose and why.  Pupils may choose a word or phrase of their own.</a:t>
            </a:r>
          </a:p>
        </p:txBody>
      </p:sp>
      <p:sp>
        <p:nvSpPr>
          <p:cNvPr id="4" name="TextBox 3">
            <a:extLst>
              <a:ext uri="{FF2B5EF4-FFF2-40B4-BE49-F238E27FC236}">
                <a16:creationId xmlns:a16="http://schemas.microsoft.com/office/drawing/2014/main" id="{738B86C7-2ECA-BDD2-4F9F-1C81BC797534}"/>
              </a:ext>
            </a:extLst>
          </p:cNvPr>
          <p:cNvSpPr txBox="1"/>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763785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 you think the most important symbol on the Christingle is and why?</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endParaRPr lang="en-US" sz="1400" b="1" dirty="0">
              <a:solidFill>
                <a:schemeClr val="bg1"/>
              </a:solidFill>
              <a:latin typeface="Work Sans SemiBold" pitchFamily="2" charset="77"/>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77"/>
              </a:rPr>
              <a:t>CORE CONCEPT: INCARNATION</a:t>
            </a:r>
          </a:p>
        </p:txBody>
      </p:sp>
      <p:sp>
        <p:nvSpPr>
          <p:cNvPr id="11" name="Rectangle 10">
            <a:extLst>
              <a:ext uri="{FF2B5EF4-FFF2-40B4-BE49-F238E27FC236}">
                <a16:creationId xmlns:a16="http://schemas.microsoft.com/office/drawing/2014/main" id="{346218F4-AF65-728F-1C2B-F0AA8CAE6C43}"/>
              </a:ext>
            </a:extLst>
          </p:cNvPr>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7123472"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Equipment to make Christingles.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5781690" cy="256930"/>
          </a:xfrm>
          <a:prstGeom prst="rect">
            <a:avLst/>
          </a:prstGeom>
          <a:noFill/>
        </p:spPr>
        <p:txBody>
          <a:bodyPr wrap="square">
            <a:spAutoFit/>
          </a:bodyPr>
          <a:lstStyle/>
          <a:p>
            <a:pPr>
              <a:lnSpc>
                <a:spcPct val="115000"/>
              </a:lnSpc>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Type sensitivities...</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0451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 Syllabus KS1 Units of Learning Template" id="{98CEE82A-5173-4FD9-BBA4-6436A5BC2C87}" vid="{B0F57CC1-CDB5-4740-91E4-089262F02F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6" ma:contentTypeDescription="Create a new document." ma:contentTypeScope="" ma:versionID="4140d98b5e72ec949c32c2c289918fb9">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91e60c445ca9e904630b9d9ce2925bd6"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5436579-0639-4CAA-A5A8-4C60E977E9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c5c6fe-bc8e-4494-977e-45e76d6ce1fa"/>
    <ds:schemaRef ds:uri="62940bfc-e56c-4552-8076-1b7135828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97F703-3390-4097-96AD-700B04C17B55}">
  <ds:schemaRefs>
    <ds:schemaRef ds:uri="http://schemas.microsoft.com/sharepoint/v3/contenttype/forms"/>
  </ds:schemaRefs>
</ds:datastoreItem>
</file>

<file path=customXml/itemProps3.xml><?xml version="1.0" encoding="utf-8"?>
<ds:datastoreItem xmlns:ds="http://schemas.openxmlformats.org/officeDocument/2006/customXml" ds:itemID="{37469C75-A15D-4B3D-B9E5-AFC0423DDD92}">
  <ds:schemaRefs>
    <ds:schemaRef ds:uri="62940bfc-e56c-4552-8076-1b713582816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7c5c6fe-bc8e-4494-977e-45e76d6ce1f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46</TotalTime>
  <Words>4137</Words>
  <Application>Microsoft Office PowerPoint</Application>
  <PresentationFormat>Widescreen</PresentationFormat>
  <Paragraphs>406</Paragraphs>
  <Slides>17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Symbol</vt:lpstr>
      <vt:lpstr>Work Sans</vt:lpstr>
      <vt:lpstr>Work Sans Light</vt:lpstr>
      <vt:lpstr>Work Sans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Ingram-Smith</dc:creator>
  <cp:lastModifiedBy>Leila Ingram-Smith</cp:lastModifiedBy>
  <cp:revision>4</cp:revision>
  <dcterms:created xsi:type="dcterms:W3CDTF">2023-08-07T08:13:27Z</dcterms:created>
  <dcterms:modified xsi:type="dcterms:W3CDTF">2023-09-08T12:38:34Z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ies>
</file>