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sldIdLst>
    <p:sldId id="257" r:id="rId5"/>
    <p:sldId id="258" r:id="rId6"/>
    <p:sldId id="259" r:id="rId7"/>
    <p:sldId id="260" r:id="rId8"/>
    <p:sldId id="265" r:id="rId9"/>
    <p:sldId id="266" r:id="rId10"/>
    <p:sldId id="263" r:id="rId11"/>
    <p:sldId id="267" r:id="rId12"/>
    <p:sldId id="268" r:id="rId13"/>
    <p:sldId id="269" r:id="rId14"/>
    <p:sldId id="270" r:id="rId15"/>
    <p:sldId id="271" r:id="rId16"/>
    <p:sldId id="272" r:id="rId17"/>
    <p:sldId id="273" r:id="rId18"/>
    <p:sldId id="275" r:id="rId19"/>
    <p:sldId id="274" r:id="rId20"/>
    <p:sldId id="276" r:id="rId21"/>
    <p:sldId id="277" r:id="rId22"/>
    <p:sldId id="280" r:id="rId23"/>
    <p:sldId id="281" r:id="rId24"/>
    <p:sldId id="282" r:id="rId25"/>
    <p:sldId id="284" r:id="rId26"/>
    <p:sldId id="283" r:id="rId27"/>
    <p:sldId id="285" r:id="rId28"/>
    <p:sldId id="286" r:id="rId29"/>
    <p:sldId id="287" r:id="rId30"/>
    <p:sldId id="288" r:id="rId31"/>
    <p:sldId id="264"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34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780F72-5270-4A1A-861D-0CDAE45247ED}" v="58" dt="2023-09-24T18:05:31.697"/>
    <p1510:client id="{50978B7C-2A17-4883-8D30-306C3D257570}" v="22" dt="2023-09-03T17:49:54.9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48780F72-5270-4A1A-861D-0CDAE45247ED}"/>
    <pc:docChg chg="modSld">
      <pc:chgData name="" userId="" providerId="" clId="Web-{48780F72-5270-4A1A-861D-0CDAE45247ED}" dt="2023-09-24T18:03:31.818" v="1" actId="20577"/>
      <pc:docMkLst>
        <pc:docMk/>
      </pc:docMkLst>
      <pc:sldChg chg="modSp">
        <pc:chgData name="" userId="" providerId="" clId="Web-{48780F72-5270-4A1A-861D-0CDAE45247ED}" dt="2023-09-24T18:03:07.974" v="0" actId="20577"/>
        <pc:sldMkLst>
          <pc:docMk/>
          <pc:sldMk cId="2216089837" sldId="257"/>
        </pc:sldMkLst>
        <pc:spChg chg="mod">
          <ac:chgData name="" userId="" providerId="" clId="Web-{48780F72-5270-4A1A-861D-0CDAE45247ED}" dt="2023-09-24T18:03:07.974" v="0" actId="20577"/>
          <ac:spMkLst>
            <pc:docMk/>
            <pc:sldMk cId="2216089837" sldId="257"/>
            <ac:spMk id="13" creationId="{5E1B86E6-EAA0-88CD-5DE6-D2F25A2BC65F}"/>
          </ac:spMkLst>
        </pc:spChg>
      </pc:sldChg>
      <pc:sldChg chg="modSp">
        <pc:chgData name="" userId="" providerId="" clId="Web-{48780F72-5270-4A1A-861D-0CDAE45247ED}" dt="2023-09-24T18:03:31.818" v="1" actId="20577"/>
        <pc:sldMkLst>
          <pc:docMk/>
          <pc:sldMk cId="2485712784" sldId="263"/>
        </pc:sldMkLst>
        <pc:spChg chg="mod">
          <ac:chgData name="" userId="" providerId="" clId="Web-{48780F72-5270-4A1A-861D-0CDAE45247ED}" dt="2023-09-24T18:03:31.818" v="1" actId="20577"/>
          <ac:spMkLst>
            <pc:docMk/>
            <pc:sldMk cId="2485712784" sldId="263"/>
            <ac:spMk id="3" creationId="{B0FDE198-D989-CC4E-9D67-8414EA297C2A}"/>
          </ac:spMkLst>
        </pc:spChg>
      </pc:sldChg>
    </pc:docChg>
  </pc:docChgLst>
  <pc:docChgLst>
    <pc:chgData name="Mary Thorne" userId="S::mary.thorne@london.anglican.org::a5b5e5da-c416-47bf-aff9-8cca5d278713" providerId="AD" clId="Web-{48780F72-5270-4A1A-861D-0CDAE45247ED}"/>
    <pc:docChg chg="modSld">
      <pc:chgData name="Mary Thorne" userId="S::mary.thorne@london.anglican.org::a5b5e5da-c416-47bf-aff9-8cca5d278713" providerId="AD" clId="Web-{48780F72-5270-4A1A-861D-0CDAE45247ED}" dt="2023-09-24T18:05:23.509" v="21" actId="20577"/>
      <pc:docMkLst>
        <pc:docMk/>
      </pc:docMkLst>
      <pc:sldChg chg="modSp">
        <pc:chgData name="Mary Thorne" userId="S::mary.thorne@london.anglican.org::a5b5e5da-c416-47bf-aff9-8cca5d278713" providerId="AD" clId="Web-{48780F72-5270-4A1A-861D-0CDAE45247ED}" dt="2023-09-24T18:05:23.509" v="21" actId="20577"/>
        <pc:sldMkLst>
          <pc:docMk/>
          <pc:sldMk cId="2485712784" sldId="263"/>
        </pc:sldMkLst>
        <pc:spChg chg="mod">
          <ac:chgData name="Mary Thorne" userId="S::mary.thorne@london.anglican.org::a5b5e5da-c416-47bf-aff9-8cca5d278713" providerId="AD" clId="Web-{48780F72-5270-4A1A-861D-0CDAE45247ED}" dt="2023-09-24T18:05:23.509" v="21" actId="20577"/>
          <ac:spMkLst>
            <pc:docMk/>
            <pc:sldMk cId="2485712784" sldId="263"/>
            <ac:spMk id="3" creationId="{B0FDE198-D989-CC4E-9D67-8414EA297C2A}"/>
          </ac:spMkLst>
        </pc:spChg>
      </pc:sldChg>
      <pc:sldChg chg="modSp">
        <pc:chgData name="Mary Thorne" userId="S::mary.thorne@london.anglican.org::a5b5e5da-c416-47bf-aff9-8cca5d278713" providerId="AD" clId="Web-{48780F72-5270-4A1A-861D-0CDAE45247ED}" dt="2023-09-24T18:03:56.835" v="1" actId="20577"/>
        <pc:sldMkLst>
          <pc:docMk/>
          <pc:sldMk cId="3497985115" sldId="266"/>
        </pc:sldMkLst>
        <pc:spChg chg="mod">
          <ac:chgData name="Mary Thorne" userId="S::mary.thorne@london.anglican.org::a5b5e5da-c416-47bf-aff9-8cca5d278713" providerId="AD" clId="Web-{48780F72-5270-4A1A-861D-0CDAE45247ED}" dt="2023-09-24T18:03:56.835" v="1" actId="20577"/>
          <ac:spMkLst>
            <pc:docMk/>
            <pc:sldMk cId="3497985115" sldId="266"/>
            <ac:spMk id="3" creationId="{B0FDE198-D989-CC4E-9D67-8414EA297C2A}"/>
          </ac:spMkLst>
        </pc:spChg>
      </pc:sldChg>
    </pc:docChg>
  </pc:docChgLst>
  <pc:docChgLst>
    <pc:chgData name="Mary Thorne" userId="S::mary.thorne@london.anglican.org::a5b5e5da-c416-47bf-aff9-8cca5d278713" providerId="AD" clId="Web-{50978B7C-2A17-4883-8D30-306C3D257570}"/>
    <pc:docChg chg="modSld">
      <pc:chgData name="Mary Thorne" userId="S::mary.thorne@london.anglican.org::a5b5e5da-c416-47bf-aff9-8cca5d278713" providerId="AD" clId="Web-{50978B7C-2A17-4883-8D30-306C3D257570}" dt="2023-09-03T17:49:54.982" v="10" actId="20577"/>
      <pc:docMkLst>
        <pc:docMk/>
      </pc:docMkLst>
      <pc:sldChg chg="modSp">
        <pc:chgData name="Mary Thorne" userId="S::mary.thorne@london.anglican.org::a5b5e5da-c416-47bf-aff9-8cca5d278713" providerId="AD" clId="Web-{50978B7C-2A17-4883-8D30-306C3D257570}" dt="2023-09-03T17:49:54.982" v="10" actId="20577"/>
        <pc:sldMkLst>
          <pc:docMk/>
          <pc:sldMk cId="2216089837" sldId="257"/>
        </pc:sldMkLst>
        <pc:spChg chg="mod">
          <ac:chgData name="Mary Thorne" userId="S::mary.thorne@london.anglican.org::a5b5e5da-c416-47bf-aff9-8cca5d278713" providerId="AD" clId="Web-{50978B7C-2A17-4883-8D30-306C3D257570}" dt="2023-09-03T17:49:54.982" v="10" actId="20577"/>
          <ac:spMkLst>
            <pc:docMk/>
            <pc:sldMk cId="2216089837" sldId="257"/>
            <ac:spMk id="26" creationId="{BBD0E2F0-DFE2-AAEC-FB94-EABF9A7B52B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3D92B1-50B4-43AE-B2EF-BB5947376455}" type="datetimeFigureOut">
              <a:rPr lang="en-GB" smtClean="0"/>
              <a:t>24/09/2023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496724-1FFD-4E8A-880D-FC1FEE0EBF0F}" type="slidenum">
              <a:rPr lang="en-GB" smtClean="0"/>
              <a:t>‹#›</a:t>
            </a:fld>
            <a:endParaRPr lang="en-GB"/>
          </a:p>
        </p:txBody>
      </p:sp>
    </p:spTree>
    <p:extLst>
      <p:ext uri="{BB962C8B-B14F-4D97-AF65-F5344CB8AC3E}">
        <p14:creationId xmlns:p14="http://schemas.microsoft.com/office/powerpoint/2010/main" val="688197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F4EC0D-FE89-3D4A-871C-B7CDF984FBF3}" type="slidenum">
              <a:rPr lang="en-US" smtClean="0"/>
              <a:t>28</a:t>
            </a:fld>
            <a:endParaRPr lang="en-US"/>
          </a:p>
        </p:txBody>
      </p:sp>
    </p:spTree>
    <p:extLst>
      <p:ext uri="{BB962C8B-B14F-4D97-AF65-F5344CB8AC3E}">
        <p14:creationId xmlns:p14="http://schemas.microsoft.com/office/powerpoint/2010/main" val="344991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9E9C1-8ED9-CA4A-AD76-D7D3CD99EB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A4EFD0-D945-9C46-AD3A-F8B1B13BB8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F3E435-13F5-F44F-9089-8E9ED246EAEA}"/>
              </a:ext>
            </a:extLst>
          </p:cNvPr>
          <p:cNvSpPr>
            <a:spLocks noGrp="1"/>
          </p:cNvSpPr>
          <p:nvPr>
            <p:ph type="dt" sz="half" idx="10"/>
          </p:nvPr>
        </p:nvSpPr>
        <p:spPr/>
        <p:txBody>
          <a:bodyPr/>
          <a:lstStyle/>
          <a:p>
            <a:fld id="{B776C0C9-5303-E24F-AC1E-150A11D1B4EC}" type="datetimeFigureOut">
              <a:rPr lang="en-US" smtClean="0"/>
              <a:t>9/24/2023</a:t>
            </a:fld>
            <a:endParaRPr lang="en-US"/>
          </a:p>
        </p:txBody>
      </p:sp>
      <p:sp>
        <p:nvSpPr>
          <p:cNvPr id="5" name="Footer Placeholder 4">
            <a:extLst>
              <a:ext uri="{FF2B5EF4-FFF2-40B4-BE49-F238E27FC236}">
                <a16:creationId xmlns:a16="http://schemas.microsoft.com/office/drawing/2014/main" id="{E91ADE4F-2196-3D42-BD2A-38870AE82B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3DB89D-1714-EF47-9A59-722923BD8E3F}"/>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889680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7E551-73EB-754D-A468-CA3450B53D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73CC7B-1724-BB44-9AA3-AFB5EA80F1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836DE3-98C9-214D-A227-F8C5B1F265E5}"/>
              </a:ext>
            </a:extLst>
          </p:cNvPr>
          <p:cNvSpPr>
            <a:spLocks noGrp="1"/>
          </p:cNvSpPr>
          <p:nvPr>
            <p:ph type="dt" sz="half" idx="10"/>
          </p:nvPr>
        </p:nvSpPr>
        <p:spPr/>
        <p:txBody>
          <a:bodyPr/>
          <a:lstStyle/>
          <a:p>
            <a:fld id="{B776C0C9-5303-E24F-AC1E-150A11D1B4EC}" type="datetimeFigureOut">
              <a:rPr lang="en-US" smtClean="0"/>
              <a:t>9/24/2023</a:t>
            </a:fld>
            <a:endParaRPr lang="en-US"/>
          </a:p>
        </p:txBody>
      </p:sp>
      <p:sp>
        <p:nvSpPr>
          <p:cNvPr id="5" name="Footer Placeholder 4">
            <a:extLst>
              <a:ext uri="{FF2B5EF4-FFF2-40B4-BE49-F238E27FC236}">
                <a16:creationId xmlns:a16="http://schemas.microsoft.com/office/drawing/2014/main" id="{F50A005F-5733-534A-90B8-10D4783720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339FEA-F112-4545-88D1-3BAFE1F5F76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933433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C27C8B-EBC7-994B-8DEE-E59A63B540F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0B2E9B-4D8D-5F45-A737-EF109E4A88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D745F5-48FC-DF47-AC39-9931721491FB}"/>
              </a:ext>
            </a:extLst>
          </p:cNvPr>
          <p:cNvSpPr>
            <a:spLocks noGrp="1"/>
          </p:cNvSpPr>
          <p:nvPr>
            <p:ph type="dt" sz="half" idx="10"/>
          </p:nvPr>
        </p:nvSpPr>
        <p:spPr/>
        <p:txBody>
          <a:bodyPr/>
          <a:lstStyle/>
          <a:p>
            <a:fld id="{B776C0C9-5303-E24F-AC1E-150A11D1B4EC}" type="datetimeFigureOut">
              <a:rPr lang="en-US" smtClean="0"/>
              <a:t>9/24/2023</a:t>
            </a:fld>
            <a:endParaRPr lang="en-US"/>
          </a:p>
        </p:txBody>
      </p:sp>
      <p:sp>
        <p:nvSpPr>
          <p:cNvPr id="5" name="Footer Placeholder 4">
            <a:extLst>
              <a:ext uri="{FF2B5EF4-FFF2-40B4-BE49-F238E27FC236}">
                <a16:creationId xmlns:a16="http://schemas.microsoft.com/office/drawing/2014/main" id="{45E5410C-9319-F041-9AD1-BAEE8C42C7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66B1B-4401-3949-8E3F-DE74B1B3F908}"/>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2476975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91E23-60B6-2845-B408-15FF7AFDA1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B21FD2-B6C2-8743-AE07-835F5777AD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F66F3F-FD51-2049-B519-C99C443784CC}"/>
              </a:ext>
            </a:extLst>
          </p:cNvPr>
          <p:cNvSpPr>
            <a:spLocks noGrp="1"/>
          </p:cNvSpPr>
          <p:nvPr>
            <p:ph type="dt" sz="half" idx="10"/>
          </p:nvPr>
        </p:nvSpPr>
        <p:spPr/>
        <p:txBody>
          <a:bodyPr/>
          <a:lstStyle/>
          <a:p>
            <a:fld id="{B776C0C9-5303-E24F-AC1E-150A11D1B4EC}" type="datetimeFigureOut">
              <a:rPr lang="en-US" smtClean="0"/>
              <a:t>9/24/2023</a:t>
            </a:fld>
            <a:endParaRPr lang="en-US"/>
          </a:p>
        </p:txBody>
      </p:sp>
      <p:sp>
        <p:nvSpPr>
          <p:cNvPr id="5" name="Footer Placeholder 4">
            <a:extLst>
              <a:ext uri="{FF2B5EF4-FFF2-40B4-BE49-F238E27FC236}">
                <a16:creationId xmlns:a16="http://schemas.microsoft.com/office/drawing/2014/main" id="{CB2D7152-3AF1-1A4A-9FC9-A66AEA65CB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0B2D6A-99AC-304C-8170-06D6A3033367}"/>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47447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9D835-D7D8-E44C-B5D6-C1F445CF5B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AC0E26-2F05-244D-8D0D-33A0D7FFCA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FFE58E-D6F3-B84B-B5D6-A60ECFA91179}"/>
              </a:ext>
            </a:extLst>
          </p:cNvPr>
          <p:cNvSpPr>
            <a:spLocks noGrp="1"/>
          </p:cNvSpPr>
          <p:nvPr>
            <p:ph type="dt" sz="half" idx="10"/>
          </p:nvPr>
        </p:nvSpPr>
        <p:spPr/>
        <p:txBody>
          <a:bodyPr/>
          <a:lstStyle/>
          <a:p>
            <a:fld id="{B776C0C9-5303-E24F-AC1E-150A11D1B4EC}" type="datetimeFigureOut">
              <a:rPr lang="en-US" smtClean="0"/>
              <a:t>9/24/2023</a:t>
            </a:fld>
            <a:endParaRPr lang="en-US"/>
          </a:p>
        </p:txBody>
      </p:sp>
      <p:sp>
        <p:nvSpPr>
          <p:cNvPr id="5" name="Footer Placeholder 4">
            <a:extLst>
              <a:ext uri="{FF2B5EF4-FFF2-40B4-BE49-F238E27FC236}">
                <a16:creationId xmlns:a16="http://schemas.microsoft.com/office/drawing/2014/main" id="{7BC3FB78-9681-7146-AD53-EA57328F86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EC779A-55A5-BE45-A8D8-A71BECA763C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082987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050B8-5BA9-F947-856C-4015DE6E6C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F89CCE-66CD-404C-9B48-2B417B1A7D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85F8E2-836F-E741-8B3E-38D70659F6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13EED2-D74F-0242-960A-9DA028BF03AE}"/>
              </a:ext>
            </a:extLst>
          </p:cNvPr>
          <p:cNvSpPr>
            <a:spLocks noGrp="1"/>
          </p:cNvSpPr>
          <p:nvPr>
            <p:ph type="dt" sz="half" idx="10"/>
          </p:nvPr>
        </p:nvSpPr>
        <p:spPr/>
        <p:txBody>
          <a:bodyPr/>
          <a:lstStyle/>
          <a:p>
            <a:fld id="{B776C0C9-5303-E24F-AC1E-150A11D1B4EC}" type="datetimeFigureOut">
              <a:rPr lang="en-US" smtClean="0"/>
              <a:t>9/24/2023</a:t>
            </a:fld>
            <a:endParaRPr lang="en-US"/>
          </a:p>
        </p:txBody>
      </p:sp>
      <p:sp>
        <p:nvSpPr>
          <p:cNvPr id="6" name="Footer Placeholder 5">
            <a:extLst>
              <a:ext uri="{FF2B5EF4-FFF2-40B4-BE49-F238E27FC236}">
                <a16:creationId xmlns:a16="http://schemas.microsoft.com/office/drawing/2014/main" id="{68C18D76-C842-324D-A767-B6AD3C3B0A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4A0260-4EB7-2F4A-AF6C-CCE1F372490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4022936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3A593-1C58-F246-85C8-B2A4B9E4A8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E1BA7F-C969-AB43-B91D-9FA0D9019A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08D577-1716-5843-A005-4AD6CE7C4D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107EE9-761C-0C46-BF82-DDCC0C446B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C56B46-B275-5146-BFCE-8343C6358C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8B2E11-6828-CC4D-B31C-D41754F808C4}"/>
              </a:ext>
            </a:extLst>
          </p:cNvPr>
          <p:cNvSpPr>
            <a:spLocks noGrp="1"/>
          </p:cNvSpPr>
          <p:nvPr>
            <p:ph type="dt" sz="half" idx="10"/>
          </p:nvPr>
        </p:nvSpPr>
        <p:spPr/>
        <p:txBody>
          <a:bodyPr/>
          <a:lstStyle/>
          <a:p>
            <a:fld id="{B776C0C9-5303-E24F-AC1E-150A11D1B4EC}" type="datetimeFigureOut">
              <a:rPr lang="en-US" smtClean="0"/>
              <a:t>9/24/2023</a:t>
            </a:fld>
            <a:endParaRPr lang="en-US"/>
          </a:p>
        </p:txBody>
      </p:sp>
      <p:sp>
        <p:nvSpPr>
          <p:cNvPr id="8" name="Footer Placeholder 7">
            <a:extLst>
              <a:ext uri="{FF2B5EF4-FFF2-40B4-BE49-F238E27FC236}">
                <a16:creationId xmlns:a16="http://schemas.microsoft.com/office/drawing/2014/main" id="{96DE111F-49A6-6E44-8F8F-6EBD90C5B6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5D1EF5-9600-F849-A6F8-EDE0E1DCAA64}"/>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181022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58C8B-3CD5-3C4B-8C68-1D0B1EFC05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618E93-0852-0745-A3F5-DCA3E741173A}"/>
              </a:ext>
            </a:extLst>
          </p:cNvPr>
          <p:cNvSpPr>
            <a:spLocks noGrp="1"/>
          </p:cNvSpPr>
          <p:nvPr>
            <p:ph type="dt" sz="half" idx="10"/>
          </p:nvPr>
        </p:nvSpPr>
        <p:spPr/>
        <p:txBody>
          <a:bodyPr/>
          <a:lstStyle/>
          <a:p>
            <a:fld id="{B776C0C9-5303-E24F-AC1E-150A11D1B4EC}" type="datetimeFigureOut">
              <a:rPr lang="en-US" smtClean="0"/>
              <a:t>9/24/2023</a:t>
            </a:fld>
            <a:endParaRPr lang="en-US"/>
          </a:p>
        </p:txBody>
      </p:sp>
      <p:sp>
        <p:nvSpPr>
          <p:cNvPr id="4" name="Footer Placeholder 3">
            <a:extLst>
              <a:ext uri="{FF2B5EF4-FFF2-40B4-BE49-F238E27FC236}">
                <a16:creationId xmlns:a16="http://schemas.microsoft.com/office/drawing/2014/main" id="{853020E4-EF38-8B40-B868-8D03F6480A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DCB915-5024-5E4A-AC02-DBCD9C7C9709}"/>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2298088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9/24/2023</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57BE1-EF87-5A44-B07B-4D0AFC95AF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9B1899-BA03-7249-8937-A29C7E0FBA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CBFCD2-F3AE-3E4D-8A23-D970BED57B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47E706-795F-1541-A991-E5826285AAF2}"/>
              </a:ext>
            </a:extLst>
          </p:cNvPr>
          <p:cNvSpPr>
            <a:spLocks noGrp="1"/>
          </p:cNvSpPr>
          <p:nvPr>
            <p:ph type="dt" sz="half" idx="10"/>
          </p:nvPr>
        </p:nvSpPr>
        <p:spPr/>
        <p:txBody>
          <a:bodyPr/>
          <a:lstStyle/>
          <a:p>
            <a:fld id="{B776C0C9-5303-E24F-AC1E-150A11D1B4EC}" type="datetimeFigureOut">
              <a:rPr lang="en-US" smtClean="0"/>
              <a:t>9/24/2023</a:t>
            </a:fld>
            <a:endParaRPr lang="en-US"/>
          </a:p>
        </p:txBody>
      </p:sp>
      <p:sp>
        <p:nvSpPr>
          <p:cNvPr id="6" name="Footer Placeholder 5">
            <a:extLst>
              <a:ext uri="{FF2B5EF4-FFF2-40B4-BE49-F238E27FC236}">
                <a16:creationId xmlns:a16="http://schemas.microsoft.com/office/drawing/2014/main" id="{6A52EF06-9C56-9D43-A3C8-19447C72D6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634BEA-B893-D948-89DD-8341AE8EF90B}"/>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11987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2FF4C-3DE3-CC45-B783-544E8DEECF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B5691C-B88E-984A-A13E-5428565C7F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54854A5-3C3A-4F46-91C4-C321D92F05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B5AFE7-93A9-1542-8655-CBC730CA48D8}"/>
              </a:ext>
            </a:extLst>
          </p:cNvPr>
          <p:cNvSpPr>
            <a:spLocks noGrp="1"/>
          </p:cNvSpPr>
          <p:nvPr>
            <p:ph type="dt" sz="half" idx="10"/>
          </p:nvPr>
        </p:nvSpPr>
        <p:spPr/>
        <p:txBody>
          <a:bodyPr/>
          <a:lstStyle/>
          <a:p>
            <a:fld id="{B776C0C9-5303-E24F-AC1E-150A11D1B4EC}" type="datetimeFigureOut">
              <a:rPr lang="en-US" smtClean="0"/>
              <a:t>9/24/2023</a:t>
            </a:fld>
            <a:endParaRPr lang="en-US"/>
          </a:p>
        </p:txBody>
      </p:sp>
      <p:sp>
        <p:nvSpPr>
          <p:cNvPr id="6" name="Footer Placeholder 5">
            <a:extLst>
              <a:ext uri="{FF2B5EF4-FFF2-40B4-BE49-F238E27FC236}">
                <a16:creationId xmlns:a16="http://schemas.microsoft.com/office/drawing/2014/main" id="{1072007C-1863-AD49-A24A-AB48C49E16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426D1F-2785-FF45-A60E-E7856A9FA62A}"/>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1287681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9/24/2023</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bbc.co.uk/bitesize/guides/z683rwx/revision/1"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452184-616A-3C5A-83A1-C1F4949DCB66}"/>
              </a:ext>
            </a:extLst>
          </p:cNvPr>
          <p:cNvSpPr>
            <a:spLocks noGrp="1" noRot="1" noMove="1" noResize="1" noEditPoints="1" noAdjustHandles="1" noChangeArrowheads="1" noChangeShapeType="1"/>
          </p:cNvSpPr>
          <p:nvPr/>
        </p:nvSpPr>
        <p:spPr>
          <a:xfrm>
            <a:off x="6110053" y="5728139"/>
            <a:ext cx="6081947" cy="1129860"/>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6110054" y="2754217"/>
            <a:ext cx="6088973" cy="2973921"/>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2A947F6-1B69-709F-552B-F5197D4394BF}"/>
              </a:ext>
            </a:extLst>
          </p:cNvPr>
          <p:cNvSpPr>
            <a:spLocks noGrp="1" noRot="1" noMove="1" noResize="1" noEditPoints="1" noAdjustHandles="1" noChangeArrowheads="1" noChangeShapeType="1"/>
          </p:cNvSpPr>
          <p:nvPr/>
        </p:nvSpPr>
        <p:spPr>
          <a:xfrm>
            <a:off x="7026" y="2754217"/>
            <a:ext cx="3022600" cy="410378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1" y="1"/>
            <a:ext cx="12192001" cy="2754216"/>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63177" y="269815"/>
            <a:ext cx="8039647" cy="1200329"/>
          </a:xfrm>
          <a:prstGeom prst="rect">
            <a:avLst/>
          </a:prstGeom>
          <a:noFill/>
        </p:spPr>
        <p:txBody>
          <a:bodyPr wrap="square" rtlCol="0">
            <a:spAutoFit/>
          </a:bodyPr>
          <a:lstStyle/>
          <a:p>
            <a:r>
              <a:rPr lang="en-US" sz="2400" dirty="0">
                <a:solidFill>
                  <a:schemeClr val="bg1"/>
                </a:solidFill>
                <a:latin typeface="Work Sans Light" pitchFamily="2" charset="0"/>
              </a:rPr>
              <a:t>Big Question: </a:t>
            </a:r>
          </a:p>
          <a:p>
            <a:r>
              <a:rPr lang="en-GB" sz="2400" dirty="0">
                <a:solidFill>
                  <a:schemeClr val="bg1"/>
                </a:solidFill>
                <a:effectLst/>
                <a:latin typeface="Work Sans Light" pitchFamily="2" charset="0"/>
                <a:ea typeface="Calibri" panose="020F0502020204030204" pitchFamily="34" charset="0"/>
                <a:cs typeface="Calibri Light" panose="020F0302020204030204" pitchFamily="34" charset="0"/>
              </a:rPr>
              <a:t>What responsibility has God given people about taking care of the world?</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799" y="37990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062660" y="1630908"/>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799" y="1547088"/>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US" sz="1400" b="1" dirty="0">
                <a:solidFill>
                  <a:schemeClr val="bg1"/>
                </a:solidFill>
                <a:latin typeface="Work Sans SemiBold" pitchFamily="2" charset="77"/>
              </a:rPr>
              <a:t>CREATION</a:t>
            </a:r>
          </a:p>
        </p:txBody>
      </p:sp>
      <p:sp>
        <p:nvSpPr>
          <p:cNvPr id="19" name="TextBox 18">
            <a:extLst>
              <a:ext uri="{FF2B5EF4-FFF2-40B4-BE49-F238E27FC236}">
                <a16:creationId xmlns:a16="http://schemas.microsoft.com/office/drawing/2014/main" id="{9DE66AFA-E74B-2A5B-54A9-042DB2229AA7}"/>
              </a:ext>
            </a:extLst>
          </p:cNvPr>
          <p:cNvSpPr txBox="1">
            <a:spLocks noGrp="1" noRot="1" noMove="1" noResize="1" noEditPoints="1" noAdjustHandles="1" noChangeArrowheads="1" noChangeShapeType="1"/>
          </p:cNvSpPr>
          <p:nvPr/>
        </p:nvSpPr>
        <p:spPr>
          <a:xfrm>
            <a:off x="6332401" y="5837356"/>
            <a:ext cx="4981012" cy="246221"/>
          </a:xfrm>
          <a:prstGeom prst="rect">
            <a:avLst/>
          </a:prstGeom>
          <a:noFill/>
          <a:ln>
            <a:noFill/>
          </a:ln>
        </p:spPr>
        <p:txBody>
          <a:bodyPr wrap="square" rtlCol="0">
            <a:spAutoFit/>
          </a:bodyPr>
          <a:lstStyle/>
          <a:p>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Sensitivities: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FCBEA29B-1814-54FD-DF6E-C7E229BB1571}"/>
              </a:ext>
            </a:extLst>
          </p:cNvPr>
          <p:cNvSpPr txBox="1">
            <a:spLocks noGrp="1" noRot="1" noMove="1" noResize="1" noEditPoints="1" noAdjustHandles="1" noChangeArrowheads="1" noChangeShapeType="1"/>
          </p:cNvSpPr>
          <p:nvPr/>
        </p:nvSpPr>
        <p:spPr>
          <a:xfrm>
            <a:off x="6332401" y="2894213"/>
            <a:ext cx="2761778" cy="246221"/>
          </a:xfrm>
          <a:prstGeom prst="rect">
            <a:avLst/>
          </a:prstGeom>
          <a:noFill/>
        </p:spPr>
        <p:txBody>
          <a:bodyPr wrap="square" rtlCol="0">
            <a:spAutoFit/>
          </a:bodyPr>
          <a:lstStyle/>
          <a:p>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Religious vocabulary:</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7A0B1AB5-C845-D825-5E53-42CB9D3C4090}"/>
              </a:ext>
            </a:extLst>
          </p:cNvPr>
          <p:cNvSpPr txBox="1">
            <a:spLocks noGrp="1" noRot="1" noMove="1" noResize="1" noEditPoints="1" noAdjustHandles="1" noChangeArrowheads="1" noChangeShapeType="1"/>
          </p:cNvSpPr>
          <p:nvPr/>
        </p:nvSpPr>
        <p:spPr>
          <a:xfrm>
            <a:off x="208891" y="2894213"/>
            <a:ext cx="2618869" cy="430887"/>
          </a:xfrm>
          <a:prstGeom prst="rect">
            <a:avLst/>
          </a:prstGeom>
          <a:noFill/>
          <a:ln>
            <a:noFill/>
          </a:ln>
        </p:spPr>
        <p:txBody>
          <a:bodyPr wrap="square" rtlCol="0">
            <a:spAutoFit/>
          </a:bodyPr>
          <a:lstStyle/>
          <a:p>
            <a:r>
              <a:rPr lang="en-GB" sz="1100" b="1" dirty="0">
                <a:solidFill>
                  <a:srgbClr val="55345A"/>
                </a:solidFill>
                <a:effectLst/>
                <a:latin typeface="Work Sans" pitchFamily="2" charset="0"/>
                <a:ea typeface="Calibri" panose="020F0502020204030204" pitchFamily="34" charset="0"/>
                <a:cs typeface="Calibri Light" panose="020F0302020204030204" pitchFamily="34" charset="0"/>
              </a:rPr>
              <a:t>What a child needs to know and remember by the end of the unit:</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01A8AF2B-B012-DE6B-49EA-3445979E1B01}"/>
              </a:ext>
            </a:extLst>
          </p:cNvPr>
          <p:cNvSpPr txBox="1">
            <a:spLocks noGrp="1" noRot="1" noMove="1" noResize="1" noEditPoints="1" noAdjustHandles="1" noChangeArrowheads="1" noChangeShapeType="1"/>
          </p:cNvSpPr>
          <p:nvPr/>
        </p:nvSpPr>
        <p:spPr>
          <a:xfrm>
            <a:off x="3231259" y="2894213"/>
            <a:ext cx="2676930" cy="918649"/>
          </a:xfrm>
          <a:prstGeom prst="rect">
            <a:avLst/>
          </a:prstGeom>
          <a:noFill/>
          <a:ln>
            <a:noFill/>
          </a:ln>
        </p:spPr>
        <p:txBody>
          <a:bodyPr wrap="square" rtlCol="0">
            <a:spAutoFit/>
          </a:bodyPr>
          <a:lstStyle/>
          <a:p>
            <a:r>
              <a:rPr lang="en-GB" sz="1100" b="1" dirty="0">
                <a:solidFill>
                  <a:srgbClr val="55345A"/>
                </a:solidFill>
                <a:effectLst/>
                <a:latin typeface="Work Sans" pitchFamily="2" charset="0"/>
                <a:ea typeface="Calibri" panose="020F0502020204030204" pitchFamily="34" charset="0"/>
                <a:cs typeface="Calibri Light" panose="020F0302020204030204" pitchFamily="34" charset="0"/>
              </a:rPr>
              <a:t>What a child should be able to do (Assessment):</a:t>
            </a:r>
            <a:br>
              <a:rPr lang="en-GB" sz="950" b="1" dirty="0">
                <a:solidFill>
                  <a:srgbClr val="55345A"/>
                </a:solidFill>
                <a:effectLst/>
                <a:latin typeface="Work Sans" pitchFamily="2" charset="0"/>
                <a:ea typeface="Calibri" panose="020F0502020204030204" pitchFamily="34" charset="0"/>
                <a:cs typeface="Calibri Light" panose="020F0302020204030204" pitchFamily="34" charset="0"/>
              </a:rPr>
            </a:br>
            <a:endParaRPr lang="en-GB" sz="95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Beliefs, teachings, sources of wisdom and authority:</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225109BB-EB7C-0FA7-B875-2EC8B0B1C1CC}"/>
              </a:ext>
            </a:extLst>
          </p:cNvPr>
          <p:cNvSpPr txBox="1">
            <a:spLocks/>
          </p:cNvSpPr>
          <p:nvPr/>
        </p:nvSpPr>
        <p:spPr>
          <a:xfrm>
            <a:off x="9084856" y="3109656"/>
            <a:ext cx="3059349" cy="2503249"/>
          </a:xfrm>
          <a:prstGeom prst="rect">
            <a:avLst/>
          </a:prstGeom>
          <a:noFill/>
          <a:ln>
            <a:noFill/>
          </a:ln>
        </p:spPr>
        <p:txBody>
          <a:bodyPr wrap="square" rtlCol="0">
            <a:spAutoFit/>
          </a:bodyPr>
          <a:lstStyle/>
          <a:p>
            <a:pPr marL="171450" lvl="0" indent="-171450">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Calibri Light" panose="020F0302020204030204" pitchFamily="34" charset="0"/>
              </a:rPr>
              <a:t>Steward/stewardship:</a:t>
            </a: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  Taking responsibility for looking after or caring for something on behalf  of another person.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800"/>
              </a:spcAft>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Calibri Light" panose="020F0302020204030204" pitchFamily="34" charset="0"/>
              </a:rPr>
              <a:t>Adam and Eve:</a:t>
            </a: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  The first people God created.</a:t>
            </a:r>
            <a:endParaRPr lang="en-GB" sz="1000" dirty="0">
              <a:latin typeface="Work Sans" pitchFamily="2" charset="0"/>
              <a:ea typeface="Times New Roman" panose="02020603050405020304" pitchFamily="18" charset="0"/>
              <a:cs typeface="Times New Roman" panose="02020603050405020304" pitchFamily="18" charset="0"/>
            </a:endParaRPr>
          </a:p>
          <a:p>
            <a:pPr marL="171450" lvl="0" indent="-171450">
              <a:spcAft>
                <a:spcPts val="800"/>
              </a:spcAft>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Calibri Light" panose="020F0302020204030204" pitchFamily="34" charset="0"/>
              </a:rPr>
              <a:t>God’s image:</a:t>
            </a: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  </a:t>
            </a:r>
            <a:r>
              <a:rPr lang="en-GB" sz="1000" dirty="0">
                <a:solidFill>
                  <a:srgbClr val="000000"/>
                </a:solidFill>
                <a:effectLst/>
                <a:latin typeface="Work Sans" pitchFamily="2" charset="0"/>
                <a:ea typeface="Calibri" panose="020F0502020204030204" pitchFamily="34" charset="0"/>
                <a:cs typeface="Calibri Light" panose="020F0302020204030204" pitchFamily="34" charset="0"/>
              </a:rPr>
              <a:t>Humans have been given “power to share in God’s rule or administration of the earth’s resources and creatures.” 1 When one reads Genesis 1:26-27 with this in mind, the point becomes fairly obvious: “Let us make humankind in our image, according to our likeness, and let them have dominion over the fish…birds…cattle…wild animals…creeping things” (NRSV).</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BBD0E2F0-DFE2-AAEC-FB94-EABF9A7B52B4}"/>
              </a:ext>
            </a:extLst>
          </p:cNvPr>
          <p:cNvSpPr txBox="1">
            <a:spLocks noGrp="1" noRot="1" noMove="1" noResize="1" noEditPoints="1" noAdjustHandles="1" noChangeArrowheads="1" noChangeShapeType="1"/>
          </p:cNvSpPr>
          <p:nvPr/>
        </p:nvSpPr>
        <p:spPr>
          <a:xfrm>
            <a:off x="2488505" y="1500776"/>
            <a:ext cx="7988992" cy="1169551"/>
          </a:xfrm>
          <a:prstGeom prst="rect">
            <a:avLst/>
          </a:prstGeom>
          <a:noFill/>
        </p:spPr>
        <p:txBody>
          <a:bodyPr wrap="square" lIns="91440" tIns="45720" rIns="91440" bIns="45720" rtlCol="0" anchor="t">
            <a:spAutoFit/>
          </a:bodyPr>
          <a:lstStyle/>
          <a:p>
            <a:r>
              <a:rPr lang="en-GB" sz="1000" b="1" dirty="0">
                <a:solidFill>
                  <a:schemeClr val="bg1"/>
                </a:solidFill>
                <a:effectLst/>
                <a:latin typeface="Work Sans" pitchFamily="2" charset="0"/>
                <a:ea typeface="Calibri" panose="020F0502020204030204" pitchFamily="34" charset="0"/>
                <a:cs typeface="Calibri Light" panose="020F0302020204030204" pitchFamily="34" charset="0"/>
              </a:rPr>
              <a:t>Weekly questions:</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a:ea typeface="Times New Roman" panose="02020603050405020304" pitchFamily="18" charset="0"/>
                <a:cs typeface="Times New Roman"/>
              </a:rPr>
              <a:t>Week 1:</a:t>
            </a:r>
            <a:r>
              <a:rPr lang="en-GB" sz="1000" b="1" dirty="0">
                <a:solidFill>
                  <a:schemeClr val="bg1"/>
                </a:solidFill>
                <a:latin typeface="Work Sans"/>
                <a:ea typeface="Times New Roman" panose="02020603050405020304" pitchFamily="18" charset="0"/>
                <a:cs typeface="Times New Roman"/>
              </a:rPr>
              <a:t>  </a:t>
            </a:r>
            <a:r>
              <a:rPr lang="en-GB" sz="1000" kern="1200" dirty="0">
                <a:solidFill>
                  <a:schemeClr val="bg1"/>
                </a:solidFill>
                <a:effectLst/>
                <a:latin typeface="Work Sans"/>
                <a:ea typeface="Times New Roman" panose="02020603050405020304" pitchFamily="18" charset="0"/>
                <a:cs typeface="Calibri Light"/>
              </a:rPr>
              <a:t>What does the story of creation teach us about the world?</a:t>
            </a:r>
            <a:br>
              <a:rPr lang="en-GB" sz="1000" kern="1200" dirty="0">
                <a:effectLst/>
                <a:latin typeface="Work Sans" pitchFamily="2" charset="0"/>
                <a:ea typeface="Times New Roman" panose="02020603050405020304" pitchFamily="18" charset="0"/>
                <a:cs typeface="Calibri Light" panose="020F0302020204030204" pitchFamily="34" charset="0"/>
              </a:rPr>
            </a:br>
            <a:r>
              <a:rPr lang="en-GB" sz="1000" b="1" kern="1200" dirty="0">
                <a:solidFill>
                  <a:schemeClr val="bg1"/>
                </a:solidFill>
                <a:effectLst/>
                <a:latin typeface="Work Sans"/>
                <a:ea typeface="Times New Roman" panose="02020603050405020304" pitchFamily="18" charset="0"/>
                <a:cs typeface="Calibri Light"/>
              </a:rPr>
              <a:t>Week 2:</a:t>
            </a:r>
            <a:r>
              <a:rPr lang="en-GB" sz="1000" b="1" dirty="0">
                <a:solidFill>
                  <a:schemeClr val="bg1"/>
                </a:solidFill>
                <a:latin typeface="Work Sans"/>
                <a:ea typeface="Times New Roman" panose="02020603050405020304" pitchFamily="18" charset="0"/>
                <a:cs typeface="Calibri Light"/>
              </a:rPr>
              <a:t>  </a:t>
            </a:r>
            <a:r>
              <a:rPr lang="en-GB" sz="1000" kern="1200" dirty="0">
                <a:solidFill>
                  <a:schemeClr val="bg1"/>
                </a:solidFill>
                <a:effectLst/>
                <a:latin typeface="Work Sans"/>
                <a:ea typeface="Times New Roman" panose="02020603050405020304" pitchFamily="18" charset="0"/>
                <a:cs typeface="Calibri Light"/>
              </a:rPr>
              <a:t>How do people treat God’s creation? </a:t>
            </a:r>
            <a:br>
              <a:rPr lang="en-GB" sz="1000" kern="1200" dirty="0">
                <a:effectLst/>
                <a:latin typeface="Work Sans" pitchFamily="2" charset="0"/>
                <a:ea typeface="Times New Roman" panose="02020603050405020304" pitchFamily="18" charset="0"/>
                <a:cs typeface="Calibri Light" panose="020F0302020204030204" pitchFamily="34" charset="0"/>
              </a:rPr>
            </a:br>
            <a:r>
              <a:rPr lang="en-GB" sz="1000" b="1" kern="1200" dirty="0">
                <a:solidFill>
                  <a:schemeClr val="bg1"/>
                </a:solidFill>
                <a:effectLst/>
                <a:latin typeface="Work Sans"/>
                <a:ea typeface="Times New Roman" panose="02020603050405020304" pitchFamily="18" charset="0"/>
                <a:cs typeface="Calibri Light"/>
              </a:rPr>
              <a:t>Week 3:</a:t>
            </a:r>
            <a:r>
              <a:rPr lang="en-GB" sz="1000" dirty="0">
                <a:solidFill>
                  <a:schemeClr val="bg1"/>
                </a:solidFill>
                <a:latin typeface="Work Sans"/>
                <a:ea typeface="Times New Roman" panose="02020603050405020304" pitchFamily="18" charset="0"/>
                <a:cs typeface="Calibri Light"/>
              </a:rPr>
              <a:t> </a:t>
            </a:r>
            <a:r>
              <a:rPr lang="en-GB" sz="1000" kern="1200" dirty="0">
                <a:solidFill>
                  <a:schemeClr val="bg1"/>
                </a:solidFill>
                <a:effectLst/>
                <a:latin typeface="Work Sans"/>
                <a:ea typeface="Times New Roman" panose="02020603050405020304" pitchFamily="18" charset="0"/>
                <a:cs typeface="Calibri Light"/>
              </a:rPr>
              <a:t> How should Christians follow God’s instructions for taking care of creation?</a:t>
            </a:r>
            <a:br>
              <a:rPr lang="en-GB" sz="1000" kern="1200" dirty="0">
                <a:effectLst/>
                <a:latin typeface="Work Sans" pitchFamily="2" charset="0"/>
                <a:ea typeface="Times New Roman" panose="02020603050405020304" pitchFamily="18" charset="0"/>
                <a:cs typeface="Calibri Light" panose="020F0302020204030204" pitchFamily="34" charset="0"/>
              </a:rPr>
            </a:br>
            <a:r>
              <a:rPr lang="en-GB" sz="1000" b="1" kern="1200" dirty="0">
                <a:solidFill>
                  <a:schemeClr val="bg1"/>
                </a:solidFill>
                <a:effectLst/>
                <a:latin typeface="Work Sans"/>
                <a:ea typeface="Times New Roman" panose="02020603050405020304" pitchFamily="18" charset="0"/>
                <a:cs typeface="Calibri Light"/>
              </a:rPr>
              <a:t>Week 4:</a:t>
            </a:r>
            <a:r>
              <a:rPr lang="en-GB" sz="1000" b="1" dirty="0">
                <a:solidFill>
                  <a:schemeClr val="bg1"/>
                </a:solidFill>
                <a:latin typeface="Work Sans"/>
                <a:ea typeface="Times New Roman" panose="02020603050405020304" pitchFamily="18" charset="0"/>
                <a:cs typeface="Calibri Light"/>
              </a:rPr>
              <a:t> </a:t>
            </a:r>
            <a:r>
              <a:rPr lang="en-GB" sz="1000" b="1" kern="1200" dirty="0">
                <a:solidFill>
                  <a:schemeClr val="bg1"/>
                </a:solidFill>
                <a:effectLst/>
                <a:latin typeface="Work Sans"/>
                <a:ea typeface="Times New Roman" panose="02020603050405020304" pitchFamily="18" charset="0"/>
                <a:cs typeface="Calibri Light"/>
              </a:rPr>
              <a:t> </a:t>
            </a:r>
            <a:r>
              <a:rPr lang="en-GB" sz="1000" kern="1200" dirty="0">
                <a:solidFill>
                  <a:schemeClr val="bg1"/>
                </a:solidFill>
                <a:effectLst/>
                <a:latin typeface="Work Sans"/>
                <a:ea typeface="Times New Roman" panose="02020603050405020304" pitchFamily="18" charset="0"/>
                <a:cs typeface="Calibri Light"/>
              </a:rPr>
              <a:t>What would you like to ask about creation?</a:t>
            </a:r>
            <a:br>
              <a:rPr lang="en-GB" sz="1000" kern="1200" dirty="0">
                <a:effectLst/>
                <a:latin typeface="Work Sans" pitchFamily="2" charset="0"/>
                <a:ea typeface="Times New Roman" panose="02020603050405020304" pitchFamily="18" charset="0"/>
                <a:cs typeface="Calibri Light" panose="020F0302020204030204" pitchFamily="34" charset="0"/>
              </a:rPr>
            </a:br>
            <a:r>
              <a:rPr lang="en-GB" sz="1000" b="1" kern="1200" dirty="0">
                <a:solidFill>
                  <a:schemeClr val="bg1"/>
                </a:solidFill>
                <a:effectLst/>
                <a:latin typeface="Work Sans"/>
                <a:ea typeface="Times New Roman" panose="02020603050405020304" pitchFamily="18" charset="0"/>
                <a:cs typeface="Calibri Light"/>
              </a:rPr>
              <a:t>Week 5:</a:t>
            </a:r>
            <a:r>
              <a:rPr lang="en-GB" sz="1000" b="1" dirty="0">
                <a:solidFill>
                  <a:schemeClr val="bg1"/>
                </a:solidFill>
                <a:latin typeface="Work Sans"/>
                <a:ea typeface="Times New Roman" panose="02020603050405020304" pitchFamily="18" charset="0"/>
                <a:cs typeface="Calibri Light"/>
              </a:rPr>
              <a:t>  </a:t>
            </a:r>
            <a:r>
              <a:rPr lang="en-GB" sz="1000" kern="1200" dirty="0">
                <a:solidFill>
                  <a:schemeClr val="bg1"/>
                </a:solidFill>
                <a:effectLst/>
                <a:latin typeface="Work Sans"/>
                <a:ea typeface="Times New Roman" panose="02020603050405020304" pitchFamily="18" charset="0"/>
                <a:cs typeface="Calibri Light"/>
              </a:rPr>
              <a:t>What does it mean for a Christian to be made in God’s image?</a:t>
            </a:r>
            <a:br>
              <a:rPr lang="en-GB" sz="1000" kern="1200" dirty="0">
                <a:effectLst/>
                <a:latin typeface="Work Sans" pitchFamily="2" charset="0"/>
                <a:ea typeface="Times New Roman" panose="02020603050405020304" pitchFamily="18" charset="0"/>
                <a:cs typeface="Calibri Light" panose="020F0302020204030204" pitchFamily="34" charset="0"/>
              </a:rPr>
            </a:br>
            <a:r>
              <a:rPr lang="en-GB" sz="1000" b="1" kern="1200" dirty="0">
                <a:solidFill>
                  <a:schemeClr val="bg1"/>
                </a:solidFill>
                <a:effectLst/>
                <a:latin typeface="Work Sans"/>
                <a:ea typeface="Times New Roman" panose="02020603050405020304" pitchFamily="18" charset="0"/>
                <a:cs typeface="Calibri Light"/>
              </a:rPr>
              <a:t>Week 6:</a:t>
            </a:r>
            <a:r>
              <a:rPr lang="en-GB" sz="1000" b="1" dirty="0">
                <a:solidFill>
                  <a:schemeClr val="bg1"/>
                </a:solidFill>
                <a:latin typeface="Work Sans"/>
                <a:ea typeface="Times New Roman" panose="02020603050405020304" pitchFamily="18" charset="0"/>
                <a:cs typeface="Calibri Light"/>
              </a:rPr>
              <a:t>  </a:t>
            </a:r>
            <a:r>
              <a:rPr lang="en-GB" sz="1000" kern="1200" dirty="0">
                <a:solidFill>
                  <a:schemeClr val="bg1"/>
                </a:solidFill>
                <a:effectLst/>
                <a:latin typeface="Work Sans"/>
                <a:ea typeface="Times New Roman" panose="02020603050405020304" pitchFamily="18" charset="0"/>
                <a:cs typeface="Calibri Light"/>
              </a:rPr>
              <a:t>How do Christians’ care for the people God created?</a:t>
            </a:r>
            <a:endParaRPr lang="en-GB" sz="1000" b="1" kern="1200" dirty="0">
              <a:solidFill>
                <a:schemeClr val="bg1"/>
              </a:solidFill>
              <a:effectLst/>
              <a:latin typeface="Work Sans"/>
              <a:ea typeface="Times New Roman" panose="02020603050405020304" pitchFamily="18" charset="0"/>
              <a:cs typeface="Calibri Light"/>
            </a:endParaRPr>
          </a:p>
        </p:txBody>
      </p:sp>
      <p:sp>
        <p:nvSpPr>
          <p:cNvPr id="9" name="TextBox 8">
            <a:extLst>
              <a:ext uri="{FF2B5EF4-FFF2-40B4-BE49-F238E27FC236}">
                <a16:creationId xmlns:a16="http://schemas.microsoft.com/office/drawing/2014/main" id="{6C35D458-9948-C6DC-F8B5-04213D6D212E}"/>
              </a:ext>
            </a:extLst>
          </p:cNvPr>
          <p:cNvSpPr txBox="1">
            <a:spLocks noGrp="1" noRot="1" noMove="1" noResize="1" noEditPoints="1" noAdjustHandles="1" noChangeArrowheads="1" noChangeShapeType="1"/>
          </p:cNvSpPr>
          <p:nvPr/>
        </p:nvSpPr>
        <p:spPr>
          <a:xfrm>
            <a:off x="3206836" y="5245647"/>
            <a:ext cx="2676931" cy="433901"/>
          </a:xfrm>
          <a:prstGeom prst="rect">
            <a:avLst/>
          </a:prstGeom>
          <a:noFill/>
          <a:ln>
            <a:noFill/>
          </a:ln>
        </p:spPr>
        <p:txBody>
          <a:bodyPr wrap="square" rtlCol="0">
            <a:spAutoFit/>
          </a:bodyPr>
          <a:lstStyle/>
          <a:p>
            <a:pPr>
              <a:lnSpc>
                <a:spcPct val="115000"/>
              </a:lnSpc>
              <a:spcAft>
                <a:spcPts val="1000"/>
              </a:spcAft>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Questions of purpose, meaning and truth:</a:t>
            </a:r>
          </a:p>
        </p:txBody>
      </p:sp>
      <p:sp>
        <p:nvSpPr>
          <p:cNvPr id="13" name="TextBox 12">
            <a:extLst>
              <a:ext uri="{FF2B5EF4-FFF2-40B4-BE49-F238E27FC236}">
                <a16:creationId xmlns:a16="http://schemas.microsoft.com/office/drawing/2014/main" id="{5E1B86E6-EAA0-88CD-5DE6-D2F25A2BC65F}"/>
              </a:ext>
            </a:extLst>
          </p:cNvPr>
          <p:cNvSpPr txBox="1">
            <a:spLocks noGrp="1" noRot="1" noMove="1" noResize="1" noEditPoints="1" noAdjustHandles="1" noChangeArrowheads="1" noChangeShapeType="1"/>
          </p:cNvSpPr>
          <p:nvPr/>
        </p:nvSpPr>
        <p:spPr>
          <a:xfrm>
            <a:off x="6342770" y="3113425"/>
            <a:ext cx="2761778" cy="2367123"/>
          </a:xfrm>
          <a:prstGeom prst="rect">
            <a:avLst/>
          </a:prstGeom>
          <a:noFill/>
          <a:ln>
            <a:noFill/>
          </a:ln>
        </p:spPr>
        <p:txBody>
          <a:bodyPr wrap="square" lIns="91440" tIns="45720" rIns="91440" bIns="45720" rtlCol="0" anchor="t">
            <a:spAutoFit/>
          </a:bodyPr>
          <a:lstStyle/>
          <a:p>
            <a:pPr marL="171450" lvl="0" indent="-171450">
              <a:lnSpc>
                <a:spcPct val="106000"/>
              </a:lnSpc>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Calibri Light" panose="020F0302020204030204" pitchFamily="34" charset="0"/>
              </a:rPr>
              <a:t>Christian:</a:t>
            </a: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  Someone who professes belief in the teachings of Jesus Christ.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Calibri Light" panose="020F0302020204030204" pitchFamily="34" charset="0"/>
              </a:rPr>
              <a:t>God:</a:t>
            </a: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  Creator and ruler of the universe.  The supreme being.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Calibri Light" panose="020F0302020204030204" pitchFamily="34" charset="0"/>
              </a:rPr>
              <a:t>Creator:</a:t>
            </a: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  The one who creates and brings something into being.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Calibri Light" panose="020F0302020204030204" pitchFamily="34" charset="0"/>
              </a:rPr>
              <a:t>Bible:</a:t>
            </a: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  Holy scriptures for Christians,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b="1" kern="1200" dirty="0">
                <a:solidFill>
                  <a:srgbClr val="000000"/>
                </a:solidFill>
                <a:effectLst/>
                <a:latin typeface="Work Sans"/>
                <a:ea typeface="Times New Roman" panose="02020603050405020304" pitchFamily="18" charset="0"/>
                <a:cs typeface="Calibri Light"/>
              </a:rPr>
              <a:t>Old Testament:</a:t>
            </a:r>
            <a:r>
              <a:rPr lang="en-GB" sz="1000" kern="1200" dirty="0">
                <a:solidFill>
                  <a:srgbClr val="000000"/>
                </a:solidFill>
                <a:effectLst/>
                <a:latin typeface="Work Sans"/>
                <a:ea typeface="Times New Roman" panose="02020603050405020304" pitchFamily="18" charset="0"/>
                <a:cs typeface="Calibri Light"/>
              </a:rPr>
              <a:t> </a:t>
            </a:r>
            <a:r>
              <a:rPr lang="en-GB" sz="1000" dirty="0">
                <a:effectLst/>
                <a:latin typeface="Work Sans"/>
                <a:ea typeface="Calibri"/>
                <a:cs typeface="Calibri Light"/>
              </a:rPr>
              <a:t>That part of the Canon of Christian Scriptures which the Church shares with Judaism, comprising of </a:t>
            </a:r>
            <a:r>
              <a:rPr lang="en-GB" sz="1000" dirty="0">
                <a:latin typeface="Work Sans"/>
                <a:ea typeface="Calibri"/>
                <a:cs typeface="Calibri Light"/>
              </a:rPr>
              <a:t>39</a:t>
            </a:r>
            <a:r>
              <a:rPr lang="en-GB" sz="1000" dirty="0">
                <a:effectLst/>
                <a:latin typeface="Work Sans"/>
                <a:ea typeface="Calibri"/>
                <a:cs typeface="Calibri Light"/>
              </a:rPr>
              <a:t> books.</a:t>
            </a:r>
          </a:p>
          <a:p>
            <a:pPr marL="171450" indent="-171450">
              <a:lnSpc>
                <a:spcPct val="106000"/>
              </a:lnSpc>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Calibri Light" panose="020F0302020204030204" pitchFamily="34" charset="0"/>
              </a:rPr>
              <a:t>Genesis:</a:t>
            </a: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  First book of the Bible.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lnSpc>
                <a:spcPct val="106000"/>
              </a:lnSpc>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Calibri Light" panose="020F0302020204030204" pitchFamily="34" charset="0"/>
              </a:rPr>
              <a:t>Responsibility:</a:t>
            </a: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  Taking ownership of something.</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6FD7FC7D-50E6-65D0-7BFD-0BE38D4C8303}"/>
              </a:ext>
            </a:extLst>
          </p:cNvPr>
          <p:cNvSpPr txBox="1">
            <a:spLocks noGrp="1" noRot="1" noMove="1" noResize="1" noEditPoints="1" noAdjustHandles="1" noChangeArrowheads="1" noChangeShapeType="1"/>
          </p:cNvSpPr>
          <p:nvPr/>
        </p:nvSpPr>
        <p:spPr>
          <a:xfrm>
            <a:off x="3206835" y="3768319"/>
            <a:ext cx="2722432" cy="1477328"/>
          </a:xfrm>
          <a:prstGeom prst="rect">
            <a:avLst/>
          </a:prstGeom>
          <a:noFill/>
          <a:ln>
            <a:noFill/>
          </a:ln>
        </p:spPr>
        <p:txBody>
          <a:bodyPr wrap="square" rtlCol="0">
            <a:spAutoFit/>
          </a:bodyPr>
          <a:lstStyle/>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I can talk about the creation story.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I can retell the creation story and talk about what it might mean for a Christion.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800"/>
              </a:spcAf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I can retell the creation story and give some examples of what a Christion might do to take care of the world and God’s people.  (GD)</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07E106BD-1214-9D6F-93F3-7E25697C4FE0}"/>
              </a:ext>
            </a:extLst>
          </p:cNvPr>
          <p:cNvSpPr txBox="1">
            <a:spLocks noGrp="1" noRot="1" noMove="1" noResize="1" noEditPoints="1" noAdjustHandles="1" noChangeArrowheads="1" noChangeShapeType="1"/>
          </p:cNvSpPr>
          <p:nvPr/>
        </p:nvSpPr>
        <p:spPr>
          <a:xfrm>
            <a:off x="3206833" y="5632727"/>
            <a:ext cx="2722432" cy="1169551"/>
          </a:xfrm>
          <a:prstGeom prst="rect">
            <a:avLst/>
          </a:prstGeom>
          <a:noFill/>
          <a:ln>
            <a:noFill/>
          </a:ln>
        </p:spPr>
        <p:txBody>
          <a:bodyPr wrap="square" rtlCol="0">
            <a:spAutoFit/>
          </a:bodyPr>
          <a:lstStyle/>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I can talk about why it’s important to take care of the world.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I can talk about what I can do to take care of the world.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800"/>
              </a:spcAf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I can talk about what I can do to take care of the world and what difference it can make.  (GD)</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256E7E99-1FD3-56A4-D465-4DD000894FCE}"/>
              </a:ext>
            </a:extLst>
          </p:cNvPr>
          <p:cNvSpPr txBox="1">
            <a:spLocks noGrp="1" noRot="1" noMove="1" noResize="1" noEditPoints="1" noAdjustHandles="1" noChangeArrowheads="1" noChangeShapeType="1"/>
          </p:cNvSpPr>
          <p:nvPr/>
        </p:nvSpPr>
        <p:spPr>
          <a:xfrm>
            <a:off x="208891" y="3316397"/>
            <a:ext cx="2618869" cy="2717603"/>
          </a:xfrm>
          <a:prstGeom prst="rect">
            <a:avLst/>
          </a:prstGeom>
          <a:noFill/>
          <a:ln>
            <a:noFill/>
          </a:ln>
        </p:spPr>
        <p:txBody>
          <a:bodyPr wrap="square" rtlCol="0">
            <a:spAutoFit/>
          </a:bodyPr>
          <a:lstStyle/>
          <a:p>
            <a:pPr marL="342900" lvl="0" indent="-342900">
              <a:lnSpc>
                <a:spcPct val="107000"/>
              </a:lnSpc>
              <a:buFont typeface="Arial" panose="020B0604020202020204" pitchFamily="34" charset="0"/>
              <a:buChar char="•"/>
              <a:tabLst>
                <a:tab pos="228600" algn="l"/>
                <a:tab pos="457200" algn="l"/>
              </a:tabLst>
            </a:pPr>
            <a:r>
              <a:rPr lang="en-GB" sz="1000" b="0" i="0" u="none" strike="noStrike" dirty="0">
                <a:solidFill>
                  <a:srgbClr val="000000"/>
                </a:solidFill>
                <a:effectLst/>
                <a:latin typeface="Work Sans" pitchFamily="2" charset="0"/>
              </a:rPr>
              <a:t>To know and remember the meaning of the core concept:  Creation.</a:t>
            </a:r>
            <a:endParaRPr lang="en-GB" sz="1000" dirty="0">
              <a:effectLst/>
              <a:latin typeface="Work Sans" pitchFamily="2" charset="0"/>
              <a:ea typeface="Times New Roman" panose="02020603050405020304" pitchFamily="18" charset="0"/>
              <a:cs typeface="Calibri Light" panose="020F0302020204030204" pitchFamily="34" charset="0"/>
            </a:endParaRPr>
          </a:p>
          <a:p>
            <a:pPr marL="342900" lvl="0" indent="-342900">
              <a:lnSpc>
                <a:spcPct val="107000"/>
              </a:lnSpc>
              <a:buFont typeface="Arial" panose="020B0604020202020204" pitchFamily="34" charset="0"/>
              <a:buChar char="•"/>
              <a:tabLst>
                <a:tab pos="228600" algn="l"/>
                <a:tab pos="457200" algn="l"/>
              </a:tabLst>
            </a:pPr>
            <a:r>
              <a:rPr lang="en-GB" sz="1000" dirty="0">
                <a:effectLst/>
                <a:latin typeface="Work Sans" pitchFamily="2" charset="0"/>
                <a:ea typeface="Times New Roman" panose="02020603050405020304" pitchFamily="18" charset="0"/>
                <a:cs typeface="Calibri Light" panose="020F0302020204030204" pitchFamily="34" charset="0"/>
              </a:rPr>
              <a:t>To know the core concept:  Creation.</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tabLst>
                <a:tab pos="228600" algn="l"/>
                <a:tab pos="457200" algn="l"/>
              </a:tabLst>
            </a:pPr>
            <a:r>
              <a:rPr lang="en-GB" sz="1000" dirty="0">
                <a:effectLst/>
                <a:latin typeface="Work Sans" pitchFamily="2" charset="0"/>
                <a:ea typeface="Times New Roman" panose="02020603050405020304" pitchFamily="18" charset="0"/>
                <a:cs typeface="Calibri Light" panose="020F0302020204030204" pitchFamily="34" charset="0"/>
              </a:rPr>
              <a:t>To know the creation story and where it comes in the Bible. (Old Testament)</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tabLst>
                <a:tab pos="228600" algn="l"/>
                <a:tab pos="457200" algn="l"/>
              </a:tabLst>
            </a:pPr>
            <a:r>
              <a:rPr lang="en-GB" sz="1000" dirty="0">
                <a:effectLst/>
                <a:latin typeface="Work Sans" pitchFamily="2" charset="0"/>
                <a:ea typeface="Times New Roman" panose="02020603050405020304" pitchFamily="18" charset="0"/>
                <a:cs typeface="Calibri Light" panose="020F0302020204030204" pitchFamily="34" charset="0"/>
              </a:rPr>
              <a:t>To understand what it means to be made in God’s image.</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tabLst>
                <a:tab pos="228600" algn="l"/>
                <a:tab pos="457200" algn="l"/>
              </a:tabLst>
            </a:pPr>
            <a:r>
              <a:rPr lang="en-GB" sz="1000" dirty="0">
                <a:effectLst/>
                <a:latin typeface="Work Sans" pitchFamily="2" charset="0"/>
                <a:ea typeface="Times New Roman" panose="02020603050405020304" pitchFamily="18" charset="0"/>
                <a:cs typeface="Calibri Light" panose="020F0302020204030204" pitchFamily="34" charset="0"/>
              </a:rPr>
              <a:t>To understand how the Christian community cares for the people God created.</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pPr>
            <a:r>
              <a:rPr lang="en-GB" sz="1000" dirty="0">
                <a:effectLst/>
                <a:latin typeface="Work Sans" pitchFamily="2" charset="0"/>
                <a:ea typeface="Times New Roman" panose="02020603050405020304" pitchFamily="18" charset="0"/>
                <a:cs typeface="Calibri Light" panose="020F0302020204030204" pitchFamily="34" charset="0"/>
              </a:rPr>
              <a:t>Biblical references:  </a:t>
            </a:r>
          </a:p>
          <a:p>
            <a:pPr>
              <a:lnSpc>
                <a:spcPct val="107000"/>
              </a:lnSpc>
            </a:pPr>
            <a:r>
              <a:rPr lang="en-GB" sz="1000" b="1" dirty="0">
                <a:effectLst/>
                <a:latin typeface="Work Sans" pitchFamily="2" charset="0"/>
                <a:ea typeface="Times New Roman" panose="02020603050405020304" pitchFamily="18" charset="0"/>
                <a:cs typeface="Calibri Light" panose="020F0302020204030204" pitchFamily="34" charset="0"/>
              </a:rPr>
              <a:t>Genesis 1 v 26 - 31</a:t>
            </a:r>
            <a:endParaRPr lang="en-GB" sz="1000" dirty="0">
              <a:effectLst/>
              <a:latin typeface="Work Sans" pitchFamily="2" charset="0"/>
              <a:ea typeface="Calibri" panose="020F0502020204030204" pitchFamily="34" charset="0"/>
              <a:cs typeface="Times New Roman" panose="02020603050405020304" pitchFamily="18" charset="0"/>
            </a:endParaRPr>
          </a:p>
          <a:p>
            <a:pPr marL="457200">
              <a:lnSpc>
                <a:spcPct val="107000"/>
              </a:lnSpc>
              <a:spcAft>
                <a:spcPts val="800"/>
              </a:spcAft>
            </a:pPr>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5" name="TextBox 24">
            <a:extLst>
              <a:ext uri="{FF2B5EF4-FFF2-40B4-BE49-F238E27FC236}">
                <a16:creationId xmlns:a16="http://schemas.microsoft.com/office/drawing/2014/main" id="{38548D5A-0E92-1ECC-91D8-F54E33D25745}"/>
              </a:ext>
            </a:extLst>
          </p:cNvPr>
          <p:cNvSpPr txBox="1">
            <a:spLocks/>
          </p:cNvSpPr>
          <p:nvPr/>
        </p:nvSpPr>
        <p:spPr>
          <a:xfrm>
            <a:off x="6342770" y="6079357"/>
            <a:ext cx="4981012" cy="523220"/>
          </a:xfrm>
          <a:prstGeom prst="rect">
            <a:avLst/>
          </a:prstGeom>
          <a:noFill/>
          <a:ln>
            <a:noFill/>
          </a:ln>
        </p:spPr>
        <p:txBody>
          <a:bodyPr wrap="square" rtlCol="0">
            <a:spAutoFit/>
          </a:bodyPr>
          <a:lstStyle/>
          <a:p>
            <a:r>
              <a:rPr lang="en-GB" sz="1000" dirty="0">
                <a:effectLst/>
                <a:latin typeface="Work Sans" pitchFamily="2" charset="0"/>
                <a:ea typeface="Calibri" panose="020F0502020204030204" pitchFamily="34" charset="0"/>
                <a:cs typeface="Calibri Light" panose="020F0302020204030204" pitchFamily="34" charset="0"/>
              </a:rPr>
              <a:t>Be mindful of pupils’ cultural backgrounds and beliefs.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800" dirty="0">
                <a:effectLst/>
                <a:latin typeface="Century Gothic" panose="020B0502020202020204" pitchFamily="34" charset="0"/>
                <a:ea typeface="Calibri" panose="020F0502020204030204" pitchFamily="34" charset="0"/>
                <a:cs typeface="Calibri Light" panose="020F03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6089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dirty="0">
                <a:solidFill>
                  <a:schemeClr val="bg1"/>
                </a:solidFill>
                <a:effectLst/>
                <a:latin typeface="Work Sans Light" pitchFamily="2" charset="0"/>
                <a:ea typeface="Work Sans Regular" pitchFamily="2" charset="0"/>
                <a:cs typeface="Times New Roman" panose="02020603050405020304" pitchFamily="18" charset="0"/>
              </a:rPr>
              <a:t>How do people treat God’s creation?</a:t>
            </a:r>
          </a:p>
          <a:p>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CREATION</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15864" y="1958224"/>
            <a:ext cx="8159065" cy="5016758"/>
          </a:xfrm>
          <a:prstGeom prst="rect">
            <a:avLst/>
          </a:prstGeom>
          <a:noFill/>
        </p:spPr>
        <p:txBody>
          <a:bodyPr wrap="square">
            <a:spAutoFit/>
          </a:bodyPr>
          <a:lstStyle/>
          <a:p>
            <a:r>
              <a:rPr lang="en-GB" sz="1000" b="1" dirty="0">
                <a:effectLst/>
                <a:latin typeface="Work Sans" pitchFamily="2" charset="0"/>
                <a:ea typeface="Work Sans Regular" pitchFamily="2" charset="0"/>
                <a:cs typeface="Times New Roman" panose="02020603050405020304" pitchFamily="18" charset="0"/>
              </a:rPr>
              <a:t>Biblical text analysis:</a:t>
            </a:r>
            <a:endParaRPr lang="en-GB" sz="1000" dirty="0">
              <a:effectLst/>
              <a:latin typeface="Work Sans" pitchFamily="2" charset="0"/>
              <a:ea typeface="Work Sans Regular" pitchFamily="2" charset="0"/>
              <a:cs typeface="Times New Roman" panose="02020603050405020304" pitchFamily="18" charset="0"/>
            </a:endParaRPr>
          </a:p>
          <a:p>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r>
              <a:rPr lang="en-US" sz="1000" b="1" dirty="0">
                <a:effectLst/>
                <a:latin typeface="Work Sans" pitchFamily="2" charset="0"/>
                <a:ea typeface="Cambria" panose="02040503050406030204" pitchFamily="18" charset="0"/>
                <a:cs typeface="Times New Roman" panose="02020603050405020304" pitchFamily="18" charset="0"/>
              </a:rPr>
              <a:t>Read</a:t>
            </a:r>
            <a:r>
              <a:rPr lang="en-US" sz="1000" dirty="0">
                <a:effectLst/>
                <a:latin typeface="Work Sans" pitchFamily="2" charset="0"/>
                <a:ea typeface="Cambria" panose="02040503050406030204" pitchFamily="18" charset="0"/>
                <a:cs typeface="Times New Roman" panose="02020603050405020304" pitchFamily="18" charset="0"/>
              </a:rPr>
              <a:t> </a:t>
            </a:r>
            <a:r>
              <a:rPr lang="en-US" sz="1000" dirty="0">
                <a:solidFill>
                  <a:srgbClr val="55345A"/>
                </a:solidFill>
                <a:effectLst/>
                <a:latin typeface="Work Sans" pitchFamily="2" charset="0"/>
                <a:ea typeface="Cambria" panose="02040503050406030204" pitchFamily="18" charset="0"/>
                <a:cs typeface="Times New Roman" panose="02020603050405020304" pitchFamily="18" charset="0"/>
              </a:rPr>
              <a:t>Genesis 1: 26 </a:t>
            </a:r>
            <a:r>
              <a:rPr lang="en-US" sz="1000" dirty="0">
                <a:effectLst/>
                <a:latin typeface="Work Sans" pitchFamily="2" charset="0"/>
                <a:ea typeface="Cambria" panose="02040503050406030204" pitchFamily="18" charset="0"/>
                <a:cs typeface="Times New Roman" panose="02020603050405020304" pitchFamily="18" charset="0"/>
              </a:rPr>
              <a:t>and talk about how God gave instructions to the people He made to look after His creation. </a:t>
            </a:r>
            <a:endParaRPr lang="en-GB" sz="1000" dirty="0">
              <a:effectLst/>
              <a:latin typeface="Work Sans" pitchFamily="2" charset="0"/>
              <a:ea typeface="Work Sans Regular" pitchFamily="2" charset="0"/>
              <a:cs typeface="Times New Roman" panose="02020603050405020304" pitchFamily="18" charset="0"/>
            </a:endParaRPr>
          </a:p>
          <a:p>
            <a:r>
              <a:rPr lang="en-US" sz="1000" dirty="0">
                <a:effectLst/>
                <a:latin typeface="Work Sans" pitchFamily="2" charset="0"/>
                <a:ea typeface="Cambria" panose="02040503050406030204" pitchFamily="18" charset="0"/>
                <a:cs typeface="Times New Roman" panose="02020603050405020304" pitchFamily="18" charset="0"/>
              </a:rPr>
              <a:t>‘Rule over the earth’ means in Biblical context, to take responsibility/to be a good steward of creation.</a:t>
            </a:r>
            <a:endParaRPr lang="en-GB" sz="1000" dirty="0">
              <a:effectLst/>
              <a:latin typeface="Work Sans" pitchFamily="2" charset="0"/>
              <a:ea typeface="Work Sans Regular" pitchFamily="2" charset="0"/>
              <a:cs typeface="Times New Roman" panose="02020603050405020304" pitchFamily="18" charset="0"/>
            </a:endParaRPr>
          </a:p>
          <a:p>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r>
              <a:rPr lang="en-US" sz="1000" dirty="0">
                <a:effectLst/>
                <a:latin typeface="Work Sans" pitchFamily="2" charset="0"/>
                <a:ea typeface="Cambria" panose="02040503050406030204" pitchFamily="18" charset="0"/>
                <a:cs typeface="Times New Roman" panose="02020603050405020304" pitchFamily="18" charset="0"/>
              </a:rPr>
              <a:t>Explain what this means</a:t>
            </a:r>
            <a:r>
              <a:rPr lang="en-US" sz="1000" dirty="0">
                <a:solidFill>
                  <a:srgbClr val="55345A"/>
                </a:solidFill>
                <a:effectLst/>
                <a:latin typeface="Work Sans" pitchFamily="2" charset="0"/>
                <a:ea typeface="Cambria" panose="02040503050406030204" pitchFamily="18" charset="0"/>
                <a:cs typeface="Times New Roman" panose="02020603050405020304" pitchFamily="18" charset="0"/>
              </a:rPr>
              <a:t>.  </a:t>
            </a:r>
            <a:r>
              <a:rPr lang="en-US" sz="1000" b="1" dirty="0">
                <a:solidFill>
                  <a:srgbClr val="55345A"/>
                </a:solidFill>
                <a:effectLst/>
                <a:latin typeface="Work Sans" pitchFamily="2" charset="0"/>
                <a:ea typeface="Cambria" panose="02040503050406030204" pitchFamily="18" charset="0"/>
                <a:cs typeface="Times New Roman" panose="02020603050405020304" pitchFamily="18" charset="0"/>
              </a:rPr>
              <a:t>(Refer to background knowledge for teachers.)</a:t>
            </a:r>
            <a:endParaRPr lang="en-GB" sz="1000" dirty="0">
              <a:solidFill>
                <a:srgbClr val="55345A"/>
              </a:solidFill>
              <a:effectLst/>
              <a:latin typeface="Work Sans" pitchFamily="2" charset="0"/>
              <a:ea typeface="Work Sans Regular" pitchFamily="2" charset="0"/>
              <a:cs typeface="Times New Roman" panose="02020603050405020304" pitchFamily="18" charset="0"/>
            </a:endParaRPr>
          </a:p>
          <a:p>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r>
              <a:rPr lang="en-US" sz="1000" b="1" dirty="0">
                <a:effectLst/>
                <a:latin typeface="Work Sans" pitchFamily="2" charset="0"/>
                <a:ea typeface="Cambria" panose="02040503050406030204" pitchFamily="18" charset="0"/>
                <a:cs typeface="Times New Roman" panose="02020603050405020304" pitchFamily="18" charset="0"/>
              </a:rPr>
              <a:t>Key questions:</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buFont typeface="Arial" panose="020B0604020202020204" pitchFamily="34" charset="0"/>
              <a:buChar char="•"/>
            </a:pPr>
            <a:r>
              <a:rPr lang="en-US" sz="1000" dirty="0">
                <a:effectLst/>
                <a:latin typeface="Work Sans" pitchFamily="2" charset="0"/>
                <a:ea typeface="Cambria" panose="02040503050406030204" pitchFamily="18" charset="0"/>
                <a:cs typeface="Times New Roman" panose="02020603050405020304" pitchFamily="18" charset="0"/>
              </a:rPr>
              <a:t>In what ways do you think people are looking after creation?</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buFont typeface="Arial" panose="020B0604020202020204" pitchFamily="34" charset="0"/>
              <a:buChar char="•"/>
            </a:pPr>
            <a:r>
              <a:rPr lang="en-US" sz="1000" dirty="0">
                <a:effectLst/>
                <a:latin typeface="Work Sans" pitchFamily="2" charset="0"/>
                <a:ea typeface="Cambria" panose="02040503050406030204" pitchFamily="18" charset="0"/>
                <a:cs typeface="Times New Roman" panose="02020603050405020304" pitchFamily="18" charset="0"/>
              </a:rPr>
              <a:t>In what ways do you think people are not looking after creation?</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buFont typeface="Arial" panose="020B0604020202020204" pitchFamily="34" charset="0"/>
              <a:buChar char="•"/>
            </a:pPr>
            <a:r>
              <a:rPr lang="en-US" sz="1000" dirty="0">
                <a:effectLst/>
                <a:latin typeface="Work Sans" pitchFamily="2" charset="0"/>
                <a:ea typeface="Cambria" panose="02040503050406030204" pitchFamily="18" charset="0"/>
                <a:cs typeface="Times New Roman" panose="02020603050405020304" pitchFamily="18" charset="0"/>
              </a:rPr>
              <a:t>What do you think a Christian might do or want to do in response to what God is instructing them to do?</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buFont typeface="Arial" panose="020B0604020202020204" pitchFamily="34" charset="0"/>
              <a:buChar char="•"/>
            </a:pPr>
            <a:r>
              <a:rPr lang="en-US" sz="1000" dirty="0">
                <a:effectLst/>
                <a:latin typeface="Work Sans" pitchFamily="2" charset="0"/>
                <a:ea typeface="Cambria" panose="02040503050406030204" pitchFamily="18" charset="0"/>
                <a:cs typeface="Times New Roman" panose="02020603050405020304" pitchFamily="18" charset="0"/>
              </a:rPr>
              <a:t>Why do you think people either take care of or damage the earth?</a:t>
            </a:r>
            <a:endParaRPr lang="en-GB" sz="1000" dirty="0">
              <a:effectLst/>
              <a:latin typeface="Work Sans" pitchFamily="2" charset="0"/>
              <a:ea typeface="Work Sans Regular" pitchFamily="2" charset="0"/>
              <a:cs typeface="Times New Roman" panose="02020603050405020304" pitchFamily="18" charset="0"/>
            </a:endParaRPr>
          </a:p>
          <a:p>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r>
              <a:rPr lang="en-GB" sz="1000" b="1" dirty="0">
                <a:effectLst/>
                <a:latin typeface="Work Sans" pitchFamily="2" charset="0"/>
                <a:ea typeface="Work Sans Regular" pitchFamily="2" charset="0"/>
                <a:cs typeface="Times New Roman" panose="02020603050405020304" pitchFamily="18" charset="0"/>
              </a:rPr>
              <a:t>Main activity:  (Evaluate and communicate)</a:t>
            </a:r>
            <a:endParaRPr lang="en-GB" sz="1000" dirty="0">
              <a:effectLst/>
              <a:latin typeface="Work Sans" pitchFamily="2" charset="0"/>
              <a:ea typeface="Work Sans Regular" pitchFamily="2" charset="0"/>
              <a:cs typeface="Times New Roman" panose="02020603050405020304" pitchFamily="18" charset="0"/>
            </a:endParaRPr>
          </a:p>
          <a:p>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r>
              <a:rPr lang="en-US" sz="1000" dirty="0">
                <a:effectLst/>
                <a:latin typeface="Work Sans" pitchFamily="2" charset="0"/>
                <a:ea typeface="Cambria" panose="02040503050406030204" pitchFamily="18" charset="0"/>
                <a:cs typeface="Times New Roman" panose="02020603050405020304" pitchFamily="18" charset="0"/>
              </a:rPr>
              <a:t>Sort into groups things that people have done to damage creation, and things they have done to help/ improve creation. </a:t>
            </a:r>
            <a:endParaRPr lang="en-GB" sz="1000" dirty="0">
              <a:effectLst/>
              <a:latin typeface="Work Sans" pitchFamily="2" charset="0"/>
              <a:ea typeface="Work Sans Regular" pitchFamily="2" charset="0"/>
              <a:cs typeface="Times New Roman" panose="02020603050405020304" pitchFamily="18" charset="0"/>
            </a:endParaRPr>
          </a:p>
          <a:p>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r>
              <a:rPr lang="en-US" sz="1000" b="1" dirty="0">
                <a:effectLst/>
                <a:latin typeface="Work Sans" pitchFamily="2" charset="0"/>
                <a:ea typeface="Cambria" panose="02040503050406030204" pitchFamily="18" charset="0"/>
                <a:cs typeface="Times New Roman" panose="02020603050405020304" pitchFamily="18" charset="0"/>
              </a:rPr>
              <a:t>(See appendix lesson 2.)</a:t>
            </a:r>
            <a:endParaRPr lang="en-GB" sz="1000" dirty="0">
              <a:effectLst/>
              <a:latin typeface="Work Sans" pitchFamily="2" charset="0"/>
              <a:ea typeface="Work Sans Regular" pitchFamily="2" charset="0"/>
              <a:cs typeface="Times New Roman" panose="02020603050405020304" pitchFamily="18" charset="0"/>
            </a:endParaRPr>
          </a:p>
          <a:p>
            <a:r>
              <a:rPr lang="en-US" sz="1000" b="1"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r>
              <a:rPr lang="en-US" sz="1000" dirty="0">
                <a:effectLst/>
                <a:latin typeface="Work Sans" pitchFamily="2" charset="0"/>
                <a:ea typeface="Cambria" panose="02040503050406030204" pitchFamily="18" charset="0"/>
                <a:cs typeface="Times New Roman" panose="02020603050405020304" pitchFamily="18" charset="0"/>
              </a:rPr>
              <a:t>Pupils are given a thought bubble.  On the thought bubble, pupils give a written response to the following question:</a:t>
            </a:r>
            <a:endParaRPr lang="en-GB" sz="1000" dirty="0">
              <a:effectLst/>
              <a:latin typeface="Work Sans" pitchFamily="2" charset="0"/>
              <a:ea typeface="Work Sans Regular" pitchFamily="2" charset="0"/>
              <a:cs typeface="Times New Roman" panose="02020603050405020304" pitchFamily="18" charset="0"/>
            </a:endParaRPr>
          </a:p>
          <a:p>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mbria" panose="02040503050406030204" pitchFamily="18" charset="0"/>
                <a:cs typeface="Times New Roman" panose="02020603050405020304" pitchFamily="18" charset="0"/>
              </a:rPr>
              <a:t>How do you think God might feel about His world if He was to see it now?</a:t>
            </a:r>
            <a:endParaRPr lang="en-GB" sz="1000" dirty="0">
              <a:effectLst/>
              <a:latin typeface="Work Sans" pitchFamily="2" charset="0"/>
              <a:ea typeface="Work Sans Regular" pitchFamily="2" charset="0"/>
              <a:cs typeface="Times New Roman" panose="02020603050405020304" pitchFamily="18" charset="0"/>
            </a:endParaRPr>
          </a:p>
          <a:p>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r>
              <a:rPr lang="en-GB" sz="1000" b="1" dirty="0">
                <a:effectLst/>
                <a:latin typeface="Work Sans" pitchFamily="2" charset="0"/>
                <a:ea typeface="Work Sans Regular" pitchFamily="2" charset="0"/>
                <a:cs typeface="Times New Roman" panose="02020603050405020304" pitchFamily="18" charset="0"/>
              </a:rPr>
              <a:t>Plenary:  (Reflect and express)</a:t>
            </a:r>
            <a:endParaRPr lang="en-GB" sz="1000" dirty="0">
              <a:effectLst/>
              <a:latin typeface="Work Sans" pitchFamily="2" charset="0"/>
              <a:ea typeface="Work Sans Regular" pitchFamily="2" charset="0"/>
              <a:cs typeface="Times New Roman" panose="02020603050405020304" pitchFamily="18" charset="0"/>
            </a:endParaRPr>
          </a:p>
          <a:p>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r>
              <a:rPr lang="en-GB" sz="1000" b="1" dirty="0">
                <a:effectLst/>
                <a:latin typeface="Work Sans" pitchFamily="2" charset="0"/>
                <a:ea typeface="Work Sans Regular" pitchFamily="2" charset="0"/>
                <a:cs typeface="Times New Roman" panose="02020603050405020304" pitchFamily="18" charset="0"/>
              </a:rPr>
              <a:t>Circle time:</a:t>
            </a:r>
            <a:endParaRPr lang="en-GB" sz="1000" dirty="0">
              <a:effectLst/>
              <a:latin typeface="Work Sans" pitchFamily="2" charset="0"/>
              <a:ea typeface="Work Sans Regular" pitchFamily="2" charset="0"/>
              <a:cs typeface="Times New Roman" panose="02020603050405020304" pitchFamily="18" charset="0"/>
            </a:endParaRPr>
          </a:p>
          <a:p>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r>
              <a:rPr lang="en-GB" sz="1000" dirty="0">
                <a:effectLst/>
                <a:latin typeface="Work Sans" pitchFamily="2" charset="0"/>
                <a:ea typeface="Work Sans Regular" pitchFamily="2" charset="0"/>
                <a:cs typeface="Times New Roman" panose="02020603050405020304" pitchFamily="18" charset="0"/>
              </a:rPr>
              <a:t>Pupils place their thought bubbles on a world map.  The class listen to what each pupil is saying.</a:t>
            </a:r>
          </a:p>
          <a:p>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r>
              <a:rPr lang="en-GB" sz="1000" b="1" dirty="0">
                <a:effectLst/>
                <a:latin typeface="Work Sans" pitchFamily="2" charset="0"/>
                <a:ea typeface="Work Sans Regular" pitchFamily="2" charset="0"/>
                <a:cs typeface="Times New Roman" panose="02020603050405020304" pitchFamily="18" charset="0"/>
              </a:rPr>
              <a:t>Return to this week’s question: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How do people treat God’s creation?</a:t>
            </a:r>
            <a:r>
              <a:rPr lang="en-GB" sz="1000" b="1" dirty="0">
                <a:solidFill>
                  <a:srgbClr val="55345A"/>
                </a:solidFill>
                <a:latin typeface="Work Sans" pitchFamily="2" charset="0"/>
                <a:ea typeface="Times New Roman" panose="02020603050405020304" pitchFamily="18" charset="0"/>
                <a:cs typeface="Times New Roman" panose="02020603050405020304" pitchFamily="18" charset="0"/>
              </a:rPr>
              <a:t> </a:t>
            </a:r>
            <a:r>
              <a:rPr lang="en-GB" sz="1000" dirty="0">
                <a:latin typeface="Work Sans" pitchFamily="2" charset="0"/>
                <a:ea typeface="Times New Roman" panose="02020603050405020304" pitchFamily="18" charset="0"/>
                <a:cs typeface="Times New Roman" panose="02020603050405020304" pitchFamily="18" charset="0"/>
              </a:rPr>
              <a:t>(</a:t>
            </a:r>
            <a:r>
              <a:rPr lang="en-GB" sz="1000" kern="1200" dirty="0">
                <a:effectLst/>
                <a:latin typeface="Work Sans" pitchFamily="2" charset="0"/>
                <a:ea typeface="Times New Roman" panose="02020603050405020304" pitchFamily="18" charset="0"/>
                <a:cs typeface="Times New Roman" panose="02020603050405020304" pitchFamily="18" charset="0"/>
              </a:rPr>
              <a:t>Pupils to share their responses to the question.) </a:t>
            </a:r>
            <a:endParaRPr lang="en-GB" sz="1000" dirty="0">
              <a:effectLst/>
              <a:latin typeface="Work Sans" pitchFamily="2" charset="0"/>
              <a:ea typeface="Work Sans Regular" pitchFamily="2" charset="0"/>
              <a:cs typeface="Times New Roman" panose="02020603050405020304" pitchFamily="18" charset="0"/>
            </a:endParaRPr>
          </a:p>
          <a:p>
            <a:endParaRPr lang="en-GB" sz="1000" b="1" dirty="0">
              <a:latin typeface="Work Sans" pitchFamily="2" charset="0"/>
              <a:ea typeface="Work Sans Regular" pitchFamily="2"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753544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dirty="0">
                <a:solidFill>
                  <a:schemeClr val="bg1"/>
                </a:solidFill>
                <a:effectLst/>
                <a:latin typeface="Work Sans Light" pitchFamily="2" charset="0"/>
                <a:ea typeface="Work Sans Regular" pitchFamily="2" charset="0"/>
                <a:cs typeface="Times New Roman" panose="02020603050405020304" pitchFamily="18" charset="0"/>
              </a:rPr>
              <a:t>How do people treat God’s creation?</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US" sz="1400" b="1" dirty="0">
                <a:solidFill>
                  <a:schemeClr val="bg1"/>
                </a:solidFill>
                <a:latin typeface="Work Sans SemiBold" pitchFamily="2" charset="77"/>
              </a:rPr>
              <a:t>CREATION</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735907"/>
          </a:xfrm>
          <a:prstGeom prst="rect">
            <a:avLst/>
          </a:prstGeom>
          <a:noFill/>
        </p:spPr>
        <p:txBody>
          <a:bodyPr wrap="square">
            <a:spAutoFit/>
          </a:bodyPr>
          <a:lstStyle/>
          <a:p>
            <a:pPr marL="171450" lvl="0" indent="-171450">
              <a:lnSpc>
                <a:spcPct val="106000"/>
              </a:lnSpc>
              <a:buFont typeface="Arial" panose="020B0604020202020204" pitchFamily="34" charset="0"/>
              <a:buChar char="•"/>
            </a:pPr>
            <a:r>
              <a:rPr lang="en-GB" sz="1000">
                <a:effectLst/>
                <a:latin typeface="Work Sans" pitchFamily="2" charset="0"/>
                <a:ea typeface="Work Sans Regular" pitchFamily="2" charset="0"/>
                <a:cs typeface="Times New Roman" panose="02020603050405020304" pitchFamily="18" charset="0"/>
              </a:rPr>
              <a:t>Bible.</a:t>
            </a:r>
          </a:p>
          <a:p>
            <a:pPr marL="171450" lvl="0" indent="-171450">
              <a:lnSpc>
                <a:spcPct val="106000"/>
              </a:lnSpc>
              <a:buFont typeface="Arial" panose="020B0604020202020204" pitchFamily="34" charset="0"/>
              <a:buChar char="•"/>
            </a:pPr>
            <a:r>
              <a:rPr lang="en-GB" sz="1000">
                <a:effectLst/>
                <a:latin typeface="Work Sans" pitchFamily="2" charset="0"/>
                <a:ea typeface="Work Sans Regular" pitchFamily="2" charset="0"/>
                <a:cs typeface="Times New Roman" panose="02020603050405020304" pitchFamily="18" charset="0"/>
              </a:rPr>
              <a:t>Montage of pictures of creation and of how creation has been destroyed.</a:t>
            </a:r>
          </a:p>
          <a:p>
            <a:pPr marL="171450" lvl="0" indent="-171450">
              <a:lnSpc>
                <a:spcPct val="106000"/>
              </a:lnSpc>
              <a:spcAft>
                <a:spcPts val="800"/>
              </a:spcAft>
              <a:buFont typeface="Arial" panose="020B0604020202020204" pitchFamily="34" charset="0"/>
              <a:buChar char="•"/>
            </a:pPr>
            <a:r>
              <a:rPr lang="en-GB" sz="1000">
                <a:effectLst/>
                <a:latin typeface="Work Sans" pitchFamily="2" charset="0"/>
                <a:ea typeface="Work Sans Regular" pitchFamily="2" charset="0"/>
                <a:cs typeface="Times New Roman" panose="02020603050405020304" pitchFamily="18" charset="0"/>
              </a:rPr>
              <a:t>Appendix lesson 2.</a:t>
            </a: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noGrp="1" noRot="1" noMove="1" noResize="1" noEditPoints="1" noAdjustHandles="1" noChangeArrowheads="1" noChangeShapeType="1"/>
          </p:cNvSpPr>
          <p:nvPr/>
        </p:nvSpPr>
        <p:spPr>
          <a:xfrm>
            <a:off x="3590910" y="3200844"/>
            <a:ext cx="4167051" cy="256930"/>
          </a:xfrm>
          <a:prstGeom prst="rect">
            <a:avLst/>
          </a:prstGeom>
          <a:noFill/>
        </p:spPr>
        <p:txBody>
          <a:bodyPr wrap="square">
            <a:spAutoFit/>
          </a:bodyPr>
          <a:lstStyle/>
          <a:p>
            <a:pPr>
              <a:lnSpc>
                <a:spcPct val="115000"/>
              </a:lnSpc>
              <a:spcAft>
                <a:spcPts val="1000"/>
              </a:spcAft>
            </a:pPr>
            <a:r>
              <a:rPr lang="en-GB" sz="1000" b="0" i="0" dirty="0">
                <a:solidFill>
                  <a:srgbClr val="000000"/>
                </a:solidFill>
                <a:effectLst/>
                <a:latin typeface="Work Sans" pitchFamily="2" charset="0"/>
              </a:rPr>
              <a:t>Type sensitivities… </a:t>
            </a:r>
            <a:endParaRPr lang="en-GB" sz="4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Tree>
    <p:extLst>
      <p:ext uri="{BB962C8B-B14F-4D97-AF65-F5344CB8AC3E}">
        <p14:creationId xmlns:p14="http://schemas.microsoft.com/office/powerpoint/2010/main" val="4062567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dirty="0">
                <a:solidFill>
                  <a:schemeClr val="bg1"/>
                </a:solidFill>
                <a:effectLst/>
                <a:latin typeface="Work Sans Light" pitchFamily="2" charset="0"/>
                <a:ea typeface="Work Sans Regular" pitchFamily="2" charset="0"/>
                <a:cs typeface="Times New Roman" panose="02020603050405020304" pitchFamily="18" charset="0"/>
              </a:rPr>
              <a:t>How do you think Christians should follow God’s instruction for taking care of creation?</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CREATION</a:t>
            </a: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001300"/>
          </a:xfrm>
          <a:prstGeom prst="rect">
            <a:avLst/>
          </a:prstGeom>
          <a:noFill/>
        </p:spPr>
        <p:txBody>
          <a:bodyPr wrap="square" rtlCol="0">
            <a:spAutoFit/>
          </a:bodyPr>
          <a:lstStyle/>
          <a:p>
            <a:pPr marL="171450" lvl="0" indent="-171450">
              <a:lnSpc>
                <a:spcPct val="106000"/>
              </a:lnSpc>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Retell the creation story.</a:t>
            </a:r>
          </a:p>
          <a:p>
            <a:pPr marL="171450" lvl="0" indent="-171450">
              <a:lnSpc>
                <a:spcPct val="106000"/>
              </a:lnSpc>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Know what the text means when it speaks about humankind ruling over the earth.</a:t>
            </a:r>
          </a:p>
          <a:p>
            <a:pPr marL="171450" lvl="0" indent="-171450">
              <a:lnSpc>
                <a:spcPct val="106000"/>
              </a:lnSpc>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Talk about how they can take care of creation.</a:t>
            </a:r>
          </a:p>
          <a:p>
            <a:pPr marL="228600">
              <a:lnSpc>
                <a:spcPct val="106000"/>
              </a:lnSpc>
              <a:spcAft>
                <a:spcPts val="800"/>
              </a:spcAft>
            </a:pPr>
            <a:endParaRPr lang="en-GB" sz="1000" dirty="0">
              <a:effectLst/>
              <a:latin typeface="Work Sans" pitchFamily="2" charset="0"/>
              <a:ea typeface="Work Sans Regular" pitchFamily="2" charset="0"/>
              <a:cs typeface="Times New Roman" panose="02020603050405020304" pitchFamily="18" charset="0"/>
            </a:endParaRPr>
          </a:p>
          <a:p>
            <a:r>
              <a:rPr lang="en-GB" sz="1000" b="1" dirty="0">
                <a:effectLst/>
                <a:latin typeface="Work Sans" pitchFamily="2" charset="0"/>
                <a:ea typeface="Work Sans Regular" pitchFamily="2" charset="0"/>
                <a:cs typeface="Times New Roman" panose="02020603050405020304" pitchFamily="18" charset="0"/>
              </a:rPr>
              <a:t>Key religious vocabulary:  </a:t>
            </a:r>
            <a:r>
              <a:rPr lang="en-GB" sz="1000" dirty="0">
                <a:effectLst/>
                <a:latin typeface="Work Sans" pitchFamily="2" charset="0"/>
                <a:ea typeface="Work Sans Regular" pitchFamily="2" charset="0"/>
                <a:cs typeface="Times New Roman" panose="02020603050405020304" pitchFamily="18" charset="0"/>
              </a:rPr>
              <a:t>Creation, stewardship.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3118803"/>
          </a:xfrm>
          <a:prstGeom prst="rect">
            <a:avLst/>
          </a:prstGeom>
          <a:noFill/>
        </p:spPr>
        <p:txBody>
          <a:bodyPr wrap="square" lIns="91440" tIns="45720" rIns="91440" bIns="45720" rtlCol="0" anchor="t">
            <a:spAutoFit/>
          </a:bodyPr>
          <a:lstStyle/>
          <a:p>
            <a:pPr>
              <a:spcAft>
                <a:spcPts val="400"/>
              </a:spcAft>
            </a:pPr>
            <a:r>
              <a:rPr lang="en-GB" sz="1000" b="1" dirty="0">
                <a:effectLst/>
                <a:latin typeface="Work Sans" pitchFamily="2" charset="0"/>
                <a:ea typeface="Work Sans Regular" pitchFamily="2" charset="0"/>
                <a:cs typeface="Times New Roman" panose="02020603050405020304" pitchFamily="18" charset="0"/>
              </a:rPr>
              <a:t>Introduction:</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Recap </a:t>
            </a:r>
            <a:r>
              <a:rPr lang="en-GB" sz="1000" dirty="0">
                <a:effectLst/>
                <a:latin typeface="Work Sans" pitchFamily="2" charset="0"/>
                <a:ea typeface="Work Sans Regular" pitchFamily="2" charset="0"/>
                <a:cs typeface="Times New Roman" panose="02020603050405020304" pitchFamily="18" charset="0"/>
              </a:rPr>
              <a:t>on previous week’s learning:</a:t>
            </a: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Key knowledge checking:</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To understand what God’s instruction was to His people about how they should take care of the world.</a:t>
            </a: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Main teaching input:  (Investigate and explore)</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kern="12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kern="1200" dirty="0">
                <a:effectLst/>
                <a:latin typeface="Work Sans" pitchFamily="2" charset="0"/>
                <a:ea typeface="Times New Roman" panose="02020603050405020304" pitchFamily="18" charset="0"/>
                <a:cs typeface="Times New Roman" panose="02020603050405020304" pitchFamily="18" charset="0"/>
              </a:rPr>
              <a:t>Recap on religious vocabulary previously introduced.</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kern="12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kern="1200" dirty="0">
                <a:effectLst/>
                <a:latin typeface="Work Sans" pitchFamily="2" charset="0"/>
                <a:ea typeface="Times New Roman" panose="02020603050405020304" pitchFamily="18" charset="0"/>
                <a:cs typeface="Times New Roman" panose="02020603050405020304" pitchFamily="18" charset="0"/>
              </a:rPr>
              <a:t>Introduce this week’s question:  </a:t>
            </a:r>
            <a:r>
              <a:rPr lang="en-GB" sz="1000" b="1" dirty="0">
                <a:solidFill>
                  <a:srgbClr val="55345A"/>
                </a:solidFill>
                <a:effectLst/>
                <a:latin typeface="Work Sans" pitchFamily="2" charset="0"/>
                <a:ea typeface="Work Sans Regular" pitchFamily="2" charset="0"/>
                <a:cs typeface="Times New Roman" panose="02020603050405020304" pitchFamily="18" charset="0"/>
              </a:rPr>
              <a:t>How do you think Christians should follow God’s instruction for taking care of creation?</a:t>
            </a:r>
            <a:endParaRPr lang="en-GB" sz="1000" dirty="0">
              <a:solidFill>
                <a:srgbClr val="55345A"/>
              </a:solidFill>
              <a:effectLst/>
              <a:latin typeface="Work Sans" pitchFamily="2" charset="0"/>
              <a:ea typeface="Work Sans Regular" pitchFamily="2" charset="0"/>
              <a:cs typeface="Times New Roman" panose="02020603050405020304" pitchFamily="18" charset="0"/>
            </a:endParaRPr>
          </a:p>
          <a:p>
            <a:pPr>
              <a:spcAft>
                <a:spcPts val="400"/>
              </a:spcAft>
            </a:pPr>
            <a:r>
              <a:rPr lang="en-GB" sz="1000" b="1" kern="1200" dirty="0">
                <a:solidFill>
                  <a:srgbClr val="7030A0"/>
                </a:solidFill>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kern="1200" dirty="0">
                <a:effectLst/>
                <a:latin typeface="Work Sans" pitchFamily="2" charset="0"/>
                <a:ea typeface="Times New Roman" panose="02020603050405020304" pitchFamily="18" charset="0"/>
                <a:cs typeface="Times New Roman" panose="02020603050405020304" pitchFamily="18" charset="0"/>
              </a:rPr>
              <a:t>Gather pupils’ views on the question.  Make a list of their comments to return to at the end of the lesson.</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solidFill>
                  <a:srgbClr val="7030A0"/>
                </a:solidFill>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5585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Work Sans Regular" pitchFamily="2" charset="0"/>
                <a:cs typeface="Times New Roman" panose="02020603050405020304" pitchFamily="18" charset="0"/>
              </a:rPr>
              <a:t>How do you think Christians should follow God’s instruction for taking care of creation?</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CREATION</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15864" y="1958224"/>
            <a:ext cx="8159065" cy="4780604"/>
          </a:xfrm>
          <a:prstGeom prst="rect">
            <a:avLst/>
          </a:prstGeom>
          <a:noFill/>
        </p:spPr>
        <p:txBody>
          <a:bodyPr wrap="square">
            <a:spAutoFit/>
          </a:bodyPr>
          <a:lstStyle/>
          <a:p>
            <a:pPr>
              <a:spcAft>
                <a:spcPts val="400"/>
              </a:spcAft>
            </a:pPr>
            <a:r>
              <a:rPr lang="en-GB" sz="1000" b="1" dirty="0">
                <a:effectLst/>
                <a:latin typeface="Work Sans" pitchFamily="2" charset="0"/>
                <a:ea typeface="Work Sans Regular" pitchFamily="2" charset="0"/>
                <a:cs typeface="Times New Roman" panose="02020603050405020304" pitchFamily="18" charset="0"/>
              </a:rPr>
              <a:t>Biblical text analysis:</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solidFill>
                  <a:srgbClr val="7030A0"/>
                </a:solidFill>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b="1" dirty="0">
                <a:effectLst/>
                <a:latin typeface="Work Sans" pitchFamily="2" charset="0"/>
                <a:ea typeface="Cambria" panose="02040503050406030204" pitchFamily="18" charset="0"/>
                <a:cs typeface="Times New Roman" panose="02020603050405020304" pitchFamily="18" charset="0"/>
              </a:rPr>
              <a:t>Read</a:t>
            </a:r>
            <a:r>
              <a:rPr lang="en-US" sz="1000" dirty="0">
                <a:effectLst/>
                <a:latin typeface="Work Sans" pitchFamily="2" charset="0"/>
                <a:ea typeface="Cambria" panose="02040503050406030204" pitchFamily="18" charset="0"/>
                <a:cs typeface="Times New Roman" panose="02020603050405020304" pitchFamily="18" charset="0"/>
              </a:rPr>
              <a:t> </a:t>
            </a:r>
            <a:r>
              <a:rPr lang="en-US" sz="1000" dirty="0">
                <a:solidFill>
                  <a:srgbClr val="55345A"/>
                </a:solidFill>
                <a:effectLst/>
                <a:latin typeface="Work Sans" pitchFamily="2" charset="0"/>
                <a:ea typeface="Cambria" panose="02040503050406030204" pitchFamily="18" charset="0"/>
                <a:cs typeface="Times New Roman" panose="02020603050405020304" pitchFamily="18" charset="0"/>
              </a:rPr>
              <a:t>Genesis 1:26 – 30 </a:t>
            </a:r>
            <a:r>
              <a:rPr lang="en-US" sz="1000" dirty="0">
                <a:effectLst/>
                <a:latin typeface="Work Sans" pitchFamily="2" charset="0"/>
                <a:ea typeface="Cambria" panose="02040503050406030204" pitchFamily="18" charset="0"/>
                <a:cs typeface="Times New Roman" panose="02020603050405020304" pitchFamily="18" charset="0"/>
              </a:rPr>
              <a:t>from the Bible.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Ask the class to focus on what God said to the first people (Adam and Eve) about caring for the world and all that is in it.</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b="1"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b="1" dirty="0">
                <a:effectLst/>
                <a:latin typeface="Work Sans" pitchFamily="2" charset="0"/>
                <a:ea typeface="Cambria" panose="02040503050406030204" pitchFamily="18" charset="0"/>
                <a:cs typeface="Times New Roman" panose="02020603050405020304" pitchFamily="18" charset="0"/>
              </a:rPr>
              <a:t>Key questions to discuss in small groups:</a:t>
            </a:r>
            <a:endParaRPr lang="en-GB" sz="1000" dirty="0">
              <a:effectLst/>
              <a:latin typeface="Work Sans" pitchFamily="2" charset="0"/>
              <a:ea typeface="Work Sans Regular" pitchFamily="2" charset="0"/>
              <a:cs typeface="Times New Roman" panose="02020603050405020304" pitchFamily="18" charset="0"/>
            </a:endParaRPr>
          </a:p>
          <a:p>
            <a:pPr marL="342900" lvl="0" indent="-342900">
              <a:spcAft>
                <a:spcPts val="400"/>
              </a:spcAft>
              <a:buFont typeface="Symbol" panose="05050102010706020507" pitchFamily="18" charset="2"/>
              <a:buChar char=""/>
            </a:pPr>
            <a:r>
              <a:rPr lang="en-US" sz="1000" dirty="0">
                <a:effectLst/>
                <a:latin typeface="Work Sans" pitchFamily="2" charset="0"/>
                <a:ea typeface="Cambria" panose="02040503050406030204" pitchFamily="18" charset="0"/>
                <a:cs typeface="Times New Roman" panose="02020603050405020304" pitchFamily="18" charset="0"/>
              </a:rPr>
              <a:t>What did God ask Adam and Eve to look after? (list the different aspects of creation mentioned)</a:t>
            </a:r>
            <a:endParaRPr lang="en-GB" sz="1000" dirty="0">
              <a:effectLst/>
              <a:latin typeface="Work Sans" pitchFamily="2" charset="0"/>
              <a:ea typeface="Work Sans Regular" pitchFamily="2" charset="0"/>
              <a:cs typeface="Times New Roman" panose="02020603050405020304" pitchFamily="18" charset="0"/>
            </a:endParaRPr>
          </a:p>
          <a:p>
            <a:pPr marL="342900" lvl="0" indent="-342900">
              <a:spcAft>
                <a:spcPts val="400"/>
              </a:spcAft>
              <a:buFont typeface="Symbol" panose="05050102010706020507" pitchFamily="18" charset="2"/>
              <a:buChar char=""/>
            </a:pPr>
            <a:r>
              <a:rPr lang="en-US" sz="1000" dirty="0">
                <a:effectLst/>
                <a:latin typeface="Work Sans" pitchFamily="2" charset="0"/>
                <a:ea typeface="Cambria" panose="02040503050406030204" pitchFamily="18" charset="0"/>
                <a:cs typeface="Times New Roman" panose="02020603050405020304" pitchFamily="18" charset="0"/>
              </a:rPr>
              <a:t>Why did He say this?  (Everything God made has been blessed which means it has been made holy.  Creation belongs to God not humanity but God has given the responsibility to His people to look after it – be good stewards of it.)</a:t>
            </a:r>
            <a:endParaRPr lang="en-GB" sz="1000" dirty="0">
              <a:effectLst/>
              <a:latin typeface="Work Sans" pitchFamily="2" charset="0"/>
              <a:ea typeface="Work Sans Regular" pitchFamily="2" charset="0"/>
              <a:cs typeface="Times New Roman" panose="02020603050405020304" pitchFamily="18" charset="0"/>
            </a:endParaRPr>
          </a:p>
          <a:p>
            <a:pPr marL="342900" lvl="0" indent="-342900">
              <a:spcAft>
                <a:spcPts val="400"/>
              </a:spcAft>
              <a:buFont typeface="Symbol" panose="05050102010706020507" pitchFamily="18" charset="2"/>
              <a:buChar char=""/>
            </a:pPr>
            <a:r>
              <a:rPr lang="en-US" sz="1000" dirty="0">
                <a:effectLst/>
                <a:latin typeface="Work Sans" pitchFamily="2" charset="0"/>
                <a:ea typeface="Cambria" panose="02040503050406030204" pitchFamily="18" charset="0"/>
                <a:cs typeface="Times New Roman" panose="02020603050405020304" pitchFamily="18" charset="0"/>
              </a:rPr>
              <a:t>Have the people after Adam and Eve done their job?   Have we?</a:t>
            </a:r>
            <a:endParaRPr lang="en-GB" sz="1000" dirty="0">
              <a:effectLst/>
              <a:latin typeface="Work Sans" pitchFamily="2" charset="0"/>
              <a:ea typeface="Work Sans Regular" pitchFamily="2" charset="0"/>
              <a:cs typeface="Times New Roman" panose="02020603050405020304" pitchFamily="18" charset="0"/>
            </a:endParaRPr>
          </a:p>
          <a:p>
            <a:pPr marL="228600">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b="1" dirty="0">
                <a:effectLst/>
                <a:latin typeface="Work Sans" pitchFamily="2" charset="0"/>
                <a:ea typeface="Cambria" panose="02040503050406030204" pitchFamily="18" charset="0"/>
                <a:cs typeface="Times New Roman" panose="02020603050405020304" pitchFamily="18" charset="0"/>
              </a:rPr>
              <a:t>Teacher to discuss with the pupils the following:</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b="1"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Think about a toy/game you have.  There are usually instructions with the toy/game to show how to use it properly.  These are written by the person who created the toy/game, because they know how it’s supposed to work!</a:t>
            </a:r>
            <a:endParaRPr lang="en-GB" sz="1000" dirty="0">
              <a:latin typeface="Work Sans" pitchFamily="2" charset="0"/>
              <a:ea typeface="Cambria" panose="02040503050406030204" pitchFamily="18" charset="0"/>
              <a:cs typeface="Times New Roman" panose="02020603050405020304" pitchFamily="18" charset="0"/>
            </a:endParaRPr>
          </a:p>
          <a:p>
            <a:pPr>
              <a:spcAft>
                <a:spcPts val="400"/>
              </a:spcAft>
            </a:pP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Christians believe that because God made the world, He knows best how it should be looked after.  Christians believe that God has instructed humans to be ‘stewards’ of this world.  The world has been created so that all can enjoy living in it.  He has given them the responsibility to care for every aspect of it that belongs to Him.</a:t>
            </a:r>
          </a:p>
          <a:p>
            <a:pPr>
              <a:spcAft>
                <a:spcPts val="400"/>
              </a:spcAft>
            </a:pPr>
            <a:endParaRPr lang="en-US" sz="1000" dirty="0">
              <a:effectLst/>
              <a:latin typeface="Work Sans" pitchFamily="2" charset="0"/>
              <a:ea typeface="Cambria" panose="02040503050406030204" pitchFamily="18" charset="0"/>
              <a:cs typeface="Times New Roman" panose="02020603050405020304" pitchFamily="18" charset="0"/>
            </a:endParaRPr>
          </a:p>
          <a:p>
            <a:pPr>
              <a:lnSpc>
                <a:spcPct val="107000"/>
              </a:lnSpc>
              <a:spcAft>
                <a:spcPts val="800"/>
              </a:spcAft>
            </a:pPr>
            <a:r>
              <a:rPr lang="en-US" sz="1000" b="1" dirty="0">
                <a:effectLst/>
                <a:latin typeface="Work Sans" pitchFamily="2" charset="0"/>
                <a:ea typeface="Cambria" panose="02040503050406030204" pitchFamily="18" charset="0"/>
                <a:cs typeface="Times New Roman" panose="02020603050405020304" pitchFamily="18" charset="0"/>
              </a:rPr>
              <a:t>Key questions:</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lnSpc>
                <a:spcPct val="106000"/>
              </a:lnSpc>
              <a:buFont typeface="Arial" panose="020B0604020202020204" pitchFamily="34" charset="0"/>
              <a:buChar char="•"/>
            </a:pPr>
            <a:r>
              <a:rPr lang="en-US" sz="1000" dirty="0">
                <a:effectLst/>
                <a:latin typeface="Work Sans" pitchFamily="2" charset="0"/>
                <a:ea typeface="Cambria" panose="02040503050406030204" pitchFamily="18" charset="0"/>
                <a:cs typeface="Times New Roman" panose="02020603050405020304" pitchFamily="18" charset="0"/>
              </a:rPr>
              <a:t>Were these instructions from God just for Adam and Eve?  If not, who else are they instructions for? Why?</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lnSpc>
                <a:spcPct val="106000"/>
              </a:lnSpc>
              <a:spcAft>
                <a:spcPts val="800"/>
              </a:spcAft>
              <a:buFont typeface="Arial" panose="020B0604020202020204" pitchFamily="34" charset="0"/>
              <a:buChar char="•"/>
            </a:pPr>
            <a:r>
              <a:rPr lang="en-US" sz="1000" dirty="0">
                <a:effectLst/>
                <a:latin typeface="Work Sans" pitchFamily="2" charset="0"/>
                <a:ea typeface="Cambria" panose="02040503050406030204" pitchFamily="18" charset="0"/>
                <a:cs typeface="Times New Roman" panose="02020603050405020304" pitchFamily="18" charset="0"/>
              </a:rPr>
              <a:t>What would our world be like if we were treating it how God would want?</a:t>
            </a:r>
            <a:endParaRPr lang="en-GB" sz="1000" dirty="0">
              <a:effectLst/>
              <a:latin typeface="Work Sans" pitchFamily="2" charset="0"/>
              <a:ea typeface="Work Sans Regular" pitchFamily="2"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633679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Work Sans Regular" pitchFamily="2" charset="0"/>
                <a:cs typeface="Times New Roman" panose="02020603050405020304" pitchFamily="18" charset="0"/>
              </a:rPr>
              <a:t>How do you think Christians should follow God’s instruction for taking care of creation?</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CREATION</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15864" y="1958224"/>
            <a:ext cx="8159065" cy="4606389"/>
          </a:xfrm>
          <a:prstGeom prst="rect">
            <a:avLst/>
          </a:prstGeom>
          <a:noFill/>
        </p:spPr>
        <p:txBody>
          <a:bodyPr wrap="square">
            <a:spAutoFit/>
          </a:bodyPr>
          <a:lstStyle/>
          <a:p>
            <a:pPr>
              <a:spcAft>
                <a:spcPts val="400"/>
              </a:spcAft>
            </a:pPr>
            <a:r>
              <a:rPr lang="en-GB" sz="1000" b="1" dirty="0">
                <a:effectLst/>
                <a:latin typeface="Work Sans" pitchFamily="2" charset="0"/>
                <a:ea typeface="Work Sans Regular" pitchFamily="2" charset="0"/>
                <a:cs typeface="Times New Roman" panose="02020603050405020304" pitchFamily="18" charset="0"/>
              </a:rPr>
              <a:t>Main activity:  (Evaluate and communicate)</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Discuss as a class how they could help to look after the classroom, school environment, local community and each other, demonstrating what it means to care for the world, as good stewards, in the way God would want.</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To consider areas/people in the school who need taking care of.  Pupils might also like to consider a place in the local community </a:t>
            </a:r>
            <a:r>
              <a:rPr lang="en-US" sz="1000" dirty="0" err="1">
                <a:effectLst/>
                <a:latin typeface="Work Sans" pitchFamily="2" charset="0"/>
                <a:ea typeface="Cambria" panose="02040503050406030204" pitchFamily="18" charset="0"/>
                <a:cs typeface="Times New Roman" panose="02020603050405020304" pitchFamily="18" charset="0"/>
              </a:rPr>
              <a:t>eg</a:t>
            </a:r>
            <a:r>
              <a:rPr lang="en-US" sz="1000" dirty="0">
                <a:effectLst/>
                <a:latin typeface="Work Sans" pitchFamily="2" charset="0"/>
                <a:ea typeface="Cambria" panose="02040503050406030204" pitchFamily="18" charset="0"/>
                <a:cs typeface="Times New Roman" panose="02020603050405020304" pitchFamily="18" charset="0"/>
              </a:rPr>
              <a:t> a park that they all go to.</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err="1">
                <a:effectLst/>
                <a:latin typeface="Work Sans" pitchFamily="2" charset="0"/>
                <a:ea typeface="Cambria" panose="02040503050406030204" pitchFamily="18" charset="0"/>
                <a:cs typeface="Times New Roman" panose="02020603050405020304" pitchFamily="18" charset="0"/>
              </a:rPr>
              <a:t>Eg</a:t>
            </a:r>
            <a:r>
              <a:rPr lang="en-US" sz="1000" dirty="0">
                <a:effectLst/>
                <a:latin typeface="Work Sans" pitchFamily="2" charset="0"/>
                <a:ea typeface="Cambria" panose="02040503050406030204" pitchFamily="18" charset="0"/>
                <a:cs typeface="Times New Roman" panose="02020603050405020304" pitchFamily="18" charset="0"/>
              </a:rPr>
              <a:t>:  Classroom, school garden, dining hall, school library, playground, pupils, staff.</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b="1"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b="1" dirty="0">
                <a:effectLst/>
                <a:latin typeface="Work Sans" pitchFamily="2" charset="0"/>
                <a:ea typeface="Cambria" panose="02040503050406030204" pitchFamily="18" charset="0"/>
                <a:cs typeface="Times New Roman" panose="02020603050405020304" pitchFamily="18" charset="0"/>
              </a:rPr>
              <a:t>Each group is given an area of the school/local community to be responsible for.</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Pupils to create posters for that area that provide a list of instructions/guidance on how they should take care of that area and the people in it.</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Posters are then displayed around the school and in the local area.</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Teacher to </a:t>
            </a:r>
            <a:r>
              <a:rPr lang="en-US" sz="1000" b="1" dirty="0">
                <a:effectLst/>
                <a:latin typeface="Work Sans" pitchFamily="2" charset="0"/>
                <a:ea typeface="Cambria" panose="02040503050406030204" pitchFamily="18" charset="0"/>
                <a:cs typeface="Times New Roman" panose="02020603050405020304" pitchFamily="18" charset="0"/>
              </a:rPr>
              <a:t>model </a:t>
            </a:r>
            <a:r>
              <a:rPr lang="en-US" sz="1000" dirty="0">
                <a:effectLst/>
                <a:latin typeface="Work Sans" pitchFamily="2" charset="0"/>
                <a:ea typeface="Cambria" panose="02040503050406030204" pitchFamily="18" charset="0"/>
                <a:cs typeface="Times New Roman" panose="02020603050405020304" pitchFamily="18" charset="0"/>
              </a:rPr>
              <a:t>to ensure high expectations in terms of written content and presentation.</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b="1" dirty="0" err="1">
                <a:effectLst/>
                <a:latin typeface="Work Sans" pitchFamily="2" charset="0"/>
                <a:ea typeface="Cambria" panose="02040503050406030204" pitchFamily="18" charset="0"/>
                <a:cs typeface="Times New Roman" panose="02020603050405020304" pitchFamily="18" charset="0"/>
              </a:rPr>
              <a:t>Eg</a:t>
            </a:r>
            <a:r>
              <a:rPr lang="en-US" sz="1000" b="1" dirty="0">
                <a:effectLst/>
                <a:latin typeface="Work Sans" pitchFamily="2" charset="0"/>
                <a:ea typeface="Cambria" panose="02040503050406030204" pitchFamily="18" charset="0"/>
                <a:cs typeface="Times New Roman" panose="02020603050405020304" pitchFamily="18" charset="0"/>
              </a:rPr>
              <a:t>:  Classroom:</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Look after the resources.</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Recycle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Keep the environment tidy</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Be kind to one another</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Make sure everyone feels welcome and included</a:t>
            </a:r>
            <a:endParaRPr lang="en-GB" sz="1000" dirty="0">
              <a:effectLst/>
              <a:latin typeface="Work Sans" pitchFamily="2" charset="0"/>
              <a:ea typeface="Work Sans Regular" pitchFamily="2"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477676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Work Sans Regular" pitchFamily="2" charset="0"/>
                <a:cs typeface="Times New Roman" panose="02020603050405020304" pitchFamily="18" charset="0"/>
              </a:rPr>
              <a:t>How do you think Christians should follow God’s instruction for taking care of creation?</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CREATION</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15864" y="1958224"/>
            <a:ext cx="8159065" cy="4555093"/>
          </a:xfrm>
          <a:prstGeom prst="rect">
            <a:avLst/>
          </a:prstGeom>
          <a:noFill/>
        </p:spPr>
        <p:txBody>
          <a:bodyPr wrap="square">
            <a:spAutoFit/>
          </a:bodyPr>
          <a:lstStyle/>
          <a:p>
            <a:pPr>
              <a:spcAft>
                <a:spcPts val="400"/>
              </a:spcAft>
            </a:pPr>
            <a:r>
              <a:rPr lang="en-US" sz="1000" b="1" dirty="0">
                <a:effectLst/>
                <a:latin typeface="Work Sans" pitchFamily="2" charset="0"/>
                <a:ea typeface="Cambria" panose="02040503050406030204" pitchFamily="18" charset="0"/>
                <a:cs typeface="Times New Roman" panose="02020603050405020304" pitchFamily="18" charset="0"/>
              </a:rPr>
              <a:t>Dining hall:</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Enjoy your food, don’t waste it</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Say thank you to the school cook who has made your lunch</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Throw your waste in the recycling bin</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Tidy up before you leave your table</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Be kind to one another</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Be polite to the adults who are helping you</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Pupils could take responsibility for a day/week for the areas they have made posters for, encouraging those who visit the area, to take care of it and of the people in it.  Pupils could put into action their posters.</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Plenary:  (Reflect and express)</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Return to the week’s question:  </a:t>
            </a:r>
            <a:r>
              <a:rPr lang="en-GB" sz="1000" b="1" dirty="0">
                <a:solidFill>
                  <a:srgbClr val="7030A0"/>
                </a:solidFill>
                <a:effectLst/>
                <a:latin typeface="Work Sans" pitchFamily="2" charset="0"/>
                <a:ea typeface="Work Sans Regular" pitchFamily="2" charset="0"/>
                <a:cs typeface="Times New Roman" panose="02020603050405020304" pitchFamily="18" charset="0"/>
              </a:rPr>
              <a:t>How do you think Christians should follow God’s instruction for taking care of creation?</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solidFill>
                  <a:srgbClr val="7030A0"/>
                </a:solidFill>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dirty="0">
                <a:effectLst/>
                <a:latin typeface="Work Sans" pitchFamily="2" charset="0"/>
                <a:ea typeface="Work Sans Regular" pitchFamily="2" charset="0"/>
                <a:cs typeface="Times New Roman" panose="02020603050405020304" pitchFamily="18" charset="0"/>
              </a:rPr>
              <a:t>Look back at the pupils’ responses – do they want to add anything else to their list in response to the question, having now looked at the Biblical text?</a:t>
            </a:r>
          </a:p>
          <a:p>
            <a:pPr>
              <a:spcAft>
                <a:spcPts val="400"/>
              </a:spcAft>
            </a:pPr>
            <a:r>
              <a:rPr lang="en-GB" sz="1000" b="1" dirty="0">
                <a:effectLst/>
                <a:latin typeface="Work Sans" pitchFamily="2" charset="0"/>
                <a:ea typeface="Work Sans Regular" pitchFamily="2" charset="0"/>
                <a:cs typeface="Times New Roman" panose="02020603050405020304" pitchFamily="18" charset="0"/>
              </a:rPr>
              <a:t>Complete appendix lesson 3.</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dirty="0">
                <a:effectLst/>
                <a:latin typeface="Work Sans" pitchFamily="2" charset="0"/>
                <a:ea typeface="Work Sans Regular" pitchFamily="2" charset="0"/>
                <a:cs typeface="Times New Roman" panose="02020603050405020304" pitchFamily="18" charset="0"/>
              </a:rPr>
              <a:t> </a:t>
            </a:r>
          </a:p>
          <a:p>
            <a:pPr>
              <a:spcAft>
                <a:spcPts val="400"/>
              </a:spcAft>
            </a:pPr>
            <a:r>
              <a:rPr lang="en-GB" sz="1000" b="1" dirty="0">
                <a:effectLst/>
                <a:latin typeface="Work Sans" pitchFamily="2" charset="0"/>
                <a:ea typeface="Work Sans Regular" pitchFamily="2" charset="0"/>
                <a:cs typeface="Times New Roman" panose="02020603050405020304" pitchFamily="18" charset="0"/>
              </a:rPr>
              <a:t>Key message for pupils to know:</a:t>
            </a:r>
            <a:r>
              <a:rPr lang="en-GB" sz="1000" dirty="0">
                <a:effectLst/>
                <a:latin typeface="Work Sans" pitchFamily="2" charset="0"/>
                <a:ea typeface="Work Sans Regular" pitchFamily="2" charset="0"/>
                <a:cs typeface="Times New Roman" panose="02020603050405020304" pitchFamily="18" charset="0"/>
              </a:rPr>
              <a:t>  God wanted His people to take care of creation because He had created it and all of creation is holy because it has been blessed.  It is there to be enjoyed and therefore it needs to be cared for.  Humans need to be good stewards of God’s creation.</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669223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Work Sans Regular" pitchFamily="2" charset="0"/>
                <a:cs typeface="Times New Roman" panose="02020603050405020304" pitchFamily="18" charset="0"/>
              </a:rPr>
              <a:t>How do you think Christians should follow God’s instruction for taking care of creation?</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US" sz="1400" b="1" dirty="0">
                <a:solidFill>
                  <a:schemeClr val="bg1"/>
                </a:solidFill>
                <a:latin typeface="Work Sans SemiBold" pitchFamily="2" charset="77"/>
              </a:rPr>
              <a:t>CREATION</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511935"/>
          </a:xfrm>
          <a:prstGeom prst="rect">
            <a:avLst/>
          </a:prstGeom>
          <a:noFill/>
        </p:spPr>
        <p:txBody>
          <a:bodyPr wrap="square">
            <a:spAutoFit/>
          </a:bodyPr>
          <a:lstStyle/>
          <a:p>
            <a:pPr marL="171450" lvl="0" indent="-171450">
              <a:lnSpc>
                <a:spcPct val="106000"/>
              </a:lnSpc>
              <a:spcAft>
                <a:spcPts val="8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Bible.</a:t>
            </a:r>
          </a:p>
          <a:p>
            <a:pPr marL="171450" indent="-171450">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Appendix lesson 3.</a:t>
            </a: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noGrp="1" noRot="1" noMove="1" noResize="1" noEditPoints="1" noAdjustHandles="1" noChangeArrowheads="1" noChangeShapeType="1"/>
          </p:cNvSpPr>
          <p:nvPr/>
        </p:nvSpPr>
        <p:spPr>
          <a:xfrm>
            <a:off x="3590910" y="3200844"/>
            <a:ext cx="4167051" cy="256930"/>
          </a:xfrm>
          <a:prstGeom prst="rect">
            <a:avLst/>
          </a:prstGeom>
          <a:noFill/>
        </p:spPr>
        <p:txBody>
          <a:bodyPr wrap="square">
            <a:spAutoFit/>
          </a:bodyPr>
          <a:lstStyle/>
          <a:p>
            <a:pPr>
              <a:lnSpc>
                <a:spcPct val="115000"/>
              </a:lnSpc>
              <a:spcAft>
                <a:spcPts val="1000"/>
              </a:spcAft>
            </a:pPr>
            <a:r>
              <a:rPr lang="en-GB" sz="1000" b="0" i="0" dirty="0">
                <a:solidFill>
                  <a:srgbClr val="000000"/>
                </a:solidFill>
                <a:effectLst/>
                <a:latin typeface="Work Sans" pitchFamily="2" charset="0"/>
              </a:rPr>
              <a:t>Type sensitivities… </a:t>
            </a:r>
            <a:endParaRPr lang="en-GB" sz="4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Tree>
    <p:extLst>
      <p:ext uri="{BB962C8B-B14F-4D97-AF65-F5344CB8AC3E}">
        <p14:creationId xmlns:p14="http://schemas.microsoft.com/office/powerpoint/2010/main" val="4230923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dirty="0">
                <a:solidFill>
                  <a:schemeClr val="bg1"/>
                </a:solidFill>
                <a:latin typeface="Work Sans Light" pitchFamily="2" charset="0"/>
                <a:ea typeface="Calibri" panose="020F0502020204030204" pitchFamily="34" charset="0"/>
                <a:cs typeface="Times New Roman" panose="02020603050405020304" pitchFamily="18" charset="0"/>
              </a:rPr>
              <a:t>4</a:t>
            </a: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US" sz="2400" dirty="0">
                <a:solidFill>
                  <a:schemeClr val="bg1"/>
                </a:solidFill>
                <a:effectLst/>
                <a:latin typeface="Work Sans Light" pitchFamily="2" charset="0"/>
                <a:ea typeface="Cambria" panose="02040503050406030204" pitchFamily="18" charset="0"/>
                <a:cs typeface="Times New Roman" panose="02020603050405020304" pitchFamily="18" charset="0"/>
              </a:rPr>
              <a:t>What questions would you like to ask about creation?</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CREATION</a:t>
            </a: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675057"/>
          </a:xfrm>
          <a:prstGeom prst="rect">
            <a:avLst/>
          </a:prstGeom>
          <a:noFill/>
        </p:spPr>
        <p:txBody>
          <a:bodyPr wrap="square" rtlCol="0">
            <a:spAutoFit/>
          </a:bodyPr>
          <a:lstStyle/>
          <a:p>
            <a:pPr marL="171450" lvl="0" indent="-171450">
              <a:lnSpc>
                <a:spcPct val="106000"/>
              </a:lnSpc>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Ask and answer questions.</a:t>
            </a:r>
          </a:p>
          <a:p>
            <a:pPr marL="228600">
              <a:lnSpc>
                <a:spcPct val="106000"/>
              </a:lnSpc>
              <a:spcAft>
                <a:spcPts val="8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r>
              <a:rPr lang="en-GB" sz="1000" b="1" dirty="0">
                <a:effectLst/>
                <a:latin typeface="Work Sans" pitchFamily="2" charset="0"/>
                <a:ea typeface="Work Sans Regular" pitchFamily="2" charset="0"/>
                <a:cs typeface="Times New Roman" panose="02020603050405020304" pitchFamily="18" charset="0"/>
              </a:rPr>
              <a:t>Key religious vocabulary:  </a:t>
            </a:r>
            <a:r>
              <a:rPr lang="en-GB" sz="1000" dirty="0">
                <a:effectLst/>
                <a:latin typeface="Work Sans" pitchFamily="2" charset="0"/>
                <a:ea typeface="Work Sans Regular" pitchFamily="2" charset="0"/>
                <a:cs typeface="Times New Roman" panose="02020603050405020304" pitchFamily="18" charset="0"/>
              </a:rPr>
              <a:t>Old Testament, Genesis, God, creator, creation, stewardship.</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913618"/>
          </a:xfrm>
          <a:prstGeom prst="rect">
            <a:avLst/>
          </a:prstGeom>
          <a:noFill/>
        </p:spPr>
        <p:txBody>
          <a:bodyPr wrap="square" lIns="91440" tIns="45720" rIns="91440" bIns="45720" rtlCol="0" anchor="t">
            <a:spAutoFit/>
          </a:bodyPr>
          <a:lstStyle/>
          <a:p>
            <a:pPr>
              <a:spcAft>
                <a:spcPts val="400"/>
              </a:spcAft>
            </a:pPr>
            <a:r>
              <a:rPr lang="en-GB" sz="1000" b="1" dirty="0">
                <a:effectLst/>
                <a:latin typeface="Work Sans" pitchFamily="2" charset="0"/>
                <a:ea typeface="Work Sans Regular" pitchFamily="2" charset="0"/>
                <a:cs typeface="Times New Roman" panose="02020603050405020304" pitchFamily="18" charset="0"/>
              </a:rPr>
              <a:t>Introduction:</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Recap </a:t>
            </a:r>
            <a:r>
              <a:rPr lang="en-GB" sz="1000" dirty="0">
                <a:effectLst/>
                <a:latin typeface="Work Sans" pitchFamily="2" charset="0"/>
                <a:ea typeface="Work Sans Regular" pitchFamily="2" charset="0"/>
                <a:cs typeface="Times New Roman" panose="02020603050405020304" pitchFamily="18" charset="0"/>
              </a:rPr>
              <a:t>on previous week’s learning:</a:t>
            </a: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Key knowledge checking:</a:t>
            </a:r>
            <a:endParaRPr lang="en-GB" sz="1000" dirty="0">
              <a:effectLst/>
              <a:latin typeface="Work Sans" pitchFamily="2" charset="0"/>
              <a:ea typeface="Work Sans Regular" pitchFamily="2"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dirty="0">
                <a:effectLst/>
                <a:latin typeface="Work Sans" pitchFamily="2" charset="0"/>
                <a:ea typeface="Work Sans Regular" pitchFamily="2" charset="0"/>
                <a:cs typeface="Times New Roman" panose="02020603050405020304" pitchFamily="18" charset="0"/>
              </a:rPr>
              <a:t>Recap the creation story – pupils sequence the story.</a:t>
            </a:r>
          </a:p>
          <a:p>
            <a:pPr marL="342900" lvl="0" indent="-342900">
              <a:spcAft>
                <a:spcPts val="400"/>
              </a:spcAft>
              <a:buFont typeface="Symbol" panose="05050102010706020507" pitchFamily="18" charset="2"/>
              <a:buChar char=""/>
            </a:pPr>
            <a:r>
              <a:rPr lang="en-GB" sz="1000" dirty="0">
                <a:effectLst/>
                <a:latin typeface="Work Sans" pitchFamily="2" charset="0"/>
                <a:ea typeface="Work Sans Regular" pitchFamily="2" charset="0"/>
                <a:cs typeface="Times New Roman" panose="02020603050405020304" pitchFamily="18" charset="0"/>
              </a:rPr>
              <a:t>To know what the text means when it speaks about humankind ruling over the earth.</a:t>
            </a:r>
          </a:p>
          <a:p>
            <a:pPr marL="342900" lvl="0" indent="-342900">
              <a:spcAft>
                <a:spcPts val="400"/>
              </a:spcAft>
              <a:buFont typeface="Symbol" panose="05050102010706020507" pitchFamily="18" charset="2"/>
              <a:buChar char=""/>
            </a:pPr>
            <a:r>
              <a:rPr lang="en-GB" sz="1000" dirty="0">
                <a:effectLst/>
                <a:latin typeface="Work Sans" pitchFamily="2" charset="0"/>
                <a:ea typeface="Work Sans Regular" pitchFamily="2" charset="0"/>
                <a:cs typeface="Times New Roman" panose="02020603050405020304" pitchFamily="18" charset="0"/>
              </a:rPr>
              <a:t>To revisit new religious vocabulary that has been learnt so far to check for understanding.</a:t>
            </a: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Main teaching input:  (Investigate and explore)</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Revisit</a:t>
            </a:r>
            <a:r>
              <a:rPr lang="en-GB" sz="1000" dirty="0">
                <a:effectLst/>
                <a:latin typeface="Work Sans" pitchFamily="2" charset="0"/>
                <a:ea typeface="Work Sans Regular" pitchFamily="2" charset="0"/>
                <a:cs typeface="Times New Roman" panose="02020603050405020304" pitchFamily="18" charset="0"/>
              </a:rPr>
              <a:t> the montage shown in lesson 2 of the beauty of creation.</a:t>
            </a: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b="1" dirty="0">
                <a:effectLst/>
                <a:latin typeface="Work Sans" pitchFamily="2" charset="0"/>
                <a:ea typeface="Cambria" panose="02040503050406030204" pitchFamily="18" charset="0"/>
                <a:cs typeface="Times New Roman" panose="02020603050405020304" pitchFamily="18" charset="0"/>
              </a:rPr>
              <a:t>Introduce this week’s question:</a:t>
            </a:r>
            <a:r>
              <a:rPr lang="en-US" sz="1000" dirty="0">
                <a:effectLst/>
                <a:latin typeface="Work Sans" pitchFamily="2" charset="0"/>
                <a:ea typeface="Cambria" panose="02040503050406030204" pitchFamily="18" charset="0"/>
                <a:cs typeface="Times New Roman" panose="02020603050405020304" pitchFamily="18" charset="0"/>
              </a:rPr>
              <a:t>  </a:t>
            </a:r>
            <a:r>
              <a:rPr lang="en-US" sz="1000" b="1" dirty="0">
                <a:solidFill>
                  <a:srgbClr val="55345A"/>
                </a:solidFill>
                <a:effectLst/>
                <a:latin typeface="Work Sans" pitchFamily="2" charset="0"/>
                <a:ea typeface="Cambria" panose="02040503050406030204" pitchFamily="18" charset="0"/>
                <a:cs typeface="Times New Roman" panose="02020603050405020304" pitchFamily="18" charset="0"/>
              </a:rPr>
              <a:t>What questions would you like to ask about creation?</a:t>
            </a:r>
            <a:endParaRPr lang="en-GB" sz="1000" dirty="0">
              <a:solidFill>
                <a:srgbClr val="55345A"/>
              </a:solidFill>
              <a:effectLst/>
              <a:latin typeface="Work Sans" pitchFamily="2" charset="0"/>
              <a:ea typeface="Work Sans Regular" pitchFamily="2"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3481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4</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US" sz="2400">
                <a:solidFill>
                  <a:schemeClr val="bg1"/>
                </a:solidFill>
                <a:effectLst/>
                <a:latin typeface="Work Sans Light" pitchFamily="2" charset="0"/>
                <a:ea typeface="Cambria" panose="02040503050406030204" pitchFamily="18" charset="0"/>
                <a:cs typeface="Times New Roman" panose="02020603050405020304" pitchFamily="18" charset="0"/>
              </a:rPr>
              <a:t>What questions would you like to ask about creation?</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CREATION</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15864" y="1958224"/>
            <a:ext cx="8159065" cy="4452501"/>
          </a:xfrm>
          <a:prstGeom prst="rect">
            <a:avLst/>
          </a:prstGeom>
          <a:noFill/>
        </p:spPr>
        <p:txBody>
          <a:bodyPr wrap="square">
            <a:spAutoFit/>
          </a:bodyPr>
          <a:lstStyle/>
          <a:p>
            <a:pPr>
              <a:spcAft>
                <a:spcPts val="400"/>
              </a:spcAft>
            </a:pPr>
            <a:r>
              <a:rPr lang="en-GB" sz="1000" b="1" dirty="0">
                <a:effectLst/>
                <a:latin typeface="Work Sans" pitchFamily="2" charset="0"/>
                <a:ea typeface="Work Sans Regular" pitchFamily="2" charset="0"/>
                <a:cs typeface="Times New Roman" panose="02020603050405020304" pitchFamily="18" charset="0"/>
              </a:rPr>
              <a:t>Circle time:</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Opening questions:</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dirty="0">
                <a:effectLst/>
                <a:latin typeface="Work Sans" pitchFamily="2" charset="0"/>
                <a:ea typeface="Work Sans Regular" pitchFamily="2" charset="0"/>
                <a:cs typeface="Times New Roman" panose="02020603050405020304" pitchFamily="18" charset="0"/>
              </a:rPr>
              <a:t>I wonder what you are thinking when you think of creation.</a:t>
            </a:r>
          </a:p>
          <a:p>
            <a:pPr>
              <a:spcAft>
                <a:spcPts val="400"/>
              </a:spcAft>
            </a:pPr>
            <a:r>
              <a:rPr lang="en-GB" sz="1000" dirty="0">
                <a:effectLst/>
                <a:latin typeface="Work Sans" pitchFamily="2" charset="0"/>
                <a:ea typeface="Work Sans Regular" pitchFamily="2" charset="0"/>
                <a:cs typeface="Times New Roman" panose="02020603050405020304" pitchFamily="18" charset="0"/>
              </a:rPr>
              <a:t>I wonder what interests you most about creation.</a:t>
            </a:r>
          </a:p>
          <a:p>
            <a:pPr>
              <a:spcAft>
                <a:spcPts val="400"/>
              </a:spcAft>
            </a:pPr>
            <a:r>
              <a:rPr lang="en-GB" sz="1000" dirty="0">
                <a:effectLst/>
                <a:latin typeface="Work Sans" pitchFamily="2" charset="0"/>
                <a:ea typeface="Work Sans Regular" pitchFamily="2" charset="0"/>
                <a:cs typeface="Times New Roman" panose="02020603050405020304" pitchFamily="18" charset="0"/>
              </a:rPr>
              <a:t>I wonder what puzzles you most about creation.</a:t>
            </a:r>
          </a:p>
          <a:p>
            <a:pPr>
              <a:spcAft>
                <a:spcPts val="400"/>
              </a:spcAft>
            </a:pPr>
            <a:r>
              <a:rPr lang="en-GB" sz="1000" dirty="0">
                <a:effectLst/>
                <a:latin typeface="Work Sans" pitchFamily="2" charset="0"/>
                <a:ea typeface="Work Sans Regular" pitchFamily="2" charset="0"/>
                <a:cs typeface="Times New Roman" panose="02020603050405020304" pitchFamily="18" charset="0"/>
              </a:rPr>
              <a:t>I wonder if God, who Christians believe created the world, was here in person, what questions you might like to ask Him about His creation that he has given humankind to take responsibility for and look after.</a:t>
            </a:r>
          </a:p>
          <a:p>
            <a:pPr>
              <a:spcAft>
                <a:spcPts val="400"/>
              </a:spcAft>
            </a:pPr>
            <a:r>
              <a:rPr lang="en-GB" sz="1000" dirty="0">
                <a:effectLst/>
                <a:latin typeface="Work Sans" pitchFamily="2" charset="0"/>
                <a:ea typeface="Work Sans Regular" pitchFamily="2" charset="0"/>
                <a:cs typeface="Times New Roman" panose="02020603050405020304" pitchFamily="18" charset="0"/>
              </a:rPr>
              <a:t> </a:t>
            </a: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Pupils are given the space to reflect and share their thoughts if they would like to.</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Main activity:  (Evaluate and communicate)</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Ask pupils to write down their questions they have about creation.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i="1" dirty="0">
                <a:effectLst/>
                <a:latin typeface="Work Sans" pitchFamily="2" charset="0"/>
                <a:ea typeface="Cambria" panose="02040503050406030204" pitchFamily="18" charset="0"/>
                <a:cs typeface="Times New Roman" panose="02020603050405020304" pitchFamily="18" charset="0"/>
              </a:rPr>
              <a:t>e.g.  Why do zebras have stripes?  What were Adam and Eve really like?  Why do people get ill?  What is the purpose of life?  What do you hope for each one of us? etc.</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Plenary:  (Reflect and express)</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dirty="0">
                <a:effectLst/>
                <a:latin typeface="Work Sans" pitchFamily="2" charset="0"/>
                <a:ea typeface="Work Sans Regular" pitchFamily="2" charset="0"/>
                <a:cs typeface="Times New Roman" panose="02020603050405020304" pitchFamily="18" charset="0"/>
              </a:rPr>
              <a:t>Teacher to select some of the questions the pupils have asked.</a:t>
            </a:r>
          </a:p>
          <a:p>
            <a:pPr>
              <a:spcAft>
                <a:spcPts val="400"/>
              </a:spcAft>
            </a:pPr>
            <a:r>
              <a:rPr lang="en-GB" sz="1000" dirty="0">
                <a:effectLst/>
                <a:latin typeface="Work Sans" pitchFamily="2" charset="0"/>
                <a:ea typeface="Work Sans Regular" pitchFamily="2" charset="0"/>
                <a:cs typeface="Times New Roman" panose="02020603050405020304" pitchFamily="18" charset="0"/>
              </a:rPr>
              <a:t>As a class, pupils consider – What answer do you think God would give?  What answer would you give?</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060819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4</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US" sz="2400">
                <a:solidFill>
                  <a:schemeClr val="bg1"/>
                </a:solidFill>
                <a:effectLst/>
                <a:latin typeface="Work Sans Light" pitchFamily="2" charset="0"/>
                <a:ea typeface="Cambria" panose="02040503050406030204" pitchFamily="18" charset="0"/>
                <a:cs typeface="Times New Roman" panose="02020603050405020304" pitchFamily="18" charset="0"/>
              </a:rPr>
              <a:t>What questions would you like to ask about creation?</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US" sz="1400" b="1" dirty="0">
                <a:solidFill>
                  <a:schemeClr val="bg1"/>
                </a:solidFill>
                <a:latin typeface="Work Sans SemiBold" pitchFamily="2" charset="77"/>
              </a:rPr>
              <a:t>CREATION</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246542"/>
          </a:xfrm>
          <a:prstGeom prst="rect">
            <a:avLst/>
          </a:prstGeom>
          <a:noFill/>
        </p:spPr>
        <p:txBody>
          <a:bodyPr wrap="square">
            <a:spAutoFit/>
          </a:bodyPr>
          <a:lstStyle/>
          <a:p>
            <a:pPr marL="171450" lvl="0" indent="-171450">
              <a:lnSpc>
                <a:spcPct val="106000"/>
              </a:lnSpc>
              <a:spcAft>
                <a:spcPts val="800"/>
              </a:spcAft>
              <a:buFont typeface="Arial" panose="020B0604020202020204" pitchFamily="34" charset="0"/>
              <a:buChar char="•"/>
            </a:pPr>
            <a:r>
              <a:rPr lang="en-GB" sz="1000">
                <a:effectLst/>
                <a:latin typeface="Work Sans" pitchFamily="2" charset="0"/>
                <a:ea typeface="Work Sans Regular" pitchFamily="2" charset="0"/>
                <a:cs typeface="Times New Roman" panose="02020603050405020304" pitchFamily="18" charset="0"/>
              </a:rPr>
              <a:t>Montage.</a:t>
            </a:r>
            <a:endParaRPr lang="en-GB" sz="1000" dirty="0">
              <a:effectLst/>
              <a:latin typeface="Work Sans" pitchFamily="2" charset="0"/>
              <a:ea typeface="Work Sans Regular" pitchFamily="2"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noGrp="1" noRot="1" noMove="1" noResize="1" noEditPoints="1" noAdjustHandles="1" noChangeArrowheads="1" noChangeShapeType="1"/>
          </p:cNvSpPr>
          <p:nvPr/>
        </p:nvSpPr>
        <p:spPr>
          <a:xfrm>
            <a:off x="3590910" y="3200844"/>
            <a:ext cx="4167051" cy="256930"/>
          </a:xfrm>
          <a:prstGeom prst="rect">
            <a:avLst/>
          </a:prstGeom>
          <a:noFill/>
        </p:spPr>
        <p:txBody>
          <a:bodyPr wrap="square">
            <a:spAutoFit/>
          </a:bodyPr>
          <a:lstStyle/>
          <a:p>
            <a:pPr>
              <a:lnSpc>
                <a:spcPct val="115000"/>
              </a:lnSpc>
              <a:spcAft>
                <a:spcPts val="1000"/>
              </a:spcAft>
            </a:pPr>
            <a:r>
              <a:rPr lang="en-GB" sz="1000" b="0" i="0" dirty="0">
                <a:solidFill>
                  <a:srgbClr val="000000"/>
                </a:solidFill>
                <a:effectLst/>
                <a:latin typeface="Work Sans" pitchFamily="2" charset="0"/>
              </a:rPr>
              <a:t>Type sensitivities… </a:t>
            </a:r>
            <a:endParaRPr lang="en-GB" sz="4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Tree>
    <p:extLst>
      <p:ext uri="{BB962C8B-B14F-4D97-AF65-F5344CB8AC3E}">
        <p14:creationId xmlns:p14="http://schemas.microsoft.com/office/powerpoint/2010/main" val="1742714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1" y="0"/>
            <a:ext cx="12192001" cy="2769835"/>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10889" y="373310"/>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036158" y="1681988"/>
            <a:ext cx="748873" cy="748873"/>
          </a:xfrm>
          <a:prstGeom prst="rect">
            <a:avLst/>
          </a:prstGeom>
        </p:spPr>
      </p:pic>
      <p:sp>
        <p:nvSpPr>
          <p:cNvPr id="4" name="TextBox 3">
            <a:extLst>
              <a:ext uri="{FF2B5EF4-FFF2-40B4-BE49-F238E27FC236}">
                <a16:creationId xmlns:a16="http://schemas.microsoft.com/office/drawing/2014/main" id="{5CA38805-44A2-E0F9-4FA4-8AB48157935A}"/>
              </a:ext>
            </a:extLst>
          </p:cNvPr>
          <p:cNvSpPr txBox="1">
            <a:spLocks noGrp="1" noRot="1" noMove="1" noResize="1" noEditPoints="1" noAdjustHandles="1" noChangeArrowheads="1" noChangeShapeType="1"/>
          </p:cNvSpPr>
          <p:nvPr/>
        </p:nvSpPr>
        <p:spPr>
          <a:xfrm>
            <a:off x="2453629" y="1403867"/>
            <a:ext cx="6627904" cy="1054135"/>
          </a:xfrm>
          <a:prstGeom prst="rect">
            <a:avLst/>
          </a:prstGeom>
          <a:noFill/>
        </p:spPr>
        <p:txBody>
          <a:bodyPr wrap="square">
            <a:spAutoFit/>
          </a:bodyPr>
          <a:lstStyle/>
          <a:p>
            <a:pPr>
              <a:spcBef>
                <a:spcPts val="50"/>
              </a:spcBef>
            </a:pP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The meaning of creation:</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The natural world and human life are all part of God’s creation.  Humanity is made in the image of God.</a:t>
            </a:r>
          </a:p>
          <a:p>
            <a:pPr>
              <a:spcBef>
                <a:spcPts val="50"/>
              </a:spcBef>
            </a:pP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a:t>
            </a:r>
          </a:p>
          <a:p>
            <a:pPr>
              <a:spcBef>
                <a:spcPts val="50"/>
              </a:spcBef>
            </a:pPr>
            <a:r>
              <a:rPr lang="en-GB" sz="1000" b="1" u="sng" dirty="0">
                <a:solidFill>
                  <a:schemeClr val="bg1"/>
                </a:solidFill>
                <a:effectLst/>
                <a:latin typeface="Work Sans" pitchFamily="2"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https://www.bbc.co.uk/bitesize/guides/z683rwx/revision/1</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a:t>
            </a:r>
          </a:p>
        </p:txBody>
      </p:sp>
      <p:sp>
        <p:nvSpPr>
          <p:cNvPr id="9" name="TextBox 8">
            <a:extLst>
              <a:ext uri="{FF2B5EF4-FFF2-40B4-BE49-F238E27FC236}">
                <a16:creationId xmlns:a16="http://schemas.microsoft.com/office/drawing/2014/main" id="{562D6125-2F81-6EA3-CDA9-1B0FF6D32772}"/>
              </a:ext>
            </a:extLst>
          </p:cNvPr>
          <p:cNvSpPr txBox="1">
            <a:spLocks noGrp="1" noRot="1" noMove="1" noResize="1" noEditPoints="1" noAdjustHandles="1" noChangeArrowheads="1" noChangeShapeType="1"/>
          </p:cNvSpPr>
          <p:nvPr/>
        </p:nvSpPr>
        <p:spPr>
          <a:xfrm>
            <a:off x="296799" y="413963"/>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sp>
        <p:nvSpPr>
          <p:cNvPr id="19" name="TextBox 18">
            <a:extLst>
              <a:ext uri="{FF2B5EF4-FFF2-40B4-BE49-F238E27FC236}">
                <a16:creationId xmlns:a16="http://schemas.microsoft.com/office/drawing/2014/main" id="{29A8C059-24FF-971D-2A15-027A6C0B2233}"/>
              </a:ext>
            </a:extLst>
          </p:cNvPr>
          <p:cNvSpPr txBox="1">
            <a:spLocks noGrp="1" noRot="1" noMove="1" noResize="1" noEditPoints="1" noAdjustHandles="1" noChangeArrowheads="1" noChangeShapeType="1"/>
          </p:cNvSpPr>
          <p:nvPr/>
        </p:nvSpPr>
        <p:spPr>
          <a:xfrm>
            <a:off x="296799" y="1425379"/>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US" sz="1400" b="1" dirty="0">
                <a:solidFill>
                  <a:schemeClr val="bg1"/>
                </a:solidFill>
                <a:latin typeface="Work Sans SemiBold" pitchFamily="2" charset="77"/>
              </a:rPr>
              <a:t>CREATION</a:t>
            </a:r>
          </a:p>
        </p:txBody>
      </p:sp>
      <p:sp>
        <p:nvSpPr>
          <p:cNvPr id="10" name="TextBox 9">
            <a:extLst>
              <a:ext uri="{FF2B5EF4-FFF2-40B4-BE49-F238E27FC236}">
                <a16:creationId xmlns:a16="http://schemas.microsoft.com/office/drawing/2014/main" id="{F1B7A58B-C205-6A82-AE16-3A9000432CFC}"/>
              </a:ext>
            </a:extLst>
          </p:cNvPr>
          <p:cNvSpPr txBox="1">
            <a:spLocks/>
          </p:cNvSpPr>
          <p:nvPr/>
        </p:nvSpPr>
        <p:spPr>
          <a:xfrm>
            <a:off x="298191" y="2876021"/>
            <a:ext cx="1255776" cy="307777"/>
          </a:xfrm>
          <a:prstGeom prst="rect">
            <a:avLst/>
          </a:prstGeom>
          <a:noFill/>
        </p:spPr>
        <p:txBody>
          <a:bodyPr wrap="square" rtlCol="0">
            <a:spAutoFit/>
          </a:bodyPr>
          <a:lstStyle/>
          <a:p>
            <a:r>
              <a:rPr lang="en-US" sz="1400" b="1" dirty="0">
                <a:solidFill>
                  <a:srgbClr val="55345A"/>
                </a:solidFill>
                <a:latin typeface="Work Sans SemiBold" pitchFamily="2" charset="77"/>
              </a:rPr>
              <a:t>Notes: </a:t>
            </a:r>
          </a:p>
        </p:txBody>
      </p:sp>
      <p:sp>
        <p:nvSpPr>
          <p:cNvPr id="15" name="TextBox 14">
            <a:extLst>
              <a:ext uri="{FF2B5EF4-FFF2-40B4-BE49-F238E27FC236}">
                <a16:creationId xmlns:a16="http://schemas.microsoft.com/office/drawing/2014/main" id="{A152DB43-93BA-8165-A110-964DE5575580}"/>
              </a:ext>
            </a:extLst>
          </p:cNvPr>
          <p:cNvSpPr txBox="1"/>
          <p:nvPr/>
        </p:nvSpPr>
        <p:spPr>
          <a:xfrm>
            <a:off x="1034404" y="2903874"/>
            <a:ext cx="6627904" cy="246221"/>
          </a:xfrm>
          <a:prstGeom prst="rect">
            <a:avLst/>
          </a:prstGeom>
          <a:noFill/>
        </p:spPr>
        <p:txBody>
          <a:bodyPr wrap="square">
            <a:spAutoFit/>
          </a:bodyPr>
          <a:lstStyle/>
          <a:p>
            <a:r>
              <a:rPr lang="en-GB" sz="1000" dirty="0">
                <a:effectLst/>
                <a:latin typeface="Work Sans" pitchFamily="2" charset="0"/>
                <a:ea typeface="Calibri" panose="020F0502020204030204" pitchFamily="34" charset="0"/>
                <a:cs typeface="Times New Roman" panose="02020603050405020304" pitchFamily="18" charset="0"/>
              </a:rPr>
              <a:t> Include any key information here…</a:t>
            </a:r>
          </a:p>
        </p:txBody>
      </p:sp>
    </p:spTree>
    <p:extLst>
      <p:ext uri="{BB962C8B-B14F-4D97-AF65-F5344CB8AC3E}">
        <p14:creationId xmlns:p14="http://schemas.microsoft.com/office/powerpoint/2010/main" val="1433004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US" sz="2400" dirty="0">
                <a:solidFill>
                  <a:schemeClr val="bg1"/>
                </a:solidFill>
                <a:effectLst/>
                <a:latin typeface="Work Sans Light" pitchFamily="2" charset="0"/>
                <a:ea typeface="Cambria" panose="02040503050406030204" pitchFamily="18" charset="0"/>
                <a:cs typeface="Times New Roman" panose="02020603050405020304" pitchFamily="18" charset="0"/>
              </a:rPr>
              <a:t>What does it mean for a Christian to be ‘made in God’s image’?</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CREATION</a:t>
            </a: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777649"/>
          </a:xfrm>
          <a:prstGeom prst="rect">
            <a:avLst/>
          </a:prstGeom>
          <a:noFill/>
        </p:spPr>
        <p:txBody>
          <a:bodyPr wrap="square" rtlCol="0">
            <a:spAutoFit/>
          </a:bodyPr>
          <a:lstStyle/>
          <a:p>
            <a:pPr marL="171450" lvl="0" indent="-171450">
              <a:lnSpc>
                <a:spcPct val="106000"/>
              </a:lnSpc>
              <a:spcAft>
                <a:spcPts val="8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Know and understand what it means for a Christian to be made in God’s image.</a:t>
            </a:r>
          </a:p>
          <a:p>
            <a:pPr>
              <a:lnSpc>
                <a:spcPct val="106000"/>
              </a:lnSpc>
              <a:spcAft>
                <a:spcPts val="8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r>
              <a:rPr lang="en-GB" sz="1000" b="1" dirty="0">
                <a:effectLst/>
                <a:latin typeface="Work Sans" pitchFamily="2" charset="0"/>
                <a:ea typeface="Work Sans Regular" pitchFamily="2" charset="0"/>
                <a:cs typeface="Times New Roman" panose="02020603050405020304" pitchFamily="18" charset="0"/>
              </a:rPr>
              <a:t>Key religious vocabulary:  </a:t>
            </a:r>
            <a:r>
              <a:rPr lang="en-GB" sz="1000" dirty="0">
                <a:effectLst/>
                <a:latin typeface="Work Sans" pitchFamily="2" charset="0"/>
                <a:ea typeface="Work Sans Regular" pitchFamily="2" charset="0"/>
                <a:cs typeface="Times New Roman" panose="02020603050405020304" pitchFamily="18" charset="0"/>
              </a:rPr>
              <a:t>God’s image.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913618"/>
          </a:xfrm>
          <a:prstGeom prst="rect">
            <a:avLst/>
          </a:prstGeom>
          <a:noFill/>
        </p:spPr>
        <p:txBody>
          <a:bodyPr wrap="square" lIns="91440" tIns="45720" rIns="91440" bIns="45720" rtlCol="0" anchor="t">
            <a:spAutoFit/>
          </a:bodyPr>
          <a:lstStyle/>
          <a:p>
            <a:pPr>
              <a:spcAft>
                <a:spcPts val="400"/>
              </a:spcAft>
            </a:pPr>
            <a:r>
              <a:rPr lang="en-GB" sz="1000" b="1" dirty="0">
                <a:effectLst/>
                <a:latin typeface="Work Sans" pitchFamily="2" charset="0"/>
                <a:ea typeface="Work Sans Regular" pitchFamily="2" charset="0"/>
                <a:cs typeface="Times New Roman" panose="02020603050405020304" pitchFamily="18" charset="0"/>
              </a:rPr>
              <a:t>Introduction:</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Recap </a:t>
            </a:r>
            <a:r>
              <a:rPr lang="en-GB" sz="1000" dirty="0">
                <a:effectLst/>
                <a:latin typeface="Work Sans" pitchFamily="2" charset="0"/>
                <a:ea typeface="Work Sans Regular" pitchFamily="2" charset="0"/>
                <a:cs typeface="Times New Roman" panose="02020603050405020304" pitchFamily="18" charset="0"/>
              </a:rPr>
              <a:t>on previous week’s learning:</a:t>
            </a: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Key questions:</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What do you think it means to be made in the image of God?</a:t>
            </a:r>
          </a:p>
          <a:p>
            <a:pPr marL="171450" lvl="0" indent="-171450">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What do we know about God?</a:t>
            </a:r>
          </a:p>
          <a:p>
            <a:pPr>
              <a:spcAft>
                <a:spcPts val="400"/>
              </a:spcAft>
            </a:pPr>
            <a:r>
              <a:rPr lang="en-GB" sz="1000" dirty="0">
                <a:effectLst/>
                <a:latin typeface="Work Sans" pitchFamily="2" charset="0"/>
                <a:ea typeface="Work Sans Regular" pitchFamily="2" charset="0"/>
                <a:cs typeface="Times New Roman" panose="02020603050405020304" pitchFamily="18" charset="0"/>
              </a:rPr>
              <a:t> </a:t>
            </a:r>
          </a:p>
          <a:p>
            <a:pPr>
              <a:spcAft>
                <a:spcPts val="400"/>
              </a:spcAft>
            </a:pPr>
            <a:r>
              <a:rPr lang="en-GB" sz="1000" dirty="0">
                <a:effectLst/>
                <a:latin typeface="Work Sans" pitchFamily="2" charset="0"/>
                <a:ea typeface="Work Sans Regular" pitchFamily="2" charset="0"/>
                <a:cs typeface="Times New Roman" panose="02020603050405020304" pitchFamily="18" charset="0"/>
              </a:rPr>
              <a:t>Pull out some key qualities that most Christians would agree on when describing God.  </a:t>
            </a:r>
            <a:r>
              <a:rPr lang="en-GB" sz="1000" dirty="0" err="1">
                <a:effectLst/>
                <a:latin typeface="Work Sans" pitchFamily="2" charset="0"/>
                <a:ea typeface="Work Sans Regular" pitchFamily="2" charset="0"/>
                <a:cs typeface="Times New Roman" panose="02020603050405020304" pitchFamily="18" charset="0"/>
              </a:rPr>
              <a:t>Eg</a:t>
            </a:r>
            <a:r>
              <a:rPr lang="en-GB" sz="1000" dirty="0">
                <a:effectLst/>
                <a:latin typeface="Work Sans" pitchFamily="2" charset="0"/>
                <a:ea typeface="Work Sans Regular" pitchFamily="2" charset="0"/>
                <a:cs typeface="Times New Roman" panose="02020603050405020304" pitchFamily="18" charset="0"/>
              </a:rPr>
              <a:t>:  Loving, caring, trusting, unique</a:t>
            </a:r>
          </a:p>
          <a:p>
            <a:pPr>
              <a:spcAft>
                <a:spcPts val="400"/>
              </a:spcAft>
            </a:pPr>
            <a:r>
              <a:rPr lang="en-GB" sz="1000" dirty="0">
                <a:effectLst/>
                <a:latin typeface="Work Sans" pitchFamily="2" charset="0"/>
                <a:ea typeface="Work Sans Regular" pitchFamily="2" charset="0"/>
                <a:cs typeface="Times New Roman" panose="02020603050405020304" pitchFamily="18" charset="0"/>
              </a:rPr>
              <a:t> </a:t>
            </a:r>
          </a:p>
          <a:p>
            <a:pPr>
              <a:spcAft>
                <a:spcPts val="400"/>
              </a:spcAft>
            </a:pPr>
            <a:r>
              <a:rPr lang="en-GB" sz="1000" b="1" dirty="0">
                <a:effectLst/>
                <a:latin typeface="Work Sans" pitchFamily="2" charset="0"/>
                <a:ea typeface="Work Sans Regular" pitchFamily="2" charset="0"/>
                <a:cs typeface="Times New Roman" panose="02020603050405020304" pitchFamily="18" charset="0"/>
              </a:rPr>
              <a:t>Key question:</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If God is loving, what does that make us?</a:t>
            </a:r>
          </a:p>
          <a:p>
            <a:pPr marL="171450" lvl="0" indent="-171450">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If God is caring, what does that make us?</a:t>
            </a:r>
          </a:p>
          <a:p>
            <a:pPr marL="171450" lvl="0" indent="-171450">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If God is unique, what does that make us?</a:t>
            </a: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4916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US" sz="2400">
                <a:solidFill>
                  <a:schemeClr val="bg1"/>
                </a:solidFill>
                <a:effectLst/>
                <a:latin typeface="Work Sans Light" pitchFamily="2" charset="0"/>
                <a:ea typeface="Cambria" panose="02040503050406030204" pitchFamily="18" charset="0"/>
                <a:cs typeface="Times New Roman" panose="02020603050405020304" pitchFamily="18" charset="0"/>
              </a:rPr>
              <a:t>What does it mean for a Christian to be ‘made in God’s image’?</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CREATION</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15864" y="1958224"/>
            <a:ext cx="8159065" cy="4555093"/>
          </a:xfrm>
          <a:prstGeom prst="rect">
            <a:avLst/>
          </a:prstGeom>
          <a:noFill/>
        </p:spPr>
        <p:txBody>
          <a:bodyPr wrap="square">
            <a:spAutoFit/>
          </a:bodyPr>
          <a:lstStyle/>
          <a:p>
            <a:pPr>
              <a:spcAft>
                <a:spcPts val="400"/>
              </a:spcAft>
            </a:pPr>
            <a:r>
              <a:rPr lang="en-GB" sz="1000" dirty="0">
                <a:effectLst/>
                <a:latin typeface="Work Sans" pitchFamily="2" charset="0"/>
                <a:ea typeface="Work Sans Regular" pitchFamily="2" charset="0"/>
                <a:cs typeface="Times New Roman" panose="02020603050405020304" pitchFamily="18" charset="0"/>
              </a:rPr>
              <a:t>We are loving because ……</a:t>
            </a:r>
          </a:p>
          <a:p>
            <a:pPr>
              <a:spcAft>
                <a:spcPts val="400"/>
              </a:spcAft>
            </a:pPr>
            <a:r>
              <a:rPr lang="en-GB" sz="1000" dirty="0">
                <a:effectLst/>
                <a:latin typeface="Work Sans" pitchFamily="2" charset="0"/>
                <a:ea typeface="Work Sans Regular" pitchFamily="2" charset="0"/>
                <a:cs typeface="Times New Roman" panose="02020603050405020304" pitchFamily="18" charset="0"/>
              </a:rPr>
              <a:t>We are caring because……</a:t>
            </a:r>
          </a:p>
          <a:p>
            <a:pPr>
              <a:spcAft>
                <a:spcPts val="400"/>
              </a:spcAft>
            </a:pPr>
            <a:r>
              <a:rPr lang="en-GB" sz="1000" dirty="0">
                <a:effectLst/>
                <a:latin typeface="Work Sans" pitchFamily="2" charset="0"/>
                <a:ea typeface="Work Sans Regular" pitchFamily="2" charset="0"/>
                <a:cs typeface="Times New Roman" panose="02020603050405020304" pitchFamily="18" charset="0"/>
              </a:rPr>
              <a:t>We are unique because….</a:t>
            </a:r>
          </a:p>
          <a:p>
            <a:pPr>
              <a:spcAft>
                <a:spcPts val="400"/>
              </a:spcAft>
            </a:pPr>
            <a:r>
              <a:rPr lang="en-GB" sz="1000" dirty="0">
                <a:effectLst/>
                <a:latin typeface="Work Sans" pitchFamily="2" charset="0"/>
                <a:ea typeface="Work Sans Regular" pitchFamily="2" charset="0"/>
                <a:cs typeface="Times New Roman" panose="02020603050405020304" pitchFamily="18" charset="0"/>
              </a:rPr>
              <a:t> </a:t>
            </a:r>
          </a:p>
          <a:p>
            <a:pPr>
              <a:spcAft>
                <a:spcPts val="400"/>
              </a:spcAft>
            </a:pPr>
            <a:r>
              <a:rPr lang="en-GB" sz="1000" dirty="0">
                <a:effectLst/>
                <a:latin typeface="Work Sans" pitchFamily="2" charset="0"/>
                <a:ea typeface="Work Sans Regular" pitchFamily="2" charset="0"/>
                <a:cs typeface="Times New Roman" panose="02020603050405020304" pitchFamily="18" charset="0"/>
              </a:rPr>
              <a:t>(Christians believe God made humankind in his own image therefore human beings are loving, caring, unique.)</a:t>
            </a: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Main teaching input:  (Investigate and explore)</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Introduce this week’s question:</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Key question:</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What do you notice about these pegs?</a:t>
            </a:r>
          </a:p>
          <a:p>
            <a:pPr marL="342900" lvl="0" indent="-342900">
              <a:spcAft>
                <a:spcPts val="400"/>
              </a:spcAft>
              <a:buFont typeface="Symbol" panose="05050102010706020507" pitchFamily="18" charset="2"/>
              <a:buChar char=""/>
            </a:pPr>
            <a:endParaRPr lang="en-GB" sz="1000" dirty="0">
              <a:effectLst/>
              <a:latin typeface="Work Sans" pitchFamily="2" charset="0"/>
              <a:ea typeface="Work Sans Regular" pitchFamily="2" charset="0"/>
              <a:cs typeface="Times New Roman" panose="02020603050405020304" pitchFamily="18" charset="0"/>
            </a:endParaRPr>
          </a:p>
          <a:p>
            <a:pPr marL="342900" lvl="0" indent="-342900">
              <a:spcAft>
                <a:spcPts val="400"/>
              </a:spcAft>
              <a:buFont typeface="Symbol" panose="05050102010706020507" pitchFamily="18" charset="2"/>
              <a:buChar char=""/>
            </a:pPr>
            <a:endParaRPr lang="en-GB" sz="1000" dirty="0">
              <a:latin typeface="Work Sans" pitchFamily="2" charset="0"/>
              <a:ea typeface="Work Sans Regular" pitchFamily="2" charset="0"/>
              <a:cs typeface="Times New Roman" panose="02020603050405020304" pitchFamily="18" charset="0"/>
            </a:endParaRPr>
          </a:p>
          <a:p>
            <a:pPr marL="342900" lvl="0" indent="-342900">
              <a:spcAft>
                <a:spcPts val="400"/>
              </a:spcAft>
              <a:buFont typeface="Symbol" panose="05050102010706020507" pitchFamily="18" charset="2"/>
              <a:buChar char=""/>
            </a:pPr>
            <a:endParaRPr lang="en-GB" sz="1000" dirty="0">
              <a:effectLst/>
              <a:latin typeface="Work Sans" pitchFamily="2" charset="0"/>
              <a:ea typeface="Work Sans Regular" pitchFamily="2" charset="0"/>
              <a:cs typeface="Times New Roman" panose="02020603050405020304" pitchFamily="18" charset="0"/>
            </a:endParaRPr>
          </a:p>
          <a:p>
            <a:pPr marL="342900" lvl="0" indent="-342900">
              <a:spcAft>
                <a:spcPts val="400"/>
              </a:spcAft>
              <a:buFont typeface="Symbol" panose="05050102010706020507" pitchFamily="18" charset="2"/>
              <a:buChar char=""/>
            </a:pPr>
            <a:endParaRPr lang="en-GB" sz="1000" dirty="0">
              <a:latin typeface="Work Sans" pitchFamily="2" charset="0"/>
              <a:ea typeface="Work Sans Regular" pitchFamily="2" charset="0"/>
              <a:cs typeface="Times New Roman" panose="02020603050405020304" pitchFamily="18" charset="0"/>
            </a:endParaRPr>
          </a:p>
          <a:p>
            <a:pPr marL="342900" lvl="0" indent="-342900">
              <a:spcAft>
                <a:spcPts val="400"/>
              </a:spcAft>
              <a:buFont typeface="Symbol" panose="05050102010706020507" pitchFamily="18" charset="2"/>
              <a:buChar char=""/>
            </a:pPr>
            <a:endParaRPr lang="en-GB" sz="1000" dirty="0">
              <a:effectLst/>
              <a:latin typeface="Work Sans" pitchFamily="2" charset="0"/>
              <a:ea typeface="Work Sans Regular" pitchFamily="2" charset="0"/>
              <a:cs typeface="Times New Roman" panose="02020603050405020304" pitchFamily="18" charset="0"/>
            </a:endParaRPr>
          </a:p>
          <a:p>
            <a:pPr marL="342900" lvl="0" indent="-342900">
              <a:spcAft>
                <a:spcPts val="400"/>
              </a:spcAft>
              <a:buFont typeface="Symbol" panose="05050102010706020507" pitchFamily="18" charset="2"/>
              <a:buChar char=""/>
            </a:pPr>
            <a:endParaRPr lang="en-GB" sz="1000" dirty="0">
              <a:latin typeface="Work Sans" pitchFamily="2" charset="0"/>
              <a:ea typeface="Work Sans Regular" pitchFamily="2" charset="0"/>
              <a:cs typeface="Times New Roman" panose="02020603050405020304" pitchFamily="18" charset="0"/>
            </a:endParaRPr>
          </a:p>
          <a:p>
            <a:pPr marL="342900" lvl="0" indent="-342900">
              <a:spcAft>
                <a:spcPts val="400"/>
              </a:spcAft>
              <a:buFont typeface="Symbol" panose="05050102010706020507" pitchFamily="18" charset="2"/>
              <a:buChar char=""/>
            </a:pPr>
            <a:endParaRPr lang="en-GB" sz="1000" dirty="0">
              <a:effectLst/>
              <a:latin typeface="Work Sans" pitchFamily="2" charset="0"/>
              <a:ea typeface="Work Sans Regular" pitchFamily="2" charset="0"/>
              <a:cs typeface="Times New Roman" panose="02020603050405020304" pitchFamily="18" charset="0"/>
            </a:endParaRPr>
          </a:p>
          <a:p>
            <a:pPr marL="342900" lvl="0" indent="-342900">
              <a:spcAft>
                <a:spcPts val="400"/>
              </a:spcAft>
              <a:buFont typeface="Symbol" panose="05050102010706020507" pitchFamily="18" charset="2"/>
              <a:buChar char=""/>
            </a:pPr>
            <a:endParaRPr lang="en-GB" sz="1000" dirty="0">
              <a:latin typeface="Work Sans" pitchFamily="2" charset="0"/>
              <a:ea typeface="Work Sans Regular" pitchFamily="2" charset="0"/>
              <a:cs typeface="Times New Roman" panose="02020603050405020304" pitchFamily="18" charset="0"/>
            </a:endParaRPr>
          </a:p>
          <a:p>
            <a:pPr marL="342900" lvl="0" indent="-342900">
              <a:spcAft>
                <a:spcPts val="400"/>
              </a:spcAft>
              <a:buFont typeface="Symbol" panose="05050102010706020507" pitchFamily="18" charset="2"/>
              <a:buChar char=""/>
            </a:pP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dirty="0">
                <a:effectLst/>
                <a:latin typeface="Work Sans" pitchFamily="2" charset="0"/>
                <a:ea typeface="Work Sans Regular" pitchFamily="2" charset="0"/>
                <a:cs typeface="Times New Roman" panose="02020603050405020304" pitchFamily="18" charset="0"/>
              </a:rPr>
              <a:t>Elicit from the pupils that each of these pegs is different, each one is unique.</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pic>
        <p:nvPicPr>
          <p:cNvPr id="18" name="Picture 17">
            <a:extLst>
              <a:ext uri="{FF2B5EF4-FFF2-40B4-BE49-F238E27FC236}">
                <a16:creationId xmlns:a16="http://schemas.microsoft.com/office/drawing/2014/main" id="{F3F28A1F-228B-4BED-26DD-08CEB993734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8116" y="4511444"/>
            <a:ext cx="1604010" cy="1604010"/>
          </a:xfrm>
          <a:prstGeom prst="rect">
            <a:avLst/>
          </a:prstGeom>
          <a:noFill/>
        </p:spPr>
      </p:pic>
    </p:spTree>
    <p:extLst>
      <p:ext uri="{BB962C8B-B14F-4D97-AF65-F5344CB8AC3E}">
        <p14:creationId xmlns:p14="http://schemas.microsoft.com/office/powerpoint/2010/main" val="11088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US" sz="2400">
                <a:solidFill>
                  <a:schemeClr val="bg1"/>
                </a:solidFill>
                <a:effectLst/>
                <a:latin typeface="Work Sans Light" pitchFamily="2" charset="0"/>
                <a:ea typeface="Cambria" panose="02040503050406030204" pitchFamily="18" charset="0"/>
                <a:cs typeface="Times New Roman" panose="02020603050405020304" pitchFamily="18" charset="0"/>
              </a:rPr>
              <a:t>What does it mean for a Christian to be ‘made in God’s image’?</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CREATION</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15864" y="1958224"/>
            <a:ext cx="8159065" cy="4845942"/>
          </a:xfrm>
          <a:prstGeom prst="rect">
            <a:avLst/>
          </a:prstGeom>
          <a:noFill/>
        </p:spPr>
        <p:txBody>
          <a:bodyPr wrap="square">
            <a:spAutoFit/>
          </a:bodyPr>
          <a:lstStyle/>
          <a:p>
            <a:pPr>
              <a:lnSpc>
                <a:spcPct val="107000"/>
              </a:lnSpc>
              <a:spcAft>
                <a:spcPts val="800"/>
              </a:spcAft>
            </a:pPr>
            <a:r>
              <a:rPr lang="en-GB" sz="1000" b="1" dirty="0">
                <a:effectLst/>
                <a:latin typeface="Work Sans" pitchFamily="2" charset="0"/>
                <a:ea typeface="Work Sans Regular" pitchFamily="2" charset="0"/>
                <a:cs typeface="Times New Roman" panose="02020603050405020304" pitchFamily="18" charset="0"/>
              </a:rPr>
              <a:t>Biblical text analysis:</a:t>
            </a:r>
            <a:endParaRPr lang="en-GB" sz="1000" dirty="0">
              <a:effectLst/>
              <a:latin typeface="Work Sans" pitchFamily="2" charset="0"/>
              <a:ea typeface="Work Sans Regular" pitchFamily="2" charset="0"/>
              <a:cs typeface="Times New Roman" panose="02020603050405020304" pitchFamily="18" charset="0"/>
            </a:endParaRPr>
          </a:p>
          <a:p>
            <a:pPr>
              <a:lnSpc>
                <a:spcPct val="107000"/>
              </a:lnSpc>
              <a:spcAft>
                <a:spcPts val="800"/>
              </a:spcAft>
            </a:pPr>
            <a:r>
              <a:rPr lang="en-US" sz="1000" b="1" dirty="0">
                <a:effectLst/>
                <a:latin typeface="Work Sans" pitchFamily="2" charset="0"/>
                <a:ea typeface="Cambria" panose="02040503050406030204" pitchFamily="18" charset="0"/>
                <a:cs typeface="Times New Roman" panose="02020603050405020304" pitchFamily="18" charset="0"/>
              </a:rPr>
              <a:t>Read </a:t>
            </a:r>
            <a:r>
              <a:rPr lang="en-US" sz="1000" dirty="0">
                <a:solidFill>
                  <a:srgbClr val="55345A"/>
                </a:solidFill>
                <a:effectLst/>
                <a:latin typeface="Work Sans" pitchFamily="2" charset="0"/>
                <a:ea typeface="Cambria" panose="02040503050406030204" pitchFamily="18" charset="0"/>
                <a:cs typeface="Times New Roman" panose="02020603050405020304" pitchFamily="18" charset="0"/>
              </a:rPr>
              <a:t>Genesis 1: 26-31 again</a:t>
            </a:r>
            <a:r>
              <a:rPr lang="en-US" sz="1000" dirty="0">
                <a:effectLst/>
                <a:latin typeface="Work Sans" pitchFamily="2" charset="0"/>
                <a:ea typeface="Cambria" panose="02040503050406030204" pitchFamily="18" charset="0"/>
                <a:cs typeface="Times New Roman" panose="02020603050405020304" pitchFamily="18" charset="0"/>
              </a:rPr>
              <a:t>. Look at verse 26 which says that God </a:t>
            </a:r>
            <a:r>
              <a:rPr lang="en-US" sz="1000" dirty="0">
                <a:solidFill>
                  <a:srgbClr val="55345A"/>
                </a:solidFill>
                <a:effectLst/>
                <a:latin typeface="Work Sans" pitchFamily="2" charset="0"/>
                <a:ea typeface="Cambria" panose="02040503050406030204" pitchFamily="18" charset="0"/>
                <a:cs typeface="Times New Roman" panose="02020603050405020304" pitchFamily="18" charset="0"/>
              </a:rPr>
              <a:t>‘created humankind in his own image, in the image of God he created them.’ </a:t>
            </a:r>
            <a:r>
              <a:rPr lang="en-US" sz="1000" dirty="0">
                <a:effectLst/>
                <a:latin typeface="Work Sans" pitchFamily="2" charset="0"/>
                <a:ea typeface="Cambria" panose="02040503050406030204" pitchFamily="18" charset="0"/>
                <a:cs typeface="Times New Roman" panose="02020603050405020304" pitchFamily="18" charset="0"/>
              </a:rPr>
              <a:t>Christians therefore believe that humans are ‘made in the image of God’</a:t>
            </a:r>
            <a:r>
              <a:rPr lang="en-US" sz="1000" i="1" dirty="0">
                <a:effectLst/>
                <a:latin typeface="Work Sans" pitchFamily="2" charset="0"/>
                <a:ea typeface="Cambria" panose="02040503050406030204" pitchFamily="18" charset="0"/>
                <a:cs typeface="Times New Roman" panose="02020603050405020304" pitchFamily="18" charset="0"/>
              </a:rPr>
              <a:t>. </a:t>
            </a:r>
            <a:r>
              <a:rPr lang="en-US" sz="1000" dirty="0">
                <a:effectLst/>
                <a:latin typeface="Work Sans" pitchFamily="2" charset="0"/>
                <a:ea typeface="Cambria" panose="02040503050406030204" pitchFamily="18" charset="0"/>
                <a:cs typeface="Times New Roman" panose="02020603050405020304" pitchFamily="18" charset="0"/>
              </a:rPr>
              <a:t> This means that all human beings are like God – God therefore is unique and can be seen in all people.</a:t>
            </a:r>
            <a:endParaRPr lang="en-GB" sz="1000" dirty="0">
              <a:effectLst/>
              <a:latin typeface="Work Sans" pitchFamily="2" charset="0"/>
              <a:ea typeface="Work Sans Regular" pitchFamily="2" charset="0"/>
              <a:cs typeface="Times New Roman" panose="02020603050405020304" pitchFamily="18" charset="0"/>
            </a:endParaRPr>
          </a:p>
          <a:p>
            <a:pPr>
              <a:lnSpc>
                <a:spcPct val="107000"/>
              </a:lnSpc>
              <a:spcAft>
                <a:spcPts val="800"/>
              </a:spcAft>
            </a:pPr>
            <a:r>
              <a:rPr lang="en-GB" sz="1000" b="1" dirty="0">
                <a:effectLst/>
                <a:latin typeface="Work Sans" pitchFamily="2" charset="0"/>
                <a:ea typeface="Work Sans Regular" pitchFamily="2" charset="0"/>
                <a:cs typeface="Times New Roman" panose="02020603050405020304" pitchFamily="18" charset="0"/>
              </a:rPr>
              <a:t>Key questions:</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Think about yourself.  What do you think makes you special and unique?</a:t>
            </a:r>
          </a:p>
          <a:p>
            <a:pPr marL="171450" lvl="0" indent="-171450">
              <a:lnSpc>
                <a:spcPct val="106000"/>
              </a:lnSpc>
              <a:spcAft>
                <a:spcPts val="8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Now think about your talk partner, what do you think makes them special and unique?</a:t>
            </a:r>
          </a:p>
          <a:p>
            <a:pPr>
              <a:lnSpc>
                <a:spcPct val="107000"/>
              </a:lnSpc>
              <a:spcAft>
                <a:spcPts val="800"/>
              </a:spcAft>
            </a:pPr>
            <a:r>
              <a:rPr lang="en-GB" sz="1000" b="1" dirty="0">
                <a:effectLst/>
                <a:latin typeface="Work Sans" pitchFamily="2" charset="0"/>
                <a:ea typeface="Work Sans Regular" pitchFamily="2" charset="0"/>
                <a:cs typeface="Times New Roman" panose="02020603050405020304" pitchFamily="18" charset="0"/>
              </a:rPr>
              <a:t>Main activity:  (Evaluate and communicate)</a:t>
            </a:r>
            <a:endParaRPr lang="en-GB" sz="1000" dirty="0">
              <a:effectLst/>
              <a:latin typeface="Work Sans" pitchFamily="2" charset="0"/>
              <a:ea typeface="Work Sans Regular" pitchFamily="2" charset="0"/>
              <a:cs typeface="Times New Roman" panose="02020603050405020304" pitchFamily="18" charset="0"/>
            </a:endParaRPr>
          </a:p>
          <a:p>
            <a:pPr>
              <a:lnSpc>
                <a:spcPct val="107000"/>
              </a:lnSpc>
              <a:spcAft>
                <a:spcPts val="800"/>
              </a:spcAft>
            </a:pPr>
            <a:r>
              <a:rPr lang="en-GB" sz="1000" dirty="0">
                <a:effectLst/>
                <a:latin typeface="Work Sans" pitchFamily="2" charset="0"/>
                <a:ea typeface="Work Sans Regular" pitchFamily="2" charset="0"/>
                <a:cs typeface="Times New Roman" panose="02020603050405020304" pitchFamily="18" charset="0"/>
              </a:rPr>
              <a:t>Each child is given wooden clothes peg to decorate for their talk partner.</a:t>
            </a:r>
          </a:p>
          <a:p>
            <a:pPr>
              <a:lnSpc>
                <a:spcPct val="107000"/>
              </a:lnSpc>
              <a:spcAft>
                <a:spcPts val="800"/>
              </a:spcAft>
            </a:pPr>
            <a:endParaRPr lang="en-GB" sz="1000" dirty="0">
              <a:latin typeface="Work Sans" pitchFamily="2" charset="0"/>
              <a:ea typeface="Work Sans Regular" pitchFamily="2" charset="0"/>
              <a:cs typeface="Times New Roman" panose="02020603050405020304" pitchFamily="18" charset="0"/>
            </a:endParaRPr>
          </a:p>
          <a:p>
            <a:pPr>
              <a:lnSpc>
                <a:spcPct val="107000"/>
              </a:lnSpc>
              <a:spcAft>
                <a:spcPts val="800"/>
              </a:spcAft>
            </a:pPr>
            <a:endParaRPr lang="en-GB" sz="1000" dirty="0">
              <a:effectLst/>
              <a:latin typeface="Work Sans" pitchFamily="2" charset="0"/>
              <a:ea typeface="Work Sans Regular" pitchFamily="2" charset="0"/>
              <a:cs typeface="Times New Roman" panose="02020603050405020304" pitchFamily="18" charset="0"/>
            </a:endParaRPr>
          </a:p>
          <a:p>
            <a:pPr>
              <a:lnSpc>
                <a:spcPct val="107000"/>
              </a:lnSpc>
              <a:spcAft>
                <a:spcPts val="800"/>
              </a:spcAft>
            </a:pPr>
            <a:endParaRPr lang="en-GB" sz="1000" dirty="0">
              <a:effectLst/>
              <a:latin typeface="Work Sans" pitchFamily="2" charset="0"/>
              <a:ea typeface="Work Sans Regular" pitchFamily="2" charset="0"/>
              <a:cs typeface="Times New Roman" panose="02020603050405020304" pitchFamily="18" charset="0"/>
            </a:endParaRPr>
          </a:p>
          <a:p>
            <a:pPr>
              <a:lnSpc>
                <a:spcPct val="107000"/>
              </a:lnSpc>
              <a:spcAft>
                <a:spcPts val="800"/>
              </a:spcAft>
            </a:pP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Plenary:  (Reflect and express)</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Circle time:</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dirty="0">
                <a:effectLst/>
                <a:latin typeface="Work Sans" pitchFamily="2" charset="0"/>
                <a:ea typeface="Work Sans Regular" pitchFamily="2" charset="0"/>
                <a:cs typeface="Times New Roman" panose="02020603050405020304" pitchFamily="18" charset="0"/>
              </a:rPr>
              <a:t>Pupils bring their clothes peg to the carpet.</a:t>
            </a:r>
          </a:p>
          <a:p>
            <a:pPr>
              <a:spcAft>
                <a:spcPts val="400"/>
              </a:spcAft>
            </a:pPr>
            <a:r>
              <a:rPr lang="en-GB" sz="1000" dirty="0">
                <a:effectLst/>
                <a:latin typeface="Work Sans" pitchFamily="2" charset="0"/>
                <a:ea typeface="Work Sans Regular" pitchFamily="2" charset="0"/>
                <a:cs typeface="Times New Roman" panose="02020603050405020304" pitchFamily="18" charset="0"/>
              </a:rPr>
              <a:t> </a:t>
            </a:r>
          </a:p>
          <a:p>
            <a:pPr>
              <a:spcAft>
                <a:spcPts val="400"/>
              </a:spcAft>
            </a:pPr>
            <a:r>
              <a:rPr lang="en-GB" sz="1000" dirty="0">
                <a:effectLst/>
                <a:latin typeface="Work Sans" pitchFamily="2" charset="0"/>
                <a:ea typeface="Work Sans Regular" pitchFamily="2" charset="0"/>
                <a:cs typeface="Times New Roman" panose="02020603050405020304" pitchFamily="18" charset="0"/>
              </a:rPr>
              <a:t>As the pupil gives their clothes peg to their talk partner they say; You are special and unique because……</a:t>
            </a:r>
          </a:p>
          <a:p>
            <a:pPr>
              <a:spcAft>
                <a:spcPts val="400"/>
              </a:spcAft>
            </a:pPr>
            <a:r>
              <a:rPr lang="en-GB" sz="500" dirty="0">
                <a:effectLst/>
                <a:latin typeface="Work Sans" pitchFamily="2" charset="0"/>
                <a:ea typeface="Work Sans Regular" pitchFamily="2" charset="0"/>
                <a:cs typeface="Times New Roman" panose="02020603050405020304" pitchFamily="18" charset="0"/>
              </a:rPr>
              <a:t> </a:t>
            </a:r>
          </a:p>
          <a:p>
            <a:pPr>
              <a:spcAft>
                <a:spcPts val="400"/>
              </a:spcAft>
            </a:pPr>
            <a:r>
              <a:rPr lang="en-GB" sz="1000" b="1" dirty="0">
                <a:effectLst/>
                <a:latin typeface="Work Sans" pitchFamily="2" charset="0"/>
                <a:ea typeface="Work Sans Regular" pitchFamily="2" charset="0"/>
                <a:cs typeface="Times New Roman" panose="02020603050405020304" pitchFamily="18" charset="0"/>
              </a:rPr>
              <a:t>Recap:</a:t>
            </a:r>
            <a:r>
              <a:rPr lang="en-GB" sz="1000" dirty="0">
                <a:effectLst/>
                <a:latin typeface="Work Sans" pitchFamily="2" charset="0"/>
                <a:ea typeface="Work Sans Regular" pitchFamily="2" charset="0"/>
                <a:cs typeface="Times New Roman" panose="02020603050405020304" pitchFamily="18" charset="0"/>
              </a:rPr>
              <a:t>  Christians believe that being made in the image of God means that they are special and unique</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pic>
        <p:nvPicPr>
          <p:cNvPr id="6" name="Picture 5">
            <a:extLst>
              <a:ext uri="{FF2B5EF4-FFF2-40B4-BE49-F238E27FC236}">
                <a16:creationId xmlns:a16="http://schemas.microsoft.com/office/drawing/2014/main" id="{234EEDBF-7F59-9187-51F7-1606D57D063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117" b="15244"/>
          <a:stretch/>
        </p:blipFill>
        <p:spPr bwMode="auto">
          <a:xfrm>
            <a:off x="3615189" y="4037826"/>
            <a:ext cx="1080636" cy="1017837"/>
          </a:xfrm>
          <a:prstGeom prst="rect">
            <a:avLst/>
          </a:prstGeom>
          <a:noFill/>
        </p:spPr>
      </p:pic>
    </p:spTree>
    <p:extLst>
      <p:ext uri="{BB962C8B-B14F-4D97-AF65-F5344CB8AC3E}">
        <p14:creationId xmlns:p14="http://schemas.microsoft.com/office/powerpoint/2010/main" val="2250326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US" sz="2400">
                <a:solidFill>
                  <a:schemeClr val="bg1"/>
                </a:solidFill>
                <a:effectLst/>
                <a:latin typeface="Work Sans Light" pitchFamily="2" charset="0"/>
                <a:ea typeface="Cambria" panose="02040503050406030204" pitchFamily="18" charset="0"/>
                <a:cs typeface="Times New Roman" panose="02020603050405020304" pitchFamily="18" charset="0"/>
              </a:rPr>
              <a:t>What does it mean for a Christian to be ‘made in God’s image’?</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US" sz="1400" b="1" dirty="0">
                <a:solidFill>
                  <a:schemeClr val="bg1"/>
                </a:solidFill>
                <a:latin typeface="Work Sans SemiBold" pitchFamily="2" charset="77"/>
              </a:rPr>
              <a:t>CREATION</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246542"/>
          </a:xfrm>
          <a:prstGeom prst="rect">
            <a:avLst/>
          </a:prstGeom>
          <a:noFill/>
        </p:spPr>
        <p:txBody>
          <a:bodyPr wrap="square">
            <a:spAutoFit/>
          </a:bodyPr>
          <a:lstStyle/>
          <a:p>
            <a:pPr marL="171450" lvl="0" indent="-171450">
              <a:lnSpc>
                <a:spcPct val="106000"/>
              </a:lnSpc>
              <a:spcAft>
                <a:spcPts val="800"/>
              </a:spcAft>
              <a:buFont typeface="Arial" panose="020B0604020202020204" pitchFamily="34" charset="0"/>
              <a:buChar char="•"/>
            </a:pPr>
            <a:r>
              <a:rPr lang="en-GB" sz="1000">
                <a:effectLst/>
                <a:latin typeface="Work Sans" pitchFamily="2" charset="0"/>
                <a:ea typeface="Work Sans Regular" pitchFamily="2" charset="0"/>
                <a:cs typeface="Times New Roman" panose="02020603050405020304" pitchFamily="18" charset="0"/>
              </a:rPr>
              <a:t>Clothes peg.</a:t>
            </a:r>
            <a:endParaRPr lang="en-GB" sz="1000" dirty="0">
              <a:effectLst/>
              <a:latin typeface="Work Sans" pitchFamily="2" charset="0"/>
              <a:ea typeface="Work Sans Regular" pitchFamily="2"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noGrp="1" noRot="1" noMove="1" noResize="1" noEditPoints="1" noAdjustHandles="1" noChangeArrowheads="1" noChangeShapeType="1"/>
          </p:cNvSpPr>
          <p:nvPr/>
        </p:nvSpPr>
        <p:spPr>
          <a:xfrm>
            <a:off x="3590910" y="3200844"/>
            <a:ext cx="4167051" cy="433901"/>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Work Sans Regular" pitchFamily="2" charset="0"/>
                <a:cs typeface="Times New Roman" panose="02020603050405020304" pitchFamily="18" charset="0"/>
              </a:rPr>
              <a:t>Be mindful of pupils who have low self-esteem and struggle to articulate their thinking.</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Tree>
    <p:extLst>
      <p:ext uri="{BB962C8B-B14F-4D97-AF65-F5344CB8AC3E}">
        <p14:creationId xmlns:p14="http://schemas.microsoft.com/office/powerpoint/2010/main" val="989091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Work Sans Light" pitchFamily="2" charset="0"/>
                <a:ea typeface="Work Sans Regular" pitchFamily="2" charset="0"/>
                <a:cs typeface="Times New Roman" panose="02020603050405020304" pitchFamily="18" charset="0"/>
              </a:rPr>
              <a:t>How does the Christian community care for the people God created?</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CREATION</a:t>
            </a: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726353"/>
          </a:xfrm>
          <a:prstGeom prst="rect">
            <a:avLst/>
          </a:prstGeom>
          <a:noFill/>
        </p:spPr>
        <p:txBody>
          <a:bodyPr wrap="square" rtlCol="0">
            <a:spAutoFit/>
          </a:bodyPr>
          <a:lstStyle/>
          <a:p>
            <a:pPr marL="171450" lvl="0" indent="-171450">
              <a:lnSpc>
                <a:spcPct val="106000"/>
              </a:lnSpc>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Understand how the church, as a Christian community, cares for people.</a:t>
            </a:r>
          </a:p>
          <a:p>
            <a:pPr marL="171450" lvl="0" indent="-171450">
              <a:lnSpc>
                <a:spcPct val="106000"/>
              </a:lnSpc>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Consider what they could do to care for creation and recognise that their actions make a difference.</a:t>
            </a:r>
          </a:p>
          <a:p>
            <a:endParaRPr lang="en-GB" sz="1000" dirty="0">
              <a:latin typeface="Work Sans" pitchFamily="2" charset="0"/>
              <a:ea typeface="Work Sans Regular" pitchFamily="2" charset="0"/>
              <a:cs typeface="Times New Roman" panose="02020603050405020304" pitchFamily="18" charset="0"/>
            </a:endParaRPr>
          </a:p>
          <a:p>
            <a:r>
              <a:rPr lang="en-GB" sz="1000" b="1" dirty="0">
                <a:effectLst/>
                <a:latin typeface="Work Sans" pitchFamily="2" charset="0"/>
                <a:ea typeface="Work Sans Regular" pitchFamily="2" charset="0"/>
                <a:cs typeface="Times New Roman" panose="02020603050405020304" pitchFamily="18" charset="0"/>
              </a:rPr>
              <a:t>Key religious vocabulary:</a:t>
            </a:r>
            <a:r>
              <a:rPr lang="en-GB" sz="1000" dirty="0">
                <a:effectLst/>
                <a:latin typeface="Work Sans" pitchFamily="2" charset="0"/>
                <a:ea typeface="Work Sans Regular" pitchFamily="2" charset="0"/>
                <a:cs typeface="Times New Roman" panose="02020603050405020304" pitchFamily="18" charset="0"/>
              </a:rPr>
              <a:t>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708434"/>
          </a:xfrm>
          <a:prstGeom prst="rect">
            <a:avLst/>
          </a:prstGeom>
          <a:noFill/>
        </p:spPr>
        <p:txBody>
          <a:bodyPr wrap="square" lIns="91440" tIns="45720" rIns="91440" bIns="45720" rtlCol="0" anchor="t">
            <a:spAutoFit/>
          </a:bodyPr>
          <a:lstStyle/>
          <a:p>
            <a:pPr>
              <a:spcAft>
                <a:spcPts val="400"/>
              </a:spcAft>
            </a:pPr>
            <a:r>
              <a:rPr lang="en-GB" sz="1000" b="1" dirty="0">
                <a:effectLst/>
                <a:latin typeface="Work Sans" pitchFamily="2" charset="0"/>
                <a:ea typeface="Work Sans Regular" pitchFamily="2" charset="0"/>
                <a:cs typeface="Times New Roman" panose="02020603050405020304" pitchFamily="18" charset="0"/>
              </a:rPr>
              <a:t>Introduction: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Recap </a:t>
            </a:r>
            <a:r>
              <a:rPr lang="en-GB" sz="1000" dirty="0">
                <a:effectLst/>
                <a:latin typeface="Work Sans" pitchFamily="2" charset="0"/>
                <a:ea typeface="Work Sans Regular" pitchFamily="2" charset="0"/>
                <a:cs typeface="Times New Roman" panose="02020603050405020304" pitchFamily="18" charset="0"/>
              </a:rPr>
              <a:t>on previous week’s learning:</a:t>
            </a: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Key knowledge checking:</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Can pupils sequence the creation story? </a:t>
            </a:r>
          </a:p>
          <a:p>
            <a:pPr marL="171450" lvl="0" indent="-171450">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Do pupils understand what it means for a Christian when the text speaks about humankind ruling over the earth?</a:t>
            </a:r>
          </a:p>
          <a:p>
            <a:pPr marL="171450" lvl="0" indent="-171450">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Can pupils talk about what it means to be made in the image of God?</a:t>
            </a:r>
          </a:p>
          <a:p>
            <a:pPr>
              <a:spcAft>
                <a:spcPts val="400"/>
              </a:spcAft>
            </a:pPr>
            <a:r>
              <a:rPr lang="en-GB" sz="1000" dirty="0">
                <a:effectLst/>
                <a:latin typeface="Work Sans" pitchFamily="2" charset="0"/>
                <a:ea typeface="Work Sans Regular" pitchFamily="2" charset="0"/>
                <a:cs typeface="Times New Roman" panose="02020603050405020304" pitchFamily="18" charset="0"/>
              </a:rPr>
              <a:t> </a:t>
            </a:r>
          </a:p>
          <a:p>
            <a:pPr>
              <a:spcAft>
                <a:spcPts val="400"/>
              </a:spcAft>
            </a:pPr>
            <a:r>
              <a:rPr lang="en-GB" sz="1000" b="1" dirty="0">
                <a:effectLst/>
                <a:latin typeface="Work Sans" pitchFamily="2" charset="0"/>
                <a:ea typeface="Work Sans Regular" pitchFamily="2" charset="0"/>
                <a:cs typeface="Times New Roman" panose="02020603050405020304" pitchFamily="18" charset="0"/>
              </a:rPr>
              <a:t>Main teaching input:  (Investigate and explore)</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dirty="0">
                <a:effectLst/>
                <a:latin typeface="Work Sans" pitchFamily="2" charset="0"/>
                <a:ea typeface="Work Sans Regular" pitchFamily="2" charset="0"/>
                <a:cs typeface="Times New Roman" panose="02020603050405020304" pitchFamily="18" charset="0"/>
              </a:rPr>
              <a:t> </a:t>
            </a:r>
          </a:p>
          <a:p>
            <a:pPr>
              <a:spcAft>
                <a:spcPts val="400"/>
              </a:spcAft>
            </a:pPr>
            <a:r>
              <a:rPr lang="en-GB" sz="1000" dirty="0">
                <a:effectLst/>
                <a:latin typeface="Work Sans" pitchFamily="2" charset="0"/>
                <a:ea typeface="Work Sans Regular" pitchFamily="2" charset="0"/>
                <a:cs typeface="Times New Roman" panose="02020603050405020304" pitchFamily="18" charset="0"/>
              </a:rPr>
              <a:t>Part of God’s creation is people, so they need to be cared for as well. </a:t>
            </a:r>
          </a:p>
          <a:p>
            <a:pPr marL="171450" lvl="0" indent="-171450">
              <a:spcAft>
                <a:spcPts val="400"/>
              </a:spcAft>
              <a:buFont typeface="Arial" panose="020B0604020202020204" pitchFamily="34" charset="0"/>
              <a:buChar char="•"/>
            </a:pPr>
            <a:endParaRPr lang="en-GB" sz="1000" dirty="0">
              <a:effectLst/>
              <a:latin typeface="Work Sans" pitchFamily="2" charset="0"/>
              <a:ea typeface="Work Sans Regular" pitchFamily="2"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52942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dirty="0">
                <a:solidFill>
                  <a:schemeClr val="bg1"/>
                </a:solidFill>
                <a:effectLst/>
                <a:latin typeface="Work Sans Light" pitchFamily="2" charset="0"/>
                <a:ea typeface="Work Sans Regular" pitchFamily="2" charset="0"/>
                <a:cs typeface="Times New Roman" panose="02020603050405020304" pitchFamily="18" charset="0"/>
              </a:rPr>
              <a:t>How does the Christian community care for the people God created?</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CREATION</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15864" y="1958224"/>
            <a:ext cx="8159065" cy="4214423"/>
          </a:xfrm>
          <a:prstGeom prst="rect">
            <a:avLst/>
          </a:prstGeom>
          <a:noFill/>
        </p:spPr>
        <p:txBody>
          <a:bodyPr wrap="square">
            <a:spAutoFit/>
          </a:bodyPr>
          <a:lstStyle/>
          <a:p>
            <a:pPr>
              <a:lnSpc>
                <a:spcPct val="107000"/>
              </a:lnSpc>
              <a:spcAft>
                <a:spcPts val="800"/>
              </a:spcAft>
            </a:pPr>
            <a:r>
              <a:rPr lang="en-GB" sz="1000" b="1" dirty="0">
                <a:effectLst/>
                <a:latin typeface="Work Sans" pitchFamily="2" charset="0"/>
                <a:ea typeface="Work Sans Regular" pitchFamily="2" charset="0"/>
                <a:cs typeface="Times New Roman" panose="02020603050405020304" pitchFamily="18" charset="0"/>
              </a:rPr>
              <a:t>Whole class activity:</a:t>
            </a:r>
            <a:endParaRPr lang="en-GB" sz="1000" dirty="0">
              <a:effectLst/>
              <a:latin typeface="Work Sans" pitchFamily="2" charset="0"/>
              <a:ea typeface="Work Sans Regular" pitchFamily="2" charset="0"/>
              <a:cs typeface="Times New Roman" panose="02020603050405020304" pitchFamily="18" charset="0"/>
            </a:endParaRPr>
          </a:p>
          <a:p>
            <a:pPr>
              <a:lnSpc>
                <a:spcPct val="107000"/>
              </a:lnSpc>
              <a:spcAft>
                <a:spcPts val="800"/>
              </a:spcAft>
            </a:pPr>
            <a:r>
              <a:rPr lang="en-GB" sz="1000" dirty="0">
                <a:effectLst/>
                <a:latin typeface="Work Sans" pitchFamily="2" charset="0"/>
                <a:ea typeface="Work Sans Regular" pitchFamily="2" charset="0"/>
                <a:cs typeface="Times New Roman" panose="02020603050405020304" pitchFamily="18" charset="0"/>
              </a:rPr>
              <a:t> </a:t>
            </a:r>
          </a:p>
          <a:p>
            <a:pPr>
              <a:lnSpc>
                <a:spcPct val="107000"/>
              </a:lnSpc>
              <a:spcAft>
                <a:spcPts val="800"/>
              </a:spcAft>
            </a:pPr>
            <a:r>
              <a:rPr lang="en-GB" sz="1000" dirty="0">
                <a:solidFill>
                  <a:srgbClr val="000000"/>
                </a:solidFill>
                <a:effectLst/>
                <a:latin typeface="Work Sans" pitchFamily="2" charset="0"/>
                <a:ea typeface="Work Sans Regular" pitchFamily="2" charset="0"/>
                <a:cs typeface="Times New Roman" panose="02020603050405020304" pitchFamily="18" charset="0"/>
              </a:rPr>
              <a:t>Look at a selection of pictures of people in different settings, e.g. homeless people, hungry people, sick people and / or those in hospital, elderly people and young people, etc.  (Be mindful of the experiences some of the pupils in the class might currently be going through or have been through.)</a:t>
            </a:r>
            <a:endParaRPr lang="en-GB" sz="1000" dirty="0">
              <a:effectLst/>
              <a:latin typeface="Work Sans" pitchFamily="2" charset="0"/>
              <a:ea typeface="Work Sans Regular" pitchFamily="2" charset="0"/>
              <a:cs typeface="Times New Roman" panose="02020603050405020304" pitchFamily="18" charset="0"/>
            </a:endParaRPr>
          </a:p>
          <a:p>
            <a:pPr>
              <a:lnSpc>
                <a:spcPct val="107000"/>
              </a:lnSpc>
              <a:spcAft>
                <a:spcPts val="800"/>
              </a:spcAft>
            </a:pPr>
            <a:r>
              <a:rPr lang="en-GB" sz="1000" dirty="0">
                <a:solidFill>
                  <a:srgbClr val="000000"/>
                </a:solidFill>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lnSpc>
                <a:spcPct val="107000"/>
              </a:lnSpc>
              <a:spcAft>
                <a:spcPts val="800"/>
              </a:spcAft>
            </a:pPr>
            <a:r>
              <a:rPr lang="en-GB" sz="1000" b="1" dirty="0">
                <a:solidFill>
                  <a:srgbClr val="000000"/>
                </a:solidFill>
                <a:effectLst/>
                <a:latin typeface="Work Sans" pitchFamily="2" charset="0"/>
                <a:ea typeface="Work Sans Regular" pitchFamily="2" charset="0"/>
                <a:cs typeface="Times New Roman" panose="02020603050405020304" pitchFamily="18" charset="0"/>
              </a:rPr>
              <a:t>Discuss</a:t>
            </a:r>
            <a:r>
              <a:rPr lang="en-GB" sz="1000" dirty="0">
                <a:solidFill>
                  <a:srgbClr val="000000"/>
                </a:solidFill>
                <a:effectLst/>
                <a:latin typeface="Work Sans" pitchFamily="2" charset="0"/>
                <a:ea typeface="Work Sans Regular" pitchFamily="2" charset="0"/>
                <a:cs typeface="Times New Roman" panose="02020603050405020304" pitchFamily="18" charset="0"/>
              </a:rPr>
              <a:t> the different images and think about the care that the people in the different pictures may need.</a:t>
            </a:r>
            <a:endParaRPr lang="en-GB" sz="1000" dirty="0">
              <a:effectLst/>
              <a:latin typeface="Work Sans" pitchFamily="2" charset="0"/>
              <a:ea typeface="Work Sans Regular" pitchFamily="2" charset="0"/>
              <a:cs typeface="Times New Roman" panose="02020603050405020304" pitchFamily="18" charset="0"/>
            </a:endParaRPr>
          </a:p>
          <a:p>
            <a:pPr>
              <a:lnSpc>
                <a:spcPct val="107000"/>
              </a:lnSpc>
              <a:spcAft>
                <a:spcPts val="800"/>
              </a:spcAft>
            </a:pPr>
            <a:r>
              <a:rPr lang="en-GB" sz="1000" dirty="0">
                <a:solidFill>
                  <a:srgbClr val="000000"/>
                </a:solidFill>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lnSpc>
                <a:spcPct val="107000"/>
              </a:lnSpc>
              <a:spcAft>
                <a:spcPts val="800"/>
              </a:spcAft>
            </a:pPr>
            <a:r>
              <a:rPr lang="en-GB" sz="1000" dirty="0">
                <a:solidFill>
                  <a:srgbClr val="000000"/>
                </a:solidFill>
                <a:effectLst/>
                <a:latin typeface="Work Sans" pitchFamily="2" charset="0"/>
                <a:ea typeface="Work Sans Regular" pitchFamily="2" charset="0"/>
                <a:cs typeface="Times New Roman" panose="02020603050405020304" pitchFamily="18" charset="0"/>
              </a:rPr>
              <a:t>Part of a Christian’s and the Christian community’s responsibility is to take care of each other.</a:t>
            </a:r>
            <a:endParaRPr lang="en-GB" sz="1000" dirty="0">
              <a:effectLst/>
              <a:latin typeface="Work Sans" pitchFamily="2" charset="0"/>
              <a:ea typeface="Work Sans Regular" pitchFamily="2" charset="0"/>
              <a:cs typeface="Times New Roman" panose="02020603050405020304" pitchFamily="18" charset="0"/>
            </a:endParaRPr>
          </a:p>
          <a:p>
            <a:pPr>
              <a:lnSpc>
                <a:spcPct val="107000"/>
              </a:lnSpc>
              <a:spcAft>
                <a:spcPts val="800"/>
              </a:spcAft>
            </a:pPr>
            <a:r>
              <a:rPr lang="en-GB" sz="1000" dirty="0">
                <a:solidFill>
                  <a:srgbClr val="000000"/>
                </a:solidFill>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lnSpc>
                <a:spcPct val="107000"/>
              </a:lnSpc>
              <a:spcAft>
                <a:spcPts val="800"/>
              </a:spcAft>
            </a:pPr>
            <a:r>
              <a:rPr lang="en-GB" sz="1000" dirty="0">
                <a:solidFill>
                  <a:srgbClr val="000000"/>
                </a:solidFill>
                <a:effectLst/>
                <a:latin typeface="Work Sans" pitchFamily="2" charset="0"/>
                <a:ea typeface="Work Sans Regular" pitchFamily="2" charset="0"/>
                <a:cs typeface="Times New Roman" panose="02020603050405020304" pitchFamily="18" charset="0"/>
              </a:rPr>
              <a:t>The Church is not just the building but is the place where Christians gather to worship.  The people are known as the ‘body of Christ’.  Churches are places that take care of one another.</a:t>
            </a:r>
            <a:endParaRPr lang="en-GB" sz="1000" dirty="0">
              <a:effectLst/>
              <a:latin typeface="Work Sans" pitchFamily="2" charset="0"/>
              <a:ea typeface="Work Sans Regular" pitchFamily="2" charset="0"/>
              <a:cs typeface="Times New Roman" panose="02020603050405020304" pitchFamily="18" charset="0"/>
            </a:endParaRPr>
          </a:p>
          <a:p>
            <a:pPr>
              <a:lnSpc>
                <a:spcPct val="107000"/>
              </a:lnSpc>
              <a:spcAft>
                <a:spcPts val="800"/>
              </a:spcAft>
            </a:pPr>
            <a:r>
              <a:rPr lang="en-GB" sz="1000" dirty="0">
                <a:effectLst/>
                <a:latin typeface="Work Sans" pitchFamily="2" charset="0"/>
                <a:ea typeface="Work Sans Regular" pitchFamily="2" charset="0"/>
                <a:cs typeface="Times New Roman" panose="02020603050405020304" pitchFamily="18" charset="0"/>
              </a:rPr>
              <a:t> </a:t>
            </a:r>
          </a:p>
          <a:p>
            <a:pPr>
              <a:lnSpc>
                <a:spcPct val="107000"/>
              </a:lnSpc>
              <a:spcAft>
                <a:spcPts val="800"/>
              </a:spcAft>
            </a:pPr>
            <a:r>
              <a:rPr lang="en-GB" sz="1000" b="1" dirty="0">
                <a:effectLst/>
                <a:latin typeface="Work Sans" pitchFamily="2" charset="0"/>
                <a:ea typeface="Work Sans Regular" pitchFamily="2" charset="0"/>
                <a:cs typeface="Times New Roman" panose="02020603050405020304" pitchFamily="18" charset="0"/>
              </a:rPr>
              <a:t>Key question:</a:t>
            </a:r>
            <a:endParaRPr lang="en-GB" sz="1000" dirty="0">
              <a:effectLst/>
              <a:latin typeface="Work Sans" pitchFamily="2" charset="0"/>
              <a:ea typeface="Work Sans Regular" pitchFamily="2" charset="0"/>
              <a:cs typeface="Times New Roman" panose="02020603050405020304" pitchFamily="18" charset="0"/>
            </a:endParaRPr>
          </a:p>
          <a:p>
            <a:pPr marL="342900" lvl="0" indent="-342900">
              <a:lnSpc>
                <a:spcPct val="106000"/>
              </a:lnSpc>
              <a:spcAft>
                <a:spcPts val="800"/>
              </a:spcAft>
              <a:buFont typeface="Symbol" panose="05050102010706020507" pitchFamily="18" charset="2"/>
              <a:buChar char=""/>
            </a:pPr>
            <a:r>
              <a:rPr lang="en-GB" sz="1000" dirty="0">
                <a:effectLst/>
                <a:latin typeface="Work Sans" pitchFamily="2" charset="0"/>
                <a:ea typeface="Work Sans Regular" pitchFamily="2" charset="0"/>
                <a:cs typeface="Times New Roman" panose="02020603050405020304" pitchFamily="18" charset="0"/>
              </a:rPr>
              <a:t>How do you think the church community looks after people? How does the school’s church look after people?</a:t>
            </a:r>
          </a:p>
          <a:p>
            <a:pPr>
              <a:lnSpc>
                <a:spcPct val="107000"/>
              </a:lnSpc>
              <a:spcAft>
                <a:spcPts val="8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lnSpc>
                <a:spcPct val="107000"/>
              </a:lnSpc>
              <a:spcAft>
                <a:spcPts val="800"/>
              </a:spcAft>
            </a:pPr>
            <a:r>
              <a:rPr lang="en-GB" sz="1000" b="1" dirty="0">
                <a:effectLst/>
                <a:latin typeface="Work Sans" pitchFamily="2" charset="0"/>
                <a:ea typeface="Work Sans Regular" pitchFamily="2" charset="0"/>
                <a:cs typeface="Times New Roman" panose="02020603050405020304" pitchFamily="18" charset="0"/>
              </a:rPr>
              <a:t>Class thought gathering.  </a:t>
            </a:r>
            <a:r>
              <a:rPr lang="en-GB" sz="1000" dirty="0">
                <a:effectLst/>
                <a:latin typeface="Work Sans" pitchFamily="2" charset="0"/>
                <a:ea typeface="Work Sans Regular" pitchFamily="2" charset="0"/>
                <a:cs typeface="Times New Roman" panose="02020603050405020304" pitchFamily="18" charset="0"/>
              </a:rPr>
              <a:t>Make a list of pupils’ responses to the question.</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80394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Work Sans Light" pitchFamily="2" charset="0"/>
                <a:ea typeface="Work Sans Regular" pitchFamily="2" charset="0"/>
                <a:cs typeface="Times New Roman" panose="02020603050405020304" pitchFamily="18" charset="0"/>
              </a:rPr>
              <a:t>How does the Christian community care for the people God created?</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CREATION</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15864" y="1958224"/>
            <a:ext cx="8159065" cy="4811574"/>
          </a:xfrm>
          <a:prstGeom prst="rect">
            <a:avLst/>
          </a:prstGeom>
          <a:noFill/>
        </p:spPr>
        <p:txBody>
          <a:bodyPr wrap="square">
            <a:spAutoFit/>
          </a:bodyPr>
          <a:lstStyle/>
          <a:p>
            <a:pPr>
              <a:spcAft>
                <a:spcPts val="400"/>
              </a:spcAft>
            </a:pPr>
            <a:r>
              <a:rPr lang="en-GB" sz="1000" b="1" dirty="0">
                <a:effectLst/>
                <a:latin typeface="Work Sans" pitchFamily="2" charset="0"/>
                <a:ea typeface="Work Sans Regular" pitchFamily="2" charset="0"/>
                <a:cs typeface="Times New Roman" panose="02020603050405020304" pitchFamily="18" charset="0"/>
              </a:rPr>
              <a:t>Main activity:  (Evaluate and communicate)</a:t>
            </a:r>
            <a:endParaRPr lang="en-GB" sz="1000" dirty="0">
              <a:effectLst/>
              <a:latin typeface="Work Sans" pitchFamily="2" charset="0"/>
              <a:ea typeface="Work Sans Regular" pitchFamily="2" charset="0"/>
              <a:cs typeface="Times New Roman" panose="02020603050405020304" pitchFamily="18" charset="0"/>
            </a:endParaRPr>
          </a:p>
          <a:p>
            <a:r>
              <a:rPr lang="en-US" sz="1000" dirty="0">
                <a:solidFill>
                  <a:srgbClr val="000000"/>
                </a:solidFill>
                <a:effectLst/>
                <a:latin typeface="Work Sans" pitchFamily="2" charset="0"/>
                <a:ea typeface="Cambria" panose="02040503050406030204" pitchFamily="18" charset="0"/>
                <a:cs typeface="Times New Roman" panose="02020603050405020304" pitchFamily="18" charset="0"/>
              </a:rPr>
              <a:t>Invite the vicar, other member of clergy or another member of the parish church congregation in to talk with the pupils and answer their questions about how the church cares for people.</a:t>
            </a:r>
            <a:endParaRPr lang="en-GB" sz="1000" dirty="0">
              <a:effectLst/>
              <a:latin typeface="Work Sans" pitchFamily="2" charset="0"/>
              <a:ea typeface="Work Sans Regular" pitchFamily="2" charset="0"/>
              <a:cs typeface="Times New Roman" panose="02020603050405020304" pitchFamily="18" charset="0"/>
            </a:endParaRPr>
          </a:p>
          <a:p>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r>
              <a:rPr lang="en-US" sz="1000" dirty="0">
                <a:effectLst/>
                <a:latin typeface="Work Sans" pitchFamily="2" charset="0"/>
                <a:ea typeface="Cambria" panose="02040503050406030204" pitchFamily="18" charset="0"/>
                <a:cs typeface="Times New Roman" panose="02020603050405020304" pitchFamily="18" charset="0"/>
              </a:rPr>
              <a:t>Discuss church services where people learn about God.</a:t>
            </a:r>
            <a:endParaRPr lang="en-GB" sz="1000" dirty="0">
              <a:effectLst/>
              <a:latin typeface="Work Sans" pitchFamily="2" charset="0"/>
              <a:ea typeface="Work Sans Regular" pitchFamily="2" charset="0"/>
              <a:cs typeface="Times New Roman" panose="02020603050405020304" pitchFamily="18" charset="0"/>
            </a:endParaRPr>
          </a:p>
          <a:p>
            <a:r>
              <a:rPr lang="en-US" sz="1000" dirty="0">
                <a:effectLst/>
                <a:latin typeface="Work Sans" pitchFamily="2" charset="0"/>
                <a:ea typeface="Cambria" panose="02040503050406030204" pitchFamily="18" charset="0"/>
                <a:cs typeface="Times New Roman" panose="02020603050405020304" pitchFamily="18" charset="0"/>
              </a:rPr>
              <a:t>Discuss outreach: visiting sick people in their homes and in hospital, people in the prisons, etc.</a:t>
            </a:r>
            <a:endParaRPr lang="en-GB" sz="1000" dirty="0">
              <a:effectLst/>
              <a:latin typeface="Work Sans" pitchFamily="2" charset="0"/>
              <a:ea typeface="Work Sans Regular" pitchFamily="2" charset="0"/>
              <a:cs typeface="Times New Roman" panose="02020603050405020304" pitchFamily="18" charset="0"/>
            </a:endParaRPr>
          </a:p>
          <a:p>
            <a:r>
              <a:rPr lang="en-US" sz="1000" dirty="0">
                <a:effectLst/>
                <a:latin typeface="Work Sans" pitchFamily="2" charset="0"/>
                <a:ea typeface="Cambria" panose="02040503050406030204" pitchFamily="18" charset="0"/>
                <a:cs typeface="Times New Roman" panose="02020603050405020304" pitchFamily="18" charset="0"/>
              </a:rPr>
              <a:t>Discuss helping the homeless, poor and hungry, lonely etc.</a:t>
            </a:r>
            <a:endParaRPr lang="en-GB" sz="1000" dirty="0">
              <a:latin typeface="Work Sans" pitchFamily="2" charset="0"/>
              <a:ea typeface="Cambria" panose="02040503050406030204" pitchFamily="18" charset="0"/>
              <a:cs typeface="Times New Roman" panose="02020603050405020304" pitchFamily="18" charset="0"/>
            </a:endParaRPr>
          </a:p>
          <a:p>
            <a:endParaRPr lang="en-GB" sz="1000" dirty="0">
              <a:effectLst/>
              <a:latin typeface="Work Sans" pitchFamily="2" charset="0"/>
              <a:ea typeface="Work Sans Regular" pitchFamily="2" charset="0"/>
              <a:cs typeface="Times New Roman" panose="02020603050405020304" pitchFamily="18" charset="0"/>
            </a:endParaRPr>
          </a:p>
          <a:p>
            <a:r>
              <a:rPr lang="en-US" sz="1000" dirty="0">
                <a:effectLst/>
                <a:latin typeface="Work Sans" pitchFamily="2" charset="0"/>
                <a:ea typeface="Cambria" panose="02040503050406030204" pitchFamily="18" charset="0"/>
                <a:cs typeface="Times New Roman" panose="02020603050405020304" pitchFamily="18" charset="0"/>
              </a:rPr>
              <a:t>Alternatively, look at the work of a Christian </a:t>
            </a:r>
            <a:r>
              <a:rPr lang="en-US" sz="1000" dirty="0" err="1">
                <a:effectLst/>
                <a:latin typeface="Work Sans" pitchFamily="2" charset="0"/>
                <a:ea typeface="Cambria" panose="02040503050406030204" pitchFamily="18" charset="0"/>
                <a:cs typeface="Times New Roman" panose="02020603050405020304" pitchFamily="18" charset="0"/>
              </a:rPr>
              <a:t>organisation</a:t>
            </a:r>
            <a:r>
              <a:rPr lang="en-US" sz="1000" dirty="0">
                <a:effectLst/>
                <a:latin typeface="Work Sans" pitchFamily="2" charset="0"/>
                <a:ea typeface="Cambria" panose="02040503050406030204" pitchFamily="18" charset="0"/>
                <a:cs typeface="Times New Roman" panose="02020603050405020304" pitchFamily="18" charset="0"/>
              </a:rPr>
              <a:t> and study the sort of work they do </a:t>
            </a:r>
            <a:r>
              <a:rPr lang="en-US" sz="1000" dirty="0" err="1">
                <a:effectLst/>
                <a:latin typeface="Work Sans" pitchFamily="2" charset="0"/>
                <a:ea typeface="Cambria" panose="02040503050406030204" pitchFamily="18" charset="0"/>
                <a:cs typeface="Times New Roman" panose="02020603050405020304" pitchFamily="18" charset="0"/>
              </a:rPr>
              <a:t>eg</a:t>
            </a:r>
            <a:r>
              <a:rPr lang="en-US" sz="1000" dirty="0">
                <a:effectLst/>
                <a:latin typeface="Work Sans" pitchFamily="2" charset="0"/>
                <a:ea typeface="Cambria" panose="02040503050406030204" pitchFamily="18" charset="0"/>
                <a:cs typeface="Times New Roman" panose="02020603050405020304" pitchFamily="18" charset="0"/>
              </a:rPr>
              <a:t> Christian Aid, Tearfund, World Vision, Trussell Trust (food banks).  To compare it, look at the work of another faith </a:t>
            </a:r>
            <a:r>
              <a:rPr lang="en-US" sz="1000" dirty="0" err="1">
                <a:effectLst/>
                <a:latin typeface="Work Sans" pitchFamily="2" charset="0"/>
                <a:ea typeface="Cambria" panose="02040503050406030204" pitchFamily="18" charset="0"/>
                <a:cs typeface="Times New Roman" panose="02020603050405020304" pitchFamily="18" charset="0"/>
              </a:rPr>
              <a:t>organistion</a:t>
            </a:r>
            <a:r>
              <a:rPr lang="en-US" sz="1000" dirty="0">
                <a:effectLst/>
                <a:latin typeface="Work Sans" pitchFamily="2" charset="0"/>
                <a:ea typeface="Cambria" panose="02040503050406030204" pitchFamily="18" charset="0"/>
                <a:cs typeface="Times New Roman" panose="02020603050405020304" pitchFamily="18" charset="0"/>
              </a:rPr>
              <a:t> – </a:t>
            </a:r>
            <a:r>
              <a:rPr lang="en-US" sz="1000" dirty="0" err="1">
                <a:effectLst/>
                <a:latin typeface="Work Sans" pitchFamily="2" charset="0"/>
                <a:ea typeface="Cambria" panose="02040503050406030204" pitchFamily="18" charset="0"/>
                <a:cs typeface="Times New Roman" panose="02020603050405020304" pitchFamily="18" charset="0"/>
              </a:rPr>
              <a:t>ie</a:t>
            </a:r>
            <a:r>
              <a:rPr lang="en-US" sz="1000" dirty="0">
                <a:effectLst/>
                <a:latin typeface="Work Sans" pitchFamily="2" charset="0"/>
                <a:ea typeface="Cambria" panose="02040503050406030204" pitchFamily="18" charset="0"/>
                <a:cs typeface="Times New Roman" panose="02020603050405020304" pitchFamily="18" charset="0"/>
              </a:rPr>
              <a:t> Muslim Aid.  What is similar, what is different?</a:t>
            </a:r>
            <a:endParaRPr lang="en-GB" sz="1000" dirty="0">
              <a:effectLst/>
              <a:latin typeface="Work Sans" pitchFamily="2" charset="0"/>
              <a:ea typeface="Work Sans Regular" pitchFamily="2" charset="0"/>
              <a:cs typeface="Times New Roman" panose="02020603050405020304" pitchFamily="18" charset="0"/>
            </a:endParaRPr>
          </a:p>
          <a:p>
            <a:r>
              <a:rPr lang="en-US" sz="1000" dirty="0">
                <a:effectLst/>
                <a:latin typeface="Work Sans" pitchFamily="2" charset="0"/>
                <a:ea typeface="Cambria" panose="02040503050406030204" pitchFamily="18" charset="0"/>
                <a:cs typeface="Times New Roman" panose="02020603050405020304" pitchFamily="18" charset="0"/>
              </a:rPr>
              <a:t>Invite a speaker in from the </a:t>
            </a:r>
            <a:r>
              <a:rPr lang="en-US" sz="1000" dirty="0" err="1">
                <a:effectLst/>
                <a:latin typeface="Work Sans" pitchFamily="2" charset="0"/>
                <a:ea typeface="Cambria" panose="02040503050406030204" pitchFamily="18" charset="0"/>
                <a:cs typeface="Times New Roman" panose="02020603050405020304" pitchFamily="18" charset="0"/>
              </a:rPr>
              <a:t>organisation</a:t>
            </a:r>
            <a:r>
              <a:rPr lang="en-US" sz="1000" dirty="0">
                <a:effectLst/>
                <a:latin typeface="Work Sans" pitchFamily="2" charset="0"/>
                <a:ea typeface="Cambria" panose="02040503050406030204" pitchFamily="18" charset="0"/>
                <a:cs typeface="Times New Roman" panose="02020603050405020304" pitchFamily="18" charset="0"/>
              </a:rPr>
              <a:t> to talk to the pupils.</a:t>
            </a:r>
            <a:endParaRPr lang="en-GB" sz="1000" dirty="0">
              <a:latin typeface="Work Sans" pitchFamily="2" charset="0"/>
              <a:ea typeface="Cambria" panose="02040503050406030204" pitchFamily="18" charset="0"/>
              <a:cs typeface="Times New Roman" panose="02020603050405020304" pitchFamily="18" charset="0"/>
            </a:endParaRPr>
          </a:p>
          <a:p>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Plenary:  (Reflect and express)</a:t>
            </a:r>
          </a:p>
          <a:p>
            <a:pPr>
              <a:spcAft>
                <a:spcPts val="400"/>
              </a:spcAft>
            </a:pP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Return to the big question for the unit:  </a:t>
            </a:r>
            <a:r>
              <a:rPr lang="en-GB" sz="1000" b="1" dirty="0">
                <a:solidFill>
                  <a:srgbClr val="55345A"/>
                </a:solidFill>
                <a:effectLst/>
                <a:latin typeface="Work Sans" pitchFamily="2" charset="0"/>
                <a:ea typeface="Work Sans Regular" pitchFamily="2" charset="0"/>
                <a:cs typeface="Times New Roman" panose="02020603050405020304" pitchFamily="18" charset="0"/>
              </a:rPr>
              <a:t>What responsibility has God given people about taking care of the world?</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Look back to the ‘class thought gathering’ that was completed in lesson 1.</a:t>
            </a:r>
          </a:p>
          <a:p>
            <a:pPr>
              <a:spcAft>
                <a:spcPts val="400"/>
              </a:spcAft>
            </a:pP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b="1" dirty="0">
                <a:effectLst/>
                <a:latin typeface="Work Sans" pitchFamily="2" charset="0"/>
                <a:ea typeface="Cambria" panose="02040503050406030204" pitchFamily="18" charset="0"/>
                <a:cs typeface="Times New Roman" panose="02020603050405020304" pitchFamily="18" charset="0"/>
              </a:rPr>
              <a:t>Key questions:</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spcAft>
                <a:spcPts val="400"/>
              </a:spcAft>
              <a:buFont typeface="Arial" panose="020B0604020202020204" pitchFamily="34" charset="0"/>
              <a:buChar char="•"/>
            </a:pPr>
            <a:r>
              <a:rPr lang="en-US" sz="1000" dirty="0">
                <a:effectLst/>
                <a:latin typeface="Work Sans" pitchFamily="2" charset="0"/>
                <a:ea typeface="Cambria" panose="02040503050406030204" pitchFamily="18" charset="0"/>
                <a:cs typeface="Times New Roman" panose="02020603050405020304" pitchFamily="18" charset="0"/>
              </a:rPr>
              <a:t>Is there anything that you would like to add to the list having now explored the question?</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spcAft>
                <a:spcPts val="400"/>
              </a:spcAft>
              <a:buFont typeface="Arial" panose="020B0604020202020204" pitchFamily="34" charset="0"/>
              <a:buChar char="•"/>
            </a:pPr>
            <a:r>
              <a:rPr lang="en-US" sz="1000" dirty="0">
                <a:effectLst/>
                <a:latin typeface="Work Sans" pitchFamily="2" charset="0"/>
                <a:ea typeface="Cambria" panose="02040503050406030204" pitchFamily="18" charset="0"/>
                <a:cs typeface="Times New Roman" panose="02020603050405020304" pitchFamily="18" charset="0"/>
              </a:rPr>
              <a:t>Is there one thing you could start doing differently that would help take care of the world?</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spcAft>
                <a:spcPts val="400"/>
              </a:spcAft>
              <a:buFont typeface="Arial" panose="020B0604020202020204" pitchFamily="34" charset="0"/>
              <a:buChar char="•"/>
            </a:pPr>
            <a:r>
              <a:rPr lang="en-US" sz="1000" dirty="0">
                <a:effectLst/>
                <a:latin typeface="Work Sans" pitchFamily="2" charset="0"/>
                <a:ea typeface="Cambria" panose="02040503050406030204" pitchFamily="18" charset="0"/>
                <a:cs typeface="Times New Roman" panose="02020603050405020304" pitchFamily="18" charset="0"/>
              </a:rPr>
              <a:t>What could we as a class commit to doing for a set period of time, to show that we as a community are taking care of creation and good stewards of it?  This could be something for the environment or it could be an act of kindness that the class carries out regularly for people.</a:t>
            </a:r>
          </a:p>
          <a:p>
            <a:pPr marL="171450" lvl="0" indent="-171450">
              <a:spcAft>
                <a:spcPts val="400"/>
              </a:spcAft>
              <a:buFont typeface="Arial" panose="020B0604020202020204" pitchFamily="34" charset="0"/>
              <a:buChar char="•"/>
            </a:pP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b="1" dirty="0">
                <a:effectLst/>
                <a:latin typeface="Work Sans" pitchFamily="2" charset="0"/>
                <a:ea typeface="Cambria" panose="02040503050406030204" pitchFamily="18" charset="0"/>
                <a:cs typeface="Times New Roman" panose="02020603050405020304" pitchFamily="18" charset="0"/>
              </a:rPr>
              <a:t>Assessment opportunity</a:t>
            </a:r>
            <a:r>
              <a:rPr lang="en-US" sz="1000" dirty="0">
                <a:effectLst/>
                <a:latin typeface="Work Sans" pitchFamily="2" charset="0"/>
                <a:ea typeface="Cambria" panose="02040503050406030204" pitchFamily="18" charset="0"/>
                <a:cs typeface="Times New Roman" panose="02020603050405020304" pitchFamily="18" charset="0"/>
              </a:rPr>
              <a:t>:  Are pupils now using religious vocabulary to answer the question:  Rule over the earth, be good stewards of the earth/world?</a:t>
            </a:r>
            <a:endParaRPr lang="en-GB" sz="1000" dirty="0">
              <a:effectLst/>
              <a:latin typeface="Work Sans" pitchFamily="2" charset="0"/>
              <a:ea typeface="Work Sans Regular" pitchFamily="2"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017903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Work Sans Light" pitchFamily="2" charset="0"/>
                <a:ea typeface="Work Sans Regular" pitchFamily="2" charset="0"/>
                <a:cs typeface="Times New Roman" panose="02020603050405020304" pitchFamily="18" charset="0"/>
              </a:rPr>
              <a:t>How does the Christian community care for the people God created?</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US" sz="1400" b="1" dirty="0">
                <a:solidFill>
                  <a:schemeClr val="bg1"/>
                </a:solidFill>
                <a:latin typeface="Work Sans SemiBold" pitchFamily="2" charset="77"/>
              </a:rPr>
              <a:t>CREATION</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511935"/>
          </a:xfrm>
          <a:prstGeom prst="rect">
            <a:avLst/>
          </a:prstGeom>
          <a:noFill/>
        </p:spPr>
        <p:txBody>
          <a:bodyPr wrap="square">
            <a:spAutoFit/>
          </a:bodyPr>
          <a:lstStyle/>
          <a:p>
            <a:pPr marL="171450" lvl="0" indent="-171450">
              <a:lnSpc>
                <a:spcPct val="106000"/>
              </a:lnSpc>
              <a:spcAft>
                <a:spcPts val="800"/>
              </a:spcAft>
              <a:buFont typeface="Arial" panose="020B0604020202020204" pitchFamily="34" charset="0"/>
              <a:buChar char="•"/>
            </a:pPr>
            <a:r>
              <a:rPr lang="en-GB" sz="1000">
                <a:effectLst/>
                <a:latin typeface="Work Sans" pitchFamily="2" charset="0"/>
                <a:ea typeface="Work Sans Regular" pitchFamily="2" charset="0"/>
                <a:cs typeface="Times New Roman" panose="02020603050405020304" pitchFamily="18" charset="0"/>
              </a:rPr>
              <a:t>Invite people from the church community into speak.</a:t>
            </a:r>
          </a:p>
          <a:p>
            <a:pPr marL="171450" indent="-171450">
              <a:buFont typeface="Arial" panose="020B0604020202020204" pitchFamily="34" charset="0"/>
              <a:buChar char="•"/>
            </a:pPr>
            <a:r>
              <a:rPr lang="en-GB" sz="1000">
                <a:effectLst/>
                <a:latin typeface="Work Sans" pitchFamily="2" charset="0"/>
                <a:ea typeface="Work Sans Regular" pitchFamily="2" charset="0"/>
                <a:cs typeface="Times New Roman" panose="02020603050405020304" pitchFamily="18" charset="0"/>
              </a:rPr>
              <a:t>Material about the work of a Christian organisation.</a:t>
            </a:r>
            <a:endParaRPr lang="en-GB" sz="1000" dirty="0">
              <a:effectLst/>
              <a:latin typeface="Work Sans" pitchFamily="2" charset="0"/>
              <a:ea typeface="Work Sans Regular" pitchFamily="2"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4" name="TextBox 3">
            <a:extLst>
              <a:ext uri="{FF2B5EF4-FFF2-40B4-BE49-F238E27FC236}">
                <a16:creationId xmlns:a16="http://schemas.microsoft.com/office/drawing/2014/main" id="{1F57739A-CCA0-C444-A92E-FDDDA8187012}"/>
              </a:ext>
            </a:extLst>
          </p:cNvPr>
          <p:cNvSpPr txBox="1"/>
          <p:nvPr/>
        </p:nvSpPr>
        <p:spPr>
          <a:xfrm>
            <a:off x="3590910" y="3200844"/>
            <a:ext cx="4167051" cy="256930"/>
          </a:xfrm>
          <a:prstGeom prst="rect">
            <a:avLst/>
          </a:prstGeom>
          <a:noFill/>
        </p:spPr>
        <p:txBody>
          <a:bodyPr wrap="square">
            <a:spAutoFit/>
          </a:bodyPr>
          <a:lstStyle/>
          <a:p>
            <a:pPr>
              <a:lnSpc>
                <a:spcPct val="115000"/>
              </a:lnSpc>
              <a:spcAft>
                <a:spcPts val="1000"/>
              </a:spcAft>
            </a:pPr>
            <a:r>
              <a:rPr lang="en-GB" sz="1000" b="0" i="0" dirty="0">
                <a:solidFill>
                  <a:srgbClr val="000000"/>
                </a:solidFill>
                <a:effectLst/>
                <a:latin typeface="Work Sans" pitchFamily="2" charset="0"/>
              </a:rPr>
              <a:t>Type sensitivities… </a:t>
            </a:r>
            <a:endParaRPr lang="en-GB" sz="400" dirty="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62825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1" y="0"/>
            <a:ext cx="12192001" cy="685800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E815B98-6D0A-1E48-8EB0-73F044A24F7A}"/>
              </a:ext>
            </a:extLst>
          </p:cNvPr>
          <p:cNvSpPr txBox="1">
            <a:spLocks noGrp="1" noRot="1" noMove="1" noResize="1" noEditPoints="1" noAdjustHandles="1" noChangeArrowheads="1" noChangeShapeType="1"/>
          </p:cNvSpPr>
          <p:nvPr/>
        </p:nvSpPr>
        <p:spPr>
          <a:xfrm>
            <a:off x="2328042" y="3738007"/>
            <a:ext cx="7535917" cy="1369606"/>
          </a:xfrm>
          <a:prstGeom prst="rect">
            <a:avLst/>
          </a:prstGeom>
          <a:noFill/>
        </p:spPr>
        <p:txBody>
          <a:bodyPr wrap="square" rtlCol="0">
            <a:spAutoFit/>
          </a:bodyPr>
          <a:lstStyle/>
          <a:p>
            <a:pPr algn="ctr"/>
            <a:r>
              <a:rPr lang="en-GB" sz="1400" b="1" u="none" strike="noStrike" dirty="0">
                <a:solidFill>
                  <a:schemeClr val="bg1"/>
                </a:solidFill>
                <a:effectLst/>
                <a:latin typeface="Work Sans SemiBold" pitchFamily="2" charset="77"/>
              </a:rPr>
              <a:t>London Diocesan Board for Schools </a:t>
            </a:r>
          </a:p>
          <a:p>
            <a:pPr algn="ctr"/>
            <a:r>
              <a:rPr lang="en-GB" sz="1400" b="1" u="sng" dirty="0">
                <a:solidFill>
                  <a:schemeClr val="bg1"/>
                </a:solidFill>
                <a:latin typeface="Work Sans SemiBold" pitchFamily="2" charset="77"/>
              </a:rPr>
              <a:t>www.ldbs.co.uk</a:t>
            </a:r>
            <a:r>
              <a:rPr lang="en-GB" sz="1400" b="1" strike="noStrike" dirty="0">
                <a:solidFill>
                  <a:schemeClr val="bg1"/>
                </a:solidFill>
                <a:effectLst/>
                <a:latin typeface="Work Sans SemiBold" pitchFamily="2" charset="77"/>
              </a:rPr>
              <a:t>   </a:t>
            </a:r>
            <a:r>
              <a:rPr lang="en-GB" sz="1400" b="1" u="none" strike="noStrike" dirty="0">
                <a:solidFill>
                  <a:schemeClr val="bg1"/>
                </a:solidFill>
                <a:effectLst/>
                <a:latin typeface="Work Sans SemiBold" pitchFamily="2" charset="77"/>
              </a:rPr>
              <a:t>020 7932 1100</a:t>
            </a:r>
          </a:p>
          <a:p>
            <a:pPr algn="ctr"/>
            <a:br>
              <a:rPr lang="en-GB" sz="1100" dirty="0">
                <a:solidFill>
                  <a:schemeClr val="bg1"/>
                </a:solidFill>
                <a:latin typeface="Work Sans" pitchFamily="2" charset="77"/>
              </a:rPr>
            </a:br>
            <a:r>
              <a:rPr lang="en-GB" sz="1100" u="none" strike="noStrike" dirty="0">
                <a:solidFill>
                  <a:schemeClr val="bg1"/>
                </a:solidFill>
                <a:effectLst/>
                <a:latin typeface="Work Sans" pitchFamily="2" charset="77"/>
              </a:rPr>
              <a:t>London Diocesan Board for Schools is a Charitable Company Limited by Guarantee. </a:t>
            </a:r>
            <a:br>
              <a:rPr lang="en-GB" sz="1100" u="none" strike="noStrike" dirty="0">
                <a:solidFill>
                  <a:schemeClr val="bg1"/>
                </a:solidFill>
                <a:effectLst/>
                <a:latin typeface="Work Sans" pitchFamily="2" charset="77"/>
              </a:rPr>
            </a:br>
            <a:r>
              <a:rPr lang="en-GB" sz="1100" u="none" strike="noStrike" dirty="0">
                <a:solidFill>
                  <a:schemeClr val="bg1"/>
                </a:solidFill>
                <a:effectLst/>
                <a:latin typeface="Work Sans" pitchFamily="2" charset="77"/>
              </a:rPr>
              <a:t>Company Registration No 198131. Charity Registration No 313000. </a:t>
            </a:r>
            <a:br>
              <a:rPr lang="en-GB" sz="1100" u="none" strike="noStrike" dirty="0">
                <a:solidFill>
                  <a:schemeClr val="bg1"/>
                </a:solidFill>
                <a:effectLst/>
                <a:latin typeface="Work Sans" pitchFamily="2" charset="77"/>
              </a:rPr>
            </a:br>
            <a:endParaRPr lang="en-GB" sz="1100" u="none" strike="noStrike" dirty="0">
              <a:solidFill>
                <a:schemeClr val="bg1"/>
              </a:solidFill>
              <a:effectLst/>
              <a:latin typeface="Work Sans" pitchFamily="2" charset="77"/>
            </a:endParaRPr>
          </a:p>
          <a:p>
            <a:pPr algn="ctr"/>
            <a:r>
              <a:rPr lang="en-GB" sz="1100" u="none" strike="noStrike" dirty="0">
                <a:solidFill>
                  <a:schemeClr val="bg1"/>
                </a:solidFill>
                <a:effectLst/>
                <a:latin typeface="Work Sans" pitchFamily="2" charset="77"/>
              </a:rPr>
              <a:t>Registered Address: London Diocesan House, 36 </a:t>
            </a:r>
            <a:r>
              <a:rPr lang="en-GB" sz="1100" u="none" strike="noStrike" dirty="0" err="1">
                <a:solidFill>
                  <a:schemeClr val="bg1"/>
                </a:solidFill>
                <a:effectLst/>
                <a:latin typeface="Work Sans" pitchFamily="2" charset="77"/>
              </a:rPr>
              <a:t>Causton</a:t>
            </a:r>
            <a:r>
              <a:rPr lang="en-GB" sz="1100" u="none" strike="noStrike" dirty="0">
                <a:solidFill>
                  <a:schemeClr val="bg1"/>
                </a:solidFill>
                <a:effectLst/>
                <a:latin typeface="Work Sans" pitchFamily="2" charset="77"/>
              </a:rPr>
              <a:t> Street, London, SW1P 4AU</a:t>
            </a:r>
          </a:p>
        </p:txBody>
      </p:sp>
      <p:pic>
        <p:nvPicPr>
          <p:cNvPr id="4" name="Picture 3">
            <a:extLst>
              <a:ext uri="{FF2B5EF4-FFF2-40B4-BE49-F238E27FC236}">
                <a16:creationId xmlns:a16="http://schemas.microsoft.com/office/drawing/2014/main" id="{10173B46-344B-050C-4F9D-D83921089364}"/>
              </a:ext>
            </a:extLst>
          </p:cNvPr>
          <p:cNvPicPr>
            <a:picLocks noGrp="1" noRot="1" noChangeAspect="1" noMove="1" noResize="1" noEditPoints="1" noAdjustHandles="1" noChangeArrowheads="1" noChangeShapeType="1" noCrop="1"/>
          </p:cNvPicPr>
          <p:nvPr/>
        </p:nvPicPr>
        <p:blipFill>
          <a:blip r:embed="rId3"/>
          <a:srcRect/>
          <a:stretch/>
        </p:blipFill>
        <p:spPr>
          <a:xfrm>
            <a:off x="5249940" y="1736881"/>
            <a:ext cx="1692119" cy="1692119"/>
          </a:xfrm>
          <a:prstGeom prst="rect">
            <a:avLst/>
          </a:prstGeom>
        </p:spPr>
      </p:pic>
      <p:sp>
        <p:nvSpPr>
          <p:cNvPr id="5" name="TextBox 4">
            <a:extLst>
              <a:ext uri="{FF2B5EF4-FFF2-40B4-BE49-F238E27FC236}">
                <a16:creationId xmlns:a16="http://schemas.microsoft.com/office/drawing/2014/main" id="{81CDD2C9-F4D6-9DA4-4528-D7F81E15003A}"/>
              </a:ext>
            </a:extLst>
          </p:cNvPr>
          <p:cNvSpPr txBox="1">
            <a:spLocks noGrp="1" noRot="1" noMove="1" noResize="1" noEditPoints="1" noAdjustHandles="1" noChangeArrowheads="1" noChangeShapeType="1"/>
          </p:cNvSpPr>
          <p:nvPr/>
        </p:nvSpPr>
        <p:spPr>
          <a:xfrm>
            <a:off x="1728650" y="5244602"/>
            <a:ext cx="8734697" cy="1480213"/>
          </a:xfrm>
          <a:prstGeom prst="rect">
            <a:avLst/>
          </a:prstGeom>
          <a:noFill/>
        </p:spPr>
        <p:txBody>
          <a:bodyPr wrap="square" rtlCol="0">
            <a:spAutoFit/>
          </a:bodyPr>
          <a:lstStyle/>
          <a:p>
            <a:pPr algn="ctr">
              <a:lnSpc>
                <a:spcPct val="107000"/>
              </a:lnSpc>
              <a:spcAft>
                <a:spcPts val="800"/>
              </a:spcAft>
            </a:pPr>
            <a:r>
              <a:rPr lang="en-GB" sz="1100" kern="100" dirty="0">
                <a:solidFill>
                  <a:schemeClr val="bg1"/>
                </a:solidFill>
                <a:effectLst/>
                <a:latin typeface="Work Sans" pitchFamily="2" charset="0"/>
                <a:ea typeface="Calibri" panose="020F0502020204030204" pitchFamily="34" charset="0"/>
                <a:cs typeface="Calibri" panose="020F0502020204030204" pitchFamily="34" charset="0"/>
              </a:rPr>
              <a:t>©</a:t>
            </a:r>
            <a:r>
              <a:rPr lang="en-GB" sz="1100" kern="100" dirty="0">
                <a:solidFill>
                  <a:schemeClr val="bg1"/>
                </a:solidFill>
                <a:effectLst/>
                <a:latin typeface="Work Sans" pitchFamily="2" charset="0"/>
                <a:ea typeface="Calibri" panose="020F0502020204030204" pitchFamily="34" charset="0"/>
                <a:cs typeface="Times New Roman" panose="02020603050405020304" pitchFamily="18" charset="0"/>
              </a:rPr>
              <a:t> Copyright London Diocesan Board for Schools 2023</a:t>
            </a:r>
          </a:p>
          <a:p>
            <a:pPr algn="ctr">
              <a:lnSpc>
                <a:spcPct val="107000"/>
              </a:lnSpc>
              <a:spcAft>
                <a:spcPts val="800"/>
              </a:spcAft>
            </a:pPr>
            <a:r>
              <a:rPr lang="en-GB" sz="1100" kern="100" dirty="0">
                <a:solidFill>
                  <a:schemeClr val="bg1"/>
                </a:solidFill>
                <a:effectLst/>
                <a:latin typeface="Work Sans" pitchFamily="2" charset="0"/>
                <a:ea typeface="Calibri" panose="020F0502020204030204" pitchFamily="34" charset="0"/>
                <a:cs typeface="Times New Roman" panose="02020603050405020304" pitchFamily="18" charset="0"/>
              </a:rPr>
              <a:t>All rights reserved. No part of these slides may be reproduced, stored in a retrieval system or transmitted in any form or by any other means, electronic or mechanical photocopying, recording or otherwise without the prior written permission of the London Diocesan Board for Schools. These slides may not be lent, resold, hired out or otherwise disposed of by way of trade without the prior consent of the London Diocesan Board for Schools. </a:t>
            </a:r>
          </a:p>
          <a:p>
            <a:endParaRPr lang="en-GB" dirty="0"/>
          </a:p>
        </p:txBody>
      </p:sp>
    </p:spTree>
    <p:extLst>
      <p:ext uri="{BB962C8B-B14F-4D97-AF65-F5344CB8AC3E}">
        <p14:creationId xmlns:p14="http://schemas.microsoft.com/office/powerpoint/2010/main" val="1309021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dirty="0">
                <a:solidFill>
                  <a:schemeClr val="bg1"/>
                </a:solidFill>
                <a:effectLst/>
                <a:latin typeface="Work Sans Light" pitchFamily="2" charset="0"/>
                <a:ea typeface="Work Sans Regular" pitchFamily="2" charset="0"/>
                <a:cs typeface="Times New Roman" panose="02020603050405020304" pitchFamily="18" charset="0"/>
              </a:rPr>
              <a:t>What does the story of creation teach about the world?</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CREATION</a:t>
            </a: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001300"/>
          </a:xfrm>
          <a:prstGeom prst="rect">
            <a:avLst/>
          </a:prstGeom>
          <a:noFill/>
        </p:spPr>
        <p:txBody>
          <a:bodyPr wrap="square" rtlCol="0">
            <a:spAutoFit/>
          </a:bodyPr>
          <a:lstStyle/>
          <a:p>
            <a:pPr marL="342900" lvl="0" indent="-342900">
              <a:lnSpc>
                <a:spcPct val="106000"/>
              </a:lnSpc>
              <a:buFont typeface="Symbol" panose="05050102010706020507" pitchFamily="18" charset="2"/>
              <a:buChar char=""/>
            </a:pPr>
            <a:r>
              <a:rPr lang="en-GB" sz="1000" dirty="0">
                <a:effectLst/>
                <a:latin typeface="Work Sans" pitchFamily="2" charset="0"/>
                <a:ea typeface="Work Sans Regular" pitchFamily="2" charset="0"/>
                <a:cs typeface="Times New Roman" panose="02020603050405020304" pitchFamily="18" charset="0"/>
              </a:rPr>
              <a:t>Know the creation story can be found in the first book of the Bible – Genesis in the Old Testament.</a:t>
            </a:r>
          </a:p>
          <a:p>
            <a:pPr marL="342900" lvl="0" indent="-342900">
              <a:lnSpc>
                <a:spcPct val="106000"/>
              </a:lnSpc>
              <a:buFont typeface="Symbol" panose="05050102010706020507" pitchFamily="18" charset="2"/>
              <a:buChar char=""/>
            </a:pPr>
            <a:r>
              <a:rPr lang="en-GB" sz="1000" dirty="0">
                <a:effectLst/>
                <a:latin typeface="Work Sans" pitchFamily="2" charset="0"/>
                <a:ea typeface="Work Sans Regular" pitchFamily="2" charset="0"/>
                <a:cs typeface="Times New Roman" panose="02020603050405020304" pitchFamily="18" charset="0"/>
              </a:rPr>
              <a:t>Know it is a story shared by the Jewish and Christian community.</a:t>
            </a:r>
          </a:p>
          <a:p>
            <a:pPr marL="342900" lvl="0" indent="-342900">
              <a:lnSpc>
                <a:spcPct val="106000"/>
              </a:lnSpc>
              <a:buFont typeface="Symbol" panose="05050102010706020507" pitchFamily="18" charset="2"/>
              <a:buChar char=""/>
            </a:pPr>
            <a:r>
              <a:rPr lang="en-GB" sz="1000" dirty="0">
                <a:effectLst/>
                <a:latin typeface="Work Sans" pitchFamily="2" charset="0"/>
                <a:ea typeface="Work Sans Regular" pitchFamily="2" charset="0"/>
                <a:cs typeface="Times New Roman" panose="02020603050405020304" pitchFamily="18" charset="0"/>
              </a:rPr>
              <a:t>Be able to retell the creation story.</a:t>
            </a:r>
          </a:p>
          <a:p>
            <a:pPr marL="228600">
              <a:lnSpc>
                <a:spcPct val="106000"/>
              </a:lnSpc>
              <a:spcAft>
                <a:spcPts val="8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r>
              <a:rPr lang="en-GB" sz="1000" b="1" dirty="0">
                <a:effectLst/>
                <a:latin typeface="Work Sans" pitchFamily="2" charset="0"/>
                <a:ea typeface="Work Sans Regular" pitchFamily="2" charset="0"/>
                <a:cs typeface="Times New Roman" panose="02020603050405020304" pitchFamily="18" charset="0"/>
              </a:rPr>
              <a:t>Key religious vocabulary:  </a:t>
            </a:r>
            <a:r>
              <a:rPr lang="en-GB" sz="1000" dirty="0">
                <a:effectLst/>
                <a:latin typeface="Work Sans" pitchFamily="2" charset="0"/>
                <a:ea typeface="Work Sans Regular" pitchFamily="2" charset="0"/>
                <a:cs typeface="Times New Roman" panose="02020603050405020304" pitchFamily="18" charset="0"/>
              </a:rPr>
              <a:t>Old Testament, Genesis, God, creator, creation</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862322"/>
          </a:xfrm>
          <a:prstGeom prst="rect">
            <a:avLst/>
          </a:prstGeom>
          <a:noFill/>
        </p:spPr>
        <p:txBody>
          <a:bodyPr wrap="square" lIns="91440" tIns="45720" rIns="91440" bIns="45720" rtlCol="0" anchor="t">
            <a:spAutoFit/>
          </a:bodyPr>
          <a:lstStyle/>
          <a:p>
            <a:pPr>
              <a:spcAft>
                <a:spcPts val="400"/>
              </a:spcAft>
            </a:pPr>
            <a:r>
              <a:rPr lang="en-GB" sz="1000" b="1" dirty="0">
                <a:effectLst/>
                <a:latin typeface="Work Sans" pitchFamily="2" charset="0"/>
                <a:ea typeface="Work Sans Regular" pitchFamily="2" charset="0"/>
                <a:cs typeface="Times New Roman" panose="02020603050405020304" pitchFamily="18" charset="0"/>
              </a:rPr>
              <a:t>Introduction:</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dirty="0">
                <a:effectLst/>
                <a:latin typeface="Work Sans" pitchFamily="2" charset="0"/>
                <a:ea typeface="Work Sans Regular" pitchFamily="2" charset="0"/>
                <a:cs typeface="Times New Roman" panose="02020603050405020304" pitchFamily="18" charset="0"/>
              </a:rPr>
              <a:t>Prior knowledge gathering drawing on knowledge pupils will have learnt in reception.</a:t>
            </a:r>
          </a:p>
          <a:p>
            <a:pPr>
              <a:spcAft>
                <a:spcPts val="400"/>
              </a:spcAft>
            </a:pPr>
            <a:r>
              <a:rPr lang="en-GB" sz="1000" b="1" dirty="0">
                <a:effectLst/>
                <a:latin typeface="Work Sans" pitchFamily="2" charset="0"/>
                <a:ea typeface="Work Sans Regular" pitchFamily="2" charset="0"/>
                <a:cs typeface="Times New Roman" panose="02020603050405020304" pitchFamily="18" charset="0"/>
              </a:rPr>
              <a:t>Key questions:</a:t>
            </a:r>
            <a:endParaRPr lang="en-GB" sz="1000" b="1" dirty="0">
              <a:latin typeface="Work Sans" pitchFamily="2" charset="0"/>
              <a:ea typeface="Work Sans Regular" pitchFamily="2" charset="0"/>
              <a:cs typeface="Times New Roman" panose="02020603050405020304" pitchFamily="18" charset="0"/>
            </a:endParaRPr>
          </a:p>
          <a:p>
            <a:pPr marL="171450" indent="-171450">
              <a:spcAft>
                <a:spcPts val="400"/>
              </a:spcAft>
              <a:buSzPct val="100000"/>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What do you remember about the creation story shared by the Jewish and Christian community?</a:t>
            </a:r>
          </a:p>
          <a:p>
            <a:pPr marL="171450" indent="-171450">
              <a:spcAft>
                <a:spcPts val="400"/>
              </a:spcAft>
              <a:buSzPct val="100000"/>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Who made the world?</a:t>
            </a:r>
          </a:p>
          <a:p>
            <a:pPr marL="171450" indent="-171450">
              <a:spcAft>
                <a:spcPts val="400"/>
              </a:spcAft>
              <a:buSzPct val="100000"/>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How was it made?</a:t>
            </a:r>
          </a:p>
          <a:p>
            <a:pPr marL="171450" indent="-171450">
              <a:spcAft>
                <a:spcPts val="400"/>
              </a:spcAft>
              <a:buSzPct val="100000"/>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What was made?</a:t>
            </a:r>
          </a:p>
          <a:p>
            <a:pPr>
              <a:spcAft>
                <a:spcPts val="400"/>
              </a:spcAft>
            </a:pPr>
            <a:r>
              <a:rPr lang="en-GB" sz="1000" b="1" dirty="0">
                <a:effectLst/>
                <a:latin typeface="Work Sans" pitchFamily="2" charset="0"/>
                <a:ea typeface="Work Sans Regular" pitchFamily="2" charset="0"/>
                <a:cs typeface="Times New Roman" panose="02020603050405020304" pitchFamily="18" charset="0"/>
              </a:rPr>
              <a:t>Main teaching input:  (Investigate and explore)</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Introduce the big question for the unit:  </a:t>
            </a:r>
            <a:r>
              <a:rPr lang="en-GB" sz="1000" b="1" dirty="0">
                <a:solidFill>
                  <a:srgbClr val="55345A"/>
                </a:solidFill>
                <a:effectLst/>
                <a:latin typeface="Work Sans" pitchFamily="2" charset="0"/>
                <a:ea typeface="Work Sans Regular" pitchFamily="2" charset="0"/>
                <a:cs typeface="Times New Roman" panose="02020603050405020304" pitchFamily="18" charset="0"/>
              </a:rPr>
              <a:t>What responsibility has God give people about taking care of the world?</a:t>
            </a:r>
            <a:endParaRPr lang="en-GB" sz="1000" dirty="0">
              <a:solidFill>
                <a:srgbClr val="55345A"/>
              </a:solidFill>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Introduce religious vocabulary.</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Class thought gathering.  </a:t>
            </a:r>
            <a:r>
              <a:rPr lang="en-GB" sz="1000" dirty="0">
                <a:effectLst/>
                <a:latin typeface="Work Sans" pitchFamily="2" charset="0"/>
                <a:ea typeface="Work Sans Regular" pitchFamily="2" charset="0"/>
                <a:cs typeface="Times New Roman" panose="02020603050405020304" pitchFamily="18" charset="0"/>
              </a:rPr>
              <a:t>Make a list of pupils’ responses to the question.   Keep the responses as they will be required for lesson 6.</a:t>
            </a:r>
          </a:p>
          <a:p>
            <a:pPr>
              <a:spcAft>
                <a:spcPts val="400"/>
              </a:spcAft>
            </a:pPr>
            <a:r>
              <a:rPr lang="en-GB" sz="1000" b="1" kern="1200" dirty="0">
                <a:effectLst/>
                <a:latin typeface="Work Sans" pitchFamily="2" charset="0"/>
                <a:ea typeface="Times New Roman" panose="02020603050405020304" pitchFamily="18" charset="0"/>
                <a:cs typeface="Times New Roman" panose="02020603050405020304" pitchFamily="18" charset="0"/>
              </a:rPr>
              <a:t>Introduce this week’s question: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What does the story of creation teach us about the world?</a:t>
            </a:r>
            <a:endParaRPr lang="en-GB" sz="1000" dirty="0">
              <a:solidFill>
                <a:srgbClr val="55345A"/>
              </a:solidFill>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Retell the creation story.</a:t>
            </a:r>
            <a:endParaRPr lang="en-GB" sz="1000" dirty="0">
              <a:effectLst/>
              <a:latin typeface="Work Sans" pitchFamily="2" charset="0"/>
              <a:ea typeface="Work Sans Regular" pitchFamily="2"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105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Work Sans Regular" pitchFamily="2" charset="0"/>
                <a:cs typeface="Times New Roman" panose="02020603050405020304" pitchFamily="18" charset="0"/>
              </a:rPr>
              <a:t>What does the story of creation teach about the world?</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CREATION</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5003549"/>
          </a:xfrm>
          <a:prstGeom prst="rect">
            <a:avLst/>
          </a:prstGeom>
          <a:noFill/>
        </p:spPr>
        <p:txBody>
          <a:bodyPr wrap="square">
            <a:spAutoFit/>
          </a:bodyPr>
          <a:lstStyle/>
          <a:p>
            <a:pPr>
              <a:lnSpc>
                <a:spcPct val="107000"/>
              </a:lnSpc>
              <a:spcAft>
                <a:spcPts val="400"/>
              </a:spcAft>
            </a:pPr>
            <a:r>
              <a:rPr lang="en-GB" sz="1000" b="1" dirty="0">
                <a:effectLst/>
                <a:latin typeface="Work Sans" pitchFamily="2" charset="0"/>
                <a:ea typeface="Work Sans Regular" pitchFamily="2" charset="0"/>
                <a:cs typeface="Times New Roman" panose="02020603050405020304" pitchFamily="18" charset="0"/>
              </a:rPr>
              <a:t>To note:</a:t>
            </a:r>
            <a:r>
              <a:rPr lang="en-GB" sz="1000" dirty="0">
                <a:effectLst/>
                <a:latin typeface="Work Sans" pitchFamily="2" charset="0"/>
                <a:ea typeface="Work Sans Regular" pitchFamily="2" charset="0"/>
                <a:cs typeface="Times New Roman" panose="02020603050405020304" pitchFamily="18" charset="0"/>
              </a:rPr>
              <a:t>  Ensure pupils know the story can be found at the beginning of the Bible in the book of Genesis and that it is also found in the Torah -Jewish text.  Link it to the Biblical tim</a:t>
            </a:r>
            <a:r>
              <a:rPr lang="en-GB" sz="1000" dirty="0">
                <a:latin typeface="Work Sans" pitchFamily="2" charset="0"/>
                <a:ea typeface="Work Sans Regular" pitchFamily="2" charset="0"/>
                <a:cs typeface="Times New Roman" panose="02020603050405020304" pitchFamily="18" charset="0"/>
              </a:rPr>
              <a:t>e-</a:t>
            </a:r>
            <a:r>
              <a:rPr lang="en-GB" sz="1000" dirty="0">
                <a:effectLst/>
                <a:latin typeface="Work Sans" pitchFamily="2" charset="0"/>
                <a:ea typeface="Work Sans Regular" pitchFamily="2" charset="0"/>
                <a:cs typeface="Times New Roman" panose="02020603050405020304" pitchFamily="18" charset="0"/>
              </a:rPr>
              <a:t>line and concept – creation.</a:t>
            </a:r>
          </a:p>
          <a:p>
            <a:pPr>
              <a:lnSpc>
                <a:spcPct val="107000"/>
              </a:lnSpc>
              <a:spcAft>
                <a:spcPts val="400"/>
              </a:spcAft>
            </a:pPr>
            <a:r>
              <a:rPr lang="en-GB" sz="1000" dirty="0">
                <a:effectLst/>
                <a:latin typeface="Work Sans" pitchFamily="2" charset="0"/>
                <a:ea typeface="Work Sans Regular" pitchFamily="2" charset="0"/>
                <a:cs typeface="Times New Roman" panose="02020603050405020304" pitchFamily="18" charset="0"/>
              </a:rPr>
              <a:t> </a:t>
            </a:r>
          </a:p>
          <a:p>
            <a:pPr>
              <a:lnSpc>
                <a:spcPct val="107000"/>
              </a:lnSpc>
              <a:spcAft>
                <a:spcPts val="400"/>
              </a:spcAft>
            </a:pPr>
            <a:r>
              <a:rPr lang="en-GB" sz="1000" b="1" dirty="0">
                <a:effectLst/>
                <a:latin typeface="Work Sans" pitchFamily="2" charset="0"/>
                <a:ea typeface="Work Sans Regular" pitchFamily="2" charset="0"/>
                <a:cs typeface="Times New Roman" panose="02020603050405020304" pitchFamily="18" charset="0"/>
              </a:rPr>
              <a:t>Key questions:</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lnSpc>
                <a:spcPct val="106000"/>
              </a:lnSpc>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What did God create each day?</a:t>
            </a:r>
          </a:p>
          <a:p>
            <a:pPr marL="171450" lvl="0" indent="-171450">
              <a:lnSpc>
                <a:spcPct val="106000"/>
              </a:lnSpc>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Why do you think God created His creation in the order that He did?</a:t>
            </a:r>
          </a:p>
          <a:p>
            <a:pPr marL="171450" lvl="0" indent="-171450">
              <a:lnSpc>
                <a:spcPct val="106000"/>
              </a:lnSpc>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Why do you think He created what He did on each day?</a:t>
            </a:r>
          </a:p>
          <a:p>
            <a:pPr marL="171450" lvl="0" indent="-171450">
              <a:lnSpc>
                <a:spcPct val="106000"/>
              </a:lnSpc>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What do you think He was thinking when He created each part of creation?</a:t>
            </a:r>
          </a:p>
          <a:p>
            <a:pPr marL="171450" lvl="0" indent="-171450">
              <a:lnSpc>
                <a:spcPct val="106000"/>
              </a:lnSpc>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What did He say about what he created?</a:t>
            </a:r>
          </a:p>
          <a:p>
            <a:pPr>
              <a:lnSpc>
                <a:spcPct val="107000"/>
              </a:lnSpc>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lnSpc>
                <a:spcPct val="107000"/>
              </a:lnSpc>
              <a:spcAft>
                <a:spcPts val="400"/>
              </a:spcAft>
            </a:pPr>
            <a:r>
              <a:rPr lang="en-GB" sz="1000" b="1" dirty="0">
                <a:effectLst/>
                <a:latin typeface="Work Sans" pitchFamily="2" charset="0"/>
                <a:ea typeface="Work Sans Regular" pitchFamily="2" charset="0"/>
                <a:cs typeface="Times New Roman" panose="02020603050405020304" pitchFamily="18" charset="0"/>
              </a:rPr>
              <a:t>Main activity:  (Evaluate and communicate)</a:t>
            </a:r>
          </a:p>
          <a:p>
            <a:pPr>
              <a:lnSpc>
                <a:spcPct val="107000"/>
              </a:lnSpc>
              <a:spcAft>
                <a:spcPts val="400"/>
              </a:spcAft>
            </a:pPr>
            <a:endParaRPr lang="en-GB" sz="1000" dirty="0">
              <a:effectLst/>
              <a:latin typeface="Work Sans" pitchFamily="2" charset="0"/>
              <a:ea typeface="Work Sans Regular" pitchFamily="2" charset="0"/>
              <a:cs typeface="Times New Roman" panose="02020603050405020304" pitchFamily="18" charset="0"/>
            </a:endParaRPr>
          </a:p>
          <a:p>
            <a:pPr>
              <a:lnSpc>
                <a:spcPct val="107000"/>
              </a:lnSpc>
              <a:spcAft>
                <a:spcPts val="400"/>
              </a:spcAft>
            </a:pPr>
            <a:r>
              <a:rPr lang="en-GB" sz="1000" b="1" dirty="0">
                <a:effectLst/>
                <a:latin typeface="Work Sans" pitchFamily="2" charset="0"/>
                <a:ea typeface="Work Sans Regular" pitchFamily="2" charset="0"/>
                <a:cs typeface="Times New Roman" panose="02020603050405020304" pitchFamily="18" charset="0"/>
              </a:rPr>
              <a:t>Options:</a:t>
            </a:r>
            <a:endParaRPr lang="en-GB" sz="1000" dirty="0">
              <a:effectLst/>
              <a:latin typeface="Work Sans" pitchFamily="2" charset="0"/>
              <a:ea typeface="Work Sans Regular" pitchFamily="2" charset="0"/>
              <a:cs typeface="Times New Roman" panose="02020603050405020304" pitchFamily="18" charset="0"/>
            </a:endParaRPr>
          </a:p>
          <a:p>
            <a:pPr>
              <a:lnSpc>
                <a:spcPct val="107000"/>
              </a:lnSpc>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lnSpc>
                <a:spcPct val="107000"/>
              </a:lnSpc>
              <a:spcAft>
                <a:spcPts val="400"/>
              </a:spcAft>
            </a:pPr>
            <a:r>
              <a:rPr lang="en-GB" sz="1000" b="1" dirty="0">
                <a:effectLst/>
                <a:latin typeface="Work Sans" pitchFamily="2" charset="0"/>
                <a:ea typeface="Work Sans Regular" pitchFamily="2" charset="0"/>
                <a:cs typeface="Times New Roman" panose="02020603050405020304" pitchFamily="18" charset="0"/>
              </a:rPr>
              <a:t>Option 1:</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lnSpc>
                <a:spcPct val="106000"/>
              </a:lnSpc>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Working in small groups, pupils re-create one day of creation using collage materials.</a:t>
            </a:r>
          </a:p>
          <a:p>
            <a:pPr marL="171450" lvl="0" indent="-171450">
              <a:lnSpc>
                <a:spcPct val="106000"/>
              </a:lnSpc>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On strips of paper pupils write a response to the question below related to the day they have created.</a:t>
            </a:r>
          </a:p>
          <a:p>
            <a:pPr marL="171450" lvl="0" indent="-171450">
              <a:lnSpc>
                <a:spcPct val="106000"/>
              </a:lnSpc>
              <a:spcAft>
                <a:spcPts val="400"/>
              </a:spcAft>
              <a:buFont typeface="Arial" panose="020B0604020202020204" pitchFamily="34" charset="0"/>
              <a:buChar char="•"/>
            </a:pPr>
            <a:endParaRPr lang="en-GB" sz="1000" dirty="0">
              <a:effectLst/>
              <a:latin typeface="Work Sans" pitchFamily="2" charset="0"/>
              <a:ea typeface="Work Sans Regular" pitchFamily="2" charset="0"/>
              <a:cs typeface="Times New Roman" panose="02020603050405020304" pitchFamily="18" charset="0"/>
            </a:endParaRPr>
          </a:p>
          <a:p>
            <a:pPr>
              <a:lnSpc>
                <a:spcPct val="107000"/>
              </a:lnSpc>
              <a:spcAft>
                <a:spcPts val="400"/>
              </a:spcAft>
            </a:pPr>
            <a:r>
              <a:rPr lang="en-GB" sz="1000" b="1" dirty="0">
                <a:effectLst/>
                <a:latin typeface="Work Sans" pitchFamily="2" charset="0"/>
                <a:ea typeface="Work Sans Regular" pitchFamily="2" charset="0"/>
                <a:cs typeface="Times New Roman" panose="02020603050405020304" pitchFamily="18" charset="0"/>
              </a:rPr>
              <a:t>Key question:</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lnSpc>
                <a:spcPct val="106000"/>
              </a:lnSpc>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How does this make you feel about the world in which you live and are a part of?</a:t>
            </a:r>
          </a:p>
          <a:p>
            <a:pPr marL="171450" lvl="0" indent="-171450">
              <a:lnSpc>
                <a:spcPct val="106000"/>
              </a:lnSpc>
              <a:spcAft>
                <a:spcPts val="400"/>
              </a:spcAft>
              <a:buFont typeface="Arial" panose="020B0604020202020204" pitchFamily="34" charset="0"/>
              <a:buChar char="•"/>
            </a:pPr>
            <a:endParaRPr lang="en-GB" sz="1000" dirty="0">
              <a:effectLst/>
              <a:latin typeface="Work Sans" pitchFamily="2" charset="0"/>
              <a:ea typeface="Work Sans Regular" pitchFamily="2" charset="0"/>
              <a:cs typeface="Times New Roman" panose="02020603050405020304" pitchFamily="18" charset="0"/>
            </a:endParaRPr>
          </a:p>
          <a:p>
            <a:pPr>
              <a:lnSpc>
                <a:spcPct val="107000"/>
              </a:lnSpc>
              <a:spcAft>
                <a:spcPts val="400"/>
              </a:spcAft>
            </a:pPr>
            <a:r>
              <a:rPr lang="en-GB" sz="1000" b="1" dirty="0">
                <a:effectLst/>
                <a:latin typeface="Work Sans" pitchFamily="2" charset="0"/>
                <a:ea typeface="Work Sans Regular" pitchFamily="2" charset="0"/>
                <a:cs typeface="Times New Roman" panose="02020603050405020304" pitchFamily="18" charset="0"/>
              </a:rPr>
              <a:t>Outcome:</a:t>
            </a:r>
            <a:r>
              <a:rPr lang="en-GB" sz="1000" dirty="0">
                <a:effectLst/>
                <a:latin typeface="Work Sans" pitchFamily="2" charset="0"/>
                <a:ea typeface="Work Sans Regular" pitchFamily="2" charset="0"/>
                <a:cs typeface="Times New Roman" panose="02020603050405020304" pitchFamily="18" charset="0"/>
              </a:rPr>
              <a:t>  Class creation book.</a:t>
            </a:r>
          </a:p>
          <a:p>
            <a:pPr>
              <a:lnSpc>
                <a:spcPct val="107000"/>
              </a:lnSpc>
            </a:pPr>
            <a:r>
              <a:rPr lang="en-GB" sz="1000" dirty="0">
                <a:effectLst/>
                <a:latin typeface="Work Sans" pitchFamily="2" charset="0"/>
                <a:ea typeface="Work Sans Regular" pitchFamily="2" charset="0"/>
                <a:cs typeface="Times New Roman" panose="02020603050405020304" pitchFamily="18" charset="0"/>
              </a:rPr>
              <a:t> </a:t>
            </a:r>
          </a:p>
          <a:p>
            <a:pPr>
              <a:lnSpc>
                <a:spcPct val="107000"/>
              </a:lnSpc>
            </a:pPr>
            <a:endParaRPr lang="en-GB" sz="4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976806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Work Sans Regular" pitchFamily="2" charset="0"/>
                <a:cs typeface="Times New Roman" panose="02020603050405020304" pitchFamily="18" charset="0"/>
              </a:rPr>
              <a:t>What does the story of creation teach about the world?</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CREATION</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15864" y="1958224"/>
            <a:ext cx="8159065" cy="4065344"/>
          </a:xfrm>
          <a:prstGeom prst="rect">
            <a:avLst/>
          </a:prstGeom>
          <a:noFill/>
        </p:spPr>
        <p:txBody>
          <a:bodyPr wrap="square">
            <a:spAutoFit/>
          </a:bodyPr>
          <a:lstStyle/>
          <a:p>
            <a:pPr>
              <a:lnSpc>
                <a:spcPct val="107000"/>
              </a:lnSpc>
              <a:spcAft>
                <a:spcPts val="400"/>
              </a:spcAft>
            </a:pPr>
            <a:r>
              <a:rPr lang="en-GB" sz="1000" b="1" dirty="0">
                <a:effectLst/>
                <a:latin typeface="Work Sans" pitchFamily="2" charset="0"/>
                <a:ea typeface="Work Sans Regular" pitchFamily="2" charset="0"/>
                <a:cs typeface="Times New Roman" panose="02020603050405020304" pitchFamily="18" charset="0"/>
              </a:rPr>
              <a:t>Option 2:</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lnSpc>
                <a:spcPct val="106000"/>
              </a:lnSpc>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In groups, each pupil to draw/write about a different day of creation to put together to make a mobile.</a:t>
            </a:r>
          </a:p>
          <a:p>
            <a:pPr>
              <a:lnSpc>
                <a:spcPct val="107000"/>
              </a:lnSpc>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lnSpc>
                <a:spcPct val="107000"/>
              </a:lnSpc>
              <a:spcAft>
                <a:spcPts val="400"/>
              </a:spcAft>
            </a:pPr>
            <a:r>
              <a:rPr lang="en-GB" sz="1000" b="1" dirty="0">
                <a:effectLst/>
                <a:latin typeface="Work Sans" pitchFamily="2" charset="0"/>
                <a:ea typeface="Work Sans Regular" pitchFamily="2" charset="0"/>
                <a:cs typeface="Times New Roman" panose="02020603050405020304" pitchFamily="18" charset="0"/>
              </a:rPr>
              <a:t>Key questions:</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lnSpc>
                <a:spcPct val="106000"/>
              </a:lnSpc>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Can you use the mobile to help you retell the creation story?</a:t>
            </a:r>
          </a:p>
          <a:p>
            <a:pPr marL="171450" lvl="0" indent="-171450">
              <a:lnSpc>
                <a:spcPct val="106000"/>
              </a:lnSpc>
              <a:spcAft>
                <a:spcPts val="400"/>
              </a:spcAft>
              <a:buFont typeface="Arial" panose="020B0604020202020204" pitchFamily="34" charset="0"/>
              <a:buChar char="•"/>
            </a:pPr>
            <a:r>
              <a:rPr lang="en-GB" sz="1000" b="1" dirty="0">
                <a:effectLst/>
                <a:latin typeface="Work Sans" pitchFamily="2" charset="0"/>
                <a:ea typeface="Work Sans Regular" pitchFamily="2" charset="0"/>
                <a:cs typeface="Times New Roman" panose="02020603050405020304" pitchFamily="18" charset="0"/>
              </a:rPr>
              <a:t>Which day is your favourite and why?  Pupils give a written response to this question.</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lnSpc>
                <a:spcPct val="106000"/>
              </a:lnSpc>
              <a:spcAft>
                <a:spcPts val="400"/>
              </a:spcAft>
              <a:buFont typeface="Arial" panose="020B0604020202020204" pitchFamily="34" charset="0"/>
              <a:buChar char="•"/>
            </a:pPr>
            <a:r>
              <a:rPr lang="en-GB" sz="1000" b="1" dirty="0">
                <a:effectLst/>
                <a:latin typeface="Work Sans" pitchFamily="2" charset="0"/>
                <a:ea typeface="Work Sans Regular" pitchFamily="2" charset="0"/>
                <a:cs typeface="Times New Roman" panose="02020603050405020304" pitchFamily="18" charset="0"/>
              </a:rPr>
              <a:t>Which day do you think was God’s favourite and why?  Pupils give a written response to this question.</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lnSpc>
                <a:spcPct val="106000"/>
              </a:lnSpc>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Which day do you think is most important?  Can you say why?</a:t>
            </a:r>
          </a:p>
          <a:p>
            <a:pPr marL="171450" lvl="0" indent="-171450">
              <a:lnSpc>
                <a:spcPct val="106000"/>
              </a:lnSpc>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Are there any parts of creation you think we don’t need?</a:t>
            </a:r>
          </a:p>
          <a:p>
            <a:pPr lvl="0">
              <a:lnSpc>
                <a:spcPct val="106000"/>
              </a:lnSpc>
              <a:spcAft>
                <a:spcPts val="400"/>
              </a:spcAft>
            </a:pPr>
            <a:endParaRPr lang="en-GB" sz="1000" dirty="0">
              <a:effectLst/>
              <a:latin typeface="Work Sans" pitchFamily="2" charset="0"/>
              <a:ea typeface="Work Sans Regular" pitchFamily="2" charset="0"/>
              <a:cs typeface="Times New Roman" panose="02020603050405020304" pitchFamily="18" charset="0"/>
            </a:endParaRPr>
          </a:p>
          <a:p>
            <a:pPr>
              <a:lnSpc>
                <a:spcPct val="107000"/>
              </a:lnSpc>
              <a:spcAft>
                <a:spcPts val="400"/>
              </a:spcAft>
            </a:pPr>
            <a:r>
              <a:rPr lang="en-GB" sz="1000" b="1" dirty="0">
                <a:effectLst/>
                <a:latin typeface="Work Sans" pitchFamily="2" charset="0"/>
                <a:ea typeface="Work Sans Regular" pitchFamily="2" charset="0"/>
                <a:cs typeface="Times New Roman" panose="02020603050405020304" pitchFamily="18" charset="0"/>
              </a:rPr>
              <a:t>Outcome:  </a:t>
            </a:r>
            <a:r>
              <a:rPr lang="en-GB" sz="1000" dirty="0">
                <a:effectLst/>
                <a:latin typeface="Work Sans" pitchFamily="2" charset="0"/>
                <a:ea typeface="Work Sans Regular" pitchFamily="2" charset="0"/>
                <a:cs typeface="Times New Roman" panose="02020603050405020304" pitchFamily="18" charset="0"/>
              </a:rPr>
              <a:t>Mobiles that can be hung up around the classroom.</a:t>
            </a:r>
          </a:p>
          <a:p>
            <a:pPr>
              <a:lnSpc>
                <a:spcPct val="107000"/>
              </a:lnSpc>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lnSpc>
                <a:spcPct val="107000"/>
              </a:lnSpc>
              <a:spcAft>
                <a:spcPts val="400"/>
              </a:spcAft>
            </a:pPr>
            <a:r>
              <a:rPr lang="en-GB" sz="1000" b="1" dirty="0">
                <a:effectLst/>
                <a:latin typeface="Work Sans" pitchFamily="2" charset="0"/>
                <a:ea typeface="Work Sans Regular" pitchFamily="2" charset="0"/>
                <a:cs typeface="Times New Roman" panose="02020603050405020304" pitchFamily="18" charset="0"/>
              </a:rPr>
              <a:t>Option 3:</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lnSpc>
                <a:spcPct val="106000"/>
              </a:lnSpc>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Create a postcard depicting an aspect of creation.  Explain what it is, who made it, when it was made and why and what you love about it.  Who will you send your postcard to? Model this task first so pupils have a clear understanding of expectations.</a:t>
            </a:r>
          </a:p>
          <a:p>
            <a:pPr marL="171450" lvl="0" indent="-171450">
              <a:lnSpc>
                <a:spcPct val="106000"/>
              </a:lnSpc>
              <a:spcAft>
                <a:spcPts val="400"/>
              </a:spcAft>
              <a:buFont typeface="Arial" panose="020B0604020202020204" pitchFamily="34" charset="0"/>
              <a:buChar char="•"/>
            </a:pP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Outcome:   </a:t>
            </a:r>
            <a:r>
              <a:rPr lang="en-GB" sz="1000" dirty="0">
                <a:effectLst/>
                <a:latin typeface="Work Sans" pitchFamily="2" charset="0"/>
                <a:ea typeface="Work Sans Regular" pitchFamily="2" charset="0"/>
                <a:cs typeface="Times New Roman" panose="02020603050405020304" pitchFamily="18" charset="0"/>
              </a:rPr>
              <a:t>Send the postcards to the people pupils have nominated.</a:t>
            </a:r>
            <a:r>
              <a:rPr lang="en-GB" sz="1000" b="1" dirty="0">
                <a:effectLst/>
                <a:latin typeface="Work Sans" pitchFamily="2" charset="0"/>
                <a:ea typeface="Work Sans Regular" pitchFamily="2" charset="0"/>
                <a:cs typeface="Times New Roman" panose="02020603050405020304" pitchFamily="18" charset="0"/>
              </a:rPr>
              <a:t> </a:t>
            </a:r>
          </a:p>
          <a:p>
            <a:endParaRPr lang="en-GB" sz="1000" b="1" dirty="0">
              <a:latin typeface="Work Sans" pitchFamily="2" charset="0"/>
              <a:ea typeface="Work Sans Regular" pitchFamily="2" charset="0"/>
              <a:cs typeface="Times New Roman" panose="02020603050405020304" pitchFamily="18" charset="0"/>
            </a:endParaRPr>
          </a:p>
          <a:p>
            <a:pPr>
              <a:lnSpc>
                <a:spcPct val="107000"/>
              </a:lnSpc>
            </a:pPr>
            <a:endParaRPr lang="en-GB" sz="4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186839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lIns="91440" tIns="45720" rIns="91440" bIns="45720" rtlCol="0" anchor="t">
            <a:spAutoFit/>
          </a:bodyPr>
          <a:lstStyle/>
          <a:p>
            <a:r>
              <a:rPr lang="en-GB" sz="2400" b="1" dirty="0">
                <a:solidFill>
                  <a:schemeClr val="bg1"/>
                </a:solidFill>
                <a:effectLst/>
                <a:latin typeface="Work Sans Light"/>
                <a:ea typeface="Calibri"/>
                <a:cs typeface="Times New Roman"/>
              </a:rPr>
              <a:t>Lesson 1:</a:t>
            </a:r>
            <a:r>
              <a:rPr lang="en-GB" sz="2400" b="1" dirty="0">
                <a:solidFill>
                  <a:schemeClr val="bg1"/>
                </a:solidFill>
                <a:latin typeface="Work Sans Light"/>
                <a:ea typeface="Calibri"/>
                <a:cs typeface="Times New Roman"/>
              </a:rPr>
              <a:t> </a:t>
            </a:r>
            <a:r>
              <a:rPr lang="en-GB" sz="2400" dirty="0">
                <a:solidFill>
                  <a:schemeClr val="bg1"/>
                </a:solidFill>
                <a:effectLst/>
                <a:latin typeface="Work Sans Light"/>
                <a:ea typeface="Work Sans Regular" pitchFamily="2" charset="0"/>
                <a:cs typeface="Times New Roman"/>
              </a:rPr>
              <a:t>What does the story of creation teach about the world?</a:t>
            </a:r>
            <a:endParaRPr lang="en-US" sz="2400" dirty="0">
              <a:solidFill>
                <a:schemeClr val="bg1"/>
              </a:solidFill>
              <a:latin typeface="Work Sans Light"/>
              <a:cs typeface="Times New Roman"/>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CREATION</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15864" y="1958224"/>
            <a:ext cx="8159065" cy="3386183"/>
          </a:xfrm>
          <a:prstGeom prst="rect">
            <a:avLst/>
          </a:prstGeom>
          <a:noFill/>
        </p:spPr>
        <p:txBody>
          <a:bodyPr wrap="square">
            <a:spAutoFit/>
          </a:bodyPr>
          <a:lstStyle/>
          <a:p>
            <a:pPr>
              <a:spcAft>
                <a:spcPts val="400"/>
              </a:spcAft>
            </a:pPr>
            <a:r>
              <a:rPr lang="en-GB" sz="1000" b="1" dirty="0">
                <a:effectLst/>
                <a:latin typeface="Work Sans" pitchFamily="2" charset="0"/>
                <a:ea typeface="Work Sans Regular" pitchFamily="2" charset="0"/>
                <a:cs typeface="Times New Roman" panose="02020603050405020304" pitchFamily="18" charset="0"/>
              </a:rPr>
              <a:t>Plenary:  (Reflect and express)</a:t>
            </a:r>
          </a:p>
          <a:p>
            <a:pPr>
              <a:spcAft>
                <a:spcPts val="400"/>
              </a:spcAft>
            </a:pP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dirty="0">
                <a:effectLst/>
                <a:latin typeface="Work Sans" pitchFamily="2" charset="0"/>
                <a:ea typeface="Work Sans Regular" pitchFamily="2" charset="0"/>
                <a:cs typeface="Times New Roman" panose="02020603050405020304" pitchFamily="18" charset="0"/>
              </a:rPr>
              <a:t>Muddle up the days of creation and see if the pupils can put them back in the correct order.</a:t>
            </a:r>
          </a:p>
          <a:p>
            <a:pPr>
              <a:spcAft>
                <a:spcPts val="400"/>
              </a:spcAft>
            </a:pP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Key questions:</a:t>
            </a:r>
          </a:p>
          <a:p>
            <a:pPr>
              <a:spcAft>
                <a:spcPts val="400"/>
              </a:spcAft>
            </a:pPr>
            <a:endParaRPr lang="en-GB" sz="1000" dirty="0">
              <a:effectLst/>
              <a:latin typeface="Work Sans" pitchFamily="2" charset="0"/>
              <a:ea typeface="Work Sans Regular" pitchFamily="2"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What would have happened if God had made things in a different order?  </a:t>
            </a:r>
          </a:p>
          <a:p>
            <a:pPr marL="171450" lvl="0" indent="-171450">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Would the plants grow without the sun?  </a:t>
            </a:r>
          </a:p>
          <a:p>
            <a:pPr marL="171450" lvl="0" indent="-171450">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Could the fish swim without water?</a:t>
            </a:r>
          </a:p>
          <a:p>
            <a:pPr marL="171450" lvl="0" indent="-171450">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Why were people made last?</a:t>
            </a:r>
          </a:p>
          <a:p>
            <a:pPr marL="171450" lvl="0" indent="-171450">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How do you think God feels about His creation?</a:t>
            </a:r>
          </a:p>
          <a:p>
            <a:pPr marL="171450" lvl="0" indent="-171450">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How would He like us to treat the world?  Do we always do that?</a:t>
            </a:r>
          </a:p>
          <a:p>
            <a:pPr marL="171450" lvl="0" indent="-171450">
              <a:spcAft>
                <a:spcPts val="400"/>
              </a:spcAft>
              <a:buFont typeface="Arial" panose="020B0604020202020204" pitchFamily="34" charset="0"/>
              <a:buChar char="•"/>
            </a:pP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Return </a:t>
            </a:r>
            <a:r>
              <a:rPr lang="en-GB" sz="1000" dirty="0">
                <a:effectLst/>
                <a:latin typeface="Work Sans" pitchFamily="2" charset="0"/>
                <a:ea typeface="Work Sans Regular" pitchFamily="2" charset="0"/>
                <a:cs typeface="Times New Roman" panose="02020603050405020304" pitchFamily="18" charset="0"/>
              </a:rPr>
              <a:t>to the question of the week: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What does the story of creation teach us about the world?</a:t>
            </a:r>
            <a:endParaRPr lang="en-GB" sz="1000" dirty="0">
              <a:solidFill>
                <a:srgbClr val="55345A"/>
              </a:solidFill>
              <a:effectLst/>
              <a:latin typeface="Work Sans" pitchFamily="2" charset="0"/>
              <a:ea typeface="Work Sans Regular" pitchFamily="2" charset="0"/>
              <a:cs typeface="Times New Roman" panose="02020603050405020304" pitchFamily="18" charset="0"/>
            </a:endParaRPr>
          </a:p>
          <a:p>
            <a:pPr>
              <a:spcAft>
                <a:spcPts val="400"/>
              </a:spcAft>
            </a:pPr>
            <a:r>
              <a:rPr lang="en-GB" sz="1000" kern="1200" dirty="0">
                <a:effectLst/>
                <a:latin typeface="Work Sans" pitchFamily="2" charset="0"/>
                <a:ea typeface="Times New Roman" panose="02020603050405020304" pitchFamily="18" charset="0"/>
                <a:cs typeface="Times New Roman" panose="02020603050405020304" pitchFamily="18" charset="0"/>
              </a:rPr>
              <a:t>Gather pupils’ responses.</a:t>
            </a:r>
            <a:endParaRPr lang="en-GB" sz="1000" dirty="0">
              <a:effectLst/>
              <a:latin typeface="Work Sans" pitchFamily="2" charset="0"/>
              <a:ea typeface="Work Sans Regular" pitchFamily="2" charset="0"/>
              <a:cs typeface="Times New Roman" panose="02020603050405020304" pitchFamily="18" charset="0"/>
            </a:endParaRPr>
          </a:p>
          <a:p>
            <a:endParaRPr lang="en-GB" sz="1000" b="1" dirty="0">
              <a:latin typeface="Work Sans" pitchFamily="2" charset="0"/>
              <a:ea typeface="Work Sans Regular" pitchFamily="2" charset="0"/>
              <a:cs typeface="Times New Roman" panose="02020603050405020304" pitchFamily="18" charset="0"/>
            </a:endParaRPr>
          </a:p>
          <a:p>
            <a:pPr>
              <a:lnSpc>
                <a:spcPct val="107000"/>
              </a:lnSpc>
            </a:pPr>
            <a:endParaRPr lang="en-GB" sz="4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497985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lIns="91440" tIns="45720" rIns="91440" bIns="45720" rtlCol="0" anchor="t">
            <a:spAutoFit/>
          </a:bodyPr>
          <a:lstStyle/>
          <a:p>
            <a:r>
              <a:rPr lang="en-GB" sz="2400" b="1" dirty="0">
                <a:solidFill>
                  <a:schemeClr val="bg1"/>
                </a:solidFill>
                <a:effectLst/>
                <a:latin typeface="Work Sans Light"/>
                <a:ea typeface="Calibri"/>
                <a:cs typeface="Times New Roman"/>
              </a:rPr>
              <a:t>Lesson 1:</a:t>
            </a:r>
            <a:r>
              <a:rPr lang="en-GB" sz="2400" b="1" dirty="0">
                <a:solidFill>
                  <a:schemeClr val="bg1"/>
                </a:solidFill>
                <a:latin typeface="Work Sans Light"/>
                <a:ea typeface="Calibri"/>
                <a:cs typeface="Times New Roman"/>
              </a:rPr>
              <a:t> </a:t>
            </a:r>
            <a:r>
              <a:rPr lang="en-GB" sz="2400" dirty="0">
                <a:solidFill>
                  <a:schemeClr val="bg1"/>
                </a:solidFill>
                <a:latin typeface="Work Sans Light"/>
                <a:ea typeface="Calibri"/>
                <a:cs typeface="Times New Roman"/>
              </a:rPr>
              <a:t>What does the story of creation teach about the world? </a:t>
            </a:r>
            <a:r>
              <a:rPr lang="en-GB" sz="2400" b="1" dirty="0">
                <a:solidFill>
                  <a:schemeClr val="bg1"/>
                </a:solidFill>
                <a:latin typeface="Work Sans Light"/>
                <a:ea typeface="Calibri"/>
                <a:cs typeface="Times New Roman"/>
              </a:rPr>
              <a:t>    </a:t>
            </a:r>
            <a:endParaRPr lang="en-GB" sz="2400" dirty="0">
              <a:solidFill>
                <a:schemeClr val="bg1"/>
              </a:solidFill>
              <a:latin typeface="Work Sans Light" pitchFamily="2" charset="0"/>
              <a:ea typeface="Calibri"/>
              <a:cs typeface="Times New Roman"/>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US" sz="1400" b="1" dirty="0">
                <a:solidFill>
                  <a:schemeClr val="bg1"/>
                </a:solidFill>
                <a:latin typeface="Work Sans SemiBold" pitchFamily="2" charset="77"/>
              </a:rPr>
              <a:t>CREATION</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572786"/>
          </a:xfrm>
          <a:prstGeom prst="rect">
            <a:avLst/>
          </a:prstGeom>
          <a:noFill/>
        </p:spPr>
        <p:txBody>
          <a:bodyPr wrap="square">
            <a:spAutoFit/>
          </a:bodyPr>
          <a:lstStyle/>
          <a:p>
            <a:pPr marL="171450" lvl="0" indent="-171450">
              <a:lnSpc>
                <a:spcPct val="106000"/>
              </a:lnSpc>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Creation story.</a:t>
            </a:r>
          </a:p>
          <a:p>
            <a:pPr marL="171450" lvl="0" indent="-171450">
              <a:lnSpc>
                <a:spcPct val="106000"/>
              </a:lnSpc>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Collage materials.</a:t>
            </a:r>
          </a:p>
          <a:p>
            <a:pPr marL="171450" lvl="0" indent="-171450">
              <a:lnSpc>
                <a:spcPct val="106000"/>
              </a:lnSpc>
              <a:spcAft>
                <a:spcPts val="8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Pictures of each day of creation.</a:t>
            </a: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noGrp="1" noRot="1" noMove="1" noResize="1" noEditPoints="1" noAdjustHandles="1" noChangeArrowheads="1" noChangeShapeType="1"/>
          </p:cNvSpPr>
          <p:nvPr/>
        </p:nvSpPr>
        <p:spPr>
          <a:xfrm>
            <a:off x="3590910" y="3200844"/>
            <a:ext cx="4167051" cy="964816"/>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Work Sans Regular" pitchFamily="2" charset="0"/>
                <a:cs typeface="Times New Roman" panose="02020603050405020304" pitchFamily="18" charset="0"/>
              </a:rPr>
              <a:t>Be mindful of Muslim pupils who are restricted on what they are allowed to represent visually from God’s creation.  They therefore need to be allowed to work on one of the days they feel comfortable re-creating.  Working in abstract might also be helpful.  Eg – colours to express the day.</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Tree>
    <p:extLst>
      <p:ext uri="{BB962C8B-B14F-4D97-AF65-F5344CB8AC3E}">
        <p14:creationId xmlns:p14="http://schemas.microsoft.com/office/powerpoint/2010/main" val="2485712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dirty="0">
                <a:solidFill>
                  <a:schemeClr val="bg1"/>
                </a:solidFill>
                <a:effectLst/>
                <a:latin typeface="Work Sans Light" pitchFamily="2" charset="0"/>
                <a:ea typeface="Work Sans Regular" pitchFamily="2" charset="0"/>
                <a:cs typeface="Times New Roman" panose="02020603050405020304" pitchFamily="18" charset="0"/>
              </a:rPr>
              <a:t>How do people treat God’s creation?</a:t>
            </a:r>
          </a:p>
          <a:p>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CREATION</a:t>
            </a: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838178"/>
          </a:xfrm>
          <a:prstGeom prst="rect">
            <a:avLst/>
          </a:prstGeom>
          <a:noFill/>
        </p:spPr>
        <p:txBody>
          <a:bodyPr wrap="square" rtlCol="0">
            <a:spAutoFit/>
          </a:bodyPr>
          <a:lstStyle/>
          <a:p>
            <a:pPr marL="171450" lvl="0" indent="-171450">
              <a:lnSpc>
                <a:spcPct val="106000"/>
              </a:lnSpc>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Understand what God’s instruction was to His people about how they should take care of the world.</a:t>
            </a:r>
          </a:p>
          <a:p>
            <a:pPr marL="171450" lvl="0" indent="-171450">
              <a:lnSpc>
                <a:spcPct val="106000"/>
              </a:lnSpc>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Talk about what the creation story might mean for a Christian.</a:t>
            </a:r>
          </a:p>
          <a:p>
            <a:pPr marL="228600">
              <a:lnSpc>
                <a:spcPct val="106000"/>
              </a:lnSpc>
              <a:spcAft>
                <a:spcPts val="800"/>
              </a:spcAft>
            </a:pPr>
            <a:r>
              <a:rPr lang="en-GB" sz="1000" dirty="0">
                <a:effectLst/>
                <a:latin typeface="Work Sans" pitchFamily="2" charset="0"/>
                <a:ea typeface="Work Sans Regular" pitchFamily="2" charset="0"/>
                <a:cs typeface="Times New Roman" panose="02020603050405020304" pitchFamily="18" charset="0"/>
              </a:rPr>
              <a:t> </a:t>
            </a:r>
          </a:p>
          <a:p>
            <a:r>
              <a:rPr lang="en-GB" sz="1000" b="1" dirty="0">
                <a:effectLst/>
                <a:latin typeface="Work Sans" pitchFamily="2" charset="0"/>
                <a:ea typeface="Work Sans Regular" pitchFamily="2" charset="0"/>
                <a:cs typeface="Times New Roman" panose="02020603050405020304" pitchFamily="18" charset="0"/>
              </a:rPr>
              <a:t>Key religious vocabulary:</a:t>
            </a:r>
            <a:r>
              <a:rPr lang="en-GB" sz="1000" dirty="0">
                <a:effectLst/>
                <a:latin typeface="Work Sans" pitchFamily="2" charset="0"/>
                <a:ea typeface="Work Sans Regular" pitchFamily="2" charset="0"/>
                <a:cs typeface="Times New Roman" panose="02020603050405020304" pitchFamily="18" charset="0"/>
              </a:rPr>
              <a:t>  Stewardship</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708434"/>
          </a:xfrm>
          <a:prstGeom prst="rect">
            <a:avLst/>
          </a:prstGeom>
          <a:noFill/>
        </p:spPr>
        <p:txBody>
          <a:bodyPr wrap="square" lIns="91440" tIns="45720" rIns="91440" bIns="45720" rtlCol="0" anchor="t">
            <a:spAutoFit/>
          </a:bodyPr>
          <a:lstStyle/>
          <a:p>
            <a:pPr>
              <a:spcAft>
                <a:spcPts val="400"/>
              </a:spcAft>
            </a:pPr>
            <a:r>
              <a:rPr lang="en-GB" sz="1000" b="1" dirty="0">
                <a:effectLst/>
                <a:latin typeface="Work Sans" pitchFamily="2" charset="0"/>
                <a:ea typeface="Work Sans Regular" pitchFamily="2" charset="0"/>
                <a:cs typeface="Times New Roman" panose="02020603050405020304" pitchFamily="18" charset="0"/>
              </a:rPr>
              <a:t>Introduction:</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Recap </a:t>
            </a:r>
            <a:r>
              <a:rPr lang="en-GB" sz="1000" dirty="0">
                <a:effectLst/>
                <a:latin typeface="Work Sans" pitchFamily="2" charset="0"/>
                <a:ea typeface="Work Sans Regular" pitchFamily="2" charset="0"/>
                <a:cs typeface="Times New Roman" panose="02020603050405020304" pitchFamily="18" charset="0"/>
              </a:rPr>
              <a:t>on previous week’s learning:</a:t>
            </a: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Key knowledge checking:</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To know the creation story can be found in the first book of the Bible – Genesis in the Old Testament.</a:t>
            </a:r>
          </a:p>
          <a:p>
            <a:pPr marL="171450" lvl="0" indent="-171450">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To know it is a story shared by the Jewish and Christian community.</a:t>
            </a:r>
          </a:p>
          <a:p>
            <a:pPr marL="171450" lvl="0" indent="-171450">
              <a:spcAft>
                <a:spcPts val="400"/>
              </a:spcAft>
              <a:buFont typeface="Arial" panose="020B0604020202020204" pitchFamily="34" charset="0"/>
              <a:buChar char="•"/>
            </a:pPr>
            <a:r>
              <a:rPr lang="en-GB" sz="1000" dirty="0">
                <a:effectLst/>
                <a:latin typeface="Work Sans" pitchFamily="2" charset="0"/>
                <a:ea typeface="Work Sans Regular" pitchFamily="2" charset="0"/>
                <a:cs typeface="Times New Roman" panose="02020603050405020304" pitchFamily="18" charset="0"/>
              </a:rPr>
              <a:t>To be able to retell the creation story.</a:t>
            </a:r>
          </a:p>
          <a:p>
            <a:pPr marL="228600">
              <a:spcAft>
                <a:spcPts val="400"/>
              </a:spcAft>
            </a:pPr>
            <a:r>
              <a:rPr lang="en-GB" sz="1000" dirty="0">
                <a:effectLst/>
                <a:latin typeface="Work Sans" pitchFamily="2" charset="0"/>
                <a:ea typeface="Work Sans Regular" pitchFamily="2" charset="0"/>
                <a:cs typeface="Times New Roman" panose="02020603050405020304" pitchFamily="18" charset="0"/>
              </a:rPr>
              <a:t> </a:t>
            </a:r>
          </a:p>
          <a:p>
            <a:pPr>
              <a:spcAft>
                <a:spcPts val="400"/>
              </a:spcAft>
            </a:pPr>
            <a:r>
              <a:rPr lang="en-GB" sz="1000" b="1" dirty="0">
                <a:effectLst/>
                <a:latin typeface="Work Sans" pitchFamily="2" charset="0"/>
                <a:ea typeface="Work Sans Regular" pitchFamily="2" charset="0"/>
                <a:cs typeface="Times New Roman" panose="02020603050405020304" pitchFamily="18" charset="0"/>
              </a:rPr>
              <a:t>Main teaching input:  (Investigate and explore)</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dirty="0">
                <a:effectLst/>
                <a:latin typeface="Work Sans" pitchFamily="2" charset="0"/>
                <a:ea typeface="Work Sans Regular" pitchFamily="2"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GB" sz="1000" b="1" kern="1200" dirty="0">
                <a:effectLst/>
                <a:latin typeface="Work Sans" pitchFamily="2" charset="0"/>
                <a:ea typeface="Times New Roman" panose="02020603050405020304" pitchFamily="18" charset="0"/>
                <a:cs typeface="Times New Roman" panose="02020603050405020304" pitchFamily="18" charset="0"/>
              </a:rPr>
              <a:t>Introduce this week’s question:  </a:t>
            </a:r>
            <a:r>
              <a:rPr lang="en-GB" sz="1000" b="1" kern="1200" dirty="0">
                <a:solidFill>
                  <a:srgbClr val="7030A0"/>
                </a:solidFill>
                <a:effectLst/>
                <a:latin typeface="Work Sans" pitchFamily="2" charset="0"/>
                <a:ea typeface="Times New Roman" panose="02020603050405020304" pitchFamily="18" charset="0"/>
                <a:cs typeface="Times New Roman" panose="02020603050405020304" pitchFamily="18" charset="0"/>
              </a:rPr>
              <a:t>How do people treat God’s creation?</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endParaRPr lang="en-GB" sz="1000" dirty="0">
              <a:effectLst/>
              <a:latin typeface="Work Sans" pitchFamily="2" charset="0"/>
              <a:ea typeface="Work Sans Regular" pitchFamily="2"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5683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a:solidFill>
                  <a:schemeClr val="bg1"/>
                </a:solidFill>
                <a:effectLst/>
                <a:latin typeface="Work Sans Light" pitchFamily="2" charset="0"/>
                <a:ea typeface="Work Sans Regular" pitchFamily="2" charset="0"/>
                <a:cs typeface="Times New Roman" panose="02020603050405020304" pitchFamily="18" charset="0"/>
              </a:rPr>
              <a:t>How do people treat God’s creation?</a:t>
            </a:r>
          </a:p>
          <a:p>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CREATION</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15864" y="1958224"/>
            <a:ext cx="8159065" cy="5170646"/>
          </a:xfrm>
          <a:prstGeom prst="rect">
            <a:avLst/>
          </a:prstGeom>
          <a:noFill/>
        </p:spPr>
        <p:txBody>
          <a:bodyPr wrap="square">
            <a:spAutoFit/>
          </a:bodyPr>
          <a:lstStyle/>
          <a:p>
            <a:pPr>
              <a:spcAft>
                <a:spcPts val="400"/>
              </a:spcAft>
            </a:pPr>
            <a:r>
              <a:rPr lang="en-GB" sz="1000" b="1" dirty="0">
                <a:effectLst/>
                <a:latin typeface="Work Sans" pitchFamily="2" charset="0"/>
                <a:ea typeface="Work Sans Regular" pitchFamily="2" charset="0"/>
                <a:cs typeface="Times New Roman" panose="02020603050405020304" pitchFamily="18" charset="0"/>
              </a:rPr>
              <a:t>Recap and introduce religious vocabulary.</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Watch a creation montage showing different scenes of the natural world.</a:t>
            </a:r>
          </a:p>
          <a:p>
            <a:pPr>
              <a:spcAft>
                <a:spcPts val="400"/>
              </a:spcAft>
            </a:pP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b="1" dirty="0">
                <a:effectLst/>
                <a:latin typeface="Work Sans" pitchFamily="2" charset="0"/>
                <a:ea typeface="Cambria" panose="02040503050406030204" pitchFamily="18" charset="0"/>
                <a:cs typeface="Times New Roman" panose="02020603050405020304" pitchFamily="18" charset="0"/>
              </a:rPr>
              <a:t>Key questions:</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spcAft>
                <a:spcPts val="400"/>
              </a:spcAft>
              <a:buFont typeface="Arial" panose="020B0604020202020204" pitchFamily="34" charset="0"/>
              <a:buChar char="•"/>
            </a:pPr>
            <a:r>
              <a:rPr lang="en-US" sz="1000" dirty="0">
                <a:solidFill>
                  <a:srgbClr val="000000"/>
                </a:solidFill>
                <a:effectLst/>
                <a:latin typeface="Work Sans" pitchFamily="2" charset="0"/>
                <a:ea typeface="Cambria" panose="02040503050406030204" pitchFamily="18" charset="0"/>
                <a:cs typeface="Times New Roman" panose="02020603050405020304" pitchFamily="18" charset="0"/>
              </a:rPr>
              <a:t>What is wonderful about the world?</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spcAft>
                <a:spcPts val="400"/>
              </a:spcAft>
              <a:buFont typeface="Arial" panose="020B0604020202020204" pitchFamily="34" charset="0"/>
              <a:buChar char="•"/>
            </a:pPr>
            <a:r>
              <a:rPr lang="en-US" sz="1000" dirty="0">
                <a:solidFill>
                  <a:srgbClr val="000000"/>
                </a:solidFill>
                <a:effectLst/>
                <a:latin typeface="Work Sans" pitchFamily="2" charset="0"/>
                <a:ea typeface="Cambria" panose="02040503050406030204" pitchFamily="18" charset="0"/>
                <a:cs typeface="Times New Roman" panose="02020603050405020304" pitchFamily="18" charset="0"/>
              </a:rPr>
              <a:t>How do different parts of the world make you feel?</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spcAft>
                <a:spcPts val="400"/>
              </a:spcAft>
              <a:buFont typeface="Arial" panose="020B0604020202020204" pitchFamily="34" charset="0"/>
              <a:buChar char="•"/>
            </a:pPr>
            <a:r>
              <a:rPr lang="en-US" sz="1000" dirty="0">
                <a:solidFill>
                  <a:srgbClr val="000000"/>
                </a:solidFill>
                <a:effectLst/>
                <a:latin typeface="Work Sans" pitchFamily="2" charset="0"/>
                <a:ea typeface="Cambria" panose="02040503050406030204" pitchFamily="18" charset="0"/>
                <a:cs typeface="Times New Roman" panose="02020603050405020304" pitchFamily="18" charset="0"/>
              </a:rPr>
              <a:t>Is it the same as when it was first created?</a:t>
            </a:r>
            <a:endParaRPr lang="en-GB" sz="1000" dirty="0">
              <a:effectLst/>
              <a:latin typeface="Work Sans" pitchFamily="2" charset="0"/>
              <a:ea typeface="Work Sans Regular" pitchFamily="2" charset="0"/>
              <a:cs typeface="Times New Roman" panose="02020603050405020304" pitchFamily="18" charset="0"/>
            </a:endParaRPr>
          </a:p>
          <a:p>
            <a:pPr marL="171450" lvl="0" indent="-171450">
              <a:spcAft>
                <a:spcPts val="400"/>
              </a:spcAft>
              <a:buFont typeface="Arial" panose="020B0604020202020204" pitchFamily="34" charset="0"/>
              <a:buChar char="•"/>
            </a:pPr>
            <a:r>
              <a:rPr lang="en-US" sz="1000" dirty="0">
                <a:solidFill>
                  <a:srgbClr val="000000"/>
                </a:solidFill>
                <a:effectLst/>
                <a:latin typeface="Work Sans" pitchFamily="2" charset="0"/>
                <a:ea typeface="Cambria" panose="02040503050406030204" pitchFamily="18" charset="0"/>
                <a:cs typeface="Times New Roman" panose="02020603050405020304" pitchFamily="18" charset="0"/>
              </a:rPr>
              <a:t>What has changed and why?</a:t>
            </a:r>
            <a:endParaRPr lang="en-GB" sz="1000" dirty="0">
              <a:effectLst/>
              <a:latin typeface="Work Sans" pitchFamily="2" charset="0"/>
              <a:ea typeface="Work Sans Regular" pitchFamily="2" charset="0"/>
              <a:cs typeface="Times New Roman" panose="02020603050405020304" pitchFamily="18" charset="0"/>
            </a:endParaRPr>
          </a:p>
          <a:p>
            <a:pPr marL="228600">
              <a:spcAft>
                <a:spcPts val="400"/>
              </a:spcAft>
            </a:pPr>
            <a:r>
              <a:rPr lang="en-US" sz="1000" dirty="0">
                <a:solidFill>
                  <a:srgbClr val="000000"/>
                </a:solidFill>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Display an image of the world or a globe then a selection of images, e.g. pictures of beautiful sunsets, unusual and interesting landscapes, a stream, seagulls flying freely, etc. and talk about the beauty in the world which many Christians believe God created.</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Pictures from the local community could be included in the montage.</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Show some images of pollution, e.g. pollution, littered streets, a river full of rubbish, sea affected by plastic, seagulls covered in oil, etc.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Pictures from the local community could be included in the montage.</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Compare and contrast the two montages.</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Generate a discussion with the pupils asking them to describe their observations, discuss how they feel when they see beautiful images of God’s creation and then when they see creation damaged or destroyed?</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r>
              <a:rPr lang="en-US" sz="1000" b="1" dirty="0">
                <a:effectLst/>
                <a:latin typeface="Work Sans" pitchFamily="2" charset="0"/>
                <a:ea typeface="Cambria" panose="02040503050406030204" pitchFamily="18" charset="0"/>
                <a:cs typeface="Times New Roman" panose="02020603050405020304" pitchFamily="18" charset="0"/>
              </a:rPr>
              <a:t>Discuss </a:t>
            </a:r>
            <a:r>
              <a:rPr lang="en-US" sz="1000" dirty="0">
                <a:effectLst/>
                <a:latin typeface="Work Sans" pitchFamily="2" charset="0"/>
                <a:ea typeface="Cambria" panose="02040503050406030204" pitchFamily="18" charset="0"/>
                <a:cs typeface="Times New Roman" panose="02020603050405020304" pitchFamily="18" charset="0"/>
              </a:rPr>
              <a:t>the differences.</a:t>
            </a:r>
            <a:endParaRPr lang="en-GB" sz="1000" dirty="0">
              <a:effectLst/>
              <a:latin typeface="Work Sans" pitchFamily="2" charset="0"/>
              <a:ea typeface="Work Sans Regular" pitchFamily="2" charset="0"/>
              <a:cs typeface="Times New Roman" panose="02020603050405020304" pitchFamily="18" charset="0"/>
            </a:endParaRPr>
          </a:p>
          <a:p>
            <a:pPr>
              <a:spcAft>
                <a:spcPts val="400"/>
              </a:spcAft>
            </a:pPr>
            <a:endParaRPr lang="en-GB" sz="1000" b="1" dirty="0">
              <a:latin typeface="Work Sans" pitchFamily="2" charset="0"/>
              <a:ea typeface="Work Sans Regular" pitchFamily="2" charset="0"/>
              <a:cs typeface="Times New Roman" panose="02020603050405020304" pitchFamily="18" charset="0"/>
            </a:endParaRPr>
          </a:p>
          <a:p>
            <a:pPr>
              <a:spcAft>
                <a:spcPts val="400"/>
              </a:spcAft>
            </a:pP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879649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hat-responsibility-has-God-given-people-about-taking-care-of-the-world-2 " id="{152E6E1B-8516-4BC8-ABF6-C9F52365B98F}" vid="{7DC890CD-07AA-4CE8-B3F2-16481F3579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2940bfc-e56c-4552-8076-1b7135828164" xsi:nil="true"/>
    <lcf76f155ced4ddcb4097134ff3c332f xmlns="37c5c6fe-bc8e-4494-977e-45e76d6ce1fa">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14" ma:contentTypeDescription="Create a new document." ma:contentTypeScope="" ma:versionID="7044c6264d3a0ebe1f1cc9df10260561">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04e286e50f2a216d36399f8f5698cf81"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6acc64-6845-4a0f-a249-d12a5ba8c67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5e0fd7-9706-4511-9413-6a00656adbfd}" ma:internalName="TaxCatchAll" ma:showField="CatchAllData" ma:web="62940bfc-e56c-4552-8076-1b71358281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195245-23DF-40F9-915F-75FB14DE00C8}">
  <ds:schemaRefs>
    <ds:schemaRef ds:uri="http://schemas.microsoft.com/sharepoint/v3/contenttype/forms"/>
  </ds:schemaRefs>
</ds:datastoreItem>
</file>

<file path=customXml/itemProps2.xml><?xml version="1.0" encoding="utf-8"?>
<ds:datastoreItem xmlns:ds="http://schemas.openxmlformats.org/officeDocument/2006/customXml" ds:itemID="{21718593-7B1F-44C8-BF02-0AC48F11DE31}">
  <ds:schemaRefs>
    <ds:schemaRef ds:uri="http://schemas.microsoft.com/office/2006/metadata/properties"/>
    <ds:schemaRef ds:uri="http://schemas.microsoft.com/office/infopath/2007/PartnerControls"/>
    <ds:schemaRef ds:uri="62940bfc-e56c-4552-8076-1b7135828164"/>
    <ds:schemaRef ds:uri="37c5c6fe-bc8e-4494-977e-45e76d6ce1fa"/>
  </ds:schemaRefs>
</ds:datastoreItem>
</file>

<file path=customXml/itemProps3.xml><?xml version="1.0" encoding="utf-8"?>
<ds:datastoreItem xmlns:ds="http://schemas.openxmlformats.org/officeDocument/2006/customXml" ds:itemID="{C47FE2F0-E751-4C94-AC44-5469B0E1D5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c5c6fe-bc8e-4494-977e-45e76d6ce1fa"/>
    <ds:schemaRef ds:uri="62940bfc-e56c-4552-8076-1b7135828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What-responsibility-has-God-given-people-about-taking-care-of-the-world-2 </Template>
  <TotalTime>2</TotalTime>
  <Words>5777</Words>
  <Application>Microsoft Office PowerPoint</Application>
  <PresentationFormat>Widescreen</PresentationFormat>
  <Paragraphs>622</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Leila Ingram-Smith</dc:creator>
  <cp:lastModifiedBy>Leila Ingram-Smith</cp:lastModifiedBy>
  <cp:revision>23</cp:revision>
  <dcterms:created xsi:type="dcterms:W3CDTF">2023-08-03T08:38:54Z</dcterms:created>
  <dcterms:modified xsi:type="dcterms:W3CDTF">2023-09-24T18:05:34Z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y fmtid="{D5CDD505-2E9C-101B-9397-08002B2CF9AE}" pid="3" name="MediaServiceImageTags">
    <vt:lpwstr/>
  </property>
</Properties>
</file>