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0F6"/>
    <a:srgbClr val="55345A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82225C-9779-4128-BFEA-AF23840048BA}" v="70" dt="2023-08-18T11:26:55.3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5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00827-DE9E-4A07-91B2-26FD7B9542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B38E90-96CF-4E40-AD05-50F238819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0CFB5-E539-440A-9A8A-8AC3FE0F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5DA-787D-47F0-928C-2AD9C0234E28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5C262-4670-45B1-AA9E-47C033EB2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6D605-6A0A-4C74-B498-BD220653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CE8-7B94-4EF9-AFC5-7E5921311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36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057D-4D75-4203-A213-876A2B1AB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E3001-8E36-4C4B-BD10-12F82E6BD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5864D-EEEB-482E-89FD-DBF22B1E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5DA-787D-47F0-928C-2AD9C0234E28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EF106-A71A-4667-9547-B373C28E8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68516-F878-4564-AE1B-66FB36C83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CE8-7B94-4EF9-AFC5-7E5921311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25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577B30-58D6-4522-901C-31797BCFD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E9B68-E407-4109-836E-0C9DAB12D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DCAF0-C6ED-431E-83DF-7EAC59C42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5DA-787D-47F0-928C-2AD9C0234E28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30559-EA5E-419E-A42A-578421AD6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B4436-DC72-465D-8F6F-211AA28F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CE8-7B94-4EF9-AFC5-7E5921311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56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14C4-EB7E-494B-BB1E-34FC216F4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40E33-16A4-45A6-9A6A-47554E7D4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5BD67-25B2-4BA6-A3B7-407609CC1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5DA-787D-47F0-928C-2AD9C0234E28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BC11D-6996-42F4-BFBB-EFCE46CB2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F132-6D9B-4C36-A7D7-A4993672B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CE8-7B94-4EF9-AFC5-7E5921311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4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E99EB-7F55-4BB5-AC26-CB8F8A0F4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1EFAB-2FA2-47D3-83C1-28AA37191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72EFA-B889-4273-8572-E83265558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5DA-787D-47F0-928C-2AD9C0234E28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C1397-F50B-44AB-B2FC-68D7FC32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93DAE-9EF9-46CF-B0BC-6B58E65B6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CE8-7B94-4EF9-AFC5-7E5921311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83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058DD-C801-49AF-AF6F-622810AE1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3F25F-A471-48F5-9A0A-3B98AD2C0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7DB2C-5442-43C7-875C-EE0ABAE1B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08047-DD2A-495C-9946-A5863112B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5DA-787D-47F0-928C-2AD9C0234E28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FCBF0-71DC-4CFB-9519-30A6FB94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C366C-88E0-4255-B985-E32CBA7A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CE8-7B94-4EF9-AFC5-7E5921311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50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79338-99E8-4F42-B296-6E870DC19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3B2B9-C13D-479F-A142-F4110F277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EDB92-500C-4B8D-BAF5-8C19C1E7E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283C48-A2B7-4126-B327-CD119C951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F611E-1B6A-4499-A8FB-E8A485A43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20DE93-2B99-4F5D-B947-6F18B8141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5DA-787D-47F0-928C-2AD9C0234E28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35B37-7BBD-4278-A2C6-1B8AA687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836972-D837-4DCE-9C3A-7E7C5C231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CE8-7B94-4EF9-AFC5-7E5921311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23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6ADEF-57DD-4416-ABA5-1944CF819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DA01E3-17A7-4504-A455-1395DF2D6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5DA-787D-47F0-928C-2AD9C0234E28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4F777-716F-4B77-9B0B-D7E33A233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7B0D3-B27A-486D-859B-7E2FB7785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CE8-7B94-4EF9-AFC5-7E5921311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85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EF22D5-A8EC-4154-99D7-D091473C5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5DA-787D-47F0-928C-2AD9C0234E28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9F6F9C-1C3F-44E3-BA47-3DAF0B8C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C3D41-04CF-4AC4-B220-96765949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CE8-7B94-4EF9-AFC5-7E5921311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88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E07AF-451C-4AB2-ABFF-C4A51EF47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0B71A-E965-4CEE-B757-43F496474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42AB0-B8E5-426A-A9DD-288FC40DE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E0F8A-2DFC-4BF7-8915-6B247C44F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5DA-787D-47F0-928C-2AD9C0234E28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AC4F1-55DC-4D62-84E7-5FC12E92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C767D-1629-4547-97FE-461A3F6ED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CE8-7B94-4EF9-AFC5-7E5921311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6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5BEEB-9955-4F19-86B2-F1D6D8FC7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62FA82-BAA2-41C2-B7A7-07EFFF7C9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37653-47D7-42A2-971C-89321F845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E5093-98D9-4C0A-B20C-D9769895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5DA-787D-47F0-928C-2AD9C0234E28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C4B96-C2DC-40FE-AEAD-7E5E31013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3B109-C80A-4BED-BE7B-13F326CB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CE8-7B94-4EF9-AFC5-7E5921311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1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E79461-52F8-4322-8BE8-B69DE1C2B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B6713-A5C5-4EF3-B245-94375A1A9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46C7B-4430-4183-8D87-DB836EB56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C35DA-787D-47F0-928C-2AD9C0234E28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CB403-E022-40BA-AEB7-DF80FA4D5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5394A-10B7-4413-A6B6-50F05C713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19CE8-7B94-4EF9-AFC5-7E5921311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84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2AA713-BEA6-49E6-B108-219C02F833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8736" y="2563235"/>
            <a:ext cx="5181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GB" sz="38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GB" sz="3800" b="1" dirty="0">
              <a:latin typeface="Century Gothic" panose="020B0502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E9B141-9A60-47E7-AA08-394177C0C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7346" y="1740470"/>
            <a:ext cx="4959566" cy="38997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1600" dirty="0">
                <a:latin typeface="Century Gothic" panose="020B0502020202020204" pitchFamily="34" charset="0"/>
              </a:rPr>
              <a:t>Recycle</a:t>
            </a:r>
          </a:p>
          <a:p>
            <a:pPr>
              <a:lnSpc>
                <a:spcPct val="100000"/>
              </a:lnSpc>
            </a:pPr>
            <a:r>
              <a:rPr lang="en-GB" sz="1600" dirty="0">
                <a:latin typeface="Century Gothic" panose="020B0502020202020204" pitchFamily="34" charset="0"/>
              </a:rPr>
              <a:t>Think always before you act</a:t>
            </a:r>
          </a:p>
          <a:p>
            <a:pPr>
              <a:lnSpc>
                <a:spcPct val="100000"/>
              </a:lnSpc>
            </a:pPr>
            <a:r>
              <a:rPr lang="en-GB" sz="1600" dirty="0">
                <a:latin typeface="Century Gothic" panose="020B0502020202020204" pitchFamily="34" charset="0"/>
              </a:rPr>
              <a:t>Walk instead of go in the car or take the bus</a:t>
            </a:r>
          </a:p>
          <a:p>
            <a:pPr>
              <a:lnSpc>
                <a:spcPct val="100000"/>
              </a:lnSpc>
            </a:pPr>
            <a:r>
              <a:rPr lang="en-GB" sz="1600" dirty="0">
                <a:latin typeface="Century Gothic" panose="020B0502020202020204" pitchFamily="34" charset="0"/>
              </a:rPr>
              <a:t>Love people</a:t>
            </a:r>
          </a:p>
          <a:p>
            <a:pPr>
              <a:lnSpc>
                <a:spcPct val="100000"/>
              </a:lnSpc>
            </a:pPr>
            <a:r>
              <a:rPr lang="en-GB" sz="1600" dirty="0">
                <a:latin typeface="Century Gothic" panose="020B0502020202020204" pitchFamily="34" charset="0"/>
              </a:rPr>
              <a:t>Turn the taps off</a:t>
            </a:r>
          </a:p>
          <a:p>
            <a:pPr>
              <a:lnSpc>
                <a:spcPct val="100000"/>
              </a:lnSpc>
            </a:pPr>
            <a:r>
              <a:rPr lang="en-GB" sz="1600" dirty="0">
                <a:latin typeface="Century Gothic" panose="020B0502020202020204" pitchFamily="34" charset="0"/>
              </a:rPr>
              <a:t>Turn the lights off</a:t>
            </a:r>
          </a:p>
          <a:p>
            <a:pPr>
              <a:lnSpc>
                <a:spcPct val="100000"/>
              </a:lnSpc>
            </a:pPr>
            <a:r>
              <a:rPr lang="en-GB" sz="1600" dirty="0">
                <a:latin typeface="Century Gothic" panose="020B0502020202020204" pitchFamily="34" charset="0"/>
              </a:rPr>
              <a:t>Buy fair trade food and clothes</a:t>
            </a:r>
          </a:p>
          <a:p>
            <a:pPr>
              <a:lnSpc>
                <a:spcPct val="100000"/>
              </a:lnSpc>
            </a:pPr>
            <a:r>
              <a:rPr lang="en-GB" sz="1600" dirty="0">
                <a:latin typeface="Century Gothic" panose="020B0502020202020204" pitchFamily="34" charset="0"/>
              </a:rPr>
              <a:t>Give to charity</a:t>
            </a:r>
          </a:p>
          <a:p>
            <a:pPr>
              <a:lnSpc>
                <a:spcPct val="100000"/>
              </a:lnSpc>
            </a:pPr>
            <a:r>
              <a:rPr lang="en-GB" sz="1600" dirty="0">
                <a:latin typeface="Century Gothic" panose="020B0502020202020204" pitchFamily="34" charset="0"/>
              </a:rPr>
              <a:t>Show kindness and generosity</a:t>
            </a:r>
          </a:p>
          <a:p>
            <a:pPr>
              <a:lnSpc>
                <a:spcPct val="100000"/>
              </a:lnSpc>
            </a:pPr>
            <a:r>
              <a:rPr lang="en-GB" sz="1600" dirty="0">
                <a:latin typeface="Century Gothic" panose="020B0502020202020204" pitchFamily="34" charset="0"/>
              </a:rPr>
              <a:t>Don’t be greedy</a:t>
            </a:r>
            <a:endParaRPr lang="en-GB" sz="105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9925C2-C707-9138-B4E8-06C7D3CD8DD7}"/>
              </a:ext>
            </a:extLst>
          </p:cNvPr>
          <p:cNvSpPr txBox="1"/>
          <p:nvPr/>
        </p:nvSpPr>
        <p:spPr>
          <a:xfrm>
            <a:off x="470774" y="1025724"/>
            <a:ext cx="55076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55345A"/>
                </a:solidFill>
                <a:latin typeface="Century Gothic" panose="020B0502020202020204" pitchFamily="34" charset="0"/>
              </a:rPr>
              <a:t>How do you think Christians should follow God’s instruction for taking care of the creation?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FDD588-8DB5-83B9-869F-861FA6E02048}"/>
              </a:ext>
            </a:extLst>
          </p:cNvPr>
          <p:cNvSpPr txBox="1"/>
          <p:nvPr/>
        </p:nvSpPr>
        <p:spPr>
          <a:xfrm>
            <a:off x="0" y="6570373"/>
            <a:ext cx="251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4D4D4D"/>
                </a:solidFill>
                <a:latin typeface="Work Sans SemiBold" pitchFamily="2" charset="77"/>
              </a:rPr>
              <a:t>YEAR GROUP ONE - </a:t>
            </a:r>
            <a:r>
              <a:rPr lang="en-GB" sz="1000" b="1" dirty="0">
                <a:solidFill>
                  <a:srgbClr val="4D4D4D"/>
                </a:solidFill>
                <a:latin typeface="Work Sans SemiBold" pitchFamily="2" charset="0"/>
              </a:rPr>
              <a:t>LESSON 3 </a:t>
            </a:r>
            <a:endParaRPr lang="en-US" sz="1000" b="1" dirty="0">
              <a:solidFill>
                <a:srgbClr val="4D4D4D"/>
              </a:solidFill>
              <a:latin typeface="Work Sans SemiBold" pitchFamily="2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FC71F68-984C-0AB8-225F-78C31B67D83A}"/>
              </a:ext>
            </a:extLst>
          </p:cNvPr>
          <p:cNvSpPr/>
          <p:nvPr/>
        </p:nvSpPr>
        <p:spPr>
          <a:xfrm>
            <a:off x="6301730" y="477272"/>
            <a:ext cx="5507652" cy="1073476"/>
          </a:xfrm>
          <a:prstGeom prst="roundRect">
            <a:avLst/>
          </a:prstGeom>
          <a:solidFill>
            <a:srgbClr val="F5F0F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E0692-C685-836E-2D1E-94C291B094CA}"/>
              </a:ext>
            </a:extLst>
          </p:cNvPr>
          <p:cNvSpPr txBox="1"/>
          <p:nvPr/>
        </p:nvSpPr>
        <p:spPr>
          <a:xfrm>
            <a:off x="6301730" y="517892"/>
            <a:ext cx="5507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GB" sz="2000" dirty="0">
                <a:latin typeface="Work Sans" pitchFamily="2" charset="0"/>
              </a:rPr>
              <a:t>Pick the </a:t>
            </a:r>
            <a:r>
              <a:rPr lang="en-GB" sz="2000" b="1" dirty="0">
                <a:latin typeface="Work Sans" pitchFamily="2" charset="0"/>
              </a:rPr>
              <a:t>Three</a:t>
            </a:r>
            <a:r>
              <a:rPr lang="en-GB" sz="2000" dirty="0">
                <a:latin typeface="Work Sans" pitchFamily="2" charset="0"/>
              </a:rPr>
              <a:t> statements that you think are the </a:t>
            </a:r>
            <a:r>
              <a:rPr lang="en-GB" sz="2000" b="1" dirty="0">
                <a:latin typeface="Work Sans" pitchFamily="2" charset="0"/>
              </a:rPr>
              <a:t>most important</a:t>
            </a:r>
            <a:r>
              <a:rPr lang="en-GB" sz="2000" dirty="0">
                <a:latin typeface="Work Sans" pitchFamily="2" charset="0"/>
              </a:rPr>
              <a:t>. </a:t>
            </a:r>
          </a:p>
          <a:p>
            <a:pPr marL="0" indent="0" algn="ctr">
              <a:buNone/>
            </a:pPr>
            <a:r>
              <a:rPr lang="en-GB" sz="2000" b="1" dirty="0">
                <a:latin typeface="Work Sans" pitchFamily="2" charset="0"/>
              </a:rPr>
              <a:t>Why?</a:t>
            </a:r>
          </a:p>
        </p:txBody>
      </p:sp>
      <p:pic>
        <p:nvPicPr>
          <p:cNvPr id="7" name="Graphic 6" descr="Magnifying glass outline">
            <a:extLst>
              <a:ext uri="{FF2B5EF4-FFF2-40B4-BE49-F238E27FC236}">
                <a16:creationId xmlns:a16="http://schemas.microsoft.com/office/drawing/2014/main" id="{6C900040-B851-061B-BB31-31A247F93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60052" y="5507337"/>
            <a:ext cx="1141640" cy="107464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4ADD83C-167A-8644-6184-7F9E4D051CC5}"/>
              </a:ext>
            </a:extLst>
          </p:cNvPr>
          <p:cNvSpPr txBox="1"/>
          <p:nvPr/>
        </p:nvSpPr>
        <p:spPr>
          <a:xfrm>
            <a:off x="6433343" y="5262808"/>
            <a:ext cx="4867573" cy="988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Find the three most importa </a:t>
            </a:r>
            <a:r>
              <a:rPr lang="en-GB" sz="4000" b="1" dirty="0">
                <a:latin typeface="Century Gothic" panose="020B0502020202020204" pitchFamily="34" charset="0"/>
              </a:rPr>
              <a:t>nt</a:t>
            </a:r>
            <a:endParaRPr lang="en-GB" sz="2400" b="1" dirty="0">
              <a:latin typeface="Century Gothic" panose="020B0502020202020204" pitchFamily="34" charset="0"/>
            </a:endParaRPr>
          </a:p>
        </p:txBody>
      </p:sp>
      <p:sp>
        <p:nvSpPr>
          <p:cNvPr id="17" name="Text Box 22">
            <a:extLst>
              <a:ext uri="{FF2B5EF4-FFF2-40B4-BE49-F238E27FC236}">
                <a16:creationId xmlns:a16="http://schemas.microsoft.com/office/drawing/2014/main" id="{258996F0-4897-8080-8F7F-1E43F8CB12F6}"/>
              </a:ext>
            </a:extLst>
          </p:cNvPr>
          <p:cNvSpPr txBox="1"/>
          <p:nvPr/>
        </p:nvSpPr>
        <p:spPr>
          <a:xfrm>
            <a:off x="2009140" y="6562350"/>
            <a:ext cx="3578860" cy="2674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solidFill>
                  <a:srgbClr val="4D4D4D"/>
                </a:solidFill>
                <a:effectLst/>
                <a:latin typeface="Work Sans SemiBold" pitchFamily="2" charset="0"/>
                <a:ea typeface="Work Sans Regular" pitchFamily="2" charset="0"/>
                <a:cs typeface="Times New Roman" panose="02020603050405020304" pitchFamily="18" charset="0"/>
              </a:rPr>
              <a:t>© Copyright London Diocesan Board for Schools 2023</a:t>
            </a:r>
            <a:endParaRPr lang="en-GB" sz="1100" dirty="0">
              <a:effectLst/>
              <a:latin typeface="Work Sans Regular" pitchFamily="2" charset="0"/>
              <a:ea typeface="Work Sans Regular" pitchFamily="2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 descr="A light bulb with a wire&#10;&#10;Description automatically generated">
            <a:extLst>
              <a:ext uri="{FF2B5EF4-FFF2-40B4-BE49-F238E27FC236}">
                <a16:creationId xmlns:a16="http://schemas.microsoft.com/office/drawing/2014/main" id="{79A42EB0-B425-A215-FBE3-7472B79CEA7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1" b="8262"/>
          <a:stretch/>
        </p:blipFill>
        <p:spPr>
          <a:xfrm flipH="1">
            <a:off x="0" y="3174387"/>
            <a:ext cx="5276850" cy="317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410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785FF21E3A1444BE0DFE2E5C59DFFC" ma:contentTypeVersion="4" ma:contentTypeDescription="Create a new document." ma:contentTypeScope="" ma:versionID="06535d2d281a30eaa85e65c557be3352">
  <xsd:schema xmlns:xsd="http://www.w3.org/2001/XMLSchema" xmlns:xs="http://www.w3.org/2001/XMLSchema" xmlns:p="http://schemas.microsoft.com/office/2006/metadata/properties" xmlns:ns2="37c5c6fe-bc8e-4494-977e-45e76d6ce1fa" targetNamespace="http://schemas.microsoft.com/office/2006/metadata/properties" ma:root="true" ma:fieldsID="4cb375bd0f8f37fc9ae6f2cf6732e2cb" ns2:_="">
    <xsd:import namespace="37c5c6fe-bc8e-4494-977e-45e76d6ce1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5c6fe-bc8e-4494-977e-45e76d6ce1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148574-2EE6-481A-9FC5-DAA0DBA5A1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253D41-9EB9-44B3-B2E0-2B43FAEB481C}">
  <ds:schemaRefs>
    <ds:schemaRef ds:uri="37c5c6fe-bc8e-4494-977e-45e76d6ce1f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E3190EC-5A28-497B-B8D9-BE8A6615A58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7c5c6fe-bc8e-4494-977e-45e76d6ce1f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93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Work Sans</vt:lpstr>
      <vt:lpstr>Work Sans Regular</vt:lpstr>
      <vt:lpstr>Work Sans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3:</dc:title>
  <dc:creator>mary thorne</dc:creator>
  <cp:lastModifiedBy>Leila Ingram-Smith</cp:lastModifiedBy>
  <cp:revision>6</cp:revision>
  <dcterms:created xsi:type="dcterms:W3CDTF">2021-08-27T11:24:16Z</dcterms:created>
  <dcterms:modified xsi:type="dcterms:W3CDTF">2023-08-18T11:27:50Z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0x01010017785FF21E3A1444BE0DFE2E5C59DFFC</vt:lpwstr>
  </property>
  <property fmtid="{D5CDD505-2E9C-101B-9397-08002B2CF9AE}" pid="3" name="Order">
    <vt:r8>388700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