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  <p:sldMasterId id="2147483818" r:id="rId2"/>
    <p:sldMasterId id="2147483836" r:id="rId3"/>
  </p:sldMasterIdLst>
  <p:notesMasterIdLst>
    <p:notesMasterId r:id="rId47"/>
  </p:notesMasterIdLst>
  <p:sldIdLst>
    <p:sldId id="256" r:id="rId4"/>
    <p:sldId id="257" r:id="rId5"/>
    <p:sldId id="259" r:id="rId6"/>
    <p:sldId id="425" r:id="rId7"/>
    <p:sldId id="423" r:id="rId8"/>
    <p:sldId id="427" r:id="rId9"/>
    <p:sldId id="428" r:id="rId10"/>
    <p:sldId id="490" r:id="rId11"/>
    <p:sldId id="492" r:id="rId12"/>
    <p:sldId id="493" r:id="rId13"/>
    <p:sldId id="495" r:id="rId14"/>
    <p:sldId id="497" r:id="rId15"/>
    <p:sldId id="499" r:id="rId16"/>
    <p:sldId id="265" r:id="rId17"/>
    <p:sldId id="266" r:id="rId18"/>
    <p:sldId id="503" r:id="rId19"/>
    <p:sldId id="504" r:id="rId20"/>
    <p:sldId id="531" r:id="rId21"/>
    <p:sldId id="536" r:id="rId22"/>
    <p:sldId id="501" r:id="rId23"/>
    <p:sldId id="505" r:id="rId24"/>
    <p:sldId id="506" r:id="rId25"/>
    <p:sldId id="260" r:id="rId26"/>
    <p:sldId id="507" r:id="rId27"/>
    <p:sldId id="508" r:id="rId28"/>
    <p:sldId id="509" r:id="rId29"/>
    <p:sldId id="511" r:id="rId30"/>
    <p:sldId id="513" r:id="rId31"/>
    <p:sldId id="515" r:id="rId32"/>
    <p:sldId id="336" r:id="rId33"/>
    <p:sldId id="517" r:id="rId34"/>
    <p:sldId id="521" r:id="rId35"/>
    <p:sldId id="523" r:id="rId36"/>
    <p:sldId id="524" r:id="rId37"/>
    <p:sldId id="528" r:id="rId38"/>
    <p:sldId id="525" r:id="rId39"/>
    <p:sldId id="527" r:id="rId40"/>
    <p:sldId id="526" r:id="rId41"/>
    <p:sldId id="538" r:id="rId42"/>
    <p:sldId id="530" r:id="rId43"/>
    <p:sldId id="533" r:id="rId44"/>
    <p:sldId id="532" r:id="rId45"/>
    <p:sldId id="534" r:id="rId46"/>
  </p:sldIdLst>
  <p:sldSz cx="12192000" cy="6858000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7" autoAdjust="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BE397-89BF-48B3-AC21-4BDDF65B6A1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6714286-479C-4C49-A0BB-CEA398F1F094}">
      <dgm:prSet/>
      <dgm:spPr/>
      <dgm:t>
        <a:bodyPr/>
        <a:lstStyle/>
        <a:p>
          <a:r>
            <a:rPr lang="en-US" dirty="0"/>
            <a:t>Provision for RE in a church school.</a:t>
          </a:r>
        </a:p>
        <a:p>
          <a:r>
            <a:rPr lang="en-US" dirty="0"/>
            <a:t>Statement of Entitlement.</a:t>
          </a:r>
        </a:p>
      </dgm:t>
    </dgm:pt>
    <dgm:pt modelId="{6694979B-463D-4AA8-8CA9-7DC26FDCF70B}" type="parTrans" cxnId="{05C41316-3598-4CB2-B49F-1836FFD8306E}">
      <dgm:prSet/>
      <dgm:spPr/>
      <dgm:t>
        <a:bodyPr/>
        <a:lstStyle/>
        <a:p>
          <a:endParaRPr lang="en-US"/>
        </a:p>
      </dgm:t>
    </dgm:pt>
    <dgm:pt modelId="{6DC350B3-D7FD-4643-9465-0AD28A2665A1}" type="sibTrans" cxnId="{05C41316-3598-4CB2-B49F-1836FFD8306E}">
      <dgm:prSet/>
      <dgm:spPr/>
      <dgm:t>
        <a:bodyPr/>
        <a:lstStyle/>
        <a:p>
          <a:endParaRPr lang="en-US"/>
        </a:p>
      </dgm:t>
    </dgm:pt>
    <dgm:pt modelId="{2D438E15-7CC9-4A10-ABEE-7CE5FA45A409}">
      <dgm:prSet/>
      <dgm:spPr/>
      <dgm:t>
        <a:bodyPr/>
        <a:lstStyle/>
        <a:p>
          <a:r>
            <a:rPr lang="en-US" dirty="0"/>
            <a:t>Pedagogy behind the school’s syllabus.</a:t>
          </a:r>
        </a:p>
        <a:p>
          <a:r>
            <a:rPr lang="en-US" dirty="0"/>
            <a:t>The intent behind the teaching of RE. </a:t>
          </a:r>
        </a:p>
      </dgm:t>
    </dgm:pt>
    <dgm:pt modelId="{31FE245B-F914-48E7-8C4D-CBC76A0B73A3}" type="parTrans" cxnId="{CD84E713-45CE-4F4F-9524-5E46B7282BCD}">
      <dgm:prSet/>
      <dgm:spPr/>
      <dgm:t>
        <a:bodyPr/>
        <a:lstStyle/>
        <a:p>
          <a:endParaRPr lang="en-US"/>
        </a:p>
      </dgm:t>
    </dgm:pt>
    <dgm:pt modelId="{014D42E6-595E-47EC-ACAF-5E6168D5FC3B}" type="sibTrans" cxnId="{CD84E713-45CE-4F4F-9524-5E46B7282BCD}">
      <dgm:prSet/>
      <dgm:spPr/>
      <dgm:t>
        <a:bodyPr/>
        <a:lstStyle/>
        <a:p>
          <a:endParaRPr lang="en-US"/>
        </a:p>
      </dgm:t>
    </dgm:pt>
    <dgm:pt modelId="{377BCD7C-6FA0-4610-8CB1-2EB4770D4E21}">
      <dgm:prSet/>
      <dgm:spPr/>
      <dgm:t>
        <a:bodyPr/>
        <a:lstStyle/>
        <a:p>
          <a:r>
            <a:rPr lang="en-US" dirty="0"/>
            <a:t>The thinking behind the curriculum map and how units have been linked and sequenced together.</a:t>
          </a:r>
        </a:p>
      </dgm:t>
    </dgm:pt>
    <dgm:pt modelId="{4D5F0462-4B80-4E03-B3A9-0B0E312F44C2}" type="parTrans" cxnId="{0DA6F1EE-248D-428C-9E6A-2AA992F617E8}">
      <dgm:prSet/>
      <dgm:spPr/>
      <dgm:t>
        <a:bodyPr/>
        <a:lstStyle/>
        <a:p>
          <a:endParaRPr lang="en-US"/>
        </a:p>
      </dgm:t>
    </dgm:pt>
    <dgm:pt modelId="{BCD9E2AB-FC4F-4FF7-BEF1-856A575547DA}" type="sibTrans" cxnId="{0DA6F1EE-248D-428C-9E6A-2AA992F617E8}">
      <dgm:prSet/>
      <dgm:spPr/>
      <dgm:t>
        <a:bodyPr/>
        <a:lstStyle/>
        <a:p>
          <a:endParaRPr lang="en-US"/>
        </a:p>
      </dgm:t>
    </dgm:pt>
    <dgm:pt modelId="{8F9CEC2F-4F2C-469B-8866-862B030FC475}">
      <dgm:prSet/>
      <dgm:spPr/>
      <dgm:t>
        <a:bodyPr/>
        <a:lstStyle/>
        <a:p>
          <a:r>
            <a:rPr lang="en-US" dirty="0"/>
            <a:t>What are your non-negotiables for RE?</a:t>
          </a:r>
        </a:p>
      </dgm:t>
    </dgm:pt>
    <dgm:pt modelId="{EFE93AC4-5C28-4D07-8A57-58A7C8FCD852}" type="parTrans" cxnId="{8C359A94-E3AB-4932-8175-9E3B9295B917}">
      <dgm:prSet/>
      <dgm:spPr/>
      <dgm:t>
        <a:bodyPr/>
        <a:lstStyle/>
        <a:p>
          <a:endParaRPr lang="en-US"/>
        </a:p>
      </dgm:t>
    </dgm:pt>
    <dgm:pt modelId="{AFB64174-AB0F-4389-AA5A-B27E4EE4702E}" type="sibTrans" cxnId="{8C359A94-E3AB-4932-8175-9E3B9295B917}">
      <dgm:prSet/>
      <dgm:spPr/>
      <dgm:t>
        <a:bodyPr/>
        <a:lstStyle/>
        <a:p>
          <a:endParaRPr lang="en-US"/>
        </a:p>
      </dgm:t>
    </dgm:pt>
    <dgm:pt modelId="{89F78E7C-63C3-4ACB-9A4A-24B6BB8D702C}">
      <dgm:prSet/>
      <dgm:spPr/>
      <dgm:t>
        <a:bodyPr/>
        <a:lstStyle/>
        <a:p>
          <a:r>
            <a:rPr lang="en-US" dirty="0"/>
            <a:t>The</a:t>
          </a:r>
          <a:r>
            <a:rPr lang="en-US" baseline="0" dirty="0"/>
            <a:t> Bible’s Big Story with reference to the core concepts and how this links into the teaching of Christianity.</a:t>
          </a:r>
          <a:endParaRPr lang="en-US" dirty="0"/>
        </a:p>
      </dgm:t>
    </dgm:pt>
    <dgm:pt modelId="{E0A171D1-1F11-4065-9631-BB225263155B}" type="parTrans" cxnId="{20F15E95-7F3C-4E33-895E-67AA48AFE31D}">
      <dgm:prSet/>
      <dgm:spPr/>
      <dgm:t>
        <a:bodyPr/>
        <a:lstStyle/>
        <a:p>
          <a:endParaRPr lang="en-GB"/>
        </a:p>
      </dgm:t>
    </dgm:pt>
    <dgm:pt modelId="{E157BDC4-D35E-430B-9CDE-6D43C3A6C3A7}" type="sibTrans" cxnId="{20F15E95-7F3C-4E33-895E-67AA48AFE31D}">
      <dgm:prSet/>
      <dgm:spPr/>
      <dgm:t>
        <a:bodyPr/>
        <a:lstStyle/>
        <a:p>
          <a:endParaRPr lang="en-GB"/>
        </a:p>
      </dgm:t>
    </dgm:pt>
    <dgm:pt modelId="{62ADB5C6-2697-44B5-94C5-519EB9858EC5}">
      <dgm:prSet/>
      <dgm:spPr/>
      <dgm:t>
        <a:bodyPr/>
        <a:lstStyle/>
        <a:p>
          <a:r>
            <a:rPr lang="en-US" dirty="0"/>
            <a:t>Where to find everything:  Units of learning/assessments/resources/who to speak to</a:t>
          </a:r>
        </a:p>
      </dgm:t>
    </dgm:pt>
    <dgm:pt modelId="{634F26C4-0B03-462A-BEE8-D87B63742768}" type="sibTrans" cxnId="{9E30E6D8-540A-431D-A5A6-280943685607}">
      <dgm:prSet/>
      <dgm:spPr/>
      <dgm:t>
        <a:bodyPr/>
        <a:lstStyle/>
        <a:p>
          <a:endParaRPr lang="en-US"/>
        </a:p>
      </dgm:t>
    </dgm:pt>
    <dgm:pt modelId="{C2A9F343-6FC8-445E-8B5F-2B6B84789A81}" type="parTrans" cxnId="{9E30E6D8-540A-431D-A5A6-280943685607}">
      <dgm:prSet/>
      <dgm:spPr/>
      <dgm:t>
        <a:bodyPr/>
        <a:lstStyle/>
        <a:p>
          <a:endParaRPr lang="en-US"/>
        </a:p>
      </dgm:t>
    </dgm:pt>
    <dgm:pt modelId="{7D649E1C-51AD-4CC0-9118-C8C6BAAF9788}" type="pres">
      <dgm:prSet presAssocID="{430BE397-89BF-48B3-AC21-4BDDF65B6A1F}" presName="linear" presStyleCnt="0">
        <dgm:presLayoutVars>
          <dgm:animLvl val="lvl"/>
          <dgm:resizeHandles val="exact"/>
        </dgm:presLayoutVars>
      </dgm:prSet>
      <dgm:spPr/>
    </dgm:pt>
    <dgm:pt modelId="{6BB57DD0-26FF-4B8B-A07F-23CE7EDCB1BD}" type="pres">
      <dgm:prSet presAssocID="{B6714286-479C-4C49-A0BB-CEA398F1F09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E5F9320-4D02-4E57-8B5E-5452569BD8E2}" type="pres">
      <dgm:prSet presAssocID="{6DC350B3-D7FD-4643-9465-0AD28A2665A1}" presName="spacer" presStyleCnt="0"/>
      <dgm:spPr/>
    </dgm:pt>
    <dgm:pt modelId="{D7CA57D7-E16F-46F8-AF7F-C092E7E985CA}" type="pres">
      <dgm:prSet presAssocID="{2D438E15-7CC9-4A10-ABEE-7CE5FA45A409}" presName="parentText" presStyleLbl="node1" presStyleIdx="1" presStyleCnt="6" custLinFactNeighborX="737" custLinFactNeighborY="31950">
        <dgm:presLayoutVars>
          <dgm:chMax val="0"/>
          <dgm:bulletEnabled val="1"/>
        </dgm:presLayoutVars>
      </dgm:prSet>
      <dgm:spPr/>
    </dgm:pt>
    <dgm:pt modelId="{32896DFF-78D2-48C1-990C-1451FCDF12B8}" type="pres">
      <dgm:prSet presAssocID="{014D42E6-595E-47EC-ACAF-5E6168D5FC3B}" presName="spacer" presStyleCnt="0"/>
      <dgm:spPr/>
    </dgm:pt>
    <dgm:pt modelId="{8BD5B1DE-2572-4722-BD33-4BA729842F6A}" type="pres">
      <dgm:prSet presAssocID="{377BCD7C-6FA0-4610-8CB1-2EB4770D4E21}" presName="parentText" presStyleLbl="node1" presStyleIdx="2" presStyleCnt="6" custLinFactNeighborX="848" custLinFactNeighborY="-32238">
        <dgm:presLayoutVars>
          <dgm:chMax val="0"/>
          <dgm:bulletEnabled val="1"/>
        </dgm:presLayoutVars>
      </dgm:prSet>
      <dgm:spPr/>
    </dgm:pt>
    <dgm:pt modelId="{425E9797-236B-4E81-997F-24AA090B0057}" type="pres">
      <dgm:prSet presAssocID="{BCD9E2AB-FC4F-4FF7-BEF1-856A575547DA}" presName="spacer" presStyleCnt="0"/>
      <dgm:spPr/>
    </dgm:pt>
    <dgm:pt modelId="{1F58326E-2A54-4824-9E57-603110F0DD72}" type="pres">
      <dgm:prSet presAssocID="{8F9CEC2F-4F2C-469B-8866-862B030FC475}" presName="parentText" presStyleLbl="node1" presStyleIdx="3" presStyleCnt="6" custLinFactY="3483" custLinFactNeighborX="394" custLinFactNeighborY="100000">
        <dgm:presLayoutVars>
          <dgm:chMax val="0"/>
          <dgm:bulletEnabled val="1"/>
        </dgm:presLayoutVars>
      </dgm:prSet>
      <dgm:spPr/>
    </dgm:pt>
    <dgm:pt modelId="{B5A68569-740E-42B7-81C9-396F3280AAD4}" type="pres">
      <dgm:prSet presAssocID="{AFB64174-AB0F-4389-AA5A-B27E4EE4702E}" presName="spacer" presStyleCnt="0"/>
      <dgm:spPr/>
    </dgm:pt>
    <dgm:pt modelId="{B9B1BCB3-B7B5-4C9E-9A66-4CDB0292F4E8}" type="pres">
      <dgm:prSet presAssocID="{89F78E7C-63C3-4ACB-9A4A-24B6BB8D702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F65DFD8-42B9-4E57-98BF-3DB689D76B91}" type="pres">
      <dgm:prSet presAssocID="{E157BDC4-D35E-430B-9CDE-6D43C3A6C3A7}" presName="spacer" presStyleCnt="0"/>
      <dgm:spPr/>
    </dgm:pt>
    <dgm:pt modelId="{DF3EA345-5E13-4793-9CB5-A7FFD7F61B81}" type="pres">
      <dgm:prSet presAssocID="{62ADB5C6-2697-44B5-94C5-519EB9858EC5}" presName="parentText" presStyleLbl="node1" presStyleIdx="5" presStyleCnt="6" custLinFactNeighborX="-7228">
        <dgm:presLayoutVars>
          <dgm:chMax val="0"/>
          <dgm:bulletEnabled val="1"/>
        </dgm:presLayoutVars>
      </dgm:prSet>
      <dgm:spPr/>
    </dgm:pt>
  </dgm:ptLst>
  <dgm:cxnLst>
    <dgm:cxn modelId="{CD84E713-45CE-4F4F-9524-5E46B7282BCD}" srcId="{430BE397-89BF-48B3-AC21-4BDDF65B6A1F}" destId="{2D438E15-7CC9-4A10-ABEE-7CE5FA45A409}" srcOrd="1" destOrd="0" parTransId="{31FE245B-F914-48E7-8C4D-CBC76A0B73A3}" sibTransId="{014D42E6-595E-47EC-ACAF-5E6168D5FC3B}"/>
    <dgm:cxn modelId="{05C41316-3598-4CB2-B49F-1836FFD8306E}" srcId="{430BE397-89BF-48B3-AC21-4BDDF65B6A1F}" destId="{B6714286-479C-4C49-A0BB-CEA398F1F094}" srcOrd="0" destOrd="0" parTransId="{6694979B-463D-4AA8-8CA9-7DC26FDCF70B}" sibTransId="{6DC350B3-D7FD-4643-9465-0AD28A2665A1}"/>
    <dgm:cxn modelId="{6E90EB16-7ACC-41CA-A828-CD92365FEA53}" type="presOf" srcId="{89F78E7C-63C3-4ACB-9A4A-24B6BB8D702C}" destId="{B9B1BCB3-B7B5-4C9E-9A66-4CDB0292F4E8}" srcOrd="0" destOrd="0" presId="urn:microsoft.com/office/officeart/2005/8/layout/vList2"/>
    <dgm:cxn modelId="{4D02891B-AB70-4861-BF46-B1048D924992}" type="presOf" srcId="{2D438E15-7CC9-4A10-ABEE-7CE5FA45A409}" destId="{D7CA57D7-E16F-46F8-AF7F-C092E7E985CA}" srcOrd="0" destOrd="0" presId="urn:microsoft.com/office/officeart/2005/8/layout/vList2"/>
    <dgm:cxn modelId="{0F38883D-1D68-4DC1-A040-F1211E438D58}" type="presOf" srcId="{377BCD7C-6FA0-4610-8CB1-2EB4770D4E21}" destId="{8BD5B1DE-2572-4722-BD33-4BA729842F6A}" srcOrd="0" destOrd="0" presId="urn:microsoft.com/office/officeart/2005/8/layout/vList2"/>
    <dgm:cxn modelId="{463CD54A-1261-4186-8CAC-6A16F557EA32}" type="presOf" srcId="{8F9CEC2F-4F2C-469B-8866-862B030FC475}" destId="{1F58326E-2A54-4824-9E57-603110F0DD72}" srcOrd="0" destOrd="0" presId="urn:microsoft.com/office/officeart/2005/8/layout/vList2"/>
    <dgm:cxn modelId="{33D78E76-FD7E-44C1-90C0-DEEBE07D0E5A}" type="presOf" srcId="{62ADB5C6-2697-44B5-94C5-519EB9858EC5}" destId="{DF3EA345-5E13-4793-9CB5-A7FFD7F61B81}" srcOrd="0" destOrd="0" presId="urn:microsoft.com/office/officeart/2005/8/layout/vList2"/>
    <dgm:cxn modelId="{8C359A94-E3AB-4932-8175-9E3B9295B917}" srcId="{430BE397-89BF-48B3-AC21-4BDDF65B6A1F}" destId="{8F9CEC2F-4F2C-469B-8866-862B030FC475}" srcOrd="3" destOrd="0" parTransId="{EFE93AC4-5C28-4D07-8A57-58A7C8FCD852}" sibTransId="{AFB64174-AB0F-4389-AA5A-B27E4EE4702E}"/>
    <dgm:cxn modelId="{20F15E95-7F3C-4E33-895E-67AA48AFE31D}" srcId="{430BE397-89BF-48B3-AC21-4BDDF65B6A1F}" destId="{89F78E7C-63C3-4ACB-9A4A-24B6BB8D702C}" srcOrd="4" destOrd="0" parTransId="{E0A171D1-1F11-4065-9631-BB225263155B}" sibTransId="{E157BDC4-D35E-430B-9CDE-6D43C3A6C3A7}"/>
    <dgm:cxn modelId="{27882EAD-FC9C-4712-9A3C-D00F07E66EA3}" type="presOf" srcId="{B6714286-479C-4C49-A0BB-CEA398F1F094}" destId="{6BB57DD0-26FF-4B8B-A07F-23CE7EDCB1BD}" srcOrd="0" destOrd="0" presId="urn:microsoft.com/office/officeart/2005/8/layout/vList2"/>
    <dgm:cxn modelId="{356AB0C4-BA84-4AAB-98B2-D04C97FEA9CB}" type="presOf" srcId="{430BE397-89BF-48B3-AC21-4BDDF65B6A1F}" destId="{7D649E1C-51AD-4CC0-9118-C8C6BAAF9788}" srcOrd="0" destOrd="0" presId="urn:microsoft.com/office/officeart/2005/8/layout/vList2"/>
    <dgm:cxn modelId="{9E30E6D8-540A-431D-A5A6-280943685607}" srcId="{430BE397-89BF-48B3-AC21-4BDDF65B6A1F}" destId="{62ADB5C6-2697-44B5-94C5-519EB9858EC5}" srcOrd="5" destOrd="0" parTransId="{C2A9F343-6FC8-445E-8B5F-2B6B84789A81}" sibTransId="{634F26C4-0B03-462A-BEE8-D87B63742768}"/>
    <dgm:cxn modelId="{0DA6F1EE-248D-428C-9E6A-2AA992F617E8}" srcId="{430BE397-89BF-48B3-AC21-4BDDF65B6A1F}" destId="{377BCD7C-6FA0-4610-8CB1-2EB4770D4E21}" srcOrd="2" destOrd="0" parTransId="{4D5F0462-4B80-4E03-B3A9-0B0E312F44C2}" sibTransId="{BCD9E2AB-FC4F-4FF7-BEF1-856A575547DA}"/>
    <dgm:cxn modelId="{56860FD9-28CC-4152-A430-DB28A2BBE25F}" type="presParOf" srcId="{7D649E1C-51AD-4CC0-9118-C8C6BAAF9788}" destId="{6BB57DD0-26FF-4B8B-A07F-23CE7EDCB1BD}" srcOrd="0" destOrd="0" presId="urn:microsoft.com/office/officeart/2005/8/layout/vList2"/>
    <dgm:cxn modelId="{C1E97C58-3B47-4BFE-A4FA-BC3B7DCE8412}" type="presParOf" srcId="{7D649E1C-51AD-4CC0-9118-C8C6BAAF9788}" destId="{DE5F9320-4D02-4E57-8B5E-5452569BD8E2}" srcOrd="1" destOrd="0" presId="urn:microsoft.com/office/officeart/2005/8/layout/vList2"/>
    <dgm:cxn modelId="{E8A1ADA9-70ED-41CE-BBF7-21E615AD6CA6}" type="presParOf" srcId="{7D649E1C-51AD-4CC0-9118-C8C6BAAF9788}" destId="{D7CA57D7-E16F-46F8-AF7F-C092E7E985CA}" srcOrd="2" destOrd="0" presId="urn:microsoft.com/office/officeart/2005/8/layout/vList2"/>
    <dgm:cxn modelId="{6D9D7CCA-C5FE-4C65-A4D8-0DC5E80F5C48}" type="presParOf" srcId="{7D649E1C-51AD-4CC0-9118-C8C6BAAF9788}" destId="{32896DFF-78D2-48C1-990C-1451FCDF12B8}" srcOrd="3" destOrd="0" presId="urn:microsoft.com/office/officeart/2005/8/layout/vList2"/>
    <dgm:cxn modelId="{212C0422-0CB2-4971-B556-FD7A746F26A2}" type="presParOf" srcId="{7D649E1C-51AD-4CC0-9118-C8C6BAAF9788}" destId="{8BD5B1DE-2572-4722-BD33-4BA729842F6A}" srcOrd="4" destOrd="0" presId="urn:microsoft.com/office/officeart/2005/8/layout/vList2"/>
    <dgm:cxn modelId="{A6DD3D60-6593-4390-983F-4E1713C3D3B0}" type="presParOf" srcId="{7D649E1C-51AD-4CC0-9118-C8C6BAAF9788}" destId="{425E9797-236B-4E81-997F-24AA090B0057}" srcOrd="5" destOrd="0" presId="urn:microsoft.com/office/officeart/2005/8/layout/vList2"/>
    <dgm:cxn modelId="{DE0DB829-53BA-4D2C-B670-58A28E2C5EDD}" type="presParOf" srcId="{7D649E1C-51AD-4CC0-9118-C8C6BAAF9788}" destId="{1F58326E-2A54-4824-9E57-603110F0DD72}" srcOrd="6" destOrd="0" presId="urn:microsoft.com/office/officeart/2005/8/layout/vList2"/>
    <dgm:cxn modelId="{CC2F085E-E1EC-4AA3-84A1-CB869C9DDDF3}" type="presParOf" srcId="{7D649E1C-51AD-4CC0-9118-C8C6BAAF9788}" destId="{B5A68569-740E-42B7-81C9-396F3280AAD4}" srcOrd="7" destOrd="0" presId="urn:microsoft.com/office/officeart/2005/8/layout/vList2"/>
    <dgm:cxn modelId="{8AD0370D-B006-418C-A634-1C74292AA81B}" type="presParOf" srcId="{7D649E1C-51AD-4CC0-9118-C8C6BAAF9788}" destId="{B9B1BCB3-B7B5-4C9E-9A66-4CDB0292F4E8}" srcOrd="8" destOrd="0" presId="urn:microsoft.com/office/officeart/2005/8/layout/vList2"/>
    <dgm:cxn modelId="{81C0BE00-3099-4B98-AEE0-64234E08366C}" type="presParOf" srcId="{7D649E1C-51AD-4CC0-9118-C8C6BAAF9788}" destId="{3F65DFD8-42B9-4E57-98BF-3DB689D76B91}" srcOrd="9" destOrd="0" presId="urn:microsoft.com/office/officeart/2005/8/layout/vList2"/>
    <dgm:cxn modelId="{070611E8-EA93-4401-9D04-E5CA303CB107}" type="presParOf" srcId="{7D649E1C-51AD-4CC0-9118-C8C6BAAF9788}" destId="{DF3EA345-5E13-4793-9CB5-A7FFD7F61B8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B232DC-07A4-4EB5-A891-AD4C4BD0D1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1BFE0BB-41BE-4716-930E-0AEF213CC4BB}">
      <dgm:prSet/>
      <dgm:spPr/>
      <dgm:t>
        <a:bodyPr/>
        <a:lstStyle/>
        <a:p>
          <a:r>
            <a:rPr lang="en-US" b="1" dirty="0"/>
            <a:t>Ensure</a:t>
          </a:r>
          <a:r>
            <a:rPr lang="en-US" b="1" baseline="0" dirty="0"/>
            <a:t> pupils receive clear explanations.</a:t>
          </a:r>
          <a:endParaRPr lang="en-US" b="1" dirty="0"/>
        </a:p>
      </dgm:t>
    </dgm:pt>
    <dgm:pt modelId="{41858F89-2213-45DE-B4FA-DF1633F89E58}" type="parTrans" cxnId="{E5D0673D-0ADB-4BAD-BE39-5DB101DDA95E}">
      <dgm:prSet/>
      <dgm:spPr/>
      <dgm:t>
        <a:bodyPr/>
        <a:lstStyle/>
        <a:p>
          <a:endParaRPr lang="en-US"/>
        </a:p>
      </dgm:t>
    </dgm:pt>
    <dgm:pt modelId="{B02956EE-F498-4813-800D-2E9BBF95B8E7}" type="sibTrans" cxnId="{E5D0673D-0ADB-4BAD-BE39-5DB101DDA95E}">
      <dgm:prSet/>
      <dgm:spPr/>
      <dgm:t>
        <a:bodyPr/>
        <a:lstStyle/>
        <a:p>
          <a:endParaRPr lang="en-US"/>
        </a:p>
      </dgm:t>
    </dgm:pt>
    <dgm:pt modelId="{C6FBFA76-41D8-4E3A-9253-A9F474D0A3F8}">
      <dgm:prSet/>
      <dgm:spPr/>
      <dgm:t>
        <a:bodyPr/>
        <a:lstStyle/>
        <a:p>
          <a:r>
            <a:rPr lang="en-US" b="1" dirty="0"/>
            <a:t>Supporting</a:t>
          </a:r>
          <a:r>
            <a:rPr lang="en-US" b="1" baseline="0" dirty="0"/>
            <a:t> growth in confidence with new material through scaffolded practice.</a:t>
          </a:r>
          <a:endParaRPr lang="en-US" b="1" dirty="0"/>
        </a:p>
      </dgm:t>
    </dgm:pt>
    <dgm:pt modelId="{4358780D-C74F-4FF4-98A5-26BFFBD4B338}" type="parTrans" cxnId="{0EBD361B-1BF9-4040-9974-0F529F3DBB3E}">
      <dgm:prSet/>
      <dgm:spPr/>
      <dgm:t>
        <a:bodyPr/>
        <a:lstStyle/>
        <a:p>
          <a:endParaRPr lang="en-US"/>
        </a:p>
      </dgm:t>
    </dgm:pt>
    <dgm:pt modelId="{EA3DD60F-F4C1-41FD-B380-3AC989401345}" type="sibTrans" cxnId="{0EBD361B-1BF9-4040-9974-0F529F3DBB3E}">
      <dgm:prSet/>
      <dgm:spPr/>
      <dgm:t>
        <a:bodyPr/>
        <a:lstStyle/>
        <a:p>
          <a:endParaRPr lang="en-US"/>
        </a:p>
      </dgm:t>
    </dgm:pt>
    <dgm:pt modelId="{74DADE03-EFFA-49F1-A0F4-4B8C5C6884FB}">
      <dgm:prSet/>
      <dgm:spPr/>
      <dgm:t>
        <a:bodyPr/>
        <a:lstStyle/>
        <a:p>
          <a:r>
            <a:rPr lang="en-US" b="1" dirty="0"/>
            <a:t>Application</a:t>
          </a:r>
          <a:r>
            <a:rPr lang="en-US" b="1" baseline="0" dirty="0"/>
            <a:t> of new knowledge or skills.</a:t>
          </a:r>
          <a:endParaRPr lang="en-US" b="1" dirty="0"/>
        </a:p>
      </dgm:t>
    </dgm:pt>
    <dgm:pt modelId="{40CF01ED-F43F-471D-9554-6ECF0B976C0D}" type="parTrans" cxnId="{F56B1C18-E4B0-4343-9C39-D937042635DE}">
      <dgm:prSet/>
      <dgm:spPr/>
      <dgm:t>
        <a:bodyPr/>
        <a:lstStyle/>
        <a:p>
          <a:endParaRPr lang="en-US"/>
        </a:p>
      </dgm:t>
    </dgm:pt>
    <dgm:pt modelId="{2F97AC98-D0F4-4A6D-BB30-505B5B614E32}" type="sibTrans" cxnId="{F56B1C18-E4B0-4343-9C39-D937042635DE}">
      <dgm:prSet/>
      <dgm:spPr/>
      <dgm:t>
        <a:bodyPr/>
        <a:lstStyle/>
        <a:p>
          <a:endParaRPr lang="en-US"/>
        </a:p>
      </dgm:t>
    </dgm:pt>
    <dgm:pt modelId="{65BFBEDC-8759-43B0-90D3-3AE002851A20}">
      <dgm:prSet/>
      <dgm:spPr/>
      <dgm:t>
        <a:bodyPr/>
        <a:lstStyle/>
        <a:p>
          <a:r>
            <a:rPr lang="en-US" b="1" dirty="0"/>
            <a:t>Enabling</a:t>
          </a:r>
          <a:r>
            <a:rPr lang="en-US" b="1" baseline="0" dirty="0"/>
            <a:t> pupils to receive feedback on how to progress.</a:t>
          </a:r>
          <a:endParaRPr lang="en-US" b="1" dirty="0"/>
        </a:p>
      </dgm:t>
    </dgm:pt>
    <dgm:pt modelId="{8E820525-066B-4A9C-90AB-B15258D47706}" type="parTrans" cxnId="{C5544FDB-6BC0-427E-B31E-F32BF65858B3}">
      <dgm:prSet/>
      <dgm:spPr/>
      <dgm:t>
        <a:bodyPr/>
        <a:lstStyle/>
        <a:p>
          <a:endParaRPr lang="en-US"/>
        </a:p>
      </dgm:t>
    </dgm:pt>
    <dgm:pt modelId="{64B63E81-C777-4A6B-A6EB-262EF4594A1F}" type="sibTrans" cxnId="{C5544FDB-6BC0-427E-B31E-F32BF65858B3}">
      <dgm:prSet/>
      <dgm:spPr/>
      <dgm:t>
        <a:bodyPr/>
        <a:lstStyle/>
        <a:p>
          <a:endParaRPr lang="en-US"/>
        </a:p>
      </dgm:t>
    </dgm:pt>
    <dgm:pt modelId="{814DE29E-5465-460C-BD11-7B1AB0D14203}" type="pres">
      <dgm:prSet presAssocID="{F7B232DC-07A4-4EB5-A891-AD4C4BD0D107}" presName="linear" presStyleCnt="0">
        <dgm:presLayoutVars>
          <dgm:animLvl val="lvl"/>
          <dgm:resizeHandles val="exact"/>
        </dgm:presLayoutVars>
      </dgm:prSet>
      <dgm:spPr/>
    </dgm:pt>
    <dgm:pt modelId="{F5C947B4-37DB-4C24-B65D-3071F6F69E13}" type="pres">
      <dgm:prSet presAssocID="{B1BFE0BB-41BE-4716-930E-0AEF213CC4B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651A447-92C7-48D9-817D-122F82767B68}" type="pres">
      <dgm:prSet presAssocID="{B02956EE-F498-4813-800D-2E9BBF95B8E7}" presName="spacer" presStyleCnt="0"/>
      <dgm:spPr/>
    </dgm:pt>
    <dgm:pt modelId="{FA455A54-D2F9-499A-8652-99C61599E411}" type="pres">
      <dgm:prSet presAssocID="{C6FBFA76-41D8-4E3A-9253-A9F474D0A3F8}" presName="parentText" presStyleLbl="node1" presStyleIdx="1" presStyleCnt="4" custLinFactNeighborX="444" custLinFactNeighborY="46405">
        <dgm:presLayoutVars>
          <dgm:chMax val="0"/>
          <dgm:bulletEnabled val="1"/>
        </dgm:presLayoutVars>
      </dgm:prSet>
      <dgm:spPr/>
    </dgm:pt>
    <dgm:pt modelId="{ED30A12D-6738-462B-8DAD-D90BC04ECE90}" type="pres">
      <dgm:prSet presAssocID="{EA3DD60F-F4C1-41FD-B380-3AC989401345}" presName="spacer" presStyleCnt="0"/>
      <dgm:spPr/>
    </dgm:pt>
    <dgm:pt modelId="{25F71BF2-FCB7-4760-AEE2-872D4499F031}" type="pres">
      <dgm:prSet presAssocID="{74DADE03-EFFA-49F1-A0F4-4B8C5C6884FB}" presName="parentText" presStyleLbl="node1" presStyleIdx="2" presStyleCnt="4" custLinFactNeighborX="-803" custLinFactNeighborY="-17524">
        <dgm:presLayoutVars>
          <dgm:chMax val="0"/>
          <dgm:bulletEnabled val="1"/>
        </dgm:presLayoutVars>
      </dgm:prSet>
      <dgm:spPr/>
    </dgm:pt>
    <dgm:pt modelId="{20015089-E99E-47E7-8448-551F85142172}" type="pres">
      <dgm:prSet presAssocID="{2F97AC98-D0F4-4A6D-BB30-505B5B614E32}" presName="spacer" presStyleCnt="0"/>
      <dgm:spPr/>
    </dgm:pt>
    <dgm:pt modelId="{430C6BDE-C21B-41B5-A0E1-9D66FC9FA84B}" type="pres">
      <dgm:prSet presAssocID="{65BFBEDC-8759-43B0-90D3-3AE002851A20}" presName="parentText" presStyleLbl="node1" presStyleIdx="3" presStyleCnt="4" custLinFactNeighborX="-602">
        <dgm:presLayoutVars>
          <dgm:chMax val="0"/>
          <dgm:bulletEnabled val="1"/>
        </dgm:presLayoutVars>
      </dgm:prSet>
      <dgm:spPr/>
    </dgm:pt>
  </dgm:ptLst>
  <dgm:cxnLst>
    <dgm:cxn modelId="{F56B1C18-E4B0-4343-9C39-D937042635DE}" srcId="{F7B232DC-07A4-4EB5-A891-AD4C4BD0D107}" destId="{74DADE03-EFFA-49F1-A0F4-4B8C5C6884FB}" srcOrd="2" destOrd="0" parTransId="{40CF01ED-F43F-471D-9554-6ECF0B976C0D}" sibTransId="{2F97AC98-D0F4-4A6D-BB30-505B5B614E32}"/>
    <dgm:cxn modelId="{0EBD361B-1BF9-4040-9974-0F529F3DBB3E}" srcId="{F7B232DC-07A4-4EB5-A891-AD4C4BD0D107}" destId="{C6FBFA76-41D8-4E3A-9253-A9F474D0A3F8}" srcOrd="1" destOrd="0" parTransId="{4358780D-C74F-4FF4-98A5-26BFFBD4B338}" sibTransId="{EA3DD60F-F4C1-41FD-B380-3AC989401345}"/>
    <dgm:cxn modelId="{E5D0673D-0ADB-4BAD-BE39-5DB101DDA95E}" srcId="{F7B232DC-07A4-4EB5-A891-AD4C4BD0D107}" destId="{B1BFE0BB-41BE-4716-930E-0AEF213CC4BB}" srcOrd="0" destOrd="0" parTransId="{41858F89-2213-45DE-B4FA-DF1633F89E58}" sibTransId="{B02956EE-F498-4813-800D-2E9BBF95B8E7}"/>
    <dgm:cxn modelId="{AB534D47-EA84-4F63-A2D7-527E292F75DB}" type="presOf" srcId="{F7B232DC-07A4-4EB5-A891-AD4C4BD0D107}" destId="{814DE29E-5465-460C-BD11-7B1AB0D14203}" srcOrd="0" destOrd="0" presId="urn:microsoft.com/office/officeart/2005/8/layout/vList2"/>
    <dgm:cxn modelId="{B4DD4983-8883-4F81-88AE-69F7B8B485DC}" type="presOf" srcId="{C6FBFA76-41D8-4E3A-9253-A9F474D0A3F8}" destId="{FA455A54-D2F9-499A-8652-99C61599E411}" srcOrd="0" destOrd="0" presId="urn:microsoft.com/office/officeart/2005/8/layout/vList2"/>
    <dgm:cxn modelId="{F9E15A8B-3666-4326-B408-4C17A7FD8BCC}" type="presOf" srcId="{65BFBEDC-8759-43B0-90D3-3AE002851A20}" destId="{430C6BDE-C21B-41B5-A0E1-9D66FC9FA84B}" srcOrd="0" destOrd="0" presId="urn:microsoft.com/office/officeart/2005/8/layout/vList2"/>
    <dgm:cxn modelId="{E54A7792-1223-4376-9189-278832CA39A8}" type="presOf" srcId="{74DADE03-EFFA-49F1-A0F4-4B8C5C6884FB}" destId="{25F71BF2-FCB7-4760-AEE2-872D4499F031}" srcOrd="0" destOrd="0" presId="urn:microsoft.com/office/officeart/2005/8/layout/vList2"/>
    <dgm:cxn modelId="{BDBA61CD-A5B2-46A2-848C-CD584BD8FD9D}" type="presOf" srcId="{B1BFE0BB-41BE-4716-930E-0AEF213CC4BB}" destId="{F5C947B4-37DB-4C24-B65D-3071F6F69E13}" srcOrd="0" destOrd="0" presId="urn:microsoft.com/office/officeart/2005/8/layout/vList2"/>
    <dgm:cxn modelId="{C5544FDB-6BC0-427E-B31E-F32BF65858B3}" srcId="{F7B232DC-07A4-4EB5-A891-AD4C4BD0D107}" destId="{65BFBEDC-8759-43B0-90D3-3AE002851A20}" srcOrd="3" destOrd="0" parTransId="{8E820525-066B-4A9C-90AB-B15258D47706}" sibTransId="{64B63E81-C777-4A6B-A6EB-262EF4594A1F}"/>
    <dgm:cxn modelId="{086DD219-C126-45BB-9EBC-437B27907807}" type="presParOf" srcId="{814DE29E-5465-460C-BD11-7B1AB0D14203}" destId="{F5C947B4-37DB-4C24-B65D-3071F6F69E13}" srcOrd="0" destOrd="0" presId="urn:microsoft.com/office/officeart/2005/8/layout/vList2"/>
    <dgm:cxn modelId="{368B018B-A328-4501-BFAD-403E1E9C737E}" type="presParOf" srcId="{814DE29E-5465-460C-BD11-7B1AB0D14203}" destId="{E651A447-92C7-48D9-817D-122F82767B68}" srcOrd="1" destOrd="0" presId="urn:microsoft.com/office/officeart/2005/8/layout/vList2"/>
    <dgm:cxn modelId="{94DA720A-2D3E-4243-B4A9-05E9CACEF106}" type="presParOf" srcId="{814DE29E-5465-460C-BD11-7B1AB0D14203}" destId="{FA455A54-D2F9-499A-8652-99C61599E411}" srcOrd="2" destOrd="0" presId="urn:microsoft.com/office/officeart/2005/8/layout/vList2"/>
    <dgm:cxn modelId="{1A676377-6046-4789-919B-DBFC571F4343}" type="presParOf" srcId="{814DE29E-5465-460C-BD11-7B1AB0D14203}" destId="{ED30A12D-6738-462B-8DAD-D90BC04ECE90}" srcOrd="3" destOrd="0" presId="urn:microsoft.com/office/officeart/2005/8/layout/vList2"/>
    <dgm:cxn modelId="{3F7A3E89-76AD-4A36-B530-26AD0D896EFC}" type="presParOf" srcId="{814DE29E-5465-460C-BD11-7B1AB0D14203}" destId="{25F71BF2-FCB7-4760-AEE2-872D4499F031}" srcOrd="4" destOrd="0" presId="urn:microsoft.com/office/officeart/2005/8/layout/vList2"/>
    <dgm:cxn modelId="{2C353976-59AA-4537-A349-F47D0236D67A}" type="presParOf" srcId="{814DE29E-5465-460C-BD11-7B1AB0D14203}" destId="{20015089-E99E-47E7-8448-551F85142172}" srcOrd="5" destOrd="0" presId="urn:microsoft.com/office/officeart/2005/8/layout/vList2"/>
    <dgm:cxn modelId="{D1C8BB92-A8F3-4CD5-B1C4-03B9241F78E5}" type="presParOf" srcId="{814DE29E-5465-460C-BD11-7B1AB0D14203}" destId="{430C6BDE-C21B-41B5-A0E1-9D66FC9FA84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B232DC-07A4-4EB5-A891-AD4C4BD0D1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1BFE0BB-41BE-4716-930E-0AEF213CC4BB}">
      <dgm:prSet/>
      <dgm:spPr/>
      <dgm:t>
        <a:bodyPr/>
        <a:lstStyle/>
        <a:p>
          <a:r>
            <a:rPr lang="en-US" b="1" dirty="0"/>
            <a:t>Who has access</a:t>
          </a:r>
          <a:r>
            <a:rPr lang="en-US" b="1" baseline="0" dirty="0"/>
            <a:t> to a digital device?</a:t>
          </a:r>
          <a:endParaRPr lang="en-US" b="1" dirty="0"/>
        </a:p>
      </dgm:t>
    </dgm:pt>
    <dgm:pt modelId="{41858F89-2213-45DE-B4FA-DF1633F89E58}" type="parTrans" cxnId="{E5D0673D-0ADB-4BAD-BE39-5DB101DDA95E}">
      <dgm:prSet/>
      <dgm:spPr/>
      <dgm:t>
        <a:bodyPr/>
        <a:lstStyle/>
        <a:p>
          <a:endParaRPr lang="en-US"/>
        </a:p>
      </dgm:t>
    </dgm:pt>
    <dgm:pt modelId="{B02956EE-F498-4813-800D-2E9BBF95B8E7}" type="sibTrans" cxnId="{E5D0673D-0ADB-4BAD-BE39-5DB101DDA95E}">
      <dgm:prSet/>
      <dgm:spPr/>
      <dgm:t>
        <a:bodyPr/>
        <a:lstStyle/>
        <a:p>
          <a:endParaRPr lang="en-US"/>
        </a:p>
      </dgm:t>
    </dgm:pt>
    <dgm:pt modelId="{C6FBFA76-41D8-4E3A-9253-A9F474D0A3F8}">
      <dgm:prSet/>
      <dgm:spPr/>
      <dgm:t>
        <a:bodyPr/>
        <a:lstStyle/>
        <a:p>
          <a:r>
            <a:rPr lang="en-US" b="1" dirty="0"/>
            <a:t>What interactive platform is being used and can all stake holders use it and  access it?</a:t>
          </a:r>
        </a:p>
      </dgm:t>
    </dgm:pt>
    <dgm:pt modelId="{4358780D-C74F-4FF4-98A5-26BFFBD4B338}" type="parTrans" cxnId="{0EBD361B-1BF9-4040-9974-0F529F3DBB3E}">
      <dgm:prSet/>
      <dgm:spPr/>
      <dgm:t>
        <a:bodyPr/>
        <a:lstStyle/>
        <a:p>
          <a:endParaRPr lang="en-US"/>
        </a:p>
      </dgm:t>
    </dgm:pt>
    <dgm:pt modelId="{EA3DD60F-F4C1-41FD-B380-3AC989401345}" type="sibTrans" cxnId="{0EBD361B-1BF9-4040-9974-0F529F3DBB3E}">
      <dgm:prSet/>
      <dgm:spPr/>
      <dgm:t>
        <a:bodyPr/>
        <a:lstStyle/>
        <a:p>
          <a:endParaRPr lang="en-US"/>
        </a:p>
      </dgm:t>
    </dgm:pt>
    <dgm:pt modelId="{74DADE03-EFFA-49F1-A0F4-4B8C5C6884FB}">
      <dgm:prSet/>
      <dgm:spPr/>
      <dgm:t>
        <a:bodyPr/>
        <a:lstStyle/>
        <a:p>
          <a:r>
            <a:rPr lang="en-US" b="1" dirty="0"/>
            <a:t>What does your school remote learning policy ask of you as an RE lead?</a:t>
          </a:r>
        </a:p>
      </dgm:t>
    </dgm:pt>
    <dgm:pt modelId="{40CF01ED-F43F-471D-9554-6ECF0B976C0D}" type="parTrans" cxnId="{F56B1C18-E4B0-4343-9C39-D937042635DE}">
      <dgm:prSet/>
      <dgm:spPr/>
      <dgm:t>
        <a:bodyPr/>
        <a:lstStyle/>
        <a:p>
          <a:endParaRPr lang="en-US"/>
        </a:p>
      </dgm:t>
    </dgm:pt>
    <dgm:pt modelId="{2F97AC98-D0F4-4A6D-BB30-505B5B614E32}" type="sibTrans" cxnId="{F56B1C18-E4B0-4343-9C39-D937042635DE}">
      <dgm:prSet/>
      <dgm:spPr/>
      <dgm:t>
        <a:bodyPr/>
        <a:lstStyle/>
        <a:p>
          <a:endParaRPr lang="en-US"/>
        </a:p>
      </dgm:t>
    </dgm:pt>
    <dgm:pt modelId="{65BFBEDC-8759-43B0-90D3-3AE002851A20}">
      <dgm:prSet/>
      <dgm:spPr/>
      <dgm:t>
        <a:bodyPr/>
        <a:lstStyle/>
        <a:p>
          <a:r>
            <a:rPr lang="en-US" b="1" dirty="0"/>
            <a:t>Live lessons or recorded lessons?</a:t>
          </a:r>
        </a:p>
      </dgm:t>
    </dgm:pt>
    <dgm:pt modelId="{8E820525-066B-4A9C-90AB-B15258D47706}" type="parTrans" cxnId="{C5544FDB-6BC0-427E-B31E-F32BF65858B3}">
      <dgm:prSet/>
      <dgm:spPr/>
      <dgm:t>
        <a:bodyPr/>
        <a:lstStyle/>
        <a:p>
          <a:endParaRPr lang="en-US"/>
        </a:p>
      </dgm:t>
    </dgm:pt>
    <dgm:pt modelId="{64B63E81-C777-4A6B-A6EB-262EF4594A1F}" type="sibTrans" cxnId="{C5544FDB-6BC0-427E-B31E-F32BF65858B3}">
      <dgm:prSet/>
      <dgm:spPr/>
      <dgm:t>
        <a:bodyPr/>
        <a:lstStyle/>
        <a:p>
          <a:endParaRPr lang="en-US"/>
        </a:p>
      </dgm:t>
    </dgm:pt>
    <dgm:pt modelId="{BA81E473-D5AE-4925-8003-65255FAA4886}">
      <dgm:prSet/>
      <dgm:spPr/>
      <dgm:t>
        <a:bodyPr/>
        <a:lstStyle/>
        <a:p>
          <a:r>
            <a:rPr lang="en-US" b="1" dirty="0"/>
            <a:t>Blended learning – what is expected and how do I keep this </a:t>
          </a:r>
          <a:r>
            <a:rPr lang="en-US" b="1" dirty="0" err="1"/>
            <a:t>achieveable</a:t>
          </a:r>
          <a:r>
            <a:rPr lang="en-US" b="1" dirty="0"/>
            <a:t> for all staff?</a:t>
          </a:r>
        </a:p>
      </dgm:t>
    </dgm:pt>
    <dgm:pt modelId="{5D944CE9-0A3C-4868-A616-7B7E50A1EFDD}" type="parTrans" cxnId="{D23A5FE9-AE12-4BAD-B325-BB1548DDFDA1}">
      <dgm:prSet/>
      <dgm:spPr/>
      <dgm:t>
        <a:bodyPr/>
        <a:lstStyle/>
        <a:p>
          <a:endParaRPr lang="en-GB"/>
        </a:p>
      </dgm:t>
    </dgm:pt>
    <dgm:pt modelId="{B1607147-BC60-461A-A639-C92A1803137F}" type="sibTrans" cxnId="{D23A5FE9-AE12-4BAD-B325-BB1548DDFDA1}">
      <dgm:prSet/>
      <dgm:spPr/>
      <dgm:t>
        <a:bodyPr/>
        <a:lstStyle/>
        <a:p>
          <a:endParaRPr lang="en-GB"/>
        </a:p>
      </dgm:t>
    </dgm:pt>
    <dgm:pt modelId="{814DE29E-5465-460C-BD11-7B1AB0D14203}" type="pres">
      <dgm:prSet presAssocID="{F7B232DC-07A4-4EB5-A891-AD4C4BD0D107}" presName="linear" presStyleCnt="0">
        <dgm:presLayoutVars>
          <dgm:animLvl val="lvl"/>
          <dgm:resizeHandles val="exact"/>
        </dgm:presLayoutVars>
      </dgm:prSet>
      <dgm:spPr/>
    </dgm:pt>
    <dgm:pt modelId="{F5C947B4-37DB-4C24-B65D-3071F6F69E13}" type="pres">
      <dgm:prSet presAssocID="{B1BFE0BB-41BE-4716-930E-0AEF213CC4B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651A447-92C7-48D9-817D-122F82767B68}" type="pres">
      <dgm:prSet presAssocID="{B02956EE-F498-4813-800D-2E9BBF95B8E7}" presName="spacer" presStyleCnt="0"/>
      <dgm:spPr/>
    </dgm:pt>
    <dgm:pt modelId="{FA455A54-D2F9-499A-8652-99C61599E411}" type="pres">
      <dgm:prSet presAssocID="{C6FBFA76-41D8-4E3A-9253-A9F474D0A3F8}" presName="parentText" presStyleLbl="node1" presStyleIdx="1" presStyleCnt="5" custLinFactNeighborX="444" custLinFactNeighborY="46405">
        <dgm:presLayoutVars>
          <dgm:chMax val="0"/>
          <dgm:bulletEnabled val="1"/>
        </dgm:presLayoutVars>
      </dgm:prSet>
      <dgm:spPr/>
    </dgm:pt>
    <dgm:pt modelId="{ED30A12D-6738-462B-8DAD-D90BC04ECE90}" type="pres">
      <dgm:prSet presAssocID="{EA3DD60F-F4C1-41FD-B380-3AC989401345}" presName="spacer" presStyleCnt="0"/>
      <dgm:spPr/>
    </dgm:pt>
    <dgm:pt modelId="{25F71BF2-FCB7-4760-AEE2-872D4499F031}" type="pres">
      <dgm:prSet presAssocID="{74DADE03-EFFA-49F1-A0F4-4B8C5C6884FB}" presName="parentText" presStyleLbl="node1" presStyleIdx="2" presStyleCnt="5" custLinFactNeighborX="444" custLinFactNeighborY="-3760">
        <dgm:presLayoutVars>
          <dgm:chMax val="0"/>
          <dgm:bulletEnabled val="1"/>
        </dgm:presLayoutVars>
      </dgm:prSet>
      <dgm:spPr/>
    </dgm:pt>
    <dgm:pt modelId="{20015089-E99E-47E7-8448-551F85142172}" type="pres">
      <dgm:prSet presAssocID="{2F97AC98-D0F4-4A6D-BB30-505B5B614E32}" presName="spacer" presStyleCnt="0"/>
      <dgm:spPr/>
    </dgm:pt>
    <dgm:pt modelId="{430C6BDE-C21B-41B5-A0E1-9D66FC9FA84B}" type="pres">
      <dgm:prSet presAssocID="{65BFBEDC-8759-43B0-90D3-3AE002851A20}" presName="parentText" presStyleLbl="node1" presStyleIdx="3" presStyleCnt="5" custLinFactNeighborX="969" custLinFactNeighborY="-46815">
        <dgm:presLayoutVars>
          <dgm:chMax val="0"/>
          <dgm:bulletEnabled val="1"/>
        </dgm:presLayoutVars>
      </dgm:prSet>
      <dgm:spPr/>
    </dgm:pt>
    <dgm:pt modelId="{311D5A24-AD4B-4547-80D2-CF9FD977BCE1}" type="pres">
      <dgm:prSet presAssocID="{64B63E81-C777-4A6B-A6EB-262EF4594A1F}" presName="spacer" presStyleCnt="0"/>
      <dgm:spPr/>
    </dgm:pt>
    <dgm:pt modelId="{1754D791-C3F6-4EF7-BB4E-5D3F7CBD2646}" type="pres">
      <dgm:prSet presAssocID="{BA81E473-D5AE-4925-8003-65255FAA4886}" presName="parentText" presStyleLbl="node1" presStyleIdx="4" presStyleCnt="5" custLinFactNeighborX="969" custLinFactNeighborY="-76086">
        <dgm:presLayoutVars>
          <dgm:chMax val="0"/>
          <dgm:bulletEnabled val="1"/>
        </dgm:presLayoutVars>
      </dgm:prSet>
      <dgm:spPr/>
    </dgm:pt>
  </dgm:ptLst>
  <dgm:cxnLst>
    <dgm:cxn modelId="{F56B1C18-E4B0-4343-9C39-D937042635DE}" srcId="{F7B232DC-07A4-4EB5-A891-AD4C4BD0D107}" destId="{74DADE03-EFFA-49F1-A0F4-4B8C5C6884FB}" srcOrd="2" destOrd="0" parTransId="{40CF01ED-F43F-471D-9554-6ECF0B976C0D}" sibTransId="{2F97AC98-D0F4-4A6D-BB30-505B5B614E32}"/>
    <dgm:cxn modelId="{0EBD361B-1BF9-4040-9974-0F529F3DBB3E}" srcId="{F7B232DC-07A4-4EB5-A891-AD4C4BD0D107}" destId="{C6FBFA76-41D8-4E3A-9253-A9F474D0A3F8}" srcOrd="1" destOrd="0" parTransId="{4358780D-C74F-4FF4-98A5-26BFFBD4B338}" sibTransId="{EA3DD60F-F4C1-41FD-B380-3AC989401345}"/>
    <dgm:cxn modelId="{E5D0673D-0ADB-4BAD-BE39-5DB101DDA95E}" srcId="{F7B232DC-07A4-4EB5-A891-AD4C4BD0D107}" destId="{B1BFE0BB-41BE-4716-930E-0AEF213CC4BB}" srcOrd="0" destOrd="0" parTransId="{41858F89-2213-45DE-B4FA-DF1633F89E58}" sibTransId="{B02956EE-F498-4813-800D-2E9BBF95B8E7}"/>
    <dgm:cxn modelId="{AB534D47-EA84-4F63-A2D7-527E292F75DB}" type="presOf" srcId="{F7B232DC-07A4-4EB5-A891-AD4C4BD0D107}" destId="{814DE29E-5465-460C-BD11-7B1AB0D14203}" srcOrd="0" destOrd="0" presId="urn:microsoft.com/office/officeart/2005/8/layout/vList2"/>
    <dgm:cxn modelId="{28A95572-163B-4997-A82A-60075B497FD3}" type="presOf" srcId="{BA81E473-D5AE-4925-8003-65255FAA4886}" destId="{1754D791-C3F6-4EF7-BB4E-5D3F7CBD2646}" srcOrd="0" destOrd="0" presId="urn:microsoft.com/office/officeart/2005/8/layout/vList2"/>
    <dgm:cxn modelId="{B4DD4983-8883-4F81-88AE-69F7B8B485DC}" type="presOf" srcId="{C6FBFA76-41D8-4E3A-9253-A9F474D0A3F8}" destId="{FA455A54-D2F9-499A-8652-99C61599E411}" srcOrd="0" destOrd="0" presId="urn:microsoft.com/office/officeart/2005/8/layout/vList2"/>
    <dgm:cxn modelId="{F9E15A8B-3666-4326-B408-4C17A7FD8BCC}" type="presOf" srcId="{65BFBEDC-8759-43B0-90D3-3AE002851A20}" destId="{430C6BDE-C21B-41B5-A0E1-9D66FC9FA84B}" srcOrd="0" destOrd="0" presId="urn:microsoft.com/office/officeart/2005/8/layout/vList2"/>
    <dgm:cxn modelId="{E54A7792-1223-4376-9189-278832CA39A8}" type="presOf" srcId="{74DADE03-EFFA-49F1-A0F4-4B8C5C6884FB}" destId="{25F71BF2-FCB7-4760-AEE2-872D4499F031}" srcOrd="0" destOrd="0" presId="urn:microsoft.com/office/officeart/2005/8/layout/vList2"/>
    <dgm:cxn modelId="{BDBA61CD-A5B2-46A2-848C-CD584BD8FD9D}" type="presOf" srcId="{B1BFE0BB-41BE-4716-930E-0AEF213CC4BB}" destId="{F5C947B4-37DB-4C24-B65D-3071F6F69E13}" srcOrd="0" destOrd="0" presId="urn:microsoft.com/office/officeart/2005/8/layout/vList2"/>
    <dgm:cxn modelId="{C5544FDB-6BC0-427E-B31E-F32BF65858B3}" srcId="{F7B232DC-07A4-4EB5-A891-AD4C4BD0D107}" destId="{65BFBEDC-8759-43B0-90D3-3AE002851A20}" srcOrd="3" destOrd="0" parTransId="{8E820525-066B-4A9C-90AB-B15258D47706}" sibTransId="{64B63E81-C777-4A6B-A6EB-262EF4594A1F}"/>
    <dgm:cxn modelId="{D23A5FE9-AE12-4BAD-B325-BB1548DDFDA1}" srcId="{F7B232DC-07A4-4EB5-A891-AD4C4BD0D107}" destId="{BA81E473-D5AE-4925-8003-65255FAA4886}" srcOrd="4" destOrd="0" parTransId="{5D944CE9-0A3C-4868-A616-7B7E50A1EFDD}" sibTransId="{B1607147-BC60-461A-A639-C92A1803137F}"/>
    <dgm:cxn modelId="{086DD219-C126-45BB-9EBC-437B27907807}" type="presParOf" srcId="{814DE29E-5465-460C-BD11-7B1AB0D14203}" destId="{F5C947B4-37DB-4C24-B65D-3071F6F69E13}" srcOrd="0" destOrd="0" presId="urn:microsoft.com/office/officeart/2005/8/layout/vList2"/>
    <dgm:cxn modelId="{368B018B-A328-4501-BFAD-403E1E9C737E}" type="presParOf" srcId="{814DE29E-5465-460C-BD11-7B1AB0D14203}" destId="{E651A447-92C7-48D9-817D-122F82767B68}" srcOrd="1" destOrd="0" presId="urn:microsoft.com/office/officeart/2005/8/layout/vList2"/>
    <dgm:cxn modelId="{94DA720A-2D3E-4243-B4A9-05E9CACEF106}" type="presParOf" srcId="{814DE29E-5465-460C-BD11-7B1AB0D14203}" destId="{FA455A54-D2F9-499A-8652-99C61599E411}" srcOrd="2" destOrd="0" presId="urn:microsoft.com/office/officeart/2005/8/layout/vList2"/>
    <dgm:cxn modelId="{1A676377-6046-4789-919B-DBFC571F4343}" type="presParOf" srcId="{814DE29E-5465-460C-BD11-7B1AB0D14203}" destId="{ED30A12D-6738-462B-8DAD-D90BC04ECE90}" srcOrd="3" destOrd="0" presId="urn:microsoft.com/office/officeart/2005/8/layout/vList2"/>
    <dgm:cxn modelId="{3F7A3E89-76AD-4A36-B530-26AD0D896EFC}" type="presParOf" srcId="{814DE29E-5465-460C-BD11-7B1AB0D14203}" destId="{25F71BF2-FCB7-4760-AEE2-872D4499F031}" srcOrd="4" destOrd="0" presId="urn:microsoft.com/office/officeart/2005/8/layout/vList2"/>
    <dgm:cxn modelId="{2C353976-59AA-4537-A349-F47D0236D67A}" type="presParOf" srcId="{814DE29E-5465-460C-BD11-7B1AB0D14203}" destId="{20015089-E99E-47E7-8448-551F85142172}" srcOrd="5" destOrd="0" presId="urn:microsoft.com/office/officeart/2005/8/layout/vList2"/>
    <dgm:cxn modelId="{D1C8BB92-A8F3-4CD5-B1C4-03B9241F78E5}" type="presParOf" srcId="{814DE29E-5465-460C-BD11-7B1AB0D14203}" destId="{430C6BDE-C21B-41B5-A0E1-9D66FC9FA84B}" srcOrd="6" destOrd="0" presId="urn:microsoft.com/office/officeart/2005/8/layout/vList2"/>
    <dgm:cxn modelId="{CD3DD3CC-9E2D-4BA6-B726-F22E083A5678}" type="presParOf" srcId="{814DE29E-5465-460C-BD11-7B1AB0D14203}" destId="{311D5A24-AD4B-4547-80D2-CF9FD977BCE1}" srcOrd="7" destOrd="0" presId="urn:microsoft.com/office/officeart/2005/8/layout/vList2"/>
    <dgm:cxn modelId="{4E26BA58-83FA-4F63-A9F2-B9408C5463A9}" type="presParOf" srcId="{814DE29E-5465-460C-BD11-7B1AB0D14203}" destId="{1754D791-C3F6-4EF7-BB4E-5D3F7CBD264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57DD0-26FF-4B8B-A07F-23CE7EDCB1BD}">
      <dsp:nvSpPr>
        <dsp:cNvPr id="0" name=""/>
        <dsp:cNvSpPr/>
      </dsp:nvSpPr>
      <dsp:spPr>
        <a:xfrm>
          <a:off x="0" y="86694"/>
          <a:ext cx="6278520" cy="775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Provision for RE in a church school.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Statement of Entitlement.</a:t>
          </a:r>
        </a:p>
      </dsp:txBody>
      <dsp:txXfrm>
        <a:off x="37867" y="124561"/>
        <a:ext cx="6202786" cy="699976"/>
      </dsp:txXfrm>
    </dsp:sp>
    <dsp:sp modelId="{D7CA57D7-E16F-46F8-AF7F-C092E7E985CA}">
      <dsp:nvSpPr>
        <dsp:cNvPr id="0" name=""/>
        <dsp:cNvSpPr/>
      </dsp:nvSpPr>
      <dsp:spPr>
        <a:xfrm>
          <a:off x="0" y="927007"/>
          <a:ext cx="6278520" cy="775710"/>
        </a:xfrm>
        <a:prstGeom prst="roundRect">
          <a:avLst/>
        </a:prstGeom>
        <a:solidFill>
          <a:schemeClr val="accent2">
            <a:hueOff val="-3953144"/>
            <a:satOff val="18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Pedagogy behind the school’s syllabus.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intent behind the teaching of RE. </a:t>
          </a:r>
        </a:p>
      </dsp:txBody>
      <dsp:txXfrm>
        <a:off x="37867" y="964874"/>
        <a:ext cx="6202786" cy="699976"/>
      </dsp:txXfrm>
    </dsp:sp>
    <dsp:sp modelId="{8BD5B1DE-2572-4722-BD33-4BA729842F6A}">
      <dsp:nvSpPr>
        <dsp:cNvPr id="0" name=""/>
        <dsp:cNvSpPr/>
      </dsp:nvSpPr>
      <dsp:spPr>
        <a:xfrm>
          <a:off x="0" y="1720250"/>
          <a:ext cx="6278520" cy="775710"/>
        </a:xfrm>
        <a:prstGeom prst="roundRect">
          <a:avLst/>
        </a:prstGeom>
        <a:solidFill>
          <a:schemeClr val="accent2">
            <a:hueOff val="-7906288"/>
            <a:satOff val="36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thinking behind the curriculum map and how units have been linked and sequenced together.</a:t>
          </a:r>
        </a:p>
      </dsp:txBody>
      <dsp:txXfrm>
        <a:off x="37867" y="1758117"/>
        <a:ext cx="6202786" cy="699976"/>
      </dsp:txXfrm>
    </dsp:sp>
    <dsp:sp modelId="{1F58326E-2A54-4824-9E57-603110F0DD72}">
      <dsp:nvSpPr>
        <dsp:cNvPr id="0" name=""/>
        <dsp:cNvSpPr/>
      </dsp:nvSpPr>
      <dsp:spPr>
        <a:xfrm>
          <a:off x="0" y="2636682"/>
          <a:ext cx="6278520" cy="775710"/>
        </a:xfrm>
        <a:prstGeom prst="roundRect">
          <a:avLst/>
        </a:prstGeom>
        <a:solidFill>
          <a:schemeClr val="accent2">
            <a:hueOff val="-11859433"/>
            <a:satOff val="54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What are your non-negotiables for RE?</a:t>
          </a:r>
        </a:p>
      </dsp:txBody>
      <dsp:txXfrm>
        <a:off x="37867" y="2674549"/>
        <a:ext cx="6202786" cy="699976"/>
      </dsp:txXfrm>
    </dsp:sp>
    <dsp:sp modelId="{B9B1BCB3-B7B5-4C9E-9A66-4CDB0292F4E8}">
      <dsp:nvSpPr>
        <dsp:cNvPr id="0" name=""/>
        <dsp:cNvSpPr/>
      </dsp:nvSpPr>
      <dsp:spPr>
        <a:xfrm>
          <a:off x="0" y="3385374"/>
          <a:ext cx="6278520" cy="775710"/>
        </a:xfrm>
        <a:prstGeom prst="roundRect">
          <a:avLst/>
        </a:prstGeom>
        <a:solidFill>
          <a:schemeClr val="accent2">
            <a:hueOff val="-15812576"/>
            <a:satOff val="72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</a:t>
          </a:r>
          <a:r>
            <a:rPr lang="en-US" sz="1700" kern="1200" baseline="0" dirty="0"/>
            <a:t> Bible’s Big Story with reference to the core concepts and how this links into the teaching of Christianity.</a:t>
          </a:r>
          <a:endParaRPr lang="en-US" sz="1700" kern="1200" dirty="0"/>
        </a:p>
      </dsp:txBody>
      <dsp:txXfrm>
        <a:off x="37867" y="3423241"/>
        <a:ext cx="6202786" cy="699976"/>
      </dsp:txXfrm>
    </dsp:sp>
    <dsp:sp modelId="{DF3EA345-5E13-4793-9CB5-A7FFD7F61B81}">
      <dsp:nvSpPr>
        <dsp:cNvPr id="0" name=""/>
        <dsp:cNvSpPr/>
      </dsp:nvSpPr>
      <dsp:spPr>
        <a:xfrm>
          <a:off x="0" y="4210044"/>
          <a:ext cx="6278520" cy="775710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Where to find everything:  Units of learning/assessments/resources/who to speak to</a:t>
          </a:r>
        </a:p>
      </dsp:txBody>
      <dsp:txXfrm>
        <a:off x="37867" y="4247911"/>
        <a:ext cx="6202786" cy="699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947B4-37DB-4C24-B65D-3071F6F69E13}">
      <dsp:nvSpPr>
        <dsp:cNvPr id="0" name=""/>
        <dsp:cNvSpPr/>
      </dsp:nvSpPr>
      <dsp:spPr>
        <a:xfrm>
          <a:off x="0" y="696626"/>
          <a:ext cx="6391275" cy="9136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Ensure</a:t>
          </a:r>
          <a:r>
            <a:rPr lang="en-US" sz="2300" b="1" kern="1200" baseline="0" dirty="0"/>
            <a:t> pupils receive clear explanations.</a:t>
          </a:r>
          <a:endParaRPr lang="en-US" sz="2300" b="1" kern="1200" dirty="0"/>
        </a:p>
      </dsp:txBody>
      <dsp:txXfrm>
        <a:off x="44602" y="741228"/>
        <a:ext cx="6302071" cy="824474"/>
      </dsp:txXfrm>
    </dsp:sp>
    <dsp:sp modelId="{FA455A54-D2F9-499A-8652-99C61599E411}">
      <dsp:nvSpPr>
        <dsp:cNvPr id="0" name=""/>
        <dsp:cNvSpPr/>
      </dsp:nvSpPr>
      <dsp:spPr>
        <a:xfrm>
          <a:off x="0" y="1707283"/>
          <a:ext cx="6391275" cy="913678"/>
        </a:xfrm>
        <a:prstGeom prst="roundRect">
          <a:avLst/>
        </a:prstGeom>
        <a:solidFill>
          <a:schemeClr val="accent2">
            <a:hueOff val="-6588574"/>
            <a:satOff val="30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Supporting</a:t>
          </a:r>
          <a:r>
            <a:rPr lang="en-US" sz="2300" b="1" kern="1200" baseline="0" dirty="0"/>
            <a:t> growth in confidence with new material through scaffolded practice.</a:t>
          </a:r>
          <a:endParaRPr lang="en-US" sz="2300" b="1" kern="1200" dirty="0"/>
        </a:p>
      </dsp:txBody>
      <dsp:txXfrm>
        <a:off x="44602" y="1751885"/>
        <a:ext cx="6302071" cy="824474"/>
      </dsp:txXfrm>
    </dsp:sp>
    <dsp:sp modelId="{25F71BF2-FCB7-4760-AEE2-872D4499F031}">
      <dsp:nvSpPr>
        <dsp:cNvPr id="0" name=""/>
        <dsp:cNvSpPr/>
      </dsp:nvSpPr>
      <dsp:spPr>
        <a:xfrm>
          <a:off x="0" y="2644855"/>
          <a:ext cx="6391275" cy="913678"/>
        </a:xfrm>
        <a:prstGeom prst="roundRect">
          <a:avLst/>
        </a:prstGeom>
        <a:solidFill>
          <a:schemeClr val="accent2">
            <a:hueOff val="-13177148"/>
            <a:satOff val="6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Application</a:t>
          </a:r>
          <a:r>
            <a:rPr lang="en-US" sz="2300" b="1" kern="1200" baseline="0" dirty="0"/>
            <a:t> of new knowledge or skills.</a:t>
          </a:r>
          <a:endParaRPr lang="en-US" sz="2300" b="1" kern="1200" dirty="0"/>
        </a:p>
      </dsp:txBody>
      <dsp:txXfrm>
        <a:off x="44602" y="2689457"/>
        <a:ext cx="6302071" cy="824474"/>
      </dsp:txXfrm>
    </dsp:sp>
    <dsp:sp modelId="{430C6BDE-C21B-41B5-A0E1-9D66FC9FA84B}">
      <dsp:nvSpPr>
        <dsp:cNvPr id="0" name=""/>
        <dsp:cNvSpPr/>
      </dsp:nvSpPr>
      <dsp:spPr>
        <a:xfrm>
          <a:off x="0" y="3636382"/>
          <a:ext cx="6391275" cy="913678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Enabling</a:t>
          </a:r>
          <a:r>
            <a:rPr lang="en-US" sz="2300" b="1" kern="1200" baseline="0" dirty="0"/>
            <a:t> pupils to receive feedback on how to progress.</a:t>
          </a:r>
          <a:endParaRPr lang="en-US" sz="2300" b="1" kern="1200" dirty="0"/>
        </a:p>
      </dsp:txBody>
      <dsp:txXfrm>
        <a:off x="44602" y="3680984"/>
        <a:ext cx="6302071" cy="824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947B4-37DB-4C24-B65D-3071F6F69E13}">
      <dsp:nvSpPr>
        <dsp:cNvPr id="0" name=""/>
        <dsp:cNvSpPr/>
      </dsp:nvSpPr>
      <dsp:spPr>
        <a:xfrm>
          <a:off x="0" y="311739"/>
          <a:ext cx="6391275" cy="873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Who has access</a:t>
          </a:r>
          <a:r>
            <a:rPr lang="en-US" sz="2200" b="1" kern="1200" baseline="0" dirty="0"/>
            <a:t> to a digital device?</a:t>
          </a:r>
          <a:endParaRPr lang="en-US" sz="2200" b="1" kern="1200" dirty="0"/>
        </a:p>
      </dsp:txBody>
      <dsp:txXfrm>
        <a:off x="42663" y="354402"/>
        <a:ext cx="6305949" cy="788627"/>
      </dsp:txXfrm>
    </dsp:sp>
    <dsp:sp modelId="{FA455A54-D2F9-499A-8652-99C61599E411}">
      <dsp:nvSpPr>
        <dsp:cNvPr id="0" name=""/>
        <dsp:cNvSpPr/>
      </dsp:nvSpPr>
      <dsp:spPr>
        <a:xfrm>
          <a:off x="0" y="1278455"/>
          <a:ext cx="6391275" cy="873953"/>
        </a:xfrm>
        <a:prstGeom prst="roundRect">
          <a:avLst/>
        </a:prstGeom>
        <a:solidFill>
          <a:schemeClr val="accent2">
            <a:hueOff val="-4941430"/>
            <a:satOff val="225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What interactive platform is being used and can all stake holders use it and  access it?</a:t>
          </a:r>
        </a:p>
      </dsp:txBody>
      <dsp:txXfrm>
        <a:off x="42663" y="1321118"/>
        <a:ext cx="6305949" cy="788627"/>
      </dsp:txXfrm>
    </dsp:sp>
    <dsp:sp modelId="{25F71BF2-FCB7-4760-AEE2-872D4499F031}">
      <dsp:nvSpPr>
        <dsp:cNvPr id="0" name=""/>
        <dsp:cNvSpPr/>
      </dsp:nvSpPr>
      <dsp:spPr>
        <a:xfrm>
          <a:off x="0" y="2183984"/>
          <a:ext cx="6391275" cy="873953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What does your school remote learning policy ask of you as an RE lead?</a:t>
          </a:r>
        </a:p>
      </dsp:txBody>
      <dsp:txXfrm>
        <a:off x="42663" y="2226647"/>
        <a:ext cx="6305949" cy="788627"/>
      </dsp:txXfrm>
    </dsp:sp>
    <dsp:sp modelId="{430C6BDE-C21B-41B5-A0E1-9D66FC9FA84B}">
      <dsp:nvSpPr>
        <dsp:cNvPr id="0" name=""/>
        <dsp:cNvSpPr/>
      </dsp:nvSpPr>
      <dsp:spPr>
        <a:xfrm>
          <a:off x="0" y="3094018"/>
          <a:ext cx="6391275" cy="873953"/>
        </a:xfrm>
        <a:prstGeom prst="roundRect">
          <a:avLst/>
        </a:prstGeom>
        <a:solidFill>
          <a:schemeClr val="accent2">
            <a:hueOff val="-14824290"/>
            <a:satOff val="676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Live lessons or recorded lessons?</a:t>
          </a:r>
        </a:p>
      </dsp:txBody>
      <dsp:txXfrm>
        <a:off x="42663" y="3136681"/>
        <a:ext cx="6305949" cy="788627"/>
      </dsp:txXfrm>
    </dsp:sp>
    <dsp:sp modelId="{1754D791-C3F6-4EF7-BB4E-5D3F7CBD2646}">
      <dsp:nvSpPr>
        <dsp:cNvPr id="0" name=""/>
        <dsp:cNvSpPr/>
      </dsp:nvSpPr>
      <dsp:spPr>
        <a:xfrm>
          <a:off x="0" y="4012785"/>
          <a:ext cx="6391275" cy="873953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Blended learning – what is expected and how do I keep this </a:t>
          </a:r>
          <a:r>
            <a:rPr lang="en-US" sz="2200" b="1" kern="1200" dirty="0" err="1"/>
            <a:t>achieveable</a:t>
          </a:r>
          <a:r>
            <a:rPr lang="en-US" sz="2200" b="1" kern="1200" dirty="0"/>
            <a:t> for all staff?</a:t>
          </a:r>
        </a:p>
      </dsp:txBody>
      <dsp:txXfrm>
        <a:off x="42663" y="4055448"/>
        <a:ext cx="6305949" cy="788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5A0B808-951F-437D-961A-1D706418363A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DE3B7D8-CBAE-436E-9D7E-C7A8D0BD6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49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3B7D8-CBAE-436E-9D7E-C7A8D0BD6492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98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4BB471B-C5BB-40BA-89DA-0C6750D7113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C420E23-3A8F-4264-8BC3-6E899DB6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16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471B-C5BB-40BA-89DA-0C6750D7113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0E23-3A8F-4264-8BC3-6E899DB6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39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471B-C5BB-40BA-89DA-0C6750D7113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0E23-3A8F-4264-8BC3-6E899DB6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06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471B-C5BB-40BA-89DA-0C6750D7113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0E23-3A8F-4264-8BC3-6E899DB6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235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471B-C5BB-40BA-89DA-0C6750D7113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0E23-3A8F-4264-8BC3-6E899DB6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17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471B-C5BB-40BA-89DA-0C6750D7113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0E23-3A8F-4264-8BC3-6E899DB6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954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471B-C5BB-40BA-89DA-0C6750D7113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0E23-3A8F-4264-8BC3-6E899DB6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10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4BB471B-C5BB-40BA-89DA-0C6750D7113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0E23-3A8F-4264-8BC3-6E899DB6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56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4BB471B-C5BB-40BA-89DA-0C6750D7113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0E23-3A8F-4264-8BC3-6E899DB6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972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BE52F3F-3A73-4B3F-8BAD-85A90358B562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7773A92-5F3E-43B4-9CFB-EC500D2C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36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2F3F-3A73-4B3F-8BAD-85A90358B562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3A92-5F3E-43B4-9CFB-EC500D2C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65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471B-C5BB-40BA-89DA-0C6750D7113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0E23-3A8F-4264-8BC3-6E899DB6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270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2F3F-3A73-4B3F-8BAD-85A90358B562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3A92-5F3E-43B4-9CFB-EC500D2C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670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2F3F-3A73-4B3F-8BAD-85A90358B562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3A92-5F3E-43B4-9CFB-EC500D2C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989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2F3F-3A73-4B3F-8BAD-85A90358B562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3A92-5F3E-43B4-9CFB-EC500D2C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196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2F3F-3A73-4B3F-8BAD-85A90358B562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3A92-5F3E-43B4-9CFB-EC500D2C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679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2F3F-3A73-4B3F-8BAD-85A90358B562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3A92-5F3E-43B4-9CFB-EC500D2C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977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2F3F-3A73-4B3F-8BAD-85A90358B562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3A92-5F3E-43B4-9CFB-EC500D2C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026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2F3F-3A73-4B3F-8BAD-85A90358B562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3A92-5F3E-43B4-9CFB-EC500D2C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084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2F3F-3A73-4B3F-8BAD-85A90358B562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3A92-5F3E-43B4-9CFB-EC500D2C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995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2F3F-3A73-4B3F-8BAD-85A90358B562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3A92-5F3E-43B4-9CFB-EC500D2C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951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2F3F-3A73-4B3F-8BAD-85A90358B562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3A92-5F3E-43B4-9CFB-EC500D2C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52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471B-C5BB-40BA-89DA-0C6750D7113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0E23-3A8F-4264-8BC3-6E899DB6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662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2F3F-3A73-4B3F-8BAD-85A90358B562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3A92-5F3E-43B4-9CFB-EC500D2C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425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2F3F-3A73-4B3F-8BAD-85A90358B562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3A92-5F3E-43B4-9CFB-EC500D2C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506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2F3F-3A73-4B3F-8BAD-85A90358B562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3A92-5F3E-43B4-9CFB-EC500D2C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411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BE52F3F-3A73-4B3F-8BAD-85A90358B562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3A92-5F3E-43B4-9CFB-EC500D2C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02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BE52F3F-3A73-4B3F-8BAD-85A90358B562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3A92-5F3E-43B4-9CFB-EC500D2C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53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B760-0754-48BE-9E98-4550B8BDE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76789-4A61-4C66-874C-55AD8016B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4F95F-393E-4C6A-A9BC-7A3794A1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2F3F-3A73-4B3F-8BAD-85A90358B562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408D-4947-4749-8F11-48D20425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2A9D6-641A-4D9C-BDAA-5DB78438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3A92-5F3E-43B4-9CFB-EC500D2C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155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B68E5-807B-467F-AF2F-9E88F313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4AB4-244A-4D06-B488-301EE234E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F9555-3497-4F86-A7AE-1FBC7E13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2F3F-3A73-4B3F-8BAD-85A90358B562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5BD69-F422-46EF-A5E5-6BB666013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F8306-45DF-4834-AFF7-68360CE4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3A92-5F3E-43B4-9CFB-EC500D2C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4678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D85E-7CE5-4BFB-8D78-3D81EE140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73301-6313-4373-ACCF-A835C96A8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E7123-DCE1-4BF6-8CFB-CC92BCDEE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2F3F-3A73-4B3F-8BAD-85A90358B562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BB654-B1B8-4819-8D32-D239E8D6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C842F-C4DB-4FD3-8D8C-933F534B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3A92-5F3E-43B4-9CFB-EC500D2C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847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A1C78-A4AA-4FDB-8AC8-4D702D55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EDF1B-C9C4-4F63-A0F3-F457ADCD9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18FD7-6763-4626-821F-4FCA223ED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A57EA-CD73-4887-96F8-8D14ED41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2F3F-3A73-4B3F-8BAD-85A90358B562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8142-EB1C-4C02-8FBA-8E81A9F1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01F08-56E9-4C82-83BF-E056EE705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3A92-5F3E-43B4-9CFB-EC500D2C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716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8BD2E-2E8C-44DA-B876-863668D3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7C5F2-26F2-4FF9-8A6E-9857AF796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EEB96-EEAA-48F1-B0E5-8707A1B0E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666C81-938F-4B9C-AC02-3BECE8808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BEBAAD-0EDF-4463-9183-13FEFDC41C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8B2237-7935-4106-9A23-0D1EE252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2F3F-3A73-4B3F-8BAD-85A90358B562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81C530-A73B-458C-8EFE-91DD43BB3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AE0C81-F902-4704-8539-1B04A044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3A92-5F3E-43B4-9CFB-EC500D2C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97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471B-C5BB-40BA-89DA-0C6750D7113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0E23-3A8F-4264-8BC3-6E899DB6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268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27680-F625-433A-B2F7-BEBDD612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01496-9DC6-45E8-9C2A-892914C2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2F3F-3A73-4B3F-8BAD-85A90358B562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25C0A-8497-42DD-B604-B9DA155A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1AE22-A0B1-4B56-8CE9-21C3C503A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3A92-5F3E-43B4-9CFB-EC500D2C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1984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9EE4D1-E692-4442-B7EA-FC96FFD1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2F3F-3A73-4B3F-8BAD-85A90358B562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99FD1B-B868-452B-83C5-38F723465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1539C-F18D-476D-B2FF-A9426C59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3A92-5F3E-43B4-9CFB-EC500D2C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614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BECF0-C57B-4591-B24A-6E51C805F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369E8-FC4C-44C7-A1E5-8AD69F842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29AE1-FDCF-4F71-8C9E-4A1CFCEEB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E8509-BAC8-443B-A484-2CDBF0F8B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2F3F-3A73-4B3F-8BAD-85A90358B562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34299-9ADF-4ECB-B550-8E14EE0BC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0B888-5972-40F2-8309-F8231516A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3A92-5F3E-43B4-9CFB-EC500D2C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1365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ABEEE-1E3B-4F4A-B2EA-5BAD52424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E5A991-B9FC-4E02-847F-2E32A7D67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5865D-3B06-40E1-A65C-F266E7168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B6E45-9DBE-40F1-AA46-738DFAFB3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2F3F-3A73-4B3F-8BAD-85A90358B562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76557-C099-4DD1-AC89-F018D17AF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D3F0E-A830-451D-A285-2D5538FCB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3A92-5F3E-43B4-9CFB-EC500D2C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2875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80B4B-A569-4D4B-9B07-45067B7A4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6B9A75-9356-4A0A-A32E-C6480FE7D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97431-27B9-4C3E-B463-B0040E9A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2F3F-3A73-4B3F-8BAD-85A90358B562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0BBCA-8A0F-40C0-986C-74A45B2F5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254C4-66D9-4DA8-9F83-5F3B3A15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3A92-5F3E-43B4-9CFB-EC500D2C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5250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F03D80-4A4B-41EF-BDF5-66532AA6B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0114B-4F13-4911-B09E-269FBE5C5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621FE-F34F-442F-A925-7FC65B224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2F3F-3A73-4B3F-8BAD-85A90358B562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4DF35-F6F4-41AE-A14B-510B825E8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F1C1B-3925-4A79-85EC-0F5F2E31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3A92-5F3E-43B4-9CFB-EC500D2C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32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471B-C5BB-40BA-89DA-0C6750D7113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0E23-3A8F-4264-8BC3-6E899DB6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9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471B-C5BB-40BA-89DA-0C6750D7113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0E23-3A8F-4264-8BC3-6E899DB6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24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471B-C5BB-40BA-89DA-0C6750D7113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0E23-3A8F-4264-8BC3-6E899DB6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18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471B-C5BB-40BA-89DA-0C6750D7113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0E23-3A8F-4264-8BC3-6E899DB6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85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471B-C5BB-40BA-89DA-0C6750D7113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0E23-3A8F-4264-8BC3-6E899DB6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8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4BB471B-C5BB-40BA-89DA-0C6750D7113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C420E23-3A8F-4264-8BC3-6E899DB6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11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BE52F3F-3A73-4B3F-8BAD-85A90358B562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7773A92-5F3E-43B4-9CFB-EC500D2C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52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91F131-1C08-4FB4-AE65-53970A6EE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714D7-1EDC-4CAF-81E5-982C31A6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74A21-B737-4286-8102-BF2F047D6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471B-C5BB-40BA-89DA-0C6750D7113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5E31A-7D90-4FCA-8631-766189CD6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DB00B-2CAA-462B-BD60-C4CD08C6B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20E23-3A8F-4264-8BC3-6E899DB65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50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dSs3wpycpl4&amp;feature=youtu.be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request.org.uk/" TargetMode="External"/><Relationship Id="rId2" Type="http://schemas.openxmlformats.org/officeDocument/2006/relationships/hyperlink" Target="https://www.reonline.org.uk/specials/places-of-worship/christianity_orthodox_video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ewishmuseum.org.uk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programmes/articles/1pYRg2f202rqWHrp3ywhTyX/religions-of-the-world" TargetMode="External"/><Relationship Id="rId7" Type="http://schemas.openxmlformats.org/officeDocument/2006/relationships/hyperlink" Target="https://www.bbc.co.uk/teach/ks2-religious-studies/z6pbqp3" TargetMode="External"/><Relationship Id="rId2" Type="http://schemas.openxmlformats.org/officeDocument/2006/relationships/hyperlink" Target="https://www.bbc.co.uk/cbeebies/shows/lets-celebra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.uk/bitesize/subjects/z7hs34j" TargetMode="External"/><Relationship Id="rId5" Type="http://schemas.openxmlformats.org/officeDocument/2006/relationships/hyperlink" Target="https://www.bbc.co.uk/programmes/b05pc1c9/episodes/guide" TargetMode="External"/><Relationship Id="rId4" Type="http://schemas.openxmlformats.org/officeDocument/2006/relationships/hyperlink" Target="https://www.bbc.co.uk/bitesize/subjects/zxnygk7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ra.org.uk/tv-radio-resources/?keyword=christianity&amp;content_type=era_ss_resource&amp;subject=&amp;board=&amp;level=" TargetMode="External"/><Relationship Id="rId2" Type="http://schemas.openxmlformats.org/officeDocument/2006/relationships/hyperlink" Target="https://www.natre.org.uk/about-natre/free-resources-for-you-and-your-pupil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dbs.co.uk/re-worship/re/re-resources-covid-19-pandemic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bs.co.uk/re-worship/re/training-ppt-and-supporting-documents/" TargetMode="External"/><Relationship Id="rId2" Type="http://schemas.openxmlformats.org/officeDocument/2006/relationships/hyperlink" Target="https://www.ldbs.co.uk/re-worship/re/re-units-learnin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avid.hampshire@interfaith.org.uk" TargetMode="External"/><Relationship Id="rId4" Type="http://schemas.openxmlformats.org/officeDocument/2006/relationships/hyperlink" Target="https://www.interfaithweek.org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re.org.uk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A4CBBE-40BB-4051-BC73-28969EEBD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16" y="973668"/>
            <a:ext cx="9057951" cy="70696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2020 -2021</a:t>
            </a:r>
            <a:br>
              <a:rPr lang="en-GB" b="1" dirty="0"/>
            </a:br>
            <a:r>
              <a:rPr lang="en-GB" b="1" dirty="0"/>
              <a:t>Autumn term RE network meeting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1F6531-601F-46A9-951A-A1091E891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788" y="2603499"/>
            <a:ext cx="10543592" cy="3909267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b="1" dirty="0"/>
              <a:t>Agenda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Starting the new year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Catch up – dos and don’ts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Keeping RE ‘alive’ in the </a:t>
            </a:r>
            <a:r>
              <a:rPr lang="en-GB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climate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Updates:  National and local</a:t>
            </a:r>
          </a:p>
        </p:txBody>
      </p:sp>
    </p:spTree>
    <p:extLst>
      <p:ext uri="{BB962C8B-B14F-4D97-AF65-F5344CB8AC3E}">
        <p14:creationId xmlns:p14="http://schemas.microsoft.com/office/powerpoint/2010/main" val="256665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450EC-2098-4D4B-AF77-15678B3D8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/>
              <a:t>Key things to re-visit with all staff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C070B-9871-43B6-8301-F96607F7B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407" y="3598836"/>
            <a:ext cx="3880020" cy="2895599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How to secure high quality RE in the school.</a:t>
            </a:r>
          </a:p>
        </p:txBody>
      </p:sp>
      <p:pic>
        <p:nvPicPr>
          <p:cNvPr id="7174" name="Picture 6" descr="Image result for locked box and key image colour">
            <a:extLst>
              <a:ext uri="{FF2B5EF4-FFF2-40B4-BE49-F238E27FC236}">
                <a16:creationId xmlns:a16="http://schemas.microsoft.com/office/drawing/2014/main" id="{85D83248-1527-4940-A1E1-3785E6C2A5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546" y="1916326"/>
            <a:ext cx="3950685" cy="371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910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3A66C-08E7-4179-AF1A-92AFB55C2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A </a:t>
            </a:r>
            <a:r>
              <a:rPr lang="en-GB" b="1" dirty="0"/>
              <a:t>high-quality</a:t>
            </a:r>
            <a:r>
              <a:rPr lang="en-GB" dirty="0"/>
              <a:t> sequential RE programme.</a:t>
            </a:r>
          </a:p>
          <a:p>
            <a:r>
              <a:rPr lang="en-GB" dirty="0"/>
              <a:t>A study of Christianity as a </a:t>
            </a:r>
            <a:r>
              <a:rPr lang="en-GB" b="1" dirty="0"/>
              <a:t>living</a:t>
            </a:r>
            <a:r>
              <a:rPr lang="en-GB" dirty="0"/>
              <a:t> and </a:t>
            </a:r>
            <a:r>
              <a:rPr lang="en-GB" b="1" dirty="0"/>
              <a:t>diverse faith</a:t>
            </a:r>
            <a:r>
              <a:rPr lang="en-GB" dirty="0"/>
              <a:t>, focused on the teaching of Jesus and the Church.</a:t>
            </a:r>
          </a:p>
          <a:p>
            <a:r>
              <a:rPr lang="en-GB" b="1" dirty="0"/>
              <a:t>Sequenced learning </a:t>
            </a:r>
            <a:r>
              <a:rPr lang="en-GB" dirty="0"/>
              <a:t>about a </a:t>
            </a:r>
            <a:r>
              <a:rPr lang="en-GB" b="1" dirty="0"/>
              <a:t>range</a:t>
            </a:r>
            <a:r>
              <a:rPr lang="en-GB" dirty="0"/>
              <a:t> of </a:t>
            </a:r>
            <a:r>
              <a:rPr lang="en-GB" b="1" dirty="0"/>
              <a:t>religions</a:t>
            </a:r>
            <a:r>
              <a:rPr lang="en-GB" dirty="0"/>
              <a:t> and </a:t>
            </a:r>
            <a:r>
              <a:rPr lang="en-GB" b="1" dirty="0"/>
              <a:t>worldviews</a:t>
            </a:r>
            <a:r>
              <a:rPr lang="en-GB" dirty="0"/>
              <a:t> fostering </a:t>
            </a:r>
            <a:r>
              <a:rPr lang="en-GB" b="1" dirty="0"/>
              <a:t>respect</a:t>
            </a:r>
            <a:r>
              <a:rPr lang="en-GB" dirty="0"/>
              <a:t> for others.</a:t>
            </a:r>
          </a:p>
          <a:p>
            <a:r>
              <a:rPr lang="en-GB" b="1" dirty="0"/>
              <a:t>RE must </a:t>
            </a:r>
            <a:r>
              <a:rPr lang="en-GB" dirty="0"/>
              <a:t>be taught in accordance with the </a:t>
            </a:r>
            <a:r>
              <a:rPr lang="en-GB" b="1" dirty="0"/>
              <a:t>trust deed </a:t>
            </a:r>
            <a:r>
              <a:rPr lang="en-GB" dirty="0"/>
              <a:t>of the school.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E5117-9027-46AE-9250-E1F9495F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1293342"/>
            <a:ext cx="2793158" cy="4731538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 statement of entitlement</a:t>
            </a:r>
          </a:p>
        </p:txBody>
      </p:sp>
    </p:spTree>
    <p:extLst>
      <p:ext uri="{BB962C8B-B14F-4D97-AF65-F5344CB8AC3E}">
        <p14:creationId xmlns:p14="http://schemas.microsoft.com/office/powerpoint/2010/main" val="416173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46580-6C2B-4C18-ACD2-2FE9F089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146" y="1186249"/>
            <a:ext cx="5190066" cy="51568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100" b="1" dirty="0"/>
              <a:t>A curriculum that:</a:t>
            </a:r>
          </a:p>
          <a:p>
            <a:r>
              <a:rPr lang="en-GB" dirty="0"/>
              <a:t>has a </a:t>
            </a:r>
            <a:r>
              <a:rPr lang="en-GB" b="1" dirty="0"/>
              <a:t>high profile </a:t>
            </a:r>
            <a:r>
              <a:rPr lang="en-GB" dirty="0"/>
              <a:t>within the whole school </a:t>
            </a:r>
            <a:r>
              <a:rPr lang="en-GB" b="1" dirty="0"/>
              <a:t>curriculum</a:t>
            </a:r>
            <a:r>
              <a:rPr lang="en-GB" dirty="0"/>
              <a:t> and is seen as a </a:t>
            </a:r>
            <a:r>
              <a:rPr lang="en-GB" b="1" dirty="0"/>
              <a:t>priority</a:t>
            </a:r>
            <a:r>
              <a:rPr lang="en-GB" dirty="0"/>
              <a:t> for senior leaders;</a:t>
            </a:r>
          </a:p>
          <a:p>
            <a:r>
              <a:rPr lang="en-GB" b="1" dirty="0"/>
              <a:t>contributes</a:t>
            </a:r>
            <a:r>
              <a:rPr lang="en-GB" dirty="0"/>
              <a:t> to an </a:t>
            </a:r>
            <a:r>
              <a:rPr lang="en-GB" b="1" dirty="0"/>
              <a:t>understanding </a:t>
            </a:r>
            <a:r>
              <a:rPr lang="en-GB" dirty="0"/>
              <a:t>of British values and spiritual, moral, social and cultural development;</a:t>
            </a:r>
          </a:p>
          <a:p>
            <a:r>
              <a:rPr lang="en-GB" b="1" dirty="0"/>
              <a:t>enables </a:t>
            </a:r>
            <a:r>
              <a:rPr lang="en-GB" dirty="0"/>
              <a:t>pupils to acquire a rich, deep knowledge and understanding of</a:t>
            </a:r>
            <a:r>
              <a:rPr lang="en-GB" b="1" dirty="0"/>
              <a:t> Christian belief and practice</a:t>
            </a:r>
            <a:r>
              <a:rPr lang="en-GB" dirty="0"/>
              <a:t>, this should include the ways in which it is </a:t>
            </a:r>
            <a:r>
              <a:rPr lang="en-GB" b="1" dirty="0"/>
              <a:t>unique and diverse;</a:t>
            </a:r>
          </a:p>
          <a:p>
            <a:r>
              <a:rPr lang="en-GB" b="1" dirty="0"/>
              <a:t>engages</a:t>
            </a:r>
            <a:r>
              <a:rPr lang="en-GB" dirty="0"/>
              <a:t> with </a:t>
            </a:r>
            <a:r>
              <a:rPr lang="en-GB" b="1" dirty="0"/>
              <a:t>Biblical text </a:t>
            </a:r>
            <a:r>
              <a:rPr lang="en-GB" dirty="0"/>
              <a:t>and </a:t>
            </a:r>
            <a:r>
              <a:rPr lang="en-GB" b="1" dirty="0"/>
              <a:t>theological ideas;</a:t>
            </a:r>
          </a:p>
          <a:p>
            <a:r>
              <a:rPr lang="en-GB" b="1" dirty="0"/>
              <a:t>exploration </a:t>
            </a:r>
            <a:r>
              <a:rPr lang="en-GB" dirty="0"/>
              <a:t>of </a:t>
            </a:r>
            <a:r>
              <a:rPr lang="en-GB" b="1" dirty="0"/>
              <a:t>core concepts </a:t>
            </a:r>
            <a:r>
              <a:rPr lang="en-GB" dirty="0"/>
              <a:t>and </a:t>
            </a:r>
            <a:r>
              <a:rPr lang="en-GB" b="1" dirty="0"/>
              <a:t>questions;</a:t>
            </a:r>
          </a:p>
          <a:p>
            <a:r>
              <a:rPr lang="en-GB" b="1" dirty="0"/>
              <a:t>provides</a:t>
            </a:r>
            <a:r>
              <a:rPr lang="en-GB" dirty="0"/>
              <a:t> opportunities for </a:t>
            </a:r>
            <a:r>
              <a:rPr lang="en-GB" b="1" dirty="0"/>
              <a:t>informed dialogue </a:t>
            </a:r>
            <a:r>
              <a:rPr lang="en-GB" dirty="0"/>
              <a:t>with a range of </a:t>
            </a:r>
            <a:r>
              <a:rPr lang="en-GB" b="1" dirty="0"/>
              <a:t>religions and worldviews;</a:t>
            </a:r>
          </a:p>
          <a:p>
            <a:r>
              <a:rPr lang="en-GB" b="1" dirty="0"/>
              <a:t>provides</a:t>
            </a:r>
            <a:r>
              <a:rPr lang="en-GB" dirty="0"/>
              <a:t> opportunity to understand the </a:t>
            </a:r>
            <a:r>
              <a:rPr lang="en-GB" b="1" dirty="0"/>
              <a:t>role of foundational texts, beliefs, rituals </a:t>
            </a:r>
            <a:r>
              <a:rPr lang="en-GB" dirty="0"/>
              <a:t>and </a:t>
            </a:r>
            <a:r>
              <a:rPr lang="en-GB" b="1" dirty="0"/>
              <a:t>practices </a:t>
            </a:r>
            <a:r>
              <a:rPr lang="en-GB" dirty="0"/>
              <a:t>and how they help </a:t>
            </a:r>
            <a:r>
              <a:rPr lang="en-GB" b="1" dirty="0"/>
              <a:t>form</a:t>
            </a:r>
            <a:r>
              <a:rPr lang="en-GB" dirty="0"/>
              <a:t> </a:t>
            </a:r>
            <a:r>
              <a:rPr lang="en-GB" b="1" dirty="0"/>
              <a:t>identity </a:t>
            </a:r>
            <a:r>
              <a:rPr lang="en-GB" dirty="0"/>
              <a:t>in a range of </a:t>
            </a:r>
            <a:r>
              <a:rPr lang="en-GB" b="1" dirty="0"/>
              <a:t>religions </a:t>
            </a:r>
            <a:r>
              <a:rPr lang="en-GB" dirty="0"/>
              <a:t>and</a:t>
            </a:r>
            <a:r>
              <a:rPr lang="en-GB" b="1" dirty="0"/>
              <a:t> worldviews.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1605C-2D59-4C9C-9D04-80098DA39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3" y="733168"/>
            <a:ext cx="3153435" cy="5291711"/>
          </a:xfrm>
        </p:spPr>
        <p:txBody>
          <a:bodyPr>
            <a:normAutofit/>
          </a:bodyPr>
          <a:lstStyle/>
          <a:p>
            <a:endParaRPr lang="en-GB" sz="2800" b="1" dirty="0">
              <a:solidFill>
                <a:schemeClr val="bg1"/>
              </a:solidFill>
            </a:endParaRPr>
          </a:p>
          <a:p>
            <a:endParaRPr lang="en-GB" sz="2800" b="1" dirty="0">
              <a:solidFill>
                <a:schemeClr val="bg1"/>
              </a:solidFill>
            </a:endParaRPr>
          </a:p>
          <a:p>
            <a:r>
              <a:rPr lang="en-GB" sz="2800" b="1" dirty="0">
                <a:solidFill>
                  <a:schemeClr val="bg1"/>
                </a:solidFill>
              </a:rPr>
              <a:t>What can pupils and their families expect from the RE curriculum?</a:t>
            </a:r>
          </a:p>
        </p:txBody>
      </p:sp>
    </p:spTree>
    <p:extLst>
      <p:ext uri="{BB962C8B-B14F-4D97-AF65-F5344CB8AC3E}">
        <p14:creationId xmlns:p14="http://schemas.microsoft.com/office/powerpoint/2010/main" val="262169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DCA89-6343-458B-A53D-927BFDA9D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Outcomes:</a:t>
            </a:r>
          </a:p>
          <a:p>
            <a:r>
              <a:rPr lang="en-GB" sz="2400" dirty="0"/>
              <a:t>Significant progress.</a:t>
            </a:r>
          </a:p>
          <a:p>
            <a:r>
              <a:rPr lang="en-GB" sz="2400" dirty="0"/>
              <a:t>High attainment.</a:t>
            </a:r>
          </a:p>
          <a:p>
            <a:r>
              <a:rPr lang="en-GB" sz="2400" dirty="0"/>
              <a:t>Pupils that are confidently religiously literate.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A47B7-47A9-4FE9-9A2D-E4B076225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3" y="1161536"/>
            <a:ext cx="3268765" cy="4863344"/>
          </a:xfrm>
        </p:spPr>
        <p:txBody>
          <a:bodyPr/>
          <a:lstStyle/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</a:rPr>
              <a:t>What can pupils and their families expect from the RE curriculum?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66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DCA89-6343-458B-A53D-927BFDA9D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/>
              <a:t>Learning activities:</a:t>
            </a:r>
          </a:p>
          <a:p>
            <a:r>
              <a:rPr lang="en-GB" sz="2400" dirty="0"/>
              <a:t>Must provide fully for the needs of all pupils.</a:t>
            </a:r>
          </a:p>
          <a:p>
            <a:r>
              <a:rPr lang="en-GB" sz="2400" dirty="0"/>
              <a:t>Pupils should develop a wide range of skills.</a:t>
            </a:r>
          </a:p>
          <a:p>
            <a:r>
              <a:rPr lang="en-GB" sz="2400" dirty="0"/>
              <a:t>Pupils should have a safe space to explore their own views.</a:t>
            </a:r>
          </a:p>
          <a:p>
            <a:endParaRPr lang="en-GB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A47B7-47A9-4FE9-9A2D-E4B076225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3" y="1161536"/>
            <a:ext cx="3268765" cy="4863344"/>
          </a:xfrm>
        </p:spPr>
        <p:txBody>
          <a:bodyPr/>
          <a:lstStyle/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</a:rPr>
              <a:t>What can pupils and their families expect from the RE curriculum?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78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E8F29-7347-4043-88E4-CD93F7091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146" y="1145061"/>
            <a:ext cx="5190066" cy="5115696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RE </a:t>
            </a:r>
            <a:r>
              <a:rPr lang="en-GB" dirty="0"/>
              <a:t>is an </a:t>
            </a:r>
            <a:r>
              <a:rPr lang="en-GB" b="1" dirty="0"/>
              <a:t>academic</a:t>
            </a:r>
            <a:r>
              <a:rPr lang="en-GB" dirty="0"/>
              <a:t> subject.</a:t>
            </a:r>
          </a:p>
          <a:p>
            <a:r>
              <a:rPr lang="en-GB" b="1" dirty="0"/>
              <a:t>Balanced</a:t>
            </a:r>
            <a:r>
              <a:rPr lang="en-GB" dirty="0"/>
              <a:t> RE curriculum.</a:t>
            </a:r>
          </a:p>
          <a:p>
            <a:r>
              <a:rPr lang="en-GB" dirty="0"/>
              <a:t>A </a:t>
            </a:r>
            <a:r>
              <a:rPr lang="en-GB" b="1" dirty="0"/>
              <a:t>coherent curriculum </a:t>
            </a:r>
            <a:r>
              <a:rPr lang="en-GB" dirty="0"/>
              <a:t>that enables progress through </a:t>
            </a:r>
            <a:r>
              <a:rPr lang="en-GB" b="1" dirty="0"/>
              <a:t>ordered and sequential learning </a:t>
            </a:r>
            <a:r>
              <a:rPr lang="en-GB" dirty="0"/>
              <a:t>developing both knowledge and skills.</a:t>
            </a:r>
          </a:p>
          <a:p>
            <a:r>
              <a:rPr lang="en-GB" dirty="0"/>
              <a:t>Clear </a:t>
            </a:r>
            <a:r>
              <a:rPr lang="en-GB" b="1" dirty="0"/>
              <a:t>curriculum vision and intent, </a:t>
            </a:r>
            <a:r>
              <a:rPr lang="en-GB" dirty="0"/>
              <a:t>a structure for </a:t>
            </a:r>
            <a:r>
              <a:rPr lang="en-GB" b="1" dirty="0"/>
              <a:t>implementation</a:t>
            </a:r>
            <a:r>
              <a:rPr lang="en-GB" dirty="0"/>
              <a:t> and provision and a process for evaluating </a:t>
            </a:r>
            <a:r>
              <a:rPr lang="en-GB" b="1" dirty="0"/>
              <a:t>impact.</a:t>
            </a:r>
          </a:p>
          <a:p>
            <a:r>
              <a:rPr lang="en-GB" sz="1800" dirty="0">
                <a:latin typeface="Century Gothic" panose="020B0502020202020204" pitchFamily="34" charset="0"/>
              </a:rPr>
              <a:t>Teaching of </a:t>
            </a:r>
            <a:r>
              <a:rPr lang="en-GB" sz="1800" b="1" dirty="0">
                <a:latin typeface="Century Gothic" panose="020B0502020202020204" pitchFamily="34" charset="0"/>
              </a:rPr>
              <a:t>Christianity</a:t>
            </a:r>
            <a:r>
              <a:rPr lang="en-GB" sz="1800" dirty="0">
                <a:latin typeface="Century Gothic" panose="020B0502020202020204" pitchFamily="34" charset="0"/>
              </a:rPr>
              <a:t> – at least 50% of the curriculum.</a:t>
            </a:r>
          </a:p>
          <a:p>
            <a:r>
              <a:rPr lang="en-GB" sz="1800" b="1" dirty="0">
                <a:latin typeface="Century Gothic" panose="020B0502020202020204" pitchFamily="34" charset="0"/>
              </a:rPr>
              <a:t>10% </a:t>
            </a:r>
            <a:r>
              <a:rPr lang="en-GB" sz="1800" dirty="0">
                <a:latin typeface="Century Gothic" panose="020B0502020202020204" pitchFamily="34" charset="0"/>
              </a:rPr>
              <a:t>curriculum time on RE.  No less than 5%.</a:t>
            </a:r>
          </a:p>
          <a:p>
            <a:r>
              <a:rPr lang="en-GB" sz="1800" dirty="0">
                <a:latin typeface="Century Gothic" panose="020B0502020202020204" pitchFamily="34" charset="0"/>
              </a:rPr>
              <a:t>At least </a:t>
            </a:r>
            <a:r>
              <a:rPr lang="en-GB" sz="1800" b="1" dirty="0">
                <a:latin typeface="Century Gothic" panose="020B0502020202020204" pitchFamily="34" charset="0"/>
              </a:rPr>
              <a:t>one member </a:t>
            </a:r>
            <a:r>
              <a:rPr lang="en-GB" sz="1800" dirty="0">
                <a:latin typeface="Century Gothic" panose="020B0502020202020204" pitchFamily="34" charset="0"/>
              </a:rPr>
              <a:t>of staff having specialist RE training or qualifications.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6EE39-BA38-4789-B725-18F9EA11E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1145060"/>
            <a:ext cx="2793158" cy="487982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Curriculum statement: </a:t>
            </a:r>
          </a:p>
          <a:p>
            <a:endParaRPr lang="en-GB" sz="2800" b="1" dirty="0">
              <a:solidFill>
                <a:schemeClr val="bg1"/>
              </a:solidFill>
            </a:endParaRPr>
          </a:p>
          <a:p>
            <a:r>
              <a:rPr lang="en-GB" sz="2800" b="1" dirty="0">
                <a:solidFill>
                  <a:schemeClr val="bg1"/>
                </a:solidFill>
              </a:rPr>
              <a:t>Challenging, accurate and diverse.</a:t>
            </a:r>
          </a:p>
        </p:txBody>
      </p:sp>
    </p:spTree>
    <p:extLst>
      <p:ext uri="{BB962C8B-B14F-4D97-AF65-F5344CB8AC3E}">
        <p14:creationId xmlns:p14="http://schemas.microsoft.com/office/powerpoint/2010/main" val="44666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2FEDD-36D1-43A2-B1C6-1FC2A51A9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146" y="570523"/>
            <a:ext cx="5190066" cy="59944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4900" b="1" dirty="0"/>
              <a:t>Key things to remember:</a:t>
            </a:r>
          </a:p>
          <a:p>
            <a:r>
              <a:rPr lang="en-GB" sz="4300" dirty="0"/>
              <a:t>God’s </a:t>
            </a:r>
            <a:r>
              <a:rPr lang="en-GB" sz="4300" b="1" dirty="0"/>
              <a:t>rescue plan </a:t>
            </a:r>
            <a:r>
              <a:rPr lang="en-GB" sz="4300" dirty="0"/>
              <a:t>for </a:t>
            </a:r>
            <a:r>
              <a:rPr lang="en-GB" sz="4300" b="1" dirty="0"/>
              <a:t>humanity </a:t>
            </a:r>
            <a:r>
              <a:rPr lang="en-GB" sz="4300" dirty="0"/>
              <a:t>which comes in the form of Jesus when the time was right  – the great rescuer.</a:t>
            </a:r>
          </a:p>
          <a:p>
            <a:r>
              <a:rPr lang="en-GB" sz="4300" b="1" dirty="0"/>
              <a:t>Eight</a:t>
            </a:r>
            <a:r>
              <a:rPr lang="en-GB" sz="4300" dirty="0"/>
              <a:t> core concepts.</a:t>
            </a:r>
          </a:p>
          <a:p>
            <a:r>
              <a:rPr lang="en-GB" sz="4300" b="1" dirty="0"/>
              <a:t>People of God </a:t>
            </a:r>
            <a:r>
              <a:rPr lang="en-GB" sz="4300" dirty="0"/>
              <a:t>who aimed always to follow God but didn’t always get it right.</a:t>
            </a:r>
          </a:p>
          <a:p>
            <a:r>
              <a:rPr lang="en-GB" sz="4300" dirty="0"/>
              <a:t>God gives the people of God many times a preview of his great plan.</a:t>
            </a:r>
          </a:p>
          <a:p>
            <a:r>
              <a:rPr lang="en-GB" sz="4300" dirty="0"/>
              <a:t>The </a:t>
            </a:r>
            <a:r>
              <a:rPr lang="en-GB" sz="4300" b="1" dirty="0"/>
              <a:t>messengers, the prophets, </a:t>
            </a:r>
            <a:r>
              <a:rPr lang="en-GB" sz="4300" dirty="0"/>
              <a:t>spoke many times to the people of God about </a:t>
            </a:r>
            <a:r>
              <a:rPr lang="en-GB" sz="4300" b="1" dirty="0"/>
              <a:t>getting ready </a:t>
            </a:r>
            <a:r>
              <a:rPr lang="en-GB" sz="4300" dirty="0"/>
              <a:t>for the arrival of the </a:t>
            </a:r>
            <a:r>
              <a:rPr lang="en-GB" sz="4300" b="1" dirty="0"/>
              <a:t>‘rescuer.’</a:t>
            </a:r>
          </a:p>
          <a:p>
            <a:r>
              <a:rPr lang="en-GB" sz="4300" dirty="0"/>
              <a:t>The </a:t>
            </a:r>
            <a:r>
              <a:rPr lang="en-GB" sz="4300" b="1" dirty="0"/>
              <a:t>‘rescuer</a:t>
            </a:r>
            <a:r>
              <a:rPr lang="en-GB" sz="4300" dirty="0"/>
              <a:t>’ is born – </a:t>
            </a:r>
            <a:r>
              <a:rPr lang="en-GB" sz="4300" b="1" dirty="0"/>
              <a:t>Jesus.</a:t>
            </a:r>
          </a:p>
          <a:p>
            <a:r>
              <a:rPr lang="en-GB" sz="4300" dirty="0"/>
              <a:t>The </a:t>
            </a:r>
            <a:r>
              <a:rPr lang="en-GB" sz="4300" b="1" dirty="0"/>
              <a:t>Good News </a:t>
            </a:r>
            <a:r>
              <a:rPr lang="en-GB" sz="4300" dirty="0"/>
              <a:t>is shared through the</a:t>
            </a:r>
            <a:r>
              <a:rPr lang="en-GB" sz="4300" b="1" dirty="0"/>
              <a:t> life </a:t>
            </a:r>
            <a:r>
              <a:rPr lang="en-GB" sz="4300" dirty="0"/>
              <a:t>and  </a:t>
            </a:r>
            <a:r>
              <a:rPr lang="en-GB" sz="4300" b="1" dirty="0"/>
              <a:t>teachings</a:t>
            </a:r>
            <a:r>
              <a:rPr lang="en-GB" sz="4300" dirty="0"/>
              <a:t> of </a:t>
            </a:r>
            <a:r>
              <a:rPr lang="en-GB" sz="4300" b="1" dirty="0"/>
              <a:t>Jesus.</a:t>
            </a:r>
          </a:p>
          <a:p>
            <a:r>
              <a:rPr lang="en-GB" sz="4300" dirty="0"/>
              <a:t>The </a:t>
            </a:r>
            <a:r>
              <a:rPr lang="en-GB" sz="4300" b="1" dirty="0"/>
              <a:t>Kingdom of God </a:t>
            </a:r>
            <a:r>
              <a:rPr lang="en-GB" sz="4300" dirty="0"/>
              <a:t>continues to </a:t>
            </a:r>
            <a:r>
              <a:rPr lang="en-GB" sz="4300" b="1" dirty="0"/>
              <a:t>grow </a:t>
            </a:r>
            <a:r>
              <a:rPr lang="en-GB" sz="4300" dirty="0"/>
              <a:t>and </a:t>
            </a:r>
            <a:r>
              <a:rPr lang="en-GB" sz="4300" b="1" dirty="0"/>
              <a:t>develop, </a:t>
            </a:r>
            <a:r>
              <a:rPr lang="en-GB" sz="4300" dirty="0"/>
              <a:t>following </a:t>
            </a:r>
            <a:r>
              <a:rPr lang="en-GB" sz="4300" b="1" dirty="0"/>
              <a:t>Jesus’ </a:t>
            </a:r>
            <a:r>
              <a:rPr lang="en-GB" sz="4300" dirty="0"/>
              <a:t>return to </a:t>
            </a:r>
            <a:r>
              <a:rPr lang="en-GB" sz="4300" b="1" dirty="0"/>
              <a:t>heaven, </a:t>
            </a:r>
            <a:r>
              <a:rPr lang="en-GB" sz="4300" dirty="0"/>
              <a:t>through the acts of the </a:t>
            </a:r>
            <a:r>
              <a:rPr lang="en-GB" sz="4300" b="1" dirty="0"/>
              <a:t>apostles </a:t>
            </a:r>
            <a:r>
              <a:rPr lang="en-GB" sz="4300" dirty="0"/>
              <a:t>and the teachings of </a:t>
            </a:r>
            <a:r>
              <a:rPr lang="en-GB" sz="4300" b="1" dirty="0"/>
              <a:t>St Paul.</a:t>
            </a:r>
          </a:p>
          <a:p>
            <a:pPr marL="0" indent="0">
              <a:buNone/>
            </a:pPr>
            <a:endParaRPr lang="en-GB" sz="2300" b="1" dirty="0"/>
          </a:p>
          <a:p>
            <a:pPr marL="0" indent="0">
              <a:buNone/>
            </a:pPr>
            <a:r>
              <a:rPr lang="en-GB" sz="4000" b="1" dirty="0"/>
              <a:t>The Bible’s Big Story</a:t>
            </a:r>
          </a:p>
          <a:p>
            <a:pPr marL="0" indent="0">
              <a:buNone/>
            </a:pPr>
            <a:r>
              <a:rPr lang="en-GB" sz="38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https://www.youtube.com/watch?v=dSs3wpycpl4&amp;feature=youtu.be</a:t>
            </a:r>
            <a:endParaRPr lang="en-GB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3A4CF-6C07-493A-9A81-4A4289D73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0788" y="1183249"/>
            <a:ext cx="2793158" cy="4271889"/>
          </a:xfrm>
        </p:spPr>
        <p:txBody>
          <a:bodyPr>
            <a:normAutofit/>
          </a:bodyPr>
          <a:lstStyle/>
          <a:p>
            <a:pPr algn="ctr"/>
            <a:endParaRPr lang="en-GB" sz="3600" b="1" dirty="0">
              <a:solidFill>
                <a:schemeClr val="bg1"/>
              </a:solidFill>
            </a:endParaRPr>
          </a:p>
          <a:p>
            <a:pPr algn="ctr"/>
            <a:r>
              <a:rPr lang="en-GB" sz="3600" b="1" dirty="0">
                <a:solidFill>
                  <a:schemeClr val="bg1"/>
                </a:solidFill>
              </a:rPr>
              <a:t>The Bible’s Big Story</a:t>
            </a:r>
          </a:p>
          <a:p>
            <a:pPr algn="ctr"/>
            <a:endParaRPr lang="en-GB" sz="3600" b="1" dirty="0">
              <a:solidFill>
                <a:schemeClr val="bg1"/>
              </a:solidFill>
            </a:endParaRPr>
          </a:p>
          <a:p>
            <a:pPr algn="ctr"/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70027-F72D-421A-AB55-9F699EDC2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788" y="3319193"/>
            <a:ext cx="2793158" cy="238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9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38A96-CE74-4B52-B461-2B3D2AC75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04" y="1295400"/>
            <a:ext cx="3286896" cy="1600200"/>
          </a:xfrm>
        </p:spPr>
        <p:txBody>
          <a:bodyPr/>
          <a:lstStyle/>
          <a:p>
            <a:r>
              <a:rPr lang="en-GB" sz="3600" b="1" dirty="0"/>
              <a:t>Teaching and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CE823-0341-4814-B5E6-CDB89272C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146" y="1869989"/>
            <a:ext cx="5190066" cy="44813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b="1" dirty="0"/>
              <a:t>Key things to re-visit with staff:</a:t>
            </a:r>
          </a:p>
          <a:p>
            <a:pPr marL="0" indent="0">
              <a:buNone/>
            </a:pPr>
            <a:endParaRPr lang="en-GB" sz="2400" b="1" dirty="0"/>
          </a:p>
          <a:p>
            <a:r>
              <a:rPr lang="en-GB" sz="2400" dirty="0"/>
              <a:t>Teaching of religious vocabulary</a:t>
            </a:r>
          </a:p>
          <a:p>
            <a:r>
              <a:rPr lang="en-GB" sz="2400" dirty="0"/>
              <a:t>Teaching of Biblical texts</a:t>
            </a:r>
          </a:p>
          <a:p>
            <a:r>
              <a:rPr lang="en-GB" sz="2400" dirty="0"/>
              <a:t>Offering a balanced curriculum – theology, philosophy, human/social science</a:t>
            </a:r>
          </a:p>
          <a:p>
            <a:r>
              <a:rPr lang="en-GB" sz="2400" dirty="0"/>
              <a:t>Your non-negotiable list</a:t>
            </a:r>
          </a:p>
          <a:p>
            <a:r>
              <a:rPr lang="en-GB" sz="2400" dirty="0"/>
              <a:t>Your expectations for the subject</a:t>
            </a:r>
          </a:p>
          <a:p>
            <a:r>
              <a:rPr lang="en-GB" sz="2400" dirty="0"/>
              <a:t>The importance of planning</a:t>
            </a:r>
          </a:p>
          <a:p>
            <a:r>
              <a:rPr lang="en-GB" sz="2400" dirty="0"/>
              <a:t>The importance of assessment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026" name="Picture 2" descr="Image result for Image Non Negotiable">
            <a:extLst>
              <a:ext uri="{FF2B5EF4-FFF2-40B4-BE49-F238E27FC236}">
                <a16:creationId xmlns:a16="http://schemas.microsoft.com/office/drawing/2014/main" id="{8A2EF8B1-1C6E-48AC-B97C-632EB4E78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51" y="3311611"/>
            <a:ext cx="2435133" cy="226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830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78D1E-7D83-40E0-AC5B-6514991F3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73" y="1295400"/>
            <a:ext cx="3928188" cy="943947"/>
          </a:xfrm>
        </p:spPr>
        <p:txBody>
          <a:bodyPr/>
          <a:lstStyle/>
          <a:p>
            <a:r>
              <a:rPr lang="en-GB" sz="3200" b="1" dirty="0"/>
              <a:t>Purpose of the RE learning journey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227EC-EB3A-4FA9-BA06-4E388A65A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473" y="1295400"/>
            <a:ext cx="6494107" cy="4724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/>
              <a:t>An interactive display to support the unit of learning:</a:t>
            </a:r>
          </a:p>
          <a:p>
            <a:pPr marL="0" indent="0">
              <a:buNone/>
            </a:pPr>
            <a:endParaRPr lang="en-GB" sz="2400" b="1" dirty="0"/>
          </a:p>
          <a:p>
            <a:r>
              <a:rPr lang="en-GB" dirty="0"/>
              <a:t>Big question.</a:t>
            </a:r>
          </a:p>
          <a:p>
            <a:r>
              <a:rPr lang="en-GB" dirty="0"/>
              <a:t>Subsidiary questions.</a:t>
            </a:r>
          </a:p>
          <a:p>
            <a:r>
              <a:rPr lang="en-GB" dirty="0"/>
              <a:t>Religious vocabulary –add it to the wall as the unit progresses.</a:t>
            </a:r>
          </a:p>
          <a:p>
            <a:r>
              <a:rPr lang="en-GB" dirty="0"/>
              <a:t>A place to record children’s thinking/questions.</a:t>
            </a:r>
          </a:p>
          <a:p>
            <a:r>
              <a:rPr lang="en-GB" dirty="0"/>
              <a:t>Add to the journey as the unit progresses – good examples of children’s work/thoughts/questions/addressing misconceptions.</a:t>
            </a:r>
          </a:p>
          <a:p>
            <a:r>
              <a:rPr lang="en-GB" dirty="0"/>
              <a:t>A place where the enquiry can be tracked and shared with the learning community.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6BCA31-BC6A-46F0-B3C7-34F31026E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5111" y="2798840"/>
            <a:ext cx="4580931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7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7706C-9367-4908-8136-FA5CA3BC90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88025" y="1593850"/>
            <a:ext cx="6403975" cy="29591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i="0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Pause</a:t>
            </a:r>
            <a:br>
              <a:rPr lang="en-US" sz="4800" b="1" i="0" kern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US" sz="4800" b="1" i="0" kern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4800" b="1" i="0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Any questions</a:t>
            </a:r>
          </a:p>
        </p:txBody>
      </p:sp>
      <p:pic>
        <p:nvPicPr>
          <p:cNvPr id="7" name="Graphic 6" descr="Alarm Clock">
            <a:extLst>
              <a:ext uri="{FF2B5EF4-FFF2-40B4-BE49-F238E27FC236}">
                <a16:creationId xmlns:a16="http://schemas.microsoft.com/office/drawing/2014/main" id="{33C4B658-6031-4DC6-887A-BA1F9830C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50" y="1231758"/>
            <a:ext cx="4073459" cy="407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5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274A5-ACC4-4645-818F-B75556BF4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Sharing expectations for the meeting</a:t>
            </a:r>
          </a:p>
        </p:txBody>
      </p:sp>
      <p:pic>
        <p:nvPicPr>
          <p:cNvPr id="7170" name="Picture 2" descr="Image result for image of microphone">
            <a:extLst>
              <a:ext uri="{FF2B5EF4-FFF2-40B4-BE49-F238E27FC236}">
                <a16:creationId xmlns:a16="http://schemas.microsoft.com/office/drawing/2014/main" id="{E8A3E5FC-5BB3-4944-BC38-37A6825D68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8" y="2577763"/>
            <a:ext cx="1841242" cy="148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image of web camera">
            <a:extLst>
              <a:ext uri="{FF2B5EF4-FFF2-40B4-BE49-F238E27FC236}">
                <a16:creationId xmlns:a16="http://schemas.microsoft.com/office/drawing/2014/main" id="{4F00E382-C218-4C70-A812-43C3435B5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436" y="2415076"/>
            <a:ext cx="2016123" cy="202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image of questions">
            <a:extLst>
              <a:ext uri="{FF2B5EF4-FFF2-40B4-BE49-F238E27FC236}">
                <a16:creationId xmlns:a16="http://schemas.microsoft.com/office/drawing/2014/main" id="{476C8A4D-FD25-43CF-A6E0-5B0B6EC7D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952" y="2306335"/>
            <a:ext cx="1836478" cy="202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5F194A-C227-4514-B886-7D9011D8F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457" y="4674637"/>
            <a:ext cx="3498978" cy="2259434"/>
          </a:xfrm>
          <a:prstGeom prst="rect">
            <a:avLst/>
          </a:prstGeom>
        </p:spPr>
      </p:pic>
      <p:pic>
        <p:nvPicPr>
          <p:cNvPr id="7176" name="Picture 8" descr="Image result for image of chat room">
            <a:extLst>
              <a:ext uri="{FF2B5EF4-FFF2-40B4-BE49-F238E27FC236}">
                <a16:creationId xmlns:a16="http://schemas.microsoft.com/office/drawing/2014/main" id="{340F1AD5-02F3-4A2B-BC4B-C36AE2ECD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13" y="4514124"/>
            <a:ext cx="20097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EAF23D-FA46-4954-90AD-1B1E8A7561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2013" y="4739952"/>
            <a:ext cx="2406356" cy="173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5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8586-74E2-46B2-BF0E-8C679B9D7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21492"/>
            <a:ext cx="4351025" cy="4456670"/>
          </a:xfrm>
        </p:spPr>
        <p:txBody>
          <a:bodyPr/>
          <a:lstStyle/>
          <a:p>
            <a:pPr algn="ctr"/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r>
              <a:rPr lang="en-GB" sz="3600" b="1" dirty="0"/>
              <a:t>Breakout room:</a:t>
            </a:r>
            <a:br>
              <a:rPr lang="en-GB" sz="3600" b="1" dirty="0"/>
            </a:br>
            <a:br>
              <a:rPr lang="en-GB" sz="3600" b="1" dirty="0"/>
            </a:br>
            <a:r>
              <a:rPr lang="en-GB" sz="2800" b="1" dirty="0"/>
              <a:t>What have you already done to prepare your staff team for the year and what has this now prompted you to go and do?</a:t>
            </a:r>
            <a:br>
              <a:rPr lang="en-GB" sz="28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endParaRPr lang="en-GB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A23D5-89B2-4595-90B3-47F63F4B8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126" y="1996064"/>
            <a:ext cx="5378760" cy="390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40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DD5B0-9C30-462A-BE37-B32E6FFA6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2133600"/>
          </a:xfrm>
        </p:spPr>
        <p:txBody>
          <a:bodyPr>
            <a:noAutofit/>
          </a:bodyPr>
          <a:lstStyle/>
          <a:p>
            <a:r>
              <a:rPr lang="en-GB" sz="2800" b="1" dirty="0"/>
              <a:t>What should RE teaching and learning look like this year?	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723A37-A12A-4FE3-8DB9-EB91659D6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What did the RE provision in your school look like during lock down?</a:t>
            </a:r>
          </a:p>
          <a:p>
            <a:r>
              <a:rPr lang="en-GB" sz="3200" dirty="0"/>
              <a:t>How many children engaged in the RE home learning during lock down?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FCF96-35F1-4046-8D43-4E18A4396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501081"/>
            <a:ext cx="2793158" cy="25237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1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3200" b="1" dirty="0">
                <a:solidFill>
                  <a:schemeClr val="bg1"/>
                </a:solidFill>
              </a:rPr>
              <a:t>Starting point</a:t>
            </a:r>
          </a:p>
          <a:p>
            <a:pPr marL="0" indent="0" algn="ctr">
              <a:buNone/>
            </a:pPr>
            <a:endParaRPr lang="en-GB" sz="3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DF7CF8-F282-4E48-9A43-0059F9495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161" y="5082746"/>
            <a:ext cx="1516277" cy="146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2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BFEE7-1217-48A6-9434-DA04CF511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800" b="1" dirty="0"/>
              <a:t>Skills:</a:t>
            </a:r>
          </a:p>
          <a:p>
            <a:pPr marL="0" indent="0" algn="ctr">
              <a:buNone/>
            </a:pPr>
            <a:r>
              <a:rPr lang="en-GB" sz="2800" b="1" dirty="0"/>
              <a:t>Remember:</a:t>
            </a:r>
          </a:p>
          <a:p>
            <a:r>
              <a:rPr lang="en-GB" dirty="0"/>
              <a:t>Skills are revisited on more than one occasion throughout the curriculum.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800" b="1" dirty="0"/>
              <a:t>Be mindful:</a:t>
            </a:r>
          </a:p>
          <a:p>
            <a:r>
              <a:rPr lang="en-GB" dirty="0"/>
              <a:t>Are there any skills that children appear to be less confident in?  If so how can you incorporate more of the skill in your teaching?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929C0-A594-46F2-A16F-52846D5F2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1145060"/>
            <a:ext cx="3211100" cy="4879820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Filling the gaps in knowledge, understanding and skills in RE.</a:t>
            </a:r>
          </a:p>
        </p:txBody>
      </p:sp>
    </p:spTree>
    <p:extLst>
      <p:ext uri="{BB962C8B-B14F-4D97-AF65-F5344CB8AC3E}">
        <p14:creationId xmlns:p14="http://schemas.microsoft.com/office/powerpoint/2010/main" val="207038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3F2CD-0B34-41FA-8097-ED527A27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Knowledge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627B79-7175-4F67-B171-377063CE13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Option 1:</a:t>
            </a:r>
          </a:p>
          <a:p>
            <a:r>
              <a:rPr lang="en-GB" dirty="0"/>
              <a:t>Consider having two RE days to address the two units missed in the summer term.</a:t>
            </a:r>
          </a:p>
          <a:p>
            <a:pPr marL="0" indent="0">
              <a:buNone/>
            </a:pPr>
            <a:r>
              <a:rPr lang="en-GB" b="1" dirty="0"/>
              <a:t>Option 2:</a:t>
            </a:r>
          </a:p>
          <a:p>
            <a:r>
              <a:rPr lang="en-GB" dirty="0"/>
              <a:t>Deliver an RE day for a world faith unit that may have been missed.  This is important has the world faith only comes up once within the primary age range,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8" name="Picture 4" descr="Image result for image of a tick">
            <a:extLst>
              <a:ext uri="{FF2B5EF4-FFF2-40B4-BE49-F238E27FC236}">
                <a16:creationId xmlns:a16="http://schemas.microsoft.com/office/drawing/2014/main" id="{ED4180FF-BACF-49E0-B31C-B8E9E426656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585" y="2603500"/>
            <a:ext cx="2495657" cy="307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8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12531-86A6-40C0-ABEF-34273060E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Christianity units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3B779-6875-40C7-9E8A-065149DC7C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Deliver the knowledge at an appropriate time in the year, taking into consideration:</a:t>
            </a:r>
          </a:p>
          <a:p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the topic might fit into other curriculum areas being covered.</a:t>
            </a:r>
          </a:p>
          <a:p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a link might be able to be made with English or PSHE.</a:t>
            </a:r>
          </a:p>
          <a:p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key knowledge needs to be addressed from the units missed – it is essential that as leaders, you refer back to the assessment grids and identify only the knowledge that needs to be remembered. </a:t>
            </a:r>
          </a:p>
          <a:p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half a day might be able to be allocated to addressing the subject knowledge gap if a day is not available.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9B839E-EC7A-47D8-98AE-2D1971773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017" y="2671638"/>
            <a:ext cx="2493480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0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02505-0D1D-4BE8-9206-981FE5DB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Does your school follow the curriculum map?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622332-0F72-4E13-928A-908698794E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66939" y="2684709"/>
            <a:ext cx="2493480" cy="30726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BBAE2-E33D-4E6B-9275-B691EF3907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Go to the link below and download</a:t>
            </a:r>
          </a:p>
          <a:p>
            <a:pPr marL="0" indent="0">
              <a:buNone/>
            </a:pPr>
            <a:r>
              <a:rPr lang="en-GB" b="1" dirty="0"/>
              <a:t>RE update July 2020.  </a:t>
            </a:r>
            <a:r>
              <a:rPr lang="en-GB" dirty="0"/>
              <a:t>This document recommends what key knowledge if is has been missed should be picked up this year.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https://www.ldbs.co.uk/re-worship/re/training-ppt-and-supporting-documents/</a:t>
            </a:r>
          </a:p>
        </p:txBody>
      </p:sp>
    </p:spTree>
    <p:extLst>
      <p:ext uri="{BB962C8B-B14F-4D97-AF65-F5344CB8AC3E}">
        <p14:creationId xmlns:p14="http://schemas.microsoft.com/office/powerpoint/2010/main" val="1461595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34996-0F04-45BF-998A-8FC4F6AB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not to do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D18384-0C39-473A-915B-80BAC1DFB2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9432" y="2603500"/>
            <a:ext cx="3490892" cy="317946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60EAC-8B05-41E5-99F7-56F0ECB1F3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Begin this term by doing summer term units.</a:t>
            </a:r>
          </a:p>
          <a:p>
            <a:r>
              <a:rPr lang="en-GB" sz="2400" dirty="0"/>
              <a:t>Miss RE off the timetable.</a:t>
            </a:r>
          </a:p>
        </p:txBody>
      </p:sp>
    </p:spTree>
    <p:extLst>
      <p:ext uri="{BB962C8B-B14F-4D97-AF65-F5344CB8AC3E}">
        <p14:creationId xmlns:p14="http://schemas.microsoft.com/office/powerpoint/2010/main" val="612751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7706C-9367-4908-8136-FA5CA3BC90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88025" y="1593850"/>
            <a:ext cx="6403975" cy="29591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i="0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Pause</a:t>
            </a:r>
            <a:br>
              <a:rPr lang="en-US" sz="4800" b="1" i="0" kern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US" sz="4800" b="1" i="0" kern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4800" b="1" i="0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Any questions</a:t>
            </a:r>
          </a:p>
        </p:txBody>
      </p:sp>
      <p:pic>
        <p:nvPicPr>
          <p:cNvPr id="7" name="Graphic 6" descr="Alarm Clock">
            <a:extLst>
              <a:ext uri="{FF2B5EF4-FFF2-40B4-BE49-F238E27FC236}">
                <a16:creationId xmlns:a16="http://schemas.microsoft.com/office/drawing/2014/main" id="{33C4B658-6031-4DC6-887A-BA1F9830C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50" y="1231758"/>
            <a:ext cx="4073459" cy="407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29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8586-74E2-46B2-BF0E-8C679B9D7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21492"/>
            <a:ext cx="4351025" cy="4456670"/>
          </a:xfrm>
        </p:spPr>
        <p:txBody>
          <a:bodyPr/>
          <a:lstStyle/>
          <a:p>
            <a:pPr algn="ctr"/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r>
              <a:rPr lang="en-GB" sz="3600" b="1" dirty="0"/>
              <a:t>Breakout room:</a:t>
            </a:r>
            <a:br>
              <a:rPr lang="en-GB" sz="3600" b="1" dirty="0"/>
            </a:br>
            <a:br>
              <a:rPr lang="en-GB" sz="3600" b="1" dirty="0"/>
            </a:br>
            <a:r>
              <a:rPr lang="en-GB" sz="2800" b="1" dirty="0"/>
              <a:t>Reflections on what ‘catch up’ looks like in your school.</a:t>
            </a:r>
            <a:br>
              <a:rPr lang="en-GB" sz="2800" b="1" dirty="0"/>
            </a:br>
            <a:br>
              <a:rPr lang="en-GB" sz="2800" b="1" dirty="0"/>
            </a:br>
            <a:r>
              <a:rPr lang="en-GB" sz="2800" b="1" dirty="0"/>
              <a:t>What is your school doing in terms of Remote learning for RE?</a:t>
            </a:r>
            <a:br>
              <a:rPr lang="en-GB" sz="28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endParaRPr lang="en-GB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A23D5-89B2-4595-90B3-47F63F4B8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126" y="1996064"/>
            <a:ext cx="5378760" cy="390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71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8997-B818-4F62-8BAF-237697DB4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Keeping RE alive in the current 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80479-6A2D-40B2-B0B3-AB43ECD5B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/>
              <a:t>Remote learning</a:t>
            </a:r>
          </a:p>
          <a:p>
            <a:pPr marL="0" indent="0" algn="ctr">
              <a:buNone/>
            </a:pPr>
            <a:endParaRPr lang="en-GB" sz="4000" b="1" dirty="0"/>
          </a:p>
          <a:p>
            <a:pPr marL="0" indent="0" algn="ctr">
              <a:buNone/>
            </a:pPr>
            <a:endParaRPr lang="en-GB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4DF61C-58DD-4034-AE5B-03BD7FDC4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709" y="3880021"/>
            <a:ext cx="1804086" cy="176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0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60353-AFEE-4C92-9446-03E1E2CF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08" y="948954"/>
            <a:ext cx="9316995" cy="706964"/>
          </a:xfrm>
        </p:spPr>
        <p:txBody>
          <a:bodyPr>
            <a:noAutofit/>
          </a:bodyPr>
          <a:lstStyle/>
          <a:p>
            <a:r>
              <a:rPr lang="en-GB" sz="2800" b="1" dirty="0"/>
              <a:t>Things to consider in your role as a leader at the beginning of the new academic year.</a:t>
            </a:r>
          </a:p>
        </p:txBody>
      </p:sp>
      <p:pic>
        <p:nvPicPr>
          <p:cNvPr id="2050" name="Picture 2" descr="Image result for image of a leader motivating employees">
            <a:extLst>
              <a:ext uri="{FF2B5EF4-FFF2-40B4-BE49-F238E27FC236}">
                <a16:creationId xmlns:a16="http://schemas.microsoft.com/office/drawing/2014/main" id="{CF8AA926-2289-4764-A990-9698F0E71A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53" y="2227305"/>
            <a:ext cx="18002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image of a leader motivating employees">
            <a:extLst>
              <a:ext uri="{FF2B5EF4-FFF2-40B4-BE49-F238E27FC236}">
                <a16:creationId xmlns:a16="http://schemas.microsoft.com/office/drawing/2014/main" id="{A55D46C9-46A3-4E10-8856-B2B143331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74" y="4540078"/>
            <a:ext cx="221134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image of a leader motivating employees">
            <a:extLst>
              <a:ext uri="{FF2B5EF4-FFF2-40B4-BE49-F238E27FC236}">
                <a16:creationId xmlns:a16="http://schemas.microsoft.com/office/drawing/2014/main" id="{81698E66-A61F-4736-B03A-E9545A85D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35" y="2448697"/>
            <a:ext cx="2089837" cy="161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ee the source image">
            <a:extLst>
              <a:ext uri="{FF2B5EF4-FFF2-40B4-BE49-F238E27FC236}">
                <a16:creationId xmlns:a16="http://schemas.microsoft.com/office/drawing/2014/main" id="{F5806917-A7D8-432E-808A-A97323D4D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630" y="2512541"/>
            <a:ext cx="2211345" cy="222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ee the source image">
            <a:extLst>
              <a:ext uri="{FF2B5EF4-FFF2-40B4-BE49-F238E27FC236}">
                <a16:creationId xmlns:a16="http://schemas.microsoft.com/office/drawing/2014/main" id="{88A4CC6B-31F4-404F-844D-D1D621C0B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40078"/>
            <a:ext cx="2413687" cy="200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957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283597-EC84-4FC9-B979-B47F20F3B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30" y="973667"/>
            <a:ext cx="3824317" cy="4833745"/>
          </a:xfrm>
        </p:spPr>
        <p:txBody>
          <a:bodyPr>
            <a:normAutofit/>
          </a:bodyPr>
          <a:lstStyle/>
          <a:p>
            <a:r>
              <a:rPr lang="en-GB" sz="3200" b="1" dirty="0"/>
              <a:t>Replicating the classroom remotely.</a:t>
            </a:r>
            <a:br>
              <a:rPr lang="en-GB" sz="3200" b="1" dirty="0"/>
            </a:br>
            <a:br>
              <a:rPr lang="en-GB" sz="3200" b="1" dirty="0"/>
            </a:br>
            <a:r>
              <a:rPr lang="en-GB" sz="3200" b="1" dirty="0"/>
              <a:t>Education Endowment Foundation (EEF)</a:t>
            </a:r>
            <a:br>
              <a:rPr lang="en-GB" sz="3200" b="1" dirty="0"/>
            </a:br>
            <a:br>
              <a:rPr lang="en-GB" sz="3200" b="1" dirty="0"/>
            </a:br>
            <a:endParaRPr lang="en-GB" sz="3200" b="1" dirty="0">
              <a:solidFill>
                <a:srgbClr val="EBEBEB"/>
              </a:solidFill>
            </a:endParaRPr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8247F6F7-3117-455B-834A-69A70F2AD0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01581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618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283597-EC84-4FC9-B979-B47F20F3B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30" y="973667"/>
            <a:ext cx="3824317" cy="5023479"/>
          </a:xfrm>
        </p:spPr>
        <p:txBody>
          <a:bodyPr>
            <a:normAutofit/>
          </a:bodyPr>
          <a:lstStyle/>
          <a:p>
            <a:r>
              <a:rPr lang="en-GB" sz="3200" b="1" dirty="0"/>
              <a:t>Your school</a:t>
            </a:r>
            <a:br>
              <a:rPr lang="en-GB" sz="3200" b="1" dirty="0"/>
            </a:br>
            <a:br>
              <a:rPr lang="en-GB" sz="3200" b="1" dirty="0"/>
            </a:br>
            <a:r>
              <a:rPr lang="en-GB" sz="3200" b="1" dirty="0"/>
              <a:t>Questions to ask</a:t>
            </a:r>
            <a:br>
              <a:rPr lang="en-GB" sz="3200" b="1" dirty="0"/>
            </a:br>
            <a:br>
              <a:rPr lang="en-GB" sz="3200" b="1" dirty="0"/>
            </a:br>
            <a:endParaRPr lang="en-GB" sz="3200" b="1" dirty="0">
              <a:solidFill>
                <a:srgbClr val="EBEBEB"/>
              </a:solidFill>
            </a:endParaRPr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8247F6F7-3117-455B-834A-69A70F2AD0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012812"/>
              </p:ext>
            </p:extLst>
          </p:nvPr>
        </p:nvGraphicFramePr>
        <p:xfrm>
          <a:off x="5222646" y="973667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4A08140-AA0D-40A6-88DA-1107D2CEF4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7475" y="4572000"/>
            <a:ext cx="19240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1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63A97118-FA0E-491F-A336-752AC75E4CF1}"/>
              </a:ext>
            </a:extLst>
          </p:cNvPr>
          <p:cNvSpPr/>
          <p:nvPr/>
        </p:nvSpPr>
        <p:spPr>
          <a:xfrm>
            <a:off x="5182883" y="2600778"/>
            <a:ext cx="2739084" cy="179173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Things to consider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2D16BE0-55A1-4BBF-A0A1-8773AB7C1957}"/>
              </a:ext>
            </a:extLst>
          </p:cNvPr>
          <p:cNvSpPr/>
          <p:nvPr/>
        </p:nvSpPr>
        <p:spPr>
          <a:xfrm>
            <a:off x="5000368" y="160637"/>
            <a:ext cx="2669060" cy="202650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68A35658-7026-4B43-BEA0-F6C4E4C7523B}"/>
              </a:ext>
            </a:extLst>
          </p:cNvPr>
          <p:cNvSpPr/>
          <p:nvPr/>
        </p:nvSpPr>
        <p:spPr>
          <a:xfrm>
            <a:off x="8829926" y="313037"/>
            <a:ext cx="2669060" cy="286111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5FA0881B-7AA3-4311-8719-3BC8ED38926E}"/>
              </a:ext>
            </a:extLst>
          </p:cNvPr>
          <p:cNvSpPr/>
          <p:nvPr/>
        </p:nvSpPr>
        <p:spPr>
          <a:xfrm>
            <a:off x="5182883" y="4603175"/>
            <a:ext cx="2669060" cy="202650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4E69530C-1AF1-44F9-8539-3E64CCFCDD96}"/>
              </a:ext>
            </a:extLst>
          </p:cNvPr>
          <p:cNvSpPr/>
          <p:nvPr/>
        </p:nvSpPr>
        <p:spPr>
          <a:xfrm>
            <a:off x="8829926" y="3683854"/>
            <a:ext cx="2669060" cy="202650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3F1ACCB5-C16B-496C-BCF3-0FC67717AF7B}"/>
              </a:ext>
            </a:extLst>
          </p:cNvPr>
          <p:cNvSpPr/>
          <p:nvPr/>
        </p:nvSpPr>
        <p:spPr>
          <a:xfrm>
            <a:off x="240957" y="4518456"/>
            <a:ext cx="2669060" cy="202650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BEBD2539-5A5E-4CFE-A885-C7E28B599728}"/>
              </a:ext>
            </a:extLst>
          </p:cNvPr>
          <p:cNvSpPr/>
          <p:nvPr/>
        </p:nvSpPr>
        <p:spPr>
          <a:xfrm>
            <a:off x="329513" y="313037"/>
            <a:ext cx="2669060" cy="202650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B1D61D58-79E3-4A10-A614-48D75F1551D4}"/>
              </a:ext>
            </a:extLst>
          </p:cNvPr>
          <p:cNvSpPr/>
          <p:nvPr/>
        </p:nvSpPr>
        <p:spPr>
          <a:xfrm>
            <a:off x="2168689" y="2016590"/>
            <a:ext cx="2669060" cy="242705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582BB9-AB26-4E4F-B78F-8E48762DC5E8}"/>
              </a:ext>
            </a:extLst>
          </p:cNvPr>
          <p:cNvSpPr txBox="1"/>
          <p:nvPr/>
        </p:nvSpPr>
        <p:spPr>
          <a:xfrm>
            <a:off x="970004" y="649748"/>
            <a:ext cx="1449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How will you replicate the learning that is going on in the classroom that week?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25296A-42CC-4D1E-85ED-8B8EE4F7FC07}"/>
              </a:ext>
            </a:extLst>
          </p:cNvPr>
          <p:cNvSpPr txBox="1"/>
          <p:nvPr/>
        </p:nvSpPr>
        <p:spPr>
          <a:xfrm>
            <a:off x="5585255" y="679959"/>
            <a:ext cx="1664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What child friendly teaching material is required?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52812C-1BC4-4FFF-ACF2-5F684CC6AC29}"/>
              </a:ext>
            </a:extLst>
          </p:cNvPr>
          <p:cNvSpPr txBox="1"/>
          <p:nvPr/>
        </p:nvSpPr>
        <p:spPr>
          <a:xfrm>
            <a:off x="9281983" y="823784"/>
            <a:ext cx="1563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What activity can be completed independently?</a:t>
            </a:r>
          </a:p>
          <a:p>
            <a:endParaRPr lang="en-GB" sz="1200" b="1" dirty="0">
              <a:latin typeface="Century Gothic" panose="020B0502020202020204" pitchFamily="34" charset="0"/>
            </a:endParaRPr>
          </a:p>
          <a:p>
            <a:r>
              <a:rPr lang="en-GB" sz="1200" b="1" dirty="0">
                <a:latin typeface="Century Gothic" panose="020B0502020202020204" pitchFamily="34" charset="0"/>
              </a:rPr>
              <a:t>Differentiation?</a:t>
            </a:r>
          </a:p>
          <a:p>
            <a:endParaRPr lang="en-GB" sz="1200" b="1" dirty="0">
              <a:latin typeface="Century Gothic" panose="020B0502020202020204" pitchFamily="34" charset="0"/>
            </a:endParaRPr>
          </a:p>
          <a:p>
            <a:r>
              <a:rPr lang="en-GB" sz="1200" b="1" dirty="0">
                <a:latin typeface="Century Gothic" panose="020B0502020202020204" pitchFamily="34" charset="0"/>
              </a:rPr>
              <a:t>Ensuring teacher expectations are clear.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3D7269-0DCA-41E1-BB4D-18CB389AD1E4}"/>
              </a:ext>
            </a:extLst>
          </p:cNvPr>
          <p:cNvSpPr txBox="1"/>
          <p:nvPr/>
        </p:nvSpPr>
        <p:spPr>
          <a:xfrm>
            <a:off x="5720140" y="5208544"/>
            <a:ext cx="1820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How will the child receive feedback from you?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6D14C6-C646-45F7-B2D3-76E338FA4698}"/>
              </a:ext>
            </a:extLst>
          </p:cNvPr>
          <p:cNvSpPr txBox="1"/>
          <p:nvPr/>
        </p:nvSpPr>
        <p:spPr>
          <a:xfrm>
            <a:off x="9410694" y="4096943"/>
            <a:ext cx="1507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Providing opportunities for recapping learning.  </a:t>
            </a:r>
            <a:r>
              <a:rPr lang="en-GB" sz="1200" b="1" dirty="0" err="1">
                <a:latin typeface="Century Gothic" panose="020B0502020202020204" pitchFamily="34" charset="0"/>
              </a:rPr>
              <a:t>Eg</a:t>
            </a:r>
            <a:r>
              <a:rPr lang="en-GB" sz="1200" b="1" dirty="0">
                <a:latin typeface="Century Gothic" panose="020B0502020202020204" pitchFamily="34" charset="0"/>
              </a:rPr>
              <a:t>:</a:t>
            </a:r>
          </a:p>
          <a:p>
            <a:r>
              <a:rPr lang="en-GB" sz="1200" b="1" dirty="0">
                <a:latin typeface="Century Gothic" panose="020B0502020202020204" pitchFamily="34" charset="0"/>
              </a:rPr>
              <a:t>Pre and post lesson quizzes.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F3489A-A84D-4DE0-AE37-2C15DE586B71}"/>
              </a:ext>
            </a:extLst>
          </p:cNvPr>
          <p:cNvSpPr txBox="1"/>
          <p:nvPr/>
        </p:nvSpPr>
        <p:spPr>
          <a:xfrm>
            <a:off x="763243" y="4887432"/>
            <a:ext cx="1459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How will you keep the remote learning engaging and motivating for all children?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0A36DF-46F3-43A6-B5F1-63EA3C9E9BCE}"/>
              </a:ext>
            </a:extLst>
          </p:cNvPr>
          <p:cNvSpPr txBox="1"/>
          <p:nvPr/>
        </p:nvSpPr>
        <p:spPr>
          <a:xfrm>
            <a:off x="2650456" y="2530438"/>
            <a:ext cx="17428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 leader:</a:t>
            </a:r>
          </a:p>
          <a:p>
            <a:r>
              <a:rPr lang="en-GB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How will monitor and evaluate the quality of remote learning across the school on the impact it has on pupil progress?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DACF788E-5BBC-43C5-A3EB-250DC3860F3F}"/>
              </a:ext>
            </a:extLst>
          </p:cNvPr>
          <p:cNvSpPr/>
          <p:nvPr/>
        </p:nvSpPr>
        <p:spPr>
          <a:xfrm>
            <a:off x="3431572" y="1003124"/>
            <a:ext cx="1224318" cy="540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8D8E0551-F42B-4DBB-A630-7544C02BBC46}"/>
              </a:ext>
            </a:extLst>
          </p:cNvPr>
          <p:cNvSpPr/>
          <p:nvPr/>
        </p:nvSpPr>
        <p:spPr>
          <a:xfrm>
            <a:off x="7851943" y="462674"/>
            <a:ext cx="1224318" cy="540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0D2E5215-B6E6-4C37-938A-49EF82633F4D}"/>
              </a:ext>
            </a:extLst>
          </p:cNvPr>
          <p:cNvSpPr/>
          <p:nvPr/>
        </p:nvSpPr>
        <p:spPr>
          <a:xfrm rot="5400000">
            <a:off x="10822324" y="2923151"/>
            <a:ext cx="1224318" cy="540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3B1D58DA-85CB-4F2C-A9A5-59E7F0A5BAAE}"/>
              </a:ext>
            </a:extLst>
          </p:cNvPr>
          <p:cNvSpPr/>
          <p:nvPr/>
        </p:nvSpPr>
        <p:spPr>
          <a:xfrm rot="10800000">
            <a:off x="7961755" y="5854875"/>
            <a:ext cx="1224318" cy="540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32DCCC8F-EB3B-4B40-AD96-6C0BEFE3ABB7}"/>
              </a:ext>
            </a:extLst>
          </p:cNvPr>
          <p:cNvSpPr/>
          <p:nvPr/>
        </p:nvSpPr>
        <p:spPr>
          <a:xfrm rot="10800000">
            <a:off x="3451161" y="5817536"/>
            <a:ext cx="1224318" cy="540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840169E5-8191-4E59-BB96-541792234D4F}"/>
              </a:ext>
            </a:extLst>
          </p:cNvPr>
          <p:cNvSpPr/>
          <p:nvPr/>
        </p:nvSpPr>
        <p:spPr>
          <a:xfrm rot="19206139">
            <a:off x="645595" y="3867610"/>
            <a:ext cx="1224318" cy="540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37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8997-B818-4F62-8BAF-237697DB4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Keeping RE ‘alive’ in the current 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80479-6A2D-40B2-B0B3-AB43ECD5B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/>
              <a:t>How?</a:t>
            </a:r>
          </a:p>
          <a:p>
            <a:pPr marL="0" indent="0">
              <a:buNone/>
            </a:pPr>
            <a:endParaRPr lang="en-GB" sz="3600" b="1" dirty="0"/>
          </a:p>
        </p:txBody>
      </p:sp>
      <p:pic>
        <p:nvPicPr>
          <p:cNvPr id="8194" name="Picture 2" descr="Image result for image of question mark">
            <a:extLst>
              <a:ext uri="{FF2B5EF4-FFF2-40B4-BE49-F238E27FC236}">
                <a16:creationId xmlns:a16="http://schemas.microsoft.com/office/drawing/2014/main" id="{E47B49CE-3D87-48DC-BEDB-DAE72D009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669" y="3630989"/>
            <a:ext cx="3102234" cy="29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179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03685-0479-4F9E-B0E4-F9A53CD32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Visitors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7BA33-24F7-4406-8457-F8103BA55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94170"/>
            <a:ext cx="8825659" cy="3416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/>
              <a:t>Inviting visitors into the classroom via zoom/Microsoft teams</a:t>
            </a:r>
          </a:p>
        </p:txBody>
      </p:sp>
      <p:pic>
        <p:nvPicPr>
          <p:cNvPr id="9218" name="Picture 2" descr="Image result for image of visitors">
            <a:extLst>
              <a:ext uri="{FF2B5EF4-FFF2-40B4-BE49-F238E27FC236}">
                <a16:creationId xmlns:a16="http://schemas.microsoft.com/office/drawing/2014/main" id="{C79749A4-36E5-4321-94D6-7C827B37F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172" y="4302320"/>
            <a:ext cx="21812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zoom icon">
            <a:extLst>
              <a:ext uri="{FF2B5EF4-FFF2-40B4-BE49-F238E27FC236}">
                <a16:creationId xmlns:a16="http://schemas.microsoft.com/office/drawing/2014/main" id="{3A7F4071-836E-411E-B429-91832378E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31" y="4302320"/>
            <a:ext cx="20383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440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53AD-6E2D-4170-9D85-F7E2E12E4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64" y="420134"/>
            <a:ext cx="10926146" cy="1251424"/>
          </a:xfrm>
        </p:spPr>
        <p:txBody>
          <a:bodyPr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Making your own YouTube clip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CBDD5-F6CE-496D-9947-6556249D1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64" y="2762119"/>
            <a:ext cx="10487607" cy="37413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36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600" b="1" dirty="0">
                <a:latin typeface="Century Gothic" panose="020B0502020202020204" pitchFamily="34" charset="0"/>
              </a:rPr>
              <a:t>Your school church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22C92BD-5E85-465E-817D-F158956D496F}"/>
              </a:ext>
            </a:extLst>
          </p:cNvPr>
          <p:cNvSpPr/>
          <p:nvPr/>
        </p:nvSpPr>
        <p:spPr>
          <a:xfrm>
            <a:off x="391886" y="1680631"/>
            <a:ext cx="2323323" cy="2146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Key features of the building and their significance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C42035-B79C-4FCE-B860-F83A4DB1D20C}"/>
              </a:ext>
            </a:extLst>
          </p:cNvPr>
          <p:cNvSpPr/>
          <p:nvPr/>
        </p:nvSpPr>
        <p:spPr>
          <a:xfrm>
            <a:off x="9330605" y="1801497"/>
            <a:ext cx="2323323" cy="2146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What happens in the building?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FF2B22-ECFD-4D8F-B871-52ADACB64981}"/>
              </a:ext>
            </a:extLst>
          </p:cNvPr>
          <p:cNvSpPr/>
          <p:nvPr/>
        </p:nvSpPr>
        <p:spPr>
          <a:xfrm>
            <a:off x="4727511" y="4632778"/>
            <a:ext cx="2323323" cy="2146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Baptism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EB541A-9E88-4E08-B479-28D63BD1EDBB}"/>
              </a:ext>
            </a:extLst>
          </p:cNvPr>
          <p:cNvSpPr/>
          <p:nvPr/>
        </p:nvSpPr>
        <p:spPr>
          <a:xfrm>
            <a:off x="9056913" y="4568331"/>
            <a:ext cx="2323323" cy="2146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Wedding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8C0BE7F-45B0-44FB-9150-B0BCFBD47502}"/>
              </a:ext>
            </a:extLst>
          </p:cNvPr>
          <p:cNvSpPr/>
          <p:nvPr/>
        </p:nvSpPr>
        <p:spPr>
          <a:xfrm>
            <a:off x="478976" y="4399513"/>
            <a:ext cx="2323323" cy="2146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Eucharist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BEA724A-7269-4237-B0C9-8851A9501E72}"/>
              </a:ext>
            </a:extLst>
          </p:cNvPr>
          <p:cNvSpPr/>
          <p:nvPr/>
        </p:nvSpPr>
        <p:spPr>
          <a:xfrm>
            <a:off x="4907903" y="1576874"/>
            <a:ext cx="2517710" cy="224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Who works in the church and what is their role?</a:t>
            </a:r>
          </a:p>
          <a:p>
            <a:pPr algn="ctr"/>
            <a:r>
              <a:rPr lang="en-GB" dirty="0" err="1">
                <a:latin typeface="Century Gothic" panose="020B0502020202020204" pitchFamily="34" charset="0"/>
              </a:rPr>
              <a:t>Eg</a:t>
            </a:r>
            <a:endParaRPr lang="en-GB" dirty="0">
              <a:latin typeface="Century Gothic" panose="020B0502020202020204" pitchFamily="34" charset="0"/>
            </a:endParaRPr>
          </a:p>
          <a:p>
            <a:pPr algn="ctr"/>
            <a:r>
              <a:rPr lang="en-GB" dirty="0">
                <a:latin typeface="Century Gothic" panose="020B0502020202020204" pitchFamily="34" charset="0"/>
              </a:rPr>
              <a:t>Vicar</a:t>
            </a:r>
          </a:p>
          <a:p>
            <a:pPr algn="ctr"/>
            <a:r>
              <a:rPr lang="en-GB" dirty="0">
                <a:latin typeface="Century Gothic" panose="020B0502020202020204" pitchFamily="34" charset="0"/>
              </a:rPr>
              <a:t>Youth worker</a:t>
            </a:r>
          </a:p>
        </p:txBody>
      </p:sp>
    </p:spTree>
    <p:extLst>
      <p:ext uri="{BB962C8B-B14F-4D97-AF65-F5344CB8AC3E}">
        <p14:creationId xmlns:p14="http://schemas.microsoft.com/office/powerpoint/2010/main" val="293139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6B968-B9A8-44D2-9267-52B5A4EE0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Virtual tours of places of worship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17008-5B1B-4569-9886-9CB2C1418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 dirty="0"/>
              <a:t>Recommended places to go for these:</a:t>
            </a:r>
          </a:p>
          <a:p>
            <a:pPr marL="0" indent="0">
              <a:buNone/>
            </a:pPr>
            <a:endParaRPr lang="en-GB" sz="2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sng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https://www.reonline.org.uk/specials/places-of-worship/christianity_orthodox_video.htm</a:t>
            </a:r>
            <a:endParaRPr lang="en-GB" sz="2400" u="sng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https://request.org.uk/</a:t>
            </a:r>
            <a:endParaRPr lang="en-GB" sz="24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sng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https://jewishmuseum.org.uk/</a:t>
            </a:r>
            <a:endParaRPr lang="en-GB" sz="24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575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4F55A-1B28-4C71-995D-EC8EED799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Quality videos: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09268-ECAC-47CC-BA75-B9425CDC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07" y="2547516"/>
            <a:ext cx="10713585" cy="3955920"/>
          </a:xfrm>
        </p:spPr>
        <p:txBody>
          <a:bodyPr>
            <a:normAutofit lnSpcReduction="10000"/>
          </a:bodyPr>
          <a:lstStyle/>
          <a:p>
            <a:r>
              <a:rPr lang="en-GB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EYFS:  </a:t>
            </a:r>
            <a:r>
              <a:rPr lang="en-GB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Big stories and resources </a:t>
            </a:r>
            <a:r>
              <a:rPr lang="en-GB" b="0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https://www.bbc.co.uk/cbeebies/shows/lets-celebrate</a:t>
            </a:r>
            <a:endParaRPr lang="en-GB" b="0" i="0" u="none" strike="noStrike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GB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3 – 7 year olds:  </a:t>
            </a:r>
            <a:r>
              <a:rPr lang="en-GB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Big stories and resources </a:t>
            </a:r>
            <a:r>
              <a:rPr lang="en-GB" b="0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https://www.bbc.co.uk/programmes/articles/1pYRg2f202rqWHrp3ywhTyX/religions-of-the-world</a:t>
            </a:r>
            <a:endParaRPr lang="en-GB" b="0" i="0" u="none" strike="noStrike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GB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Key Stage 1:  </a:t>
            </a:r>
            <a:r>
              <a:rPr lang="en-GB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BBC bitesize films and home learning lessons </a:t>
            </a:r>
            <a:r>
              <a:rPr lang="en-GB" b="0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https://www.bbc.co.uk/bitesize/subjects/zxnygk7</a:t>
            </a:r>
            <a:endParaRPr lang="en-GB" b="0" i="0" u="none" strike="noStrike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GB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Key Stage 2:  </a:t>
            </a:r>
            <a:r>
              <a:rPr lang="en-GB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BBC My Life, My Religion series </a:t>
            </a:r>
            <a:r>
              <a:rPr lang="en-GB" b="0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https://www.bbc.co.uk/programmes/b05pc1c9/episodes/guide</a:t>
            </a:r>
            <a:endParaRPr lang="en-GB" b="0" i="0" u="none" strike="noStrike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GB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Key Stage 2:  </a:t>
            </a:r>
            <a:r>
              <a:rPr lang="en-GB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BBC bitesize films and home learning lessons </a:t>
            </a:r>
            <a:r>
              <a:rPr lang="en-GB" b="0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https://www.bbc.co.uk/bitesize/subjects/z7hs34j</a:t>
            </a:r>
            <a:endParaRPr lang="en-GB" b="0" i="0" u="none" strike="noStrike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GB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Key Stage 2:  </a:t>
            </a:r>
            <a:r>
              <a:rPr lang="en-GB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BBC films for the World Religions </a:t>
            </a:r>
            <a:r>
              <a:rPr lang="en-GB" b="0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https://www.bbc.co.uk/teach/ks2-religious-studies/z6pbqp3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6310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E870-A638-4074-A74F-849E9442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Maintaining active learning in the classroom.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4F758-626D-47EB-95B6-12A7E05C0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53" y="2612831"/>
            <a:ext cx="11336693" cy="3946590"/>
          </a:xfrm>
        </p:spPr>
        <p:txBody>
          <a:bodyPr>
            <a:normAutofit fontScale="32500" lnSpcReduction="20000"/>
          </a:bodyPr>
          <a:lstStyle/>
          <a:p>
            <a:r>
              <a:rPr lang="en-GB" sz="7400" dirty="0">
                <a:solidFill>
                  <a:schemeClr val="tx1"/>
                </a:solidFill>
              </a:rPr>
              <a:t>Valuing purposeful talk and keeping it high priority in the classroom.</a:t>
            </a:r>
          </a:p>
          <a:p>
            <a:r>
              <a:rPr lang="en-GB" sz="7400" dirty="0">
                <a:solidFill>
                  <a:schemeClr val="tx1"/>
                </a:solidFill>
              </a:rPr>
              <a:t>Social distance learning ideas:</a:t>
            </a:r>
          </a:p>
          <a:p>
            <a:pPr marL="0" indent="0">
              <a:buNone/>
            </a:pPr>
            <a:r>
              <a:rPr lang="en-GB" sz="72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https://www.natre.org.uk/about-natre/free-resources-for-you-and-your-pupils/</a:t>
            </a:r>
            <a:endParaRPr lang="en-GB" sz="7200" dirty="0">
              <a:solidFill>
                <a:schemeClr val="tx1"/>
              </a:solidFill>
            </a:endParaRPr>
          </a:p>
          <a:p>
            <a:pPr algn="l"/>
            <a:r>
              <a:rPr lang="en-GB" sz="43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Brand new teaching resource: ERA’s Video Streaming Platform</a:t>
            </a:r>
            <a:r>
              <a:rPr lang="en-GB" sz="43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.  </a:t>
            </a:r>
            <a:r>
              <a:rPr lang="en-GB" sz="43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 service features exclusive television content from the BBC archives, clipped and curated to support teaching the national curriculum at all key stages. Selected from an archive of over 2 million recordings, programmes are clipped to suit classroom use (1-5 mins), are permanently available to stream and searchable by key words, subject and key stage, helping to ensure that teachers find the best clips to share with their students.</a:t>
            </a:r>
          </a:p>
          <a:p>
            <a:pPr marL="0" indent="0">
              <a:buNone/>
            </a:pPr>
            <a:r>
              <a:rPr lang="en-GB" sz="6200" b="1" u="sng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https://era.org.uk/tv-radio-resources/?keyword=christianity&amp;content_type=era_ss_resource&amp;subject=&amp;board=&amp;level=</a:t>
            </a:r>
            <a:endParaRPr lang="en-GB" sz="6200" b="1" u="sng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6200" b="1" u="sng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66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https://www.ldbs.co.uk/re-worship/re/re-resources-covid-19-pandemic/</a:t>
            </a:r>
            <a:endParaRPr lang="en-GB" sz="6200" b="1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52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7706C-9367-4908-8136-FA5CA3BC90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88025" y="1593850"/>
            <a:ext cx="6403975" cy="29591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i="0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Pause</a:t>
            </a:r>
            <a:br>
              <a:rPr lang="en-US" sz="4800" b="1" i="0" kern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US" sz="4800" b="1" i="0" kern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4800" b="1" i="0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Any questions</a:t>
            </a:r>
          </a:p>
        </p:txBody>
      </p:sp>
      <p:pic>
        <p:nvPicPr>
          <p:cNvPr id="7" name="Graphic 6" descr="Alarm Clock">
            <a:extLst>
              <a:ext uri="{FF2B5EF4-FFF2-40B4-BE49-F238E27FC236}">
                <a16:creationId xmlns:a16="http://schemas.microsoft.com/office/drawing/2014/main" id="{33C4B658-6031-4DC6-887A-BA1F9830C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50" y="1231758"/>
            <a:ext cx="4073459" cy="407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67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FAD6A3B-1894-4869-B8D3-0EC53CA6A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EBEBEB"/>
                </a:solidFill>
                <a:latin typeface="Century Gothic" panose="020B0502020202020204" pitchFamily="34" charset="0"/>
              </a:rPr>
              <a:t>Who are your staff and what induction do they require?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Image result for image question mark">
            <a:extLst>
              <a:ext uri="{FF2B5EF4-FFF2-40B4-BE49-F238E27FC236}">
                <a16:creationId xmlns:a16="http://schemas.microsoft.com/office/drawing/2014/main" id="{57B09FEC-7358-4F3F-8BA4-CF1C344D7E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11" y="1703988"/>
            <a:ext cx="4116388" cy="37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957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8586-74E2-46B2-BF0E-8C679B9D7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21492"/>
            <a:ext cx="4351025" cy="4456670"/>
          </a:xfrm>
        </p:spPr>
        <p:txBody>
          <a:bodyPr/>
          <a:lstStyle/>
          <a:p>
            <a:pPr algn="ctr"/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r>
              <a:rPr lang="en-GB" sz="3600" b="1" dirty="0"/>
              <a:t>Breakout room:</a:t>
            </a:r>
            <a:br>
              <a:rPr lang="en-GB" sz="3600" b="1" dirty="0"/>
            </a:br>
            <a:br>
              <a:rPr lang="en-GB" sz="3600" b="1" dirty="0"/>
            </a:br>
            <a:r>
              <a:rPr lang="en-GB" sz="3600" b="1" dirty="0"/>
              <a:t>What are you doing to keep the subject ‘alive’?</a:t>
            </a:r>
            <a:br>
              <a:rPr lang="en-GB" sz="3600" b="1" dirty="0"/>
            </a:br>
            <a:br>
              <a:rPr lang="en-GB" sz="3600" b="1" dirty="0"/>
            </a:br>
            <a:r>
              <a:rPr lang="en-GB" sz="3600" b="1" dirty="0"/>
              <a:t>Opportunity to ask a question.</a:t>
            </a:r>
            <a:br>
              <a:rPr lang="en-GB" sz="28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endParaRPr lang="en-GB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A23D5-89B2-4595-90B3-47F63F4B8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126" y="1996064"/>
            <a:ext cx="5378760" cy="390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473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EF7E1-203C-49D6-AC27-E82F5AC1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94" y="973668"/>
            <a:ext cx="9095273" cy="706964"/>
          </a:xfrm>
        </p:spPr>
        <p:txBody>
          <a:bodyPr/>
          <a:lstStyle/>
          <a:p>
            <a:r>
              <a:rPr lang="en-GB" b="1" dirty="0"/>
              <a:t>Updates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13155-4CAB-417E-879B-11196B22A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136" y="2603500"/>
            <a:ext cx="10422294" cy="341630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SIAMS:  </a:t>
            </a:r>
            <a:r>
              <a:rPr lang="en-GB" dirty="0"/>
              <a:t>How did RE continue during lock down?  </a:t>
            </a:r>
            <a:r>
              <a:rPr lang="en-GB" b="1" dirty="0"/>
              <a:t>Recommendation:  </a:t>
            </a:r>
            <a:r>
              <a:rPr lang="en-GB" dirty="0"/>
              <a:t>Record in SEF</a:t>
            </a:r>
            <a:r>
              <a:rPr lang="en-GB" b="1" dirty="0"/>
              <a:t>.</a:t>
            </a:r>
          </a:p>
          <a:p>
            <a:r>
              <a:rPr lang="en-GB" dirty="0"/>
              <a:t>Revised units of learning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https://www.ldbs.co.uk/re-worship/re/re-units-learning/</a:t>
            </a: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chemeClr val="tx1"/>
                </a:solidFill>
              </a:rPr>
              <a:t>PPTs following network meetings and supporting documents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https://www.ldbs.co.uk/re-worship/re/training-ppt-and-supporting-documents/</a:t>
            </a: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/>
              <a:t>Interfaith week:  </a:t>
            </a:r>
            <a:r>
              <a:rPr lang="en-GB" b="1" dirty="0">
                <a:solidFill>
                  <a:schemeClr val="tx1"/>
                </a:solidFill>
              </a:rPr>
              <a:t>8</a:t>
            </a:r>
            <a:r>
              <a:rPr lang="en-GB" b="1" baseline="30000" dirty="0">
                <a:solidFill>
                  <a:schemeClr val="tx1"/>
                </a:solidFill>
              </a:rPr>
              <a:t>th</a:t>
            </a:r>
            <a:r>
              <a:rPr lang="en-GB" b="1" dirty="0">
                <a:solidFill>
                  <a:schemeClr val="tx1"/>
                </a:solidFill>
              </a:rPr>
              <a:t> – 15</a:t>
            </a:r>
            <a:r>
              <a:rPr lang="en-GB" b="1" baseline="30000" dirty="0">
                <a:solidFill>
                  <a:schemeClr val="tx1"/>
                </a:solidFill>
              </a:rPr>
              <a:t>th</a:t>
            </a:r>
            <a:r>
              <a:rPr lang="en-GB" b="1" dirty="0">
                <a:solidFill>
                  <a:schemeClr val="tx1"/>
                </a:solidFill>
              </a:rPr>
              <a:t> November 2020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r>
              <a:rPr lang="en-GB" sz="1800" dirty="0">
                <a:solidFill>
                  <a:srgbClr val="4D4D4D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1800" b="1" u="sng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https://www.interfaithweek.org/</a:t>
            </a:r>
            <a:r>
              <a:rPr lang="en-GB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1800" dirty="0">
                <a:solidFill>
                  <a:srgbClr val="4D4D4D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if you have specific questions or ideas you’d like to discuss email IFN’s Assistant Director at </a:t>
            </a:r>
            <a:r>
              <a:rPr lang="en-GB" sz="1800" b="1" u="sng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david.hampshire@interfaith.org.uk</a:t>
            </a:r>
            <a:r>
              <a:rPr lang="en-GB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8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81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A3C8C-492C-4DEA-BC28-CE2AECB67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74" y="982999"/>
            <a:ext cx="8761413" cy="706964"/>
          </a:xfrm>
        </p:spPr>
        <p:txBody>
          <a:bodyPr/>
          <a:lstStyle/>
          <a:p>
            <a:r>
              <a:rPr lang="en-GB" b="1" dirty="0"/>
              <a:t>NATRE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7B973-C6CD-44CE-84EB-F6892B1C8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780" y="2603500"/>
            <a:ext cx="10758196" cy="3416300"/>
          </a:xfrm>
        </p:spPr>
        <p:txBody>
          <a:bodyPr/>
          <a:lstStyle/>
          <a:p>
            <a:r>
              <a:rPr lang="en-GB" dirty="0"/>
              <a:t>Join </a:t>
            </a:r>
            <a:r>
              <a:rPr lang="en-GB" dirty="0" err="1"/>
              <a:t>Natre</a:t>
            </a:r>
            <a:r>
              <a:rPr lang="en-GB" dirty="0"/>
              <a:t>:  </a:t>
            </a:r>
            <a:r>
              <a:rPr lang="en-GB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https://www.natre.org.uk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0" i="0" dirty="0">
              <a:solidFill>
                <a:schemeClr val="tx1"/>
              </a:solidFill>
              <a:effectLst/>
              <a:latin typeface="Roboto"/>
            </a:endParaRPr>
          </a:p>
          <a:p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Strictly RE:  National conference:  30</a:t>
            </a:r>
            <a:r>
              <a:rPr lang="en-GB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 – 31</a:t>
            </a:r>
            <a:r>
              <a:rPr lang="en-GB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st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 January 2021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Join us for a jam-packed RE CPD fest, whilst saving on travel and getting more seminar sessions, double the number of keynotes and access to all the resources after the event.  </a:t>
            </a:r>
            <a:r>
              <a:rPr lang="en-GB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As a NATRE member </a:t>
            </a:r>
            <a:r>
              <a:rPr lang="en-GB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you could pay as little as £45* with your member's discount and the early bird rate, if you book before </a:t>
            </a:r>
            <a:r>
              <a:rPr lang="en-GB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31 October 2020</a:t>
            </a:r>
            <a:r>
              <a:rPr lang="en-GB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 Don't delay, book your place today.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8086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EA064-9000-48B3-A79A-5F1983AA8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88" y="973668"/>
            <a:ext cx="9188579" cy="706964"/>
          </a:xfrm>
        </p:spPr>
        <p:txBody>
          <a:bodyPr/>
          <a:lstStyle/>
          <a:p>
            <a:r>
              <a:rPr lang="en-GB" sz="3200" b="1" dirty="0"/>
              <a:t>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E4620-8F91-408E-9B77-06743E18A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37" y="2575508"/>
            <a:ext cx="10235681" cy="3416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b="1" dirty="0"/>
              <a:t>Recommendations: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sz="1900" dirty="0"/>
              <a:t>Keep your action plan focused and relevant to the current climate.</a:t>
            </a:r>
          </a:p>
          <a:p>
            <a:r>
              <a:rPr lang="en-GB" sz="1900" dirty="0"/>
              <a:t>Don’t overload your action plan.</a:t>
            </a:r>
          </a:p>
          <a:p>
            <a:r>
              <a:rPr lang="en-GB" sz="1900" dirty="0"/>
              <a:t>Focus on embedding core principles that lead to high quality RE.</a:t>
            </a:r>
          </a:p>
          <a:p>
            <a:r>
              <a:rPr lang="en-GB" sz="1900" dirty="0"/>
              <a:t>Include in your plan your response to remote learning.</a:t>
            </a:r>
          </a:p>
          <a:p>
            <a:r>
              <a:rPr lang="en-GB" sz="1900" dirty="0"/>
              <a:t>Only introduce something ‘new’ if there is capacity within the school to implement and evaluate impact.</a:t>
            </a:r>
          </a:p>
          <a:p>
            <a:r>
              <a:rPr lang="en-GB" sz="1900" dirty="0"/>
              <a:t>Keep your action plan as a ‘live’ document.  Regularly evaluate it and tweak accordingly.</a:t>
            </a:r>
          </a:p>
        </p:txBody>
      </p:sp>
    </p:spTree>
    <p:extLst>
      <p:ext uri="{BB962C8B-B14F-4D97-AF65-F5344CB8AC3E}">
        <p14:creationId xmlns:p14="http://schemas.microsoft.com/office/powerpoint/2010/main" val="31109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6A3B-1894-4869-B8D3-0EC53CA6A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51" y="1295400"/>
            <a:ext cx="3764692" cy="1600200"/>
          </a:xfrm>
        </p:spPr>
        <p:txBody>
          <a:bodyPr>
            <a:normAutofit fontScale="90000"/>
          </a:bodyPr>
          <a:lstStyle/>
          <a:p>
            <a:r>
              <a:rPr lang="en-GB" sz="3100" b="1" dirty="0">
                <a:solidFill>
                  <a:srgbClr val="EBEBEB"/>
                </a:solidFill>
                <a:latin typeface="Century Gothic" panose="020B0502020202020204" pitchFamily="34" charset="0"/>
              </a:rPr>
              <a:t>What do they need to know?</a:t>
            </a:r>
            <a:br>
              <a:rPr lang="en-GB" sz="3100" b="1" dirty="0">
                <a:solidFill>
                  <a:srgbClr val="EBEBEB"/>
                </a:solidFill>
                <a:latin typeface="Century Gothic" panose="020B0502020202020204" pitchFamily="34" charset="0"/>
              </a:rPr>
            </a:br>
            <a:br>
              <a:rPr lang="en-GB" sz="3100" b="1" dirty="0">
                <a:solidFill>
                  <a:srgbClr val="EBEBEB"/>
                </a:solidFill>
                <a:latin typeface="Century Gothic" panose="020B0502020202020204" pitchFamily="34" charset="0"/>
              </a:rPr>
            </a:br>
            <a:r>
              <a:rPr lang="en-GB" sz="3200" b="1" dirty="0">
                <a:solidFill>
                  <a:srgbClr val="EBEBEB"/>
                </a:solidFill>
                <a:latin typeface="Century Gothic" panose="020B0502020202020204" pitchFamily="34" charset="0"/>
              </a:rPr>
              <a:t>Things to consider: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EF7ED2-A319-4E03-BAEC-6D41501827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404453"/>
              </p:ext>
            </p:extLst>
          </p:nvPr>
        </p:nvGraphicFramePr>
        <p:xfrm>
          <a:off x="5300279" y="1295400"/>
          <a:ext cx="6278520" cy="507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Image result for image of a new teacher">
            <a:extLst>
              <a:ext uri="{FF2B5EF4-FFF2-40B4-BE49-F238E27FC236}">
                <a16:creationId xmlns:a16="http://schemas.microsoft.com/office/drawing/2014/main" id="{CC5CFD9B-9AE8-46A9-BDEC-8E7F099FE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63" y="3354859"/>
            <a:ext cx="28575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53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A7F44-0B67-4706-95C2-38209306A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6162" y="1268627"/>
            <a:ext cx="3566984" cy="475117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What does your CPD programme look like this year?</a:t>
            </a:r>
            <a:endParaRPr lang="en-GB" sz="4000" dirty="0"/>
          </a:p>
        </p:txBody>
      </p:sp>
      <p:pic>
        <p:nvPicPr>
          <p:cNvPr id="5126" name="Picture 6" descr="Image result for image of a question mark">
            <a:extLst>
              <a:ext uri="{FF2B5EF4-FFF2-40B4-BE49-F238E27FC236}">
                <a16:creationId xmlns:a16="http://schemas.microsoft.com/office/drawing/2014/main" id="{991AC7F0-B10D-4974-85CF-3BE8A31ED0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032" y="1625234"/>
            <a:ext cx="3361037" cy="403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67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CDA00-8965-431D-B487-CA65221C9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119" y="1194486"/>
            <a:ext cx="3756453" cy="483039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Questions to ask:</a:t>
            </a:r>
          </a:p>
        </p:txBody>
      </p:sp>
      <p:pic>
        <p:nvPicPr>
          <p:cNvPr id="6146" name="Picture 2" descr="Image result for Training Clip Art Free">
            <a:extLst>
              <a:ext uri="{FF2B5EF4-FFF2-40B4-BE49-F238E27FC236}">
                <a16:creationId xmlns:a16="http://schemas.microsoft.com/office/drawing/2014/main" id="{B1D77353-D543-477B-BD8D-0A23706BD4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114" y="2976949"/>
            <a:ext cx="2518462" cy="260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D605C614-BD96-4433-BC21-BA80702C1011}"/>
              </a:ext>
            </a:extLst>
          </p:cNvPr>
          <p:cNvSpPr/>
          <p:nvPr/>
        </p:nvSpPr>
        <p:spPr>
          <a:xfrm>
            <a:off x="4835614" y="220911"/>
            <a:ext cx="2611395" cy="21500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What are the whole school training needs?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3C842D93-EDA5-4094-8A07-B094D3138FE3}"/>
              </a:ext>
            </a:extLst>
          </p:cNvPr>
          <p:cNvSpPr/>
          <p:nvPr/>
        </p:nvSpPr>
        <p:spPr>
          <a:xfrm>
            <a:off x="7598249" y="372796"/>
            <a:ext cx="2611395" cy="21500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What do individual staff require?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1DE32389-BAB7-4E55-A7B9-57A8FC5A136A}"/>
              </a:ext>
            </a:extLst>
          </p:cNvPr>
          <p:cNvSpPr/>
          <p:nvPr/>
        </p:nvSpPr>
        <p:spPr>
          <a:xfrm>
            <a:off x="4986854" y="2790567"/>
            <a:ext cx="2611395" cy="21500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What is the best approach to secure the greatest impact?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F6097792-CBC6-41F0-8A85-8B9C192F594C}"/>
              </a:ext>
            </a:extLst>
          </p:cNvPr>
          <p:cNvSpPr/>
          <p:nvPr/>
        </p:nvSpPr>
        <p:spPr>
          <a:xfrm>
            <a:off x="9501188" y="2183508"/>
            <a:ext cx="2611395" cy="21500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What realistically is possible?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1EB1CAD1-5A93-4DA5-857C-8FBCAED44120}"/>
              </a:ext>
            </a:extLst>
          </p:cNvPr>
          <p:cNvSpPr/>
          <p:nvPr/>
        </p:nvSpPr>
        <p:spPr>
          <a:xfrm>
            <a:off x="7447009" y="4335128"/>
            <a:ext cx="3064472" cy="21500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How will you as a leader, monitor and evaluate the impact of the quality of teaching and learning and pupil progress?</a:t>
            </a:r>
          </a:p>
        </p:txBody>
      </p:sp>
    </p:spTree>
    <p:extLst>
      <p:ext uri="{BB962C8B-B14F-4D97-AF65-F5344CB8AC3E}">
        <p14:creationId xmlns:p14="http://schemas.microsoft.com/office/powerpoint/2010/main" val="304900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7706C-9367-4908-8136-FA5CA3BC90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88025" y="1593850"/>
            <a:ext cx="6403975" cy="29591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i="0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Pause</a:t>
            </a:r>
            <a:br>
              <a:rPr lang="en-US" sz="4800" b="1" i="0" kern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US" sz="4800" b="1" i="0" kern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4800" b="1" i="0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Any questions</a:t>
            </a:r>
          </a:p>
        </p:txBody>
      </p:sp>
      <p:pic>
        <p:nvPicPr>
          <p:cNvPr id="7" name="Graphic 6" descr="Alarm Clock">
            <a:extLst>
              <a:ext uri="{FF2B5EF4-FFF2-40B4-BE49-F238E27FC236}">
                <a16:creationId xmlns:a16="http://schemas.microsoft.com/office/drawing/2014/main" id="{33C4B658-6031-4DC6-887A-BA1F9830C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50" y="1231758"/>
            <a:ext cx="4073459" cy="407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08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8586-74E2-46B2-BF0E-8C679B9D7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21492"/>
            <a:ext cx="4351025" cy="4456670"/>
          </a:xfrm>
        </p:spPr>
        <p:txBody>
          <a:bodyPr/>
          <a:lstStyle/>
          <a:p>
            <a:pPr algn="ctr"/>
            <a:r>
              <a:rPr lang="en-GB" sz="3600" b="1" dirty="0"/>
              <a:t>Breakout room:</a:t>
            </a:r>
            <a:br>
              <a:rPr lang="en-GB" sz="3600" b="1" dirty="0"/>
            </a:br>
            <a:br>
              <a:rPr lang="en-GB" sz="3600" b="1" dirty="0"/>
            </a:br>
            <a:r>
              <a:rPr lang="en-GB" sz="2800" b="1" dirty="0"/>
              <a:t>Discuss:</a:t>
            </a:r>
            <a:br>
              <a:rPr lang="en-GB" sz="2800" b="1" dirty="0"/>
            </a:br>
            <a:r>
              <a:rPr lang="en-GB" sz="2800" b="1" dirty="0"/>
              <a:t>How are you supporting new staff?</a:t>
            </a:r>
            <a:br>
              <a:rPr lang="en-GB" sz="2800" b="1" dirty="0"/>
            </a:br>
            <a:br>
              <a:rPr lang="en-GB" sz="2800" b="1" dirty="0"/>
            </a:br>
            <a:r>
              <a:rPr lang="en-GB" sz="2800" b="1" dirty="0"/>
              <a:t>What does your CPD programme look like?</a:t>
            </a:r>
            <a:br>
              <a:rPr lang="en-GB" sz="3600" b="1" dirty="0"/>
            </a:br>
            <a:endParaRPr lang="en-GB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A23D5-89B2-4595-90B3-47F63F4B8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126" y="1996064"/>
            <a:ext cx="5378760" cy="390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75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601</TotalTime>
  <Words>2356</Words>
  <Application>Microsoft Office PowerPoint</Application>
  <PresentationFormat>Widescreen</PresentationFormat>
  <Paragraphs>231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Calibri</vt:lpstr>
      <vt:lpstr>Calibri Light</vt:lpstr>
      <vt:lpstr>Century Gothic</vt:lpstr>
      <vt:lpstr>Roboto</vt:lpstr>
      <vt:lpstr>Symbol</vt:lpstr>
      <vt:lpstr>Wingdings 3</vt:lpstr>
      <vt:lpstr>Ion Boardroom</vt:lpstr>
      <vt:lpstr>1_Ion Boardroom</vt:lpstr>
      <vt:lpstr>Office Theme</vt:lpstr>
      <vt:lpstr>2020 -2021 Autumn term RE network meeting</vt:lpstr>
      <vt:lpstr>Sharing expectations for the meeting</vt:lpstr>
      <vt:lpstr>Things to consider in your role as a leader at the beginning of the new academic year.</vt:lpstr>
      <vt:lpstr>Who are your staff and what induction do they require?</vt:lpstr>
      <vt:lpstr>What do they need to know?  Things to consider:</vt:lpstr>
      <vt:lpstr>PowerPoint Presentation</vt:lpstr>
      <vt:lpstr>PowerPoint Presentation</vt:lpstr>
      <vt:lpstr>Pause  Any questions</vt:lpstr>
      <vt:lpstr>Breakout room:  Discuss: How are you supporting new staff?  What does your CPD programme look like? </vt:lpstr>
      <vt:lpstr>Key things to re-visit with all staff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Teaching and Learning</vt:lpstr>
      <vt:lpstr>Purpose of the RE learning journey</vt:lpstr>
      <vt:lpstr>Pause  Any questions</vt:lpstr>
      <vt:lpstr>    Breakout room:  What have you already done to prepare your staff team for the year and what has this now prompted you to go and do?     </vt:lpstr>
      <vt:lpstr>What should RE teaching and learning look like this year?  </vt:lpstr>
      <vt:lpstr>PowerPoint Presentation</vt:lpstr>
      <vt:lpstr>Knowledge</vt:lpstr>
      <vt:lpstr>Christianity units</vt:lpstr>
      <vt:lpstr>Does your school follow the curriculum map?</vt:lpstr>
      <vt:lpstr>What not to do</vt:lpstr>
      <vt:lpstr>Pause  Any questions</vt:lpstr>
      <vt:lpstr>    Breakout room:  Reflections on what ‘catch up’ looks like in your school.  What is your school doing in terms of Remote learning for RE?     </vt:lpstr>
      <vt:lpstr>Keeping RE alive in the current climate</vt:lpstr>
      <vt:lpstr>Replicating the classroom remotely.  Education Endowment Foundation (EEF)  </vt:lpstr>
      <vt:lpstr>Your school  Questions to ask  </vt:lpstr>
      <vt:lpstr>PowerPoint Presentation</vt:lpstr>
      <vt:lpstr>Keeping RE ‘alive’ in the current climate</vt:lpstr>
      <vt:lpstr>Visitors</vt:lpstr>
      <vt:lpstr>Making your own YouTube clip</vt:lpstr>
      <vt:lpstr>Virtual tours of places of worship</vt:lpstr>
      <vt:lpstr>Quality videos:</vt:lpstr>
      <vt:lpstr>Maintaining active learning in the classroom.</vt:lpstr>
      <vt:lpstr>Pause  Any questions</vt:lpstr>
      <vt:lpstr>    Breakout room:  What are you doing to keep the subject ‘alive’?  Opportunity to ask a question.     </vt:lpstr>
      <vt:lpstr>Updates</vt:lpstr>
      <vt:lpstr>NATRE</vt:lpstr>
      <vt:lpstr>Moving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2020 -2021 Autumn term RE network meeting</dc:title>
  <dc:creator>mary thorne</dc:creator>
  <cp:lastModifiedBy>Yee Thinn  @ GROW Education / LDBS</cp:lastModifiedBy>
  <cp:revision>47</cp:revision>
  <cp:lastPrinted>2020-10-06T13:14:24Z</cp:lastPrinted>
  <dcterms:created xsi:type="dcterms:W3CDTF">2020-10-03T12:22:48Z</dcterms:created>
  <dcterms:modified xsi:type="dcterms:W3CDTF">2020-11-30T16:32:34Z</dcterms:modified>
</cp:coreProperties>
</file>