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430" r:id="rId3"/>
    <p:sldId id="418" r:id="rId4"/>
    <p:sldId id="426" r:id="rId5"/>
    <p:sldId id="417" r:id="rId6"/>
    <p:sldId id="420" r:id="rId7"/>
    <p:sldId id="422" r:id="rId8"/>
    <p:sldId id="424" r:id="rId9"/>
    <p:sldId id="419" r:id="rId10"/>
  </p:sldIdLst>
  <p:sldSz cx="12192000" cy="6858000"/>
  <p:notesSz cx="6889750"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925" autoAdjust="0"/>
  </p:normalViewPr>
  <p:slideViewPr>
    <p:cSldViewPr snapToGrid="0">
      <p:cViewPr varScale="1">
        <p:scale>
          <a:sx n="89" d="100"/>
          <a:sy n="89" d="100"/>
        </p:scale>
        <p:origin x="14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2597" y="0"/>
            <a:ext cx="2985558" cy="502676"/>
          </a:xfrm>
          <a:prstGeom prst="rect">
            <a:avLst/>
          </a:prstGeom>
        </p:spPr>
        <p:txBody>
          <a:bodyPr vert="horz" lIns="96616" tIns="48308" rIns="96616" bIns="48308" rtlCol="0"/>
          <a:lstStyle>
            <a:lvl1pPr algn="r">
              <a:defRPr sz="1300"/>
            </a:lvl1pPr>
          </a:lstStyle>
          <a:p>
            <a:fld id="{99BF0F86-9AB8-4B2B-9B4F-0DD62BFD8CF0}" type="datetimeFigureOut">
              <a:rPr lang="en-GB" smtClean="0"/>
              <a:t>03/02/2020</a:t>
            </a:fld>
            <a:endParaRPr lang="en-GB"/>
          </a:p>
        </p:txBody>
      </p:sp>
      <p:sp>
        <p:nvSpPr>
          <p:cNvPr id="4" name="Slide Image Placeholder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975" y="4821506"/>
            <a:ext cx="5511800" cy="3944868"/>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9"/>
            <a:ext cx="2985558" cy="50267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6039"/>
            <a:ext cx="2985558" cy="502674"/>
          </a:xfrm>
          <a:prstGeom prst="rect">
            <a:avLst/>
          </a:prstGeom>
        </p:spPr>
        <p:txBody>
          <a:bodyPr vert="horz" lIns="96616" tIns="48308" rIns="96616" bIns="48308" rtlCol="0" anchor="b"/>
          <a:lstStyle>
            <a:lvl1pPr algn="r">
              <a:defRPr sz="1300"/>
            </a:lvl1pPr>
          </a:lstStyle>
          <a:p>
            <a:fld id="{56B79C88-6897-4FB2-8D21-029C0404D882}" type="slidenum">
              <a:rPr lang="en-GB" smtClean="0"/>
              <a:t>‹#›</a:t>
            </a:fld>
            <a:endParaRPr lang="en-GB"/>
          </a:p>
        </p:txBody>
      </p:sp>
    </p:spTree>
    <p:extLst>
      <p:ext uri="{BB962C8B-B14F-4D97-AF65-F5344CB8AC3E}">
        <p14:creationId xmlns:p14="http://schemas.microsoft.com/office/powerpoint/2010/main" val="2153261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6B79C88-6897-4FB2-8D21-029C0404D882}" type="slidenum">
              <a:rPr lang="en-GB" smtClean="0"/>
              <a:t>1</a:t>
            </a:fld>
            <a:endParaRPr lang="en-GB"/>
          </a:p>
        </p:txBody>
      </p:sp>
    </p:spTree>
    <p:extLst>
      <p:ext uri="{BB962C8B-B14F-4D97-AF65-F5344CB8AC3E}">
        <p14:creationId xmlns:p14="http://schemas.microsoft.com/office/powerpoint/2010/main" val="1944423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56B79C88-6897-4FB2-8D21-029C0404D882}" type="slidenum">
              <a:rPr lang="en-GB" smtClean="0"/>
              <a:t>2</a:t>
            </a:fld>
            <a:endParaRPr lang="en-GB"/>
          </a:p>
        </p:txBody>
      </p:sp>
    </p:spTree>
    <p:extLst>
      <p:ext uri="{BB962C8B-B14F-4D97-AF65-F5344CB8AC3E}">
        <p14:creationId xmlns:p14="http://schemas.microsoft.com/office/powerpoint/2010/main" val="2903620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56B79C88-6897-4FB2-8D21-029C0404D882}" type="slidenum">
              <a:rPr lang="en-GB" smtClean="0"/>
              <a:t>3</a:t>
            </a:fld>
            <a:endParaRPr lang="en-GB"/>
          </a:p>
        </p:txBody>
      </p:sp>
    </p:spTree>
    <p:extLst>
      <p:ext uri="{BB962C8B-B14F-4D97-AF65-F5344CB8AC3E}">
        <p14:creationId xmlns:p14="http://schemas.microsoft.com/office/powerpoint/2010/main" val="1527242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C84A6-531B-4D84-91CA-77D448F897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D5A2474-227B-468A-AF6F-FEFB87FD04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0527240-70BD-497D-866D-4E7EEF892ED3}"/>
              </a:ext>
            </a:extLst>
          </p:cNvPr>
          <p:cNvSpPr>
            <a:spLocks noGrp="1"/>
          </p:cNvSpPr>
          <p:nvPr>
            <p:ph type="dt" sz="half" idx="10"/>
          </p:nvPr>
        </p:nvSpPr>
        <p:spPr/>
        <p:txBody>
          <a:bodyPr/>
          <a:lstStyle/>
          <a:p>
            <a:fld id="{842C42E1-1238-4E4B-9CC3-B9A8F96A7DEB}" type="datetimeFigureOut">
              <a:rPr lang="en-GB" smtClean="0"/>
              <a:t>03/02/2020</a:t>
            </a:fld>
            <a:endParaRPr lang="en-GB"/>
          </a:p>
        </p:txBody>
      </p:sp>
      <p:sp>
        <p:nvSpPr>
          <p:cNvPr id="5" name="Footer Placeholder 4">
            <a:extLst>
              <a:ext uri="{FF2B5EF4-FFF2-40B4-BE49-F238E27FC236}">
                <a16:creationId xmlns:a16="http://schemas.microsoft.com/office/drawing/2014/main" id="{0802DC8D-BBE7-4457-9EDD-5AD54DC0DF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EBAB44-EA32-408D-B65C-44762994072C}"/>
              </a:ext>
            </a:extLst>
          </p:cNvPr>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339150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7AD75-42BE-4E74-BA2E-116F3E7F0CD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4DCD28-4A40-4E43-842A-D0295D364F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A1509C-ACC1-4DDB-B98C-86D8D7F93071}"/>
              </a:ext>
            </a:extLst>
          </p:cNvPr>
          <p:cNvSpPr>
            <a:spLocks noGrp="1"/>
          </p:cNvSpPr>
          <p:nvPr>
            <p:ph type="dt" sz="half" idx="10"/>
          </p:nvPr>
        </p:nvSpPr>
        <p:spPr/>
        <p:txBody>
          <a:bodyPr/>
          <a:lstStyle/>
          <a:p>
            <a:fld id="{842C42E1-1238-4E4B-9CC3-B9A8F96A7DEB}" type="datetimeFigureOut">
              <a:rPr lang="en-GB" smtClean="0"/>
              <a:t>03/02/2020</a:t>
            </a:fld>
            <a:endParaRPr lang="en-GB"/>
          </a:p>
        </p:txBody>
      </p:sp>
      <p:sp>
        <p:nvSpPr>
          <p:cNvPr id="5" name="Footer Placeholder 4">
            <a:extLst>
              <a:ext uri="{FF2B5EF4-FFF2-40B4-BE49-F238E27FC236}">
                <a16:creationId xmlns:a16="http://schemas.microsoft.com/office/drawing/2014/main" id="{D0F25748-7957-418A-A1F8-D2D9EDC2F5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A063D0-527D-47E1-AFA9-81E345A4F306}"/>
              </a:ext>
            </a:extLst>
          </p:cNvPr>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4269049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4E4B58-61B3-464A-9050-F79680CC9A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05DCA4-8042-459F-A683-55A089ECB4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25CDCD-E678-4A1A-8D91-28F52D3CF3A2}"/>
              </a:ext>
            </a:extLst>
          </p:cNvPr>
          <p:cNvSpPr>
            <a:spLocks noGrp="1"/>
          </p:cNvSpPr>
          <p:nvPr>
            <p:ph type="dt" sz="half" idx="10"/>
          </p:nvPr>
        </p:nvSpPr>
        <p:spPr/>
        <p:txBody>
          <a:bodyPr/>
          <a:lstStyle/>
          <a:p>
            <a:fld id="{842C42E1-1238-4E4B-9CC3-B9A8F96A7DEB}" type="datetimeFigureOut">
              <a:rPr lang="en-GB" smtClean="0"/>
              <a:t>03/02/2020</a:t>
            </a:fld>
            <a:endParaRPr lang="en-GB"/>
          </a:p>
        </p:txBody>
      </p:sp>
      <p:sp>
        <p:nvSpPr>
          <p:cNvPr id="5" name="Footer Placeholder 4">
            <a:extLst>
              <a:ext uri="{FF2B5EF4-FFF2-40B4-BE49-F238E27FC236}">
                <a16:creationId xmlns:a16="http://schemas.microsoft.com/office/drawing/2014/main" id="{6B1580D7-583B-4200-8D4D-1F6065AA91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912C1B-6579-4EBB-A622-7264E31D43BF}"/>
              </a:ext>
            </a:extLst>
          </p:cNvPr>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3806607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2C42E1-1238-4E4B-9CC3-B9A8F96A7DEB}"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2958417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2C42E1-1238-4E4B-9CC3-B9A8F96A7DEB}"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1289109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842C42E1-1238-4E4B-9CC3-B9A8F96A7DEB}" type="datetimeFigureOut">
              <a:rPr lang="en-GB" smtClean="0"/>
              <a:t>03/02/2020</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9BED2D5-1170-4087-99C2-C63046B4148C}" type="slidenum">
              <a:rPr lang="en-GB" smtClean="0"/>
              <a:t>‹#›</a:t>
            </a:fld>
            <a:endParaRPr lang="en-GB"/>
          </a:p>
        </p:txBody>
      </p:sp>
    </p:spTree>
    <p:extLst>
      <p:ext uri="{BB962C8B-B14F-4D97-AF65-F5344CB8AC3E}">
        <p14:creationId xmlns:p14="http://schemas.microsoft.com/office/powerpoint/2010/main" val="300587176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2C42E1-1238-4E4B-9CC3-B9A8F96A7DEB}"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3822284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2C42E1-1238-4E4B-9CC3-B9A8F96A7DEB}" type="datetimeFigureOut">
              <a:rPr lang="en-GB" smtClean="0"/>
              <a:t>03/02/2020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1557476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2C42E1-1238-4E4B-9CC3-B9A8F96A7DEB}" type="datetimeFigureOut">
              <a:rPr lang="en-GB" smtClean="0"/>
              <a:t>03/02/2020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397822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C42E1-1238-4E4B-9CC3-B9A8F96A7DEB}" type="datetimeFigureOut">
              <a:rPr lang="en-GB" smtClean="0"/>
              <a:t>03/02/2020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26535402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C42E1-1238-4E4B-9CC3-B9A8F96A7DEB}"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188991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67E5-206E-4548-929E-4C2697F66D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9F3CA81-7FEC-4674-B820-2D75369301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B1C185-9F42-4E04-851C-56F9275C3B29}"/>
              </a:ext>
            </a:extLst>
          </p:cNvPr>
          <p:cNvSpPr>
            <a:spLocks noGrp="1"/>
          </p:cNvSpPr>
          <p:nvPr>
            <p:ph type="dt" sz="half" idx="10"/>
          </p:nvPr>
        </p:nvSpPr>
        <p:spPr/>
        <p:txBody>
          <a:bodyPr/>
          <a:lstStyle/>
          <a:p>
            <a:fld id="{842C42E1-1238-4E4B-9CC3-B9A8F96A7DEB}" type="datetimeFigureOut">
              <a:rPr lang="en-GB" smtClean="0"/>
              <a:t>03/02/2020</a:t>
            </a:fld>
            <a:endParaRPr lang="en-GB"/>
          </a:p>
        </p:txBody>
      </p:sp>
      <p:sp>
        <p:nvSpPr>
          <p:cNvPr id="5" name="Footer Placeholder 4">
            <a:extLst>
              <a:ext uri="{FF2B5EF4-FFF2-40B4-BE49-F238E27FC236}">
                <a16:creationId xmlns:a16="http://schemas.microsoft.com/office/drawing/2014/main" id="{15E8ACC5-ADD9-4B3D-A618-C4D3A4133B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157686-FAC0-465B-9F1D-CD975F682179}"/>
              </a:ext>
            </a:extLst>
          </p:cNvPr>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2363082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C42E1-1238-4E4B-9CC3-B9A8F96A7DEB}"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707814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2C42E1-1238-4E4B-9CC3-B9A8F96A7DEB}"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8554030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842C42E1-1238-4E4B-9CC3-B9A8F96A7DEB}" type="datetimeFigureOut">
              <a:rPr lang="en-GB" smtClean="0"/>
              <a:t>03/02/2020</a:t>
            </a:fld>
            <a:endParaRPr lang="en-GB"/>
          </a:p>
        </p:txBody>
      </p:sp>
      <p:sp>
        <p:nvSpPr>
          <p:cNvPr id="5" name="Footer Placeholder 4"/>
          <p:cNvSpPr>
            <a:spLocks noGrp="1"/>
          </p:cNvSpPr>
          <p:nvPr>
            <p:ph type="ftr" sz="quarter" idx="11"/>
          </p:nvPr>
        </p:nvSpPr>
        <p:spPr>
          <a:xfrm>
            <a:off x="3776135" y="6422854"/>
            <a:ext cx="4279669" cy="365125"/>
          </a:xfrm>
        </p:spPr>
        <p:txBody>
          <a:bodyPr/>
          <a:lstStyle/>
          <a:p>
            <a:endParaRPr lang="en-GB"/>
          </a:p>
        </p:txBody>
      </p:sp>
      <p:sp>
        <p:nvSpPr>
          <p:cNvPr id="6" name="Slide Number Placeholder 5"/>
          <p:cNvSpPr>
            <a:spLocks noGrp="1"/>
          </p:cNvSpPr>
          <p:nvPr>
            <p:ph type="sldNum" sz="quarter" idx="12"/>
          </p:nvPr>
        </p:nvSpPr>
        <p:spPr>
          <a:xfrm>
            <a:off x="8073048" y="6422854"/>
            <a:ext cx="879759" cy="365125"/>
          </a:xfrm>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2027176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EE53B-C0F5-4979-B61F-8B402308DA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D05BA9-6E86-4E8C-8E00-2975EAF0FE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75CD90-08E8-4B71-A526-BBAA89129FB6}"/>
              </a:ext>
            </a:extLst>
          </p:cNvPr>
          <p:cNvSpPr>
            <a:spLocks noGrp="1"/>
          </p:cNvSpPr>
          <p:nvPr>
            <p:ph type="dt" sz="half" idx="10"/>
          </p:nvPr>
        </p:nvSpPr>
        <p:spPr/>
        <p:txBody>
          <a:bodyPr/>
          <a:lstStyle/>
          <a:p>
            <a:fld id="{842C42E1-1238-4E4B-9CC3-B9A8F96A7DEB}" type="datetimeFigureOut">
              <a:rPr lang="en-GB" smtClean="0"/>
              <a:t>03/02/2020</a:t>
            </a:fld>
            <a:endParaRPr lang="en-GB"/>
          </a:p>
        </p:txBody>
      </p:sp>
      <p:sp>
        <p:nvSpPr>
          <p:cNvPr id="5" name="Footer Placeholder 4">
            <a:extLst>
              <a:ext uri="{FF2B5EF4-FFF2-40B4-BE49-F238E27FC236}">
                <a16:creationId xmlns:a16="http://schemas.microsoft.com/office/drawing/2014/main" id="{022B2C3A-8C35-45F1-9662-C0D95616A3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B2447E-EFDD-45B5-92C8-9C6BFF689870}"/>
              </a:ext>
            </a:extLst>
          </p:cNvPr>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1078988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17E7C-4390-4C67-AAEF-83446AF524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175DF4-C261-40C9-AC9F-1AFA89E213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454B34E-2034-4250-87AC-F8F33BE185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4539C69-7D94-4BAA-A528-84D1BE7AD994}"/>
              </a:ext>
            </a:extLst>
          </p:cNvPr>
          <p:cNvSpPr>
            <a:spLocks noGrp="1"/>
          </p:cNvSpPr>
          <p:nvPr>
            <p:ph type="dt" sz="half" idx="10"/>
          </p:nvPr>
        </p:nvSpPr>
        <p:spPr/>
        <p:txBody>
          <a:bodyPr/>
          <a:lstStyle/>
          <a:p>
            <a:fld id="{842C42E1-1238-4E4B-9CC3-B9A8F96A7DEB}" type="datetimeFigureOut">
              <a:rPr lang="en-GB" smtClean="0"/>
              <a:t>03/02/2020</a:t>
            </a:fld>
            <a:endParaRPr lang="en-GB"/>
          </a:p>
        </p:txBody>
      </p:sp>
      <p:sp>
        <p:nvSpPr>
          <p:cNvPr id="6" name="Footer Placeholder 5">
            <a:extLst>
              <a:ext uri="{FF2B5EF4-FFF2-40B4-BE49-F238E27FC236}">
                <a16:creationId xmlns:a16="http://schemas.microsoft.com/office/drawing/2014/main" id="{B06CCC3C-38F6-472C-932F-1941124B74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F31EEC-8A36-4D3B-881B-D75ED1C5DB98}"/>
              </a:ext>
            </a:extLst>
          </p:cNvPr>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39849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B1246-F026-4C22-802A-6F924BD63FA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B13C20-EC8B-4061-B3DD-7E7DBE3EBD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D88F61-F9F9-49CB-84FD-D3CC46A001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BA95D9-6CD2-44AA-A7DA-8508CCFC7B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2F6A2C-7614-4576-9F08-7BF75995E6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AA1456-E749-4245-AE0E-C6EBCB2EAF94}"/>
              </a:ext>
            </a:extLst>
          </p:cNvPr>
          <p:cNvSpPr>
            <a:spLocks noGrp="1"/>
          </p:cNvSpPr>
          <p:nvPr>
            <p:ph type="dt" sz="half" idx="10"/>
          </p:nvPr>
        </p:nvSpPr>
        <p:spPr/>
        <p:txBody>
          <a:bodyPr/>
          <a:lstStyle/>
          <a:p>
            <a:fld id="{842C42E1-1238-4E4B-9CC3-B9A8F96A7DEB}" type="datetimeFigureOut">
              <a:rPr lang="en-GB" smtClean="0"/>
              <a:t>03/02/2020</a:t>
            </a:fld>
            <a:endParaRPr lang="en-GB"/>
          </a:p>
        </p:txBody>
      </p:sp>
      <p:sp>
        <p:nvSpPr>
          <p:cNvPr id="8" name="Footer Placeholder 7">
            <a:extLst>
              <a:ext uri="{FF2B5EF4-FFF2-40B4-BE49-F238E27FC236}">
                <a16:creationId xmlns:a16="http://schemas.microsoft.com/office/drawing/2014/main" id="{DFF7A4FD-8656-4F1C-A418-35D70D70FAC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79BCC30-385C-413E-8886-DF2801767D4A}"/>
              </a:ext>
            </a:extLst>
          </p:cNvPr>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240389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3CE3E-3741-4BB9-B54E-171E7693AEA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875FE1-C4BC-4543-B46A-12A3F9CDC825}"/>
              </a:ext>
            </a:extLst>
          </p:cNvPr>
          <p:cNvSpPr>
            <a:spLocks noGrp="1"/>
          </p:cNvSpPr>
          <p:nvPr>
            <p:ph type="dt" sz="half" idx="10"/>
          </p:nvPr>
        </p:nvSpPr>
        <p:spPr/>
        <p:txBody>
          <a:bodyPr/>
          <a:lstStyle/>
          <a:p>
            <a:fld id="{842C42E1-1238-4E4B-9CC3-B9A8F96A7DEB}" type="datetimeFigureOut">
              <a:rPr lang="en-GB" smtClean="0"/>
              <a:t>03/02/2020</a:t>
            </a:fld>
            <a:endParaRPr lang="en-GB"/>
          </a:p>
        </p:txBody>
      </p:sp>
      <p:sp>
        <p:nvSpPr>
          <p:cNvPr id="4" name="Footer Placeholder 3">
            <a:extLst>
              <a:ext uri="{FF2B5EF4-FFF2-40B4-BE49-F238E27FC236}">
                <a16:creationId xmlns:a16="http://schemas.microsoft.com/office/drawing/2014/main" id="{E6E50A37-9A10-4E1B-9AE3-34F8812CA8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C75D6D-4F29-45D6-8F56-6F6069BAC02D}"/>
              </a:ext>
            </a:extLst>
          </p:cNvPr>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3991916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5F5B5-354D-4CF7-8A8E-F44AD019A341}"/>
              </a:ext>
            </a:extLst>
          </p:cNvPr>
          <p:cNvSpPr>
            <a:spLocks noGrp="1"/>
          </p:cNvSpPr>
          <p:nvPr>
            <p:ph type="dt" sz="half" idx="10"/>
          </p:nvPr>
        </p:nvSpPr>
        <p:spPr/>
        <p:txBody>
          <a:bodyPr/>
          <a:lstStyle/>
          <a:p>
            <a:fld id="{842C42E1-1238-4E4B-9CC3-B9A8F96A7DEB}" type="datetimeFigureOut">
              <a:rPr lang="en-GB" smtClean="0"/>
              <a:t>03/02/2020</a:t>
            </a:fld>
            <a:endParaRPr lang="en-GB"/>
          </a:p>
        </p:txBody>
      </p:sp>
      <p:sp>
        <p:nvSpPr>
          <p:cNvPr id="3" name="Footer Placeholder 2">
            <a:extLst>
              <a:ext uri="{FF2B5EF4-FFF2-40B4-BE49-F238E27FC236}">
                <a16:creationId xmlns:a16="http://schemas.microsoft.com/office/drawing/2014/main" id="{F0785A7B-A6C0-48E3-895E-52F4ADAFBE3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A54A3B5-9414-4D45-AB99-77A372A1486C}"/>
              </a:ext>
            </a:extLst>
          </p:cNvPr>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2052219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DD373-C0B9-459D-BA1F-0420C8D012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7D2E9A8-0115-48A6-9E97-3DF45154A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E8EBB9E-980B-4755-B6E6-708B88305C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FEB6A5-6987-40FA-80F1-D1BC71C84F93}"/>
              </a:ext>
            </a:extLst>
          </p:cNvPr>
          <p:cNvSpPr>
            <a:spLocks noGrp="1"/>
          </p:cNvSpPr>
          <p:nvPr>
            <p:ph type="dt" sz="half" idx="10"/>
          </p:nvPr>
        </p:nvSpPr>
        <p:spPr/>
        <p:txBody>
          <a:bodyPr/>
          <a:lstStyle/>
          <a:p>
            <a:fld id="{842C42E1-1238-4E4B-9CC3-B9A8F96A7DEB}" type="datetimeFigureOut">
              <a:rPr lang="en-GB" smtClean="0"/>
              <a:t>03/02/2020</a:t>
            </a:fld>
            <a:endParaRPr lang="en-GB"/>
          </a:p>
        </p:txBody>
      </p:sp>
      <p:sp>
        <p:nvSpPr>
          <p:cNvPr id="6" name="Footer Placeholder 5">
            <a:extLst>
              <a:ext uri="{FF2B5EF4-FFF2-40B4-BE49-F238E27FC236}">
                <a16:creationId xmlns:a16="http://schemas.microsoft.com/office/drawing/2014/main" id="{F752C4A5-DBEA-4338-9FCD-8748B51FBD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58FFDE-1F63-44B2-ABC6-79ED22F1C18C}"/>
              </a:ext>
            </a:extLst>
          </p:cNvPr>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637493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633BF-78BF-4FA2-BFC9-6DBEFE7CDB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D3A8452-67D3-4DFC-B57A-3F8427635F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C30B1F9-20CC-448C-ABC0-2F8D63D397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83BF4-F95B-419E-80D2-F1C359599F1F}"/>
              </a:ext>
            </a:extLst>
          </p:cNvPr>
          <p:cNvSpPr>
            <a:spLocks noGrp="1"/>
          </p:cNvSpPr>
          <p:nvPr>
            <p:ph type="dt" sz="half" idx="10"/>
          </p:nvPr>
        </p:nvSpPr>
        <p:spPr/>
        <p:txBody>
          <a:bodyPr/>
          <a:lstStyle/>
          <a:p>
            <a:fld id="{842C42E1-1238-4E4B-9CC3-B9A8F96A7DEB}" type="datetimeFigureOut">
              <a:rPr lang="en-GB" smtClean="0"/>
              <a:t>03/02/2020</a:t>
            </a:fld>
            <a:endParaRPr lang="en-GB"/>
          </a:p>
        </p:txBody>
      </p:sp>
      <p:sp>
        <p:nvSpPr>
          <p:cNvPr id="6" name="Footer Placeholder 5">
            <a:extLst>
              <a:ext uri="{FF2B5EF4-FFF2-40B4-BE49-F238E27FC236}">
                <a16:creationId xmlns:a16="http://schemas.microsoft.com/office/drawing/2014/main" id="{35532C9F-1E85-460F-B10F-E04B6FACE8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F4746A-4E3A-4BE1-9722-4B8A06983999}"/>
              </a:ext>
            </a:extLst>
          </p:cNvPr>
          <p:cNvSpPr>
            <a:spLocks noGrp="1"/>
          </p:cNvSpPr>
          <p:nvPr>
            <p:ph type="sldNum" sz="quarter" idx="12"/>
          </p:nvPr>
        </p:nvSpPr>
        <p:spPr/>
        <p:txBody>
          <a:bodyPr/>
          <a:lstStyle/>
          <a:p>
            <a:fld id="{C9BED2D5-1170-4087-99C2-C63046B4148C}" type="slidenum">
              <a:rPr lang="en-GB" smtClean="0"/>
              <a:t>‹#›</a:t>
            </a:fld>
            <a:endParaRPr lang="en-GB"/>
          </a:p>
        </p:txBody>
      </p:sp>
    </p:spTree>
    <p:extLst>
      <p:ext uri="{BB962C8B-B14F-4D97-AF65-F5344CB8AC3E}">
        <p14:creationId xmlns:p14="http://schemas.microsoft.com/office/powerpoint/2010/main" val="317746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D92EC8-3B5F-4F7B-8FA6-BD2015BE81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073222-CDB9-4DFC-9C69-47D4E04546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D6599F-4A3A-4520-A373-44BA9BB716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C42E1-1238-4E4B-9CC3-B9A8F96A7DEB}" type="datetimeFigureOut">
              <a:rPr lang="en-GB" smtClean="0"/>
              <a:t>03/02/2020</a:t>
            </a:fld>
            <a:endParaRPr lang="en-GB"/>
          </a:p>
        </p:txBody>
      </p:sp>
      <p:sp>
        <p:nvSpPr>
          <p:cNvPr id="5" name="Footer Placeholder 4">
            <a:extLst>
              <a:ext uri="{FF2B5EF4-FFF2-40B4-BE49-F238E27FC236}">
                <a16:creationId xmlns:a16="http://schemas.microsoft.com/office/drawing/2014/main" id="{20EF6D9A-B988-4C73-A59D-D9945FF477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8B21B71-58F7-46D1-ACC6-98690562AB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ED2D5-1170-4087-99C2-C63046B4148C}" type="slidenum">
              <a:rPr lang="en-GB" smtClean="0"/>
              <a:t>‹#›</a:t>
            </a:fld>
            <a:endParaRPr lang="en-GB"/>
          </a:p>
        </p:txBody>
      </p:sp>
    </p:spTree>
    <p:extLst>
      <p:ext uri="{BB962C8B-B14F-4D97-AF65-F5344CB8AC3E}">
        <p14:creationId xmlns:p14="http://schemas.microsoft.com/office/powerpoint/2010/main" val="4226883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842C42E1-1238-4E4B-9CC3-B9A8F96A7DEB}" type="datetimeFigureOut">
              <a:rPr lang="en-GB" smtClean="0"/>
              <a:t>03/02/2020</a:t>
            </a:fld>
            <a:endParaRPr lang="en-GB"/>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GB"/>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C9BED2D5-1170-4087-99C2-C63046B4148C}" type="slidenum">
              <a:rPr lang="en-GB" smtClean="0"/>
              <a:t>‹#›</a:t>
            </a:fld>
            <a:endParaRPr lang="en-GB"/>
          </a:p>
        </p:txBody>
      </p:sp>
    </p:spTree>
    <p:extLst>
      <p:ext uri="{BB962C8B-B14F-4D97-AF65-F5344CB8AC3E}">
        <p14:creationId xmlns:p14="http://schemas.microsoft.com/office/powerpoint/2010/main" val="36143015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0C37E-CB3D-4E8F-A7C3-46C48C1EFB27}"/>
              </a:ext>
            </a:extLst>
          </p:cNvPr>
          <p:cNvSpPr>
            <a:spLocks noGrp="1"/>
          </p:cNvSpPr>
          <p:nvPr>
            <p:ph type="title"/>
          </p:nvPr>
        </p:nvSpPr>
        <p:spPr/>
        <p:txBody>
          <a:bodyPr>
            <a:normAutofit/>
          </a:bodyPr>
          <a:lstStyle/>
          <a:p>
            <a:pPr algn="ctr"/>
            <a:r>
              <a:rPr lang="en-GB" sz="3600" b="1" dirty="0">
                <a:latin typeface="Century Gothic" panose="020B0502020202020204" pitchFamily="34" charset="0"/>
              </a:rPr>
              <a:t>Spring term Easter UNIT</a:t>
            </a:r>
            <a:br>
              <a:rPr lang="en-GB" sz="3600" b="1" dirty="0">
                <a:latin typeface="Century Gothic" panose="020B0502020202020204" pitchFamily="34" charset="0"/>
              </a:rPr>
            </a:br>
            <a:r>
              <a:rPr lang="en-GB" sz="3600" b="1" dirty="0">
                <a:latin typeface="Century Gothic" panose="020B0502020202020204" pitchFamily="34" charset="0"/>
              </a:rPr>
              <a:t>RE assessment criteria</a:t>
            </a:r>
          </a:p>
        </p:txBody>
      </p:sp>
      <p:sp>
        <p:nvSpPr>
          <p:cNvPr id="3" name="Content Placeholder 2">
            <a:extLst>
              <a:ext uri="{FF2B5EF4-FFF2-40B4-BE49-F238E27FC236}">
                <a16:creationId xmlns:a16="http://schemas.microsoft.com/office/drawing/2014/main" id="{6ADD7BA3-5C9C-49C1-B000-49A11566BD68}"/>
              </a:ext>
            </a:extLst>
          </p:cNvPr>
          <p:cNvSpPr>
            <a:spLocks noGrp="1"/>
          </p:cNvSpPr>
          <p:nvPr>
            <p:ph idx="1"/>
          </p:nvPr>
        </p:nvSpPr>
        <p:spPr/>
        <p:txBody>
          <a:bodyPr/>
          <a:lstStyle/>
          <a:p>
            <a:pPr marL="0" indent="0">
              <a:buNone/>
            </a:pPr>
            <a:endParaRPr lang="en-GB" dirty="0"/>
          </a:p>
          <a:p>
            <a:pPr marL="0" indent="0">
              <a:buNone/>
            </a:pPr>
            <a:endParaRPr lang="en-GB" dirty="0"/>
          </a:p>
          <a:p>
            <a:pPr marL="0" indent="0" algn="ctr">
              <a:buNone/>
            </a:pPr>
            <a:r>
              <a:rPr lang="en-GB" sz="3600" b="1" dirty="0">
                <a:latin typeface="Century Gothic" panose="020B0502020202020204" pitchFamily="34" charset="0"/>
              </a:rPr>
              <a:t>Assessment criteria for schools using the model RE curriculum map</a:t>
            </a:r>
          </a:p>
        </p:txBody>
      </p:sp>
    </p:spTree>
    <p:extLst>
      <p:ext uri="{BB962C8B-B14F-4D97-AF65-F5344CB8AC3E}">
        <p14:creationId xmlns:p14="http://schemas.microsoft.com/office/powerpoint/2010/main" val="2127368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91E87-5A1D-41E7-8D8C-210808BC220A}"/>
              </a:ext>
            </a:extLst>
          </p:cNvPr>
          <p:cNvSpPr>
            <a:spLocks noGrp="1"/>
          </p:cNvSpPr>
          <p:nvPr>
            <p:ph type="title"/>
          </p:nvPr>
        </p:nvSpPr>
        <p:spPr>
          <a:xfrm>
            <a:off x="673770" y="773723"/>
            <a:ext cx="9242598" cy="607816"/>
          </a:xfrm>
        </p:spPr>
        <p:txBody>
          <a:bodyPr>
            <a:normAutofit fontScale="90000"/>
          </a:bodyPr>
          <a:lstStyle/>
          <a:p>
            <a:r>
              <a:rPr lang="en-GB" sz="1600" b="1" dirty="0">
                <a:latin typeface="Century Gothic" panose="020B0502020202020204" pitchFamily="34" charset="0"/>
              </a:rPr>
              <a:t>Year R:</a:t>
            </a:r>
            <a:br>
              <a:rPr lang="en-GB" sz="1600" b="1" dirty="0">
                <a:latin typeface="Century Gothic" panose="020B0502020202020204" pitchFamily="34" charset="0"/>
              </a:rPr>
            </a:br>
            <a:r>
              <a:rPr lang="en-GB" sz="1600" b="1" dirty="0">
                <a:latin typeface="Century Gothic" panose="020B0502020202020204" pitchFamily="34" charset="0"/>
              </a:rPr>
              <a:t>Big question:  What is so special about Easter?</a:t>
            </a:r>
            <a:br>
              <a:rPr lang="en-GB" sz="1600" b="1" dirty="0">
                <a:latin typeface="Century Gothic" panose="020B0502020202020204" pitchFamily="34" charset="0"/>
              </a:rPr>
            </a:br>
            <a:r>
              <a:rPr lang="en-GB" sz="1600" b="1" dirty="0">
                <a:latin typeface="Century Gothic" panose="020B0502020202020204" pitchFamily="34" charset="0"/>
              </a:rPr>
              <a:t>Week 1:  </a:t>
            </a:r>
            <a:r>
              <a:rPr lang="en-GB" sz="1600" dirty="0">
                <a:latin typeface="Century Gothic" panose="020B0502020202020204" pitchFamily="34" charset="0"/>
              </a:rPr>
              <a:t>What was the donkey’s special job?</a:t>
            </a:r>
            <a:br>
              <a:rPr lang="en-GB" sz="1600" dirty="0">
                <a:latin typeface="Century Gothic" panose="020B0502020202020204" pitchFamily="34" charset="0"/>
              </a:rPr>
            </a:br>
            <a:r>
              <a:rPr lang="en-GB" sz="1600" b="1" dirty="0">
                <a:latin typeface="Century Gothic" panose="020B0502020202020204" pitchFamily="34" charset="0"/>
              </a:rPr>
              <a:t>Week 2:  </a:t>
            </a:r>
            <a:r>
              <a:rPr lang="en-GB" sz="1600" dirty="0">
                <a:latin typeface="Century Gothic" panose="020B0502020202020204" pitchFamily="34" charset="0"/>
              </a:rPr>
              <a:t>What was special about Jesus’ meal with his friends?</a:t>
            </a:r>
            <a:br>
              <a:rPr lang="en-GB" sz="1600" dirty="0">
                <a:latin typeface="Century Gothic" panose="020B0502020202020204" pitchFamily="34" charset="0"/>
              </a:rPr>
            </a:br>
            <a:r>
              <a:rPr lang="en-GB" sz="1600" b="1" dirty="0">
                <a:latin typeface="Century Gothic" panose="020B0502020202020204" pitchFamily="34" charset="0"/>
              </a:rPr>
              <a:t>Week 3:  </a:t>
            </a:r>
            <a:r>
              <a:rPr lang="en-GB" sz="1600" dirty="0">
                <a:latin typeface="Century Gothic" panose="020B0502020202020204" pitchFamily="34" charset="0"/>
              </a:rPr>
              <a:t>Why did Jesus go to a special garden?</a:t>
            </a:r>
            <a:br>
              <a:rPr lang="en-GB" sz="1600" dirty="0">
                <a:latin typeface="Century Gothic" panose="020B0502020202020204" pitchFamily="34" charset="0"/>
              </a:rPr>
            </a:br>
            <a:r>
              <a:rPr lang="en-GB" sz="1600" b="1" dirty="0">
                <a:latin typeface="Century Gothic" panose="020B0502020202020204" pitchFamily="34" charset="0"/>
              </a:rPr>
              <a:t>Week 4:  </a:t>
            </a:r>
            <a:r>
              <a:rPr lang="en-GB" sz="1600" dirty="0">
                <a:latin typeface="Century Gothic" panose="020B0502020202020204" pitchFamily="34" charset="0"/>
              </a:rPr>
              <a:t>Why is the cross special?</a:t>
            </a:r>
            <a:br>
              <a:rPr lang="en-GB" sz="1600" dirty="0">
                <a:latin typeface="Century Gothic" panose="020B0502020202020204" pitchFamily="34" charset="0"/>
              </a:rPr>
            </a:br>
            <a:r>
              <a:rPr lang="en-GB" sz="1600" b="1" dirty="0">
                <a:latin typeface="Century Gothic" panose="020B0502020202020204" pitchFamily="34" charset="0"/>
              </a:rPr>
              <a:t>Week 5:  </a:t>
            </a:r>
            <a:r>
              <a:rPr lang="en-GB" sz="1600" dirty="0">
                <a:latin typeface="Century Gothic" panose="020B0502020202020204" pitchFamily="34" charset="0"/>
              </a:rPr>
              <a:t>What is special about the stone?</a:t>
            </a:r>
            <a:br>
              <a:rPr lang="en-GB" sz="1600" dirty="0">
                <a:latin typeface="Century Gothic" panose="020B0502020202020204" pitchFamily="34" charset="0"/>
              </a:rPr>
            </a:br>
            <a:r>
              <a:rPr lang="en-GB" sz="1600" b="1" dirty="0">
                <a:latin typeface="Century Gothic" panose="020B0502020202020204" pitchFamily="34" charset="0"/>
              </a:rPr>
              <a:t>Week 6:   </a:t>
            </a:r>
            <a:r>
              <a:rPr lang="en-GB" sz="1600" dirty="0">
                <a:latin typeface="Century Gothic" panose="020B0502020202020204" pitchFamily="34" charset="0"/>
              </a:rPr>
              <a:t>What is so special about Easter?</a:t>
            </a:r>
            <a:br>
              <a:rPr lang="en-GB" sz="3200" dirty="0"/>
            </a:br>
            <a:endParaRPr lang="en-GB" sz="3200" b="1" dirty="0"/>
          </a:p>
        </p:txBody>
      </p:sp>
      <p:graphicFrame>
        <p:nvGraphicFramePr>
          <p:cNvPr id="4" name="Content Placeholder 3">
            <a:extLst>
              <a:ext uri="{FF2B5EF4-FFF2-40B4-BE49-F238E27FC236}">
                <a16:creationId xmlns:a16="http://schemas.microsoft.com/office/drawing/2014/main" id="{3EAA04B2-5C3B-4CE2-82EC-2BEBB3AD3A48}"/>
              </a:ext>
            </a:extLst>
          </p:cNvPr>
          <p:cNvGraphicFramePr>
            <a:graphicFrameLocks noGrp="1"/>
          </p:cNvGraphicFramePr>
          <p:nvPr>
            <p:ph idx="1"/>
            <p:extLst>
              <p:ext uri="{D42A27DB-BD31-4B8C-83A1-F6EECF244321}">
                <p14:modId xmlns:p14="http://schemas.microsoft.com/office/powerpoint/2010/main" val="2276647074"/>
              </p:ext>
            </p:extLst>
          </p:nvPr>
        </p:nvGraphicFramePr>
        <p:xfrm>
          <a:off x="673770" y="1838848"/>
          <a:ext cx="10723562" cy="4684422"/>
        </p:xfrm>
        <a:graphic>
          <a:graphicData uri="http://schemas.openxmlformats.org/drawingml/2006/table">
            <a:tbl>
              <a:tblPr firstRow="1" bandRow="1">
                <a:tableStyleId>{5C22544A-7EE6-4342-B048-85BDC9FD1C3A}</a:tableStyleId>
              </a:tblPr>
              <a:tblGrid>
                <a:gridCol w="3061468">
                  <a:extLst>
                    <a:ext uri="{9D8B030D-6E8A-4147-A177-3AD203B41FA5}">
                      <a16:colId xmlns:a16="http://schemas.microsoft.com/office/drawing/2014/main" val="2272867471"/>
                    </a:ext>
                  </a:extLst>
                </a:gridCol>
                <a:gridCol w="7662094">
                  <a:extLst>
                    <a:ext uri="{9D8B030D-6E8A-4147-A177-3AD203B41FA5}">
                      <a16:colId xmlns:a16="http://schemas.microsoft.com/office/drawing/2014/main" val="634402822"/>
                    </a:ext>
                  </a:extLst>
                </a:gridCol>
              </a:tblGrid>
              <a:tr h="854936">
                <a:tc>
                  <a:txBody>
                    <a:bodyPr/>
                    <a:lstStyle/>
                    <a:p>
                      <a:r>
                        <a:rPr lang="en-GB" sz="1000" dirty="0">
                          <a:latin typeface="Century Gothic" panose="020B0502020202020204" pitchFamily="34" charset="0"/>
                        </a:rPr>
                        <a:t>Remembering</a:t>
                      </a:r>
                    </a:p>
                  </a:txBody>
                  <a:tcPr/>
                </a:tc>
                <a:tc>
                  <a:txBody>
                    <a:bodyPr/>
                    <a:lstStyle/>
                    <a:p>
                      <a:pPr marL="171450" indent="-171450">
                        <a:buFont typeface="Arial" panose="020B0604020202020204" pitchFamily="34" charset="0"/>
                        <a:buChar char="•"/>
                      </a:pPr>
                      <a:r>
                        <a:rPr lang="en-GB" sz="1000" dirty="0">
                          <a:latin typeface="Century Gothic" panose="020B0502020202020204" pitchFamily="34" charset="0"/>
                        </a:rPr>
                        <a:t>The meaning of the core concept :  Salvation – to save</a:t>
                      </a:r>
                    </a:p>
                    <a:p>
                      <a:pPr marL="171450" indent="-171450">
                        <a:buFont typeface="Arial" panose="020B0604020202020204" pitchFamily="34" charset="0"/>
                        <a:buChar char="•"/>
                      </a:pPr>
                      <a:r>
                        <a:rPr lang="en-GB" sz="1000" dirty="0">
                          <a:latin typeface="Century Gothic" panose="020B0502020202020204" pitchFamily="34" charset="0"/>
                        </a:rPr>
                        <a:t>To know the Easter story.</a:t>
                      </a:r>
                    </a:p>
                    <a:p>
                      <a:pPr marL="171450" indent="-171450">
                        <a:buFont typeface="Arial" panose="020B0604020202020204" pitchFamily="34" charset="0"/>
                        <a:buChar char="•"/>
                      </a:pPr>
                      <a:r>
                        <a:rPr lang="en-GB" sz="1000" dirty="0">
                          <a:latin typeface="Century Gothic" panose="020B0502020202020204" pitchFamily="34" charset="0"/>
                        </a:rPr>
                        <a:t>To know what Christians believe about the Easter story.</a:t>
                      </a:r>
                    </a:p>
                    <a:p>
                      <a:pPr marL="171450" indent="-171450">
                        <a:buFont typeface="Arial" panose="020B0604020202020204" pitchFamily="34" charset="0"/>
                        <a:buChar char="•"/>
                      </a:pPr>
                      <a:r>
                        <a:rPr lang="en-GB" sz="1000" dirty="0">
                          <a:latin typeface="Century Gothic" panose="020B0502020202020204" pitchFamily="34" charset="0"/>
                        </a:rPr>
                        <a:t>Begin to recognise the importance of bread and wine.</a:t>
                      </a:r>
                    </a:p>
                    <a:p>
                      <a:pPr marL="171450" indent="-171450">
                        <a:buFont typeface="Arial" panose="020B0604020202020204" pitchFamily="34" charset="0"/>
                        <a:buChar char="•"/>
                      </a:pPr>
                      <a:r>
                        <a:rPr lang="en-GB" sz="1000" dirty="0">
                          <a:latin typeface="Century Gothic" panose="020B0502020202020204" pitchFamily="34" charset="0"/>
                        </a:rPr>
                        <a:t>To know how Christians celebrate Easter</a:t>
                      </a:r>
                    </a:p>
                    <a:p>
                      <a:pPr marL="0" indent="0">
                        <a:buFont typeface="Arial" panose="020B0604020202020204" pitchFamily="34" charset="0"/>
                        <a:buNone/>
                      </a:pPr>
                      <a:endParaRPr lang="en-GB" sz="1000" dirty="0">
                        <a:latin typeface="Century Gothic" panose="020B0502020202020204" pitchFamily="34" charset="0"/>
                      </a:endParaRPr>
                    </a:p>
                  </a:txBody>
                  <a:tcPr/>
                </a:tc>
                <a:extLst>
                  <a:ext uri="{0D108BD9-81ED-4DB2-BD59-A6C34878D82A}">
                    <a16:rowId xmlns:a16="http://schemas.microsoft.com/office/drawing/2014/main" val="2609411023"/>
                  </a:ext>
                </a:extLst>
              </a:tr>
              <a:tr h="1632151">
                <a:tc>
                  <a:txBody>
                    <a:bodyPr/>
                    <a:lstStyle/>
                    <a:p>
                      <a:r>
                        <a:rPr lang="en-GB" sz="1000" b="1" dirty="0">
                          <a:latin typeface="Century Gothic" panose="020B0502020202020204" pitchFamily="34" charset="0"/>
                        </a:rPr>
                        <a:t>Religious vocabulary </a:t>
                      </a:r>
                    </a:p>
                  </a:txBody>
                  <a:tcPr/>
                </a:tc>
                <a:tc>
                  <a:txBody>
                    <a:bodyPr/>
                    <a:lstStyle/>
                    <a:p>
                      <a:pPr marL="285750" indent="-285750">
                        <a:buFont typeface="Arial" panose="020B0604020202020204" pitchFamily="34" charset="0"/>
                        <a:buChar char="•"/>
                      </a:pPr>
                      <a:r>
                        <a:rPr lang="en-GB" sz="1000" dirty="0">
                          <a:latin typeface="Century Gothic" panose="020B0502020202020204" pitchFamily="34" charset="0"/>
                        </a:rPr>
                        <a:t>Christian</a:t>
                      </a:r>
                    </a:p>
                    <a:p>
                      <a:pPr marL="285750" indent="-285750">
                        <a:buFont typeface="Arial" panose="020B0604020202020204" pitchFamily="34" charset="0"/>
                        <a:buChar char="•"/>
                      </a:pPr>
                      <a:r>
                        <a:rPr lang="en-GB" sz="1000" dirty="0">
                          <a:latin typeface="Century Gothic" panose="020B0502020202020204" pitchFamily="34" charset="0"/>
                        </a:rPr>
                        <a:t>Easter</a:t>
                      </a:r>
                    </a:p>
                    <a:p>
                      <a:pPr marL="285750" indent="-285750">
                        <a:buFont typeface="Arial" panose="020B0604020202020204" pitchFamily="34" charset="0"/>
                        <a:buChar char="•"/>
                      </a:pPr>
                      <a:r>
                        <a:rPr lang="en-GB" sz="1000" dirty="0">
                          <a:latin typeface="Century Gothic" panose="020B0502020202020204" pitchFamily="34" charset="0"/>
                        </a:rPr>
                        <a:t>Palm Sunday</a:t>
                      </a:r>
                    </a:p>
                    <a:p>
                      <a:pPr marL="285750" indent="-285750">
                        <a:buFont typeface="Arial" panose="020B0604020202020204" pitchFamily="34" charset="0"/>
                        <a:buChar char="•"/>
                      </a:pPr>
                      <a:r>
                        <a:rPr lang="en-GB" sz="1000" dirty="0">
                          <a:latin typeface="Century Gothic" panose="020B0502020202020204" pitchFamily="34" charset="0"/>
                        </a:rPr>
                        <a:t>Disciple</a:t>
                      </a:r>
                    </a:p>
                    <a:p>
                      <a:pPr marL="285750" indent="-285750">
                        <a:buFont typeface="Arial" panose="020B0604020202020204" pitchFamily="34" charset="0"/>
                        <a:buChar char="•"/>
                      </a:pPr>
                      <a:r>
                        <a:rPr lang="en-GB" sz="1000" dirty="0">
                          <a:latin typeface="Century Gothic" panose="020B0502020202020204" pitchFamily="34" charset="0"/>
                        </a:rPr>
                        <a:t>Last Supper</a:t>
                      </a:r>
                    </a:p>
                    <a:p>
                      <a:pPr marL="285750" indent="-285750">
                        <a:buFont typeface="Arial" panose="020B0604020202020204" pitchFamily="34" charset="0"/>
                        <a:buChar char="•"/>
                      </a:pPr>
                      <a:r>
                        <a:rPr lang="en-GB" sz="1000" dirty="0">
                          <a:latin typeface="Century Gothic" panose="020B0502020202020204" pitchFamily="34" charset="0"/>
                        </a:rPr>
                        <a:t>Garden of Gethsemane</a:t>
                      </a:r>
                    </a:p>
                    <a:p>
                      <a:pPr marL="285750" indent="-285750">
                        <a:buFont typeface="Arial" panose="020B0604020202020204" pitchFamily="34" charset="0"/>
                        <a:buChar char="•"/>
                      </a:pPr>
                      <a:r>
                        <a:rPr lang="en-GB" sz="1000" dirty="0">
                          <a:latin typeface="Century Gothic" panose="020B0502020202020204" pitchFamily="34" charset="0"/>
                        </a:rPr>
                        <a:t>Cross</a:t>
                      </a:r>
                    </a:p>
                    <a:p>
                      <a:pPr marL="285750" indent="-285750">
                        <a:buFont typeface="Arial" panose="020B0604020202020204" pitchFamily="34" charset="0"/>
                        <a:buChar char="•"/>
                      </a:pPr>
                      <a:r>
                        <a:rPr lang="en-GB" sz="1000" dirty="0">
                          <a:latin typeface="Century Gothic" panose="020B0502020202020204" pitchFamily="34" charset="0"/>
                        </a:rPr>
                        <a:t>Prayer</a:t>
                      </a:r>
                    </a:p>
                    <a:p>
                      <a:pPr marL="285750" indent="-285750">
                        <a:buFont typeface="Arial" panose="020B0604020202020204" pitchFamily="34" charset="0"/>
                        <a:buChar char="•"/>
                      </a:pPr>
                      <a:r>
                        <a:rPr lang="en-GB" sz="1000" dirty="0">
                          <a:latin typeface="Century Gothic" panose="020B0502020202020204" pitchFamily="34" charset="0"/>
                        </a:rPr>
                        <a:t>Tomb</a:t>
                      </a:r>
                    </a:p>
                    <a:p>
                      <a:pPr marL="285750" indent="-285750">
                        <a:buFont typeface="Arial" panose="020B0604020202020204" pitchFamily="34" charset="0"/>
                        <a:buChar char="•"/>
                      </a:pPr>
                      <a:r>
                        <a:rPr lang="en-GB" sz="1000" dirty="0">
                          <a:latin typeface="Century Gothic" panose="020B0502020202020204" pitchFamily="34" charset="0"/>
                        </a:rPr>
                        <a:t>Risen</a:t>
                      </a:r>
                    </a:p>
                    <a:p>
                      <a:pPr marL="285750" indent="-285750">
                        <a:buFont typeface="Arial" panose="020B0604020202020204" pitchFamily="34" charset="0"/>
                        <a:buChar char="•"/>
                      </a:pPr>
                      <a:r>
                        <a:rPr lang="en-GB" sz="1000" dirty="0">
                          <a:latin typeface="Century Gothic" panose="020B0502020202020204" pitchFamily="34" charset="0"/>
                        </a:rPr>
                        <a:t>Festival</a:t>
                      </a:r>
                    </a:p>
                    <a:p>
                      <a:pPr marL="285750" indent="-285750">
                        <a:buFont typeface="Arial" panose="020B0604020202020204" pitchFamily="34" charset="0"/>
                        <a:buChar char="•"/>
                      </a:pPr>
                      <a:r>
                        <a:rPr lang="en-GB" sz="1000" dirty="0">
                          <a:latin typeface="Century Gothic" panose="020B0502020202020204" pitchFamily="34" charset="0"/>
                        </a:rPr>
                        <a:t>celebrate</a:t>
                      </a:r>
                    </a:p>
                  </a:txBody>
                  <a:tcPr/>
                </a:tc>
                <a:extLst>
                  <a:ext uri="{0D108BD9-81ED-4DB2-BD59-A6C34878D82A}">
                    <a16:rowId xmlns:a16="http://schemas.microsoft.com/office/drawing/2014/main" val="4119189906"/>
                  </a:ext>
                </a:extLst>
              </a:tr>
              <a:tr h="1758342">
                <a:tc>
                  <a:txBody>
                    <a:bodyPr/>
                    <a:lstStyle/>
                    <a:p>
                      <a:r>
                        <a:rPr lang="en-GB" sz="1000" b="1" dirty="0">
                          <a:latin typeface="Century Gothic" panose="020B0502020202020204" pitchFamily="34" charset="0"/>
                        </a:rPr>
                        <a:t>What enquiry based questions do they need to be able to answer by the end of the unit?</a:t>
                      </a:r>
                    </a:p>
                  </a:txBody>
                  <a:tcPr/>
                </a:tc>
                <a:tc>
                  <a:txBody>
                    <a:bodyPr/>
                    <a:lstStyle/>
                    <a:p>
                      <a:pPr marL="0" indent="0">
                        <a:buFont typeface="Arial" panose="020B0604020202020204" pitchFamily="34" charset="0"/>
                        <a:buNone/>
                      </a:pPr>
                      <a:r>
                        <a:rPr lang="en-GB" sz="1000" b="1" dirty="0">
                          <a:latin typeface="Century Gothic" panose="020B0502020202020204" pitchFamily="34" charset="0"/>
                        </a:rPr>
                        <a:t>Beliefs, teachings, sources of wisdom and authority:</a:t>
                      </a:r>
                    </a:p>
                    <a:p>
                      <a:pPr marL="171450" indent="-171450">
                        <a:buFont typeface="Arial" panose="020B0604020202020204" pitchFamily="34" charset="0"/>
                        <a:buChar char="•"/>
                      </a:pPr>
                      <a:r>
                        <a:rPr lang="en-GB" sz="1000" b="0" dirty="0">
                          <a:latin typeface="Century Gothic" panose="020B0502020202020204" pitchFamily="34" charset="0"/>
                        </a:rPr>
                        <a:t>I can talk about the Easter story.  (Exp)</a:t>
                      </a:r>
                    </a:p>
                    <a:p>
                      <a:pPr marL="171450" indent="-171450">
                        <a:buFont typeface="Arial" panose="020B0604020202020204" pitchFamily="34" charset="0"/>
                        <a:buChar char="•"/>
                      </a:pPr>
                      <a:r>
                        <a:rPr lang="en-GB" sz="1000" b="0" dirty="0">
                          <a:latin typeface="Century Gothic" panose="020B0502020202020204" pitchFamily="34" charset="0"/>
                        </a:rPr>
                        <a:t>I can remember the Easter story and can talk about it.  (Exceeding)</a:t>
                      </a:r>
                      <a:endParaRPr lang="en-GB" sz="1000" b="1" dirty="0">
                        <a:latin typeface="Century Gothic" panose="020B0502020202020204" pitchFamily="34" charset="0"/>
                      </a:endParaRPr>
                    </a:p>
                    <a:p>
                      <a:pPr marL="0" indent="0">
                        <a:buFont typeface="Arial" panose="020B0604020202020204" pitchFamily="34" charset="0"/>
                        <a:buNone/>
                      </a:pPr>
                      <a:r>
                        <a:rPr lang="en-GB" sz="1000" b="1" dirty="0">
                          <a:latin typeface="Century Gothic" panose="020B0502020202020204" pitchFamily="34" charset="0"/>
                        </a:rPr>
                        <a:t>Questions of purpose, meaning and truth:</a:t>
                      </a:r>
                    </a:p>
                    <a:p>
                      <a:pPr marL="171450" indent="-171450">
                        <a:buFont typeface="Arial" panose="020B0604020202020204" pitchFamily="34" charset="0"/>
                        <a:buChar char="•"/>
                      </a:pPr>
                      <a:r>
                        <a:rPr lang="en-GB" sz="1000" b="0" dirty="0">
                          <a:latin typeface="Century Gothic" panose="020B0502020202020204" pitchFamily="34" charset="0"/>
                        </a:rPr>
                        <a:t>I can say what makes me sad and happy.  (Exp)</a:t>
                      </a:r>
                    </a:p>
                    <a:p>
                      <a:pPr marL="171450" indent="-171450">
                        <a:buFont typeface="Arial" panose="020B0604020202020204" pitchFamily="34" charset="0"/>
                        <a:buChar char="•"/>
                      </a:pPr>
                      <a:r>
                        <a:rPr lang="en-GB" sz="1000" b="0" dirty="0">
                          <a:latin typeface="Century Gothic" panose="020B0502020202020204" pitchFamily="34" charset="0"/>
                        </a:rPr>
                        <a:t>I can talk about important occasions for me.  (Exceeding)</a:t>
                      </a:r>
                    </a:p>
                  </a:txBody>
                  <a:tcPr/>
                </a:tc>
                <a:extLst>
                  <a:ext uri="{0D108BD9-81ED-4DB2-BD59-A6C34878D82A}">
                    <a16:rowId xmlns:a16="http://schemas.microsoft.com/office/drawing/2014/main" val="1552841311"/>
                  </a:ext>
                </a:extLst>
              </a:tr>
            </a:tbl>
          </a:graphicData>
        </a:graphic>
      </p:graphicFrame>
    </p:spTree>
    <p:extLst>
      <p:ext uri="{BB962C8B-B14F-4D97-AF65-F5344CB8AC3E}">
        <p14:creationId xmlns:p14="http://schemas.microsoft.com/office/powerpoint/2010/main" val="99717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91E87-5A1D-41E7-8D8C-210808BC220A}"/>
              </a:ext>
            </a:extLst>
          </p:cNvPr>
          <p:cNvSpPr>
            <a:spLocks noGrp="1"/>
          </p:cNvSpPr>
          <p:nvPr>
            <p:ph type="title"/>
          </p:nvPr>
        </p:nvSpPr>
        <p:spPr>
          <a:xfrm>
            <a:off x="673769" y="1095153"/>
            <a:ext cx="10586109" cy="307651"/>
          </a:xfrm>
        </p:spPr>
        <p:txBody>
          <a:bodyPr>
            <a:normAutofit fontScale="90000"/>
          </a:bodyPr>
          <a:lstStyle/>
          <a:p>
            <a:r>
              <a:rPr lang="en-GB" sz="1600" b="1" dirty="0">
                <a:latin typeface="Century Gothic" panose="020B0502020202020204" pitchFamily="34" charset="0"/>
              </a:rPr>
              <a:t>Year 1:</a:t>
            </a:r>
            <a:br>
              <a:rPr lang="en-GB" sz="1600" b="1" dirty="0">
                <a:latin typeface="Century Gothic" panose="020B0502020202020204" pitchFamily="34" charset="0"/>
              </a:rPr>
            </a:br>
            <a:r>
              <a:rPr lang="en-GB" sz="1600" b="1" dirty="0">
                <a:latin typeface="Century Gothic" panose="020B0502020202020204" pitchFamily="34" charset="0"/>
              </a:rPr>
              <a:t>Big question:  Why is Easter the most important festival for Christians ?</a:t>
            </a:r>
            <a:br>
              <a:rPr lang="en-GB" sz="1600" b="1" dirty="0">
                <a:latin typeface="Century Gothic" panose="020B0502020202020204" pitchFamily="34" charset="0"/>
              </a:rPr>
            </a:br>
            <a:r>
              <a:rPr lang="en-GB" sz="1600" b="1" dirty="0">
                <a:latin typeface="Century Gothic" panose="020B0502020202020204" pitchFamily="34" charset="0"/>
              </a:rPr>
              <a:t>Week 1:  </a:t>
            </a:r>
            <a:r>
              <a:rPr lang="en-GB" sz="1600" dirty="0">
                <a:latin typeface="Century Gothic" panose="020B0502020202020204" pitchFamily="34" charset="0"/>
              </a:rPr>
              <a:t>What happened on Palm Sunday and what does it teach us about Jesus?</a:t>
            </a:r>
            <a:br>
              <a:rPr lang="en-GB" sz="1600" dirty="0">
                <a:latin typeface="Century Gothic" panose="020B0502020202020204" pitchFamily="34" charset="0"/>
              </a:rPr>
            </a:br>
            <a:r>
              <a:rPr lang="en-GB" sz="1600" b="1" dirty="0">
                <a:latin typeface="Century Gothic" panose="020B0502020202020204" pitchFamily="34" charset="0"/>
              </a:rPr>
              <a:t>Week 2:  </a:t>
            </a:r>
            <a:r>
              <a:rPr lang="en-GB" sz="1600" dirty="0">
                <a:latin typeface="Century Gothic" panose="020B0502020202020204" pitchFamily="34" charset="0"/>
              </a:rPr>
              <a:t>What happened at the Last Supper and what does it teach us about Jesus?</a:t>
            </a:r>
            <a:br>
              <a:rPr lang="en-GB" sz="1600" dirty="0">
                <a:latin typeface="Century Gothic" panose="020B0502020202020204" pitchFamily="34" charset="0"/>
              </a:rPr>
            </a:br>
            <a:r>
              <a:rPr lang="en-GB" sz="1600" b="1" dirty="0">
                <a:latin typeface="Century Gothic" panose="020B0502020202020204" pitchFamily="34" charset="0"/>
              </a:rPr>
              <a:t>Week 3:  </a:t>
            </a:r>
            <a:r>
              <a:rPr lang="en-GB" sz="1600" dirty="0">
                <a:latin typeface="Century Gothic" panose="020B0502020202020204" pitchFamily="34" charset="0"/>
              </a:rPr>
              <a:t>What happened on Good Friday and what does it teach us about Jesus?</a:t>
            </a:r>
            <a:br>
              <a:rPr lang="en-GB" sz="1600" dirty="0">
                <a:latin typeface="Century Gothic" panose="020B0502020202020204" pitchFamily="34" charset="0"/>
              </a:rPr>
            </a:br>
            <a:r>
              <a:rPr lang="en-GB" sz="1600" b="1" dirty="0">
                <a:latin typeface="Century Gothic" panose="020B0502020202020204" pitchFamily="34" charset="0"/>
              </a:rPr>
              <a:t>Week 4:  </a:t>
            </a:r>
            <a:r>
              <a:rPr lang="en-GB" sz="1600" dirty="0">
                <a:latin typeface="Century Gothic" panose="020B0502020202020204" pitchFamily="34" charset="0"/>
              </a:rPr>
              <a:t>What happened on Easter Sunday and what does it teach us about Jesus?</a:t>
            </a:r>
            <a:br>
              <a:rPr lang="en-GB" sz="1600" dirty="0">
                <a:latin typeface="Century Gothic" panose="020B0502020202020204" pitchFamily="34" charset="0"/>
              </a:rPr>
            </a:br>
            <a:br>
              <a:rPr lang="en-GB" sz="3200" dirty="0"/>
            </a:br>
            <a:endParaRPr lang="en-GB" sz="3200" b="1" dirty="0"/>
          </a:p>
        </p:txBody>
      </p:sp>
      <p:graphicFrame>
        <p:nvGraphicFramePr>
          <p:cNvPr id="4" name="Content Placeholder 3">
            <a:extLst>
              <a:ext uri="{FF2B5EF4-FFF2-40B4-BE49-F238E27FC236}">
                <a16:creationId xmlns:a16="http://schemas.microsoft.com/office/drawing/2014/main" id="{3EAA04B2-5C3B-4CE2-82EC-2BEBB3AD3A48}"/>
              </a:ext>
            </a:extLst>
          </p:cNvPr>
          <p:cNvGraphicFramePr>
            <a:graphicFrameLocks noGrp="1"/>
          </p:cNvGraphicFramePr>
          <p:nvPr>
            <p:ph idx="1"/>
            <p:extLst>
              <p:ext uri="{D42A27DB-BD31-4B8C-83A1-F6EECF244321}">
                <p14:modId xmlns:p14="http://schemas.microsoft.com/office/powerpoint/2010/main" val="3270232356"/>
              </p:ext>
            </p:extLst>
          </p:nvPr>
        </p:nvGraphicFramePr>
        <p:xfrm>
          <a:off x="673770" y="1488559"/>
          <a:ext cx="10723562" cy="5400888"/>
        </p:xfrm>
        <a:graphic>
          <a:graphicData uri="http://schemas.openxmlformats.org/drawingml/2006/table">
            <a:tbl>
              <a:tblPr firstRow="1" bandRow="1">
                <a:tableStyleId>{5C22544A-7EE6-4342-B048-85BDC9FD1C3A}</a:tableStyleId>
              </a:tblPr>
              <a:tblGrid>
                <a:gridCol w="3061468">
                  <a:extLst>
                    <a:ext uri="{9D8B030D-6E8A-4147-A177-3AD203B41FA5}">
                      <a16:colId xmlns:a16="http://schemas.microsoft.com/office/drawing/2014/main" val="2272867471"/>
                    </a:ext>
                  </a:extLst>
                </a:gridCol>
                <a:gridCol w="7662094">
                  <a:extLst>
                    <a:ext uri="{9D8B030D-6E8A-4147-A177-3AD203B41FA5}">
                      <a16:colId xmlns:a16="http://schemas.microsoft.com/office/drawing/2014/main" val="634402822"/>
                    </a:ext>
                  </a:extLst>
                </a:gridCol>
              </a:tblGrid>
              <a:tr h="949031">
                <a:tc>
                  <a:txBody>
                    <a:bodyPr/>
                    <a:lstStyle/>
                    <a:p>
                      <a:r>
                        <a:rPr lang="en-GB" sz="1000" dirty="0">
                          <a:latin typeface="Century Gothic" panose="020B0502020202020204" pitchFamily="34" charset="0"/>
                        </a:rPr>
                        <a:t>Remembering</a:t>
                      </a:r>
                    </a:p>
                  </a:txBody>
                  <a:tcPr/>
                </a:tc>
                <a:tc>
                  <a:txBody>
                    <a:bodyPr/>
                    <a:lstStyle/>
                    <a:p>
                      <a:pPr marL="171450" indent="-171450">
                        <a:buFont typeface="Arial" panose="020B0604020202020204" pitchFamily="34" charset="0"/>
                        <a:buChar char="•"/>
                      </a:pPr>
                      <a:r>
                        <a:rPr lang="en-GB" sz="1000" dirty="0">
                          <a:latin typeface="Century Gothic" panose="020B0502020202020204" pitchFamily="34" charset="0"/>
                        </a:rPr>
                        <a:t>The meaning of the core concept :  Salvation – to save</a:t>
                      </a:r>
                    </a:p>
                    <a:p>
                      <a:pPr marL="0" indent="0">
                        <a:buFont typeface="Arial" panose="020B0604020202020204" pitchFamily="34" charset="0"/>
                        <a:buNone/>
                      </a:pPr>
                      <a:r>
                        <a:rPr lang="en-GB" sz="1000" dirty="0">
                          <a:latin typeface="Century Gothic" panose="020B0502020202020204" pitchFamily="34" charset="0"/>
                        </a:rPr>
                        <a:t>To know what happened on:</a:t>
                      </a:r>
                    </a:p>
                    <a:p>
                      <a:pPr marL="171450" indent="-171450">
                        <a:buFont typeface="Arial" panose="020B0604020202020204" pitchFamily="34" charset="0"/>
                        <a:buChar char="•"/>
                      </a:pPr>
                      <a:r>
                        <a:rPr lang="en-GB" sz="1000" dirty="0">
                          <a:latin typeface="Century Gothic" panose="020B0502020202020204" pitchFamily="34" charset="0"/>
                        </a:rPr>
                        <a:t>Palm Sunday  - Jesus’ entry into Jerusalem</a:t>
                      </a:r>
                    </a:p>
                    <a:p>
                      <a:pPr marL="171450" indent="-171450">
                        <a:buFont typeface="Arial" panose="020B0604020202020204" pitchFamily="34" charset="0"/>
                        <a:buChar char="•"/>
                      </a:pPr>
                      <a:r>
                        <a:rPr lang="en-GB" sz="1000" dirty="0">
                          <a:latin typeface="Century Gothic" panose="020B0502020202020204" pitchFamily="34" charset="0"/>
                        </a:rPr>
                        <a:t>Maundy Thursday – The events of the Last Supper</a:t>
                      </a:r>
                    </a:p>
                    <a:p>
                      <a:pPr marL="171450" indent="-171450">
                        <a:buFont typeface="Arial" panose="020B0604020202020204" pitchFamily="34" charset="0"/>
                        <a:buChar char="•"/>
                      </a:pPr>
                      <a:r>
                        <a:rPr lang="en-GB" sz="1000" dirty="0">
                          <a:latin typeface="Century Gothic" panose="020B0502020202020204" pitchFamily="34" charset="0"/>
                        </a:rPr>
                        <a:t>Good Friday – Jesus’ death and the build up to this</a:t>
                      </a:r>
                    </a:p>
                    <a:p>
                      <a:pPr marL="171450" indent="-171450">
                        <a:buFont typeface="Arial" panose="020B0604020202020204" pitchFamily="34" charset="0"/>
                        <a:buChar char="•"/>
                      </a:pPr>
                      <a:r>
                        <a:rPr lang="en-GB" sz="1000" dirty="0">
                          <a:latin typeface="Century Gothic" panose="020B0502020202020204" pitchFamily="34" charset="0"/>
                        </a:rPr>
                        <a:t>Easter Sunday – Jesus’ Resurrection</a:t>
                      </a:r>
                    </a:p>
                  </a:txBody>
                  <a:tcPr/>
                </a:tc>
                <a:extLst>
                  <a:ext uri="{0D108BD9-81ED-4DB2-BD59-A6C34878D82A}">
                    <a16:rowId xmlns:a16="http://schemas.microsoft.com/office/drawing/2014/main" val="2609411023"/>
                  </a:ext>
                </a:extLst>
              </a:tr>
              <a:tr h="1811787">
                <a:tc>
                  <a:txBody>
                    <a:bodyPr/>
                    <a:lstStyle/>
                    <a:p>
                      <a:r>
                        <a:rPr lang="en-GB" sz="1000" b="1" dirty="0">
                          <a:latin typeface="Century Gothic" panose="020B0502020202020204" pitchFamily="34" charset="0"/>
                        </a:rPr>
                        <a:t>Religious vocabulary </a:t>
                      </a:r>
                    </a:p>
                  </a:txBody>
                  <a:tcPr/>
                </a:tc>
                <a:tc>
                  <a:txBody>
                    <a:bodyPr/>
                    <a:lstStyle/>
                    <a:p>
                      <a:pPr marL="285750" indent="-285750">
                        <a:buFont typeface="Arial" panose="020B0604020202020204" pitchFamily="34" charset="0"/>
                        <a:buChar char="•"/>
                      </a:pPr>
                      <a:r>
                        <a:rPr lang="en-GB" sz="1000" dirty="0">
                          <a:latin typeface="Century Gothic" panose="020B0502020202020204" pitchFamily="34" charset="0"/>
                        </a:rPr>
                        <a:t>Palm Sunday</a:t>
                      </a:r>
                    </a:p>
                    <a:p>
                      <a:pPr marL="285750" indent="-285750">
                        <a:buFont typeface="Arial" panose="020B0604020202020204" pitchFamily="34" charset="0"/>
                        <a:buChar char="•"/>
                      </a:pPr>
                      <a:r>
                        <a:rPr lang="en-GB" sz="1000" dirty="0">
                          <a:latin typeface="Century Gothic" panose="020B0502020202020204" pitchFamily="34" charset="0"/>
                        </a:rPr>
                        <a:t>Last Supper</a:t>
                      </a:r>
                    </a:p>
                    <a:p>
                      <a:pPr marL="285750" indent="-285750">
                        <a:buFont typeface="Arial" panose="020B0604020202020204" pitchFamily="34" charset="0"/>
                        <a:buChar char="•"/>
                      </a:pPr>
                      <a:r>
                        <a:rPr lang="en-GB" sz="1000" dirty="0">
                          <a:latin typeface="Century Gothic" panose="020B0502020202020204" pitchFamily="34" charset="0"/>
                        </a:rPr>
                        <a:t>Good Friday</a:t>
                      </a:r>
                    </a:p>
                    <a:p>
                      <a:pPr marL="285750" indent="-285750">
                        <a:buFont typeface="Arial" panose="020B0604020202020204" pitchFamily="34" charset="0"/>
                        <a:buChar char="•"/>
                      </a:pPr>
                      <a:r>
                        <a:rPr lang="en-GB" sz="1000" dirty="0">
                          <a:latin typeface="Century Gothic" panose="020B0502020202020204" pitchFamily="34" charset="0"/>
                        </a:rPr>
                        <a:t>Easter Sunday</a:t>
                      </a:r>
                    </a:p>
                    <a:p>
                      <a:pPr marL="285750" indent="-285750">
                        <a:buFont typeface="Arial" panose="020B0604020202020204" pitchFamily="34" charset="0"/>
                        <a:buChar char="•"/>
                      </a:pPr>
                      <a:r>
                        <a:rPr lang="en-GB" sz="1000" dirty="0">
                          <a:latin typeface="Century Gothic" panose="020B0502020202020204" pitchFamily="34" charset="0"/>
                        </a:rPr>
                        <a:t>Holy Week</a:t>
                      </a:r>
                    </a:p>
                    <a:p>
                      <a:pPr marL="285750" indent="-285750">
                        <a:buFont typeface="Arial" panose="020B0604020202020204" pitchFamily="34" charset="0"/>
                        <a:buChar char="•"/>
                      </a:pPr>
                      <a:r>
                        <a:rPr lang="en-GB" sz="1000" dirty="0">
                          <a:latin typeface="Century Gothic" panose="020B0502020202020204" pitchFamily="34" charset="0"/>
                        </a:rPr>
                        <a:t>Cross</a:t>
                      </a:r>
                    </a:p>
                    <a:p>
                      <a:pPr marL="285750" indent="-285750">
                        <a:buFont typeface="Arial" panose="020B0604020202020204" pitchFamily="34" charset="0"/>
                        <a:buChar char="•"/>
                      </a:pPr>
                      <a:r>
                        <a:rPr lang="en-GB" sz="1000" dirty="0">
                          <a:latin typeface="Century Gothic" panose="020B0502020202020204" pitchFamily="34" charset="0"/>
                        </a:rPr>
                        <a:t>Tomb</a:t>
                      </a:r>
                    </a:p>
                    <a:p>
                      <a:pPr marL="285750" indent="-285750">
                        <a:buFont typeface="Arial" panose="020B0604020202020204" pitchFamily="34" charset="0"/>
                        <a:buChar char="•"/>
                      </a:pPr>
                      <a:r>
                        <a:rPr lang="en-GB" sz="1000" dirty="0">
                          <a:latin typeface="Century Gothic" panose="020B0502020202020204" pitchFamily="34" charset="0"/>
                        </a:rPr>
                        <a:t>Resurrection </a:t>
                      </a:r>
                    </a:p>
                    <a:p>
                      <a:pPr marL="285750" indent="-285750">
                        <a:buFont typeface="Arial" panose="020B0604020202020204" pitchFamily="34" charset="0"/>
                        <a:buChar char="•"/>
                      </a:pPr>
                      <a:r>
                        <a:rPr lang="en-GB" sz="1000" dirty="0">
                          <a:latin typeface="Century Gothic" panose="020B0502020202020204" pitchFamily="34" charset="0"/>
                        </a:rPr>
                        <a:t>Jesus</a:t>
                      </a:r>
                    </a:p>
                    <a:p>
                      <a:pPr marL="285750" indent="-285750">
                        <a:buFont typeface="Arial" panose="020B0604020202020204" pitchFamily="34" charset="0"/>
                        <a:buChar char="•"/>
                      </a:pPr>
                      <a:r>
                        <a:rPr lang="en-GB" sz="1000" dirty="0">
                          <a:latin typeface="Century Gothic" panose="020B0502020202020204" pitchFamily="34" charset="0"/>
                        </a:rPr>
                        <a:t>Mary Magdalene</a:t>
                      </a:r>
                    </a:p>
                    <a:p>
                      <a:pPr marL="285750" indent="-285750">
                        <a:buFont typeface="Arial" panose="020B0604020202020204" pitchFamily="34" charset="0"/>
                        <a:buChar char="•"/>
                      </a:pPr>
                      <a:r>
                        <a:rPr lang="en-GB" sz="1000" dirty="0">
                          <a:latin typeface="Century Gothic" panose="020B0502020202020204" pitchFamily="34" charset="0"/>
                        </a:rPr>
                        <a:t>Disciples</a:t>
                      </a:r>
                    </a:p>
                    <a:p>
                      <a:pPr marL="285750" indent="-285750">
                        <a:buFont typeface="Arial" panose="020B0604020202020204" pitchFamily="34" charset="0"/>
                        <a:buChar char="•"/>
                      </a:pPr>
                      <a:r>
                        <a:rPr lang="en-GB" sz="1000" dirty="0">
                          <a:latin typeface="Century Gothic" panose="020B0502020202020204" pitchFamily="34" charset="0"/>
                        </a:rPr>
                        <a:t>Holy Communion</a:t>
                      </a:r>
                    </a:p>
                  </a:txBody>
                  <a:tcPr/>
                </a:tc>
                <a:extLst>
                  <a:ext uri="{0D108BD9-81ED-4DB2-BD59-A6C34878D82A}">
                    <a16:rowId xmlns:a16="http://schemas.microsoft.com/office/drawing/2014/main" val="4119189906"/>
                  </a:ext>
                </a:extLst>
              </a:tr>
              <a:tr h="2474808">
                <a:tc>
                  <a:txBody>
                    <a:bodyPr/>
                    <a:lstStyle/>
                    <a:p>
                      <a:r>
                        <a:rPr lang="en-GB" sz="1000" b="1" dirty="0">
                          <a:latin typeface="Century Gothic" panose="020B0502020202020204" pitchFamily="34" charset="0"/>
                        </a:rPr>
                        <a:t>What enquiry based questions do they need to be able to answer by the end of the unit?</a:t>
                      </a:r>
                    </a:p>
                  </a:txBody>
                  <a:tcPr/>
                </a:tc>
                <a:tc>
                  <a:txBody>
                    <a:bodyPr/>
                    <a:lstStyle/>
                    <a:p>
                      <a:pPr marL="0" indent="0">
                        <a:buFont typeface="Arial" panose="020B0604020202020204" pitchFamily="34" charset="0"/>
                        <a:buNone/>
                      </a:pPr>
                      <a:r>
                        <a:rPr lang="en-GB" sz="1000" b="1" dirty="0">
                          <a:latin typeface="Century Gothic" panose="020B0502020202020204" pitchFamily="34" charset="0"/>
                        </a:rPr>
                        <a:t>Beliefs, teachings, sources of wisdom and authority:</a:t>
                      </a:r>
                    </a:p>
                    <a:p>
                      <a:pPr marL="171450" indent="-171450">
                        <a:buFont typeface="Arial" panose="020B0604020202020204" pitchFamily="34" charset="0"/>
                        <a:buChar char="•"/>
                      </a:pPr>
                      <a:r>
                        <a:rPr lang="en-GB" sz="1000" b="0" dirty="0">
                          <a:latin typeface="Century Gothic" panose="020B0502020202020204" pitchFamily="34" charset="0"/>
                        </a:rPr>
                        <a:t>I can talk about the Easter story (WT)</a:t>
                      </a:r>
                    </a:p>
                    <a:p>
                      <a:pPr marL="171450" indent="-171450">
                        <a:buFont typeface="Arial" panose="020B0604020202020204" pitchFamily="34" charset="0"/>
                        <a:buChar char="•"/>
                      </a:pPr>
                      <a:r>
                        <a:rPr lang="en-GB" sz="1000" b="0" dirty="0">
                          <a:latin typeface="Century Gothic" panose="020B0502020202020204" pitchFamily="34" charset="0"/>
                        </a:rPr>
                        <a:t>I can retell the Easter story in order of events and talk about it.  (Exp)</a:t>
                      </a:r>
                    </a:p>
                    <a:p>
                      <a:pPr marL="171450" indent="-171450">
                        <a:buFont typeface="Arial" panose="020B0604020202020204" pitchFamily="34" charset="0"/>
                        <a:buChar char="•"/>
                      </a:pPr>
                      <a:r>
                        <a:rPr lang="en-GB" sz="1000" b="0" dirty="0">
                          <a:latin typeface="Century Gothic" panose="020B0502020202020204" pitchFamily="34" charset="0"/>
                        </a:rPr>
                        <a:t>I can retell the Easter story and give some meaning about what each event teaches us about Jesus and why it is the most important festival for Christians.  (GD)  </a:t>
                      </a:r>
                      <a:r>
                        <a:rPr lang="en-GB" sz="1000" b="0" dirty="0" err="1">
                          <a:latin typeface="Century Gothic" panose="020B0502020202020204" pitchFamily="34" charset="0"/>
                        </a:rPr>
                        <a:t>Eg</a:t>
                      </a:r>
                      <a:r>
                        <a:rPr lang="en-GB" sz="1000" b="0" dirty="0">
                          <a:latin typeface="Century Gothic" panose="020B0502020202020204" pitchFamily="34" charset="0"/>
                        </a:rPr>
                        <a:t> – Palm Sunday – Kingship of Jesus.  Last Supper – Jesus came to serve.  Good Friday – Jesus was prepared to suffer for the world because He loved humanity.  Easter Sunday – Jesus is able to conquer death because Christians believe He is God.</a:t>
                      </a:r>
                      <a:endParaRPr lang="en-GB" sz="1000" b="1" dirty="0">
                        <a:latin typeface="Century Gothic" panose="020B0502020202020204" pitchFamily="34" charset="0"/>
                      </a:endParaRPr>
                    </a:p>
                    <a:p>
                      <a:pPr marL="0" indent="0">
                        <a:buFont typeface="Arial" panose="020B0604020202020204" pitchFamily="34" charset="0"/>
                        <a:buNone/>
                      </a:pPr>
                      <a:r>
                        <a:rPr lang="en-GB" sz="1000" b="1" dirty="0">
                          <a:latin typeface="Century Gothic" panose="020B0502020202020204" pitchFamily="34" charset="0"/>
                        </a:rPr>
                        <a:t>Questions of purpose, meaning and truth:</a:t>
                      </a:r>
                    </a:p>
                    <a:p>
                      <a:pPr marL="171450" indent="-171450">
                        <a:buFont typeface="Arial" panose="020B0604020202020204" pitchFamily="34" charset="0"/>
                        <a:buChar char="•"/>
                      </a:pPr>
                      <a:r>
                        <a:rPr lang="en-GB" sz="1000" b="0" dirty="0">
                          <a:latin typeface="Century Gothic" panose="020B0502020202020204" pitchFamily="34" charset="0"/>
                        </a:rPr>
                        <a:t>I can recall an occasion and say whether it made me feel happy or sad.  (WT)</a:t>
                      </a:r>
                    </a:p>
                    <a:p>
                      <a:pPr marL="171450" indent="-171450">
                        <a:buFont typeface="Arial" panose="020B0604020202020204" pitchFamily="34" charset="0"/>
                        <a:buChar char="•"/>
                      </a:pPr>
                      <a:r>
                        <a:rPr lang="en-GB" sz="1000" b="0" dirty="0">
                          <a:latin typeface="Century Gothic" panose="020B0502020202020204" pitchFamily="34" charset="0"/>
                        </a:rPr>
                        <a:t>I can think and talk about special things that have happened to me and what they mean.  (Exp)</a:t>
                      </a:r>
                    </a:p>
                    <a:p>
                      <a:pPr marL="171450" indent="-171450">
                        <a:buFont typeface="Arial" panose="020B0604020202020204" pitchFamily="34" charset="0"/>
                        <a:buChar char="•"/>
                      </a:pPr>
                      <a:r>
                        <a:rPr lang="en-GB" sz="1000" b="0" dirty="0">
                          <a:latin typeface="Century Gothic" panose="020B0502020202020204" pitchFamily="34" charset="0"/>
                        </a:rPr>
                        <a:t>I can talk about the events that occur in the Easter story and ask and answer questions about what they might mean for a Christian and why Easter is the most important festival for Christians.  (GD)</a:t>
                      </a:r>
                    </a:p>
                    <a:p>
                      <a:pPr marL="0" indent="0">
                        <a:buFont typeface="Arial" panose="020B0604020202020204" pitchFamily="34" charset="0"/>
                        <a:buNone/>
                      </a:pPr>
                      <a:r>
                        <a:rPr lang="en-GB" sz="700" b="0" dirty="0" err="1">
                          <a:latin typeface="Century Gothic" panose="020B0502020202020204" pitchFamily="34" charset="0"/>
                        </a:rPr>
                        <a:t>Eg</a:t>
                      </a:r>
                      <a:r>
                        <a:rPr lang="en-GB" sz="700" b="0" dirty="0">
                          <a:latin typeface="Century Gothic" panose="020B0502020202020204" pitchFamily="34" charset="0"/>
                        </a:rPr>
                        <a:t>:  Palm Sunday – what does  seeing Jesus as a King mean for a Christian?  The Last Supper – Jesus came to serve – what is Jesus saying about how people should treat one another?  Good Friday – Jesus suffered because he loved humanity.  How do people show love to others?  Easter day – resurrection – new life.  What do Christians do to remember Jesus is alive today in the lives of people – </a:t>
                      </a:r>
                      <a:r>
                        <a:rPr lang="en-GB" sz="700" b="0" dirty="0" err="1">
                          <a:latin typeface="Century Gothic" panose="020B0502020202020204" pitchFamily="34" charset="0"/>
                        </a:rPr>
                        <a:t>eg</a:t>
                      </a:r>
                      <a:r>
                        <a:rPr lang="en-GB" sz="700" b="0" dirty="0">
                          <a:latin typeface="Century Gothic" panose="020B0502020202020204" pitchFamily="34" charset="0"/>
                        </a:rPr>
                        <a:t> go to church, try and be like Jesus through their actions and words.</a:t>
                      </a:r>
                    </a:p>
                    <a:p>
                      <a:pPr marL="0" indent="0">
                        <a:buFont typeface="Arial" panose="020B0604020202020204" pitchFamily="34" charset="0"/>
                        <a:buNone/>
                      </a:pPr>
                      <a:endParaRPr lang="en-GB" sz="1000" b="1" dirty="0">
                        <a:latin typeface="Century Gothic" panose="020B0502020202020204" pitchFamily="34" charset="0"/>
                      </a:endParaRPr>
                    </a:p>
                  </a:txBody>
                  <a:tcPr/>
                </a:tc>
                <a:extLst>
                  <a:ext uri="{0D108BD9-81ED-4DB2-BD59-A6C34878D82A}">
                    <a16:rowId xmlns:a16="http://schemas.microsoft.com/office/drawing/2014/main" val="1552841311"/>
                  </a:ext>
                </a:extLst>
              </a:tr>
            </a:tbl>
          </a:graphicData>
        </a:graphic>
      </p:graphicFrame>
    </p:spTree>
    <p:extLst>
      <p:ext uri="{BB962C8B-B14F-4D97-AF65-F5344CB8AC3E}">
        <p14:creationId xmlns:p14="http://schemas.microsoft.com/office/powerpoint/2010/main" val="365744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91E87-5A1D-41E7-8D8C-210808BC220A}"/>
              </a:ext>
            </a:extLst>
          </p:cNvPr>
          <p:cNvSpPr>
            <a:spLocks noGrp="1"/>
          </p:cNvSpPr>
          <p:nvPr>
            <p:ph type="title"/>
          </p:nvPr>
        </p:nvSpPr>
        <p:spPr>
          <a:xfrm>
            <a:off x="673770" y="414068"/>
            <a:ext cx="9242598" cy="1266564"/>
          </a:xfrm>
        </p:spPr>
        <p:txBody>
          <a:bodyPr>
            <a:normAutofit fontScale="90000"/>
          </a:bodyPr>
          <a:lstStyle/>
          <a:p>
            <a:r>
              <a:rPr lang="en-GB" sz="1600" b="1" dirty="0">
                <a:latin typeface="Century Gothic" panose="020B0502020202020204" pitchFamily="34" charset="0"/>
              </a:rPr>
              <a:t>Year 2:</a:t>
            </a:r>
            <a:br>
              <a:rPr lang="en-GB" sz="1600" b="1" dirty="0">
                <a:latin typeface="Century Gothic" panose="020B0502020202020204" pitchFamily="34" charset="0"/>
              </a:rPr>
            </a:br>
            <a:r>
              <a:rPr lang="en-GB" sz="1600" b="1" dirty="0">
                <a:latin typeface="Century Gothic" panose="020B0502020202020204" pitchFamily="34" charset="0"/>
              </a:rPr>
              <a:t>Big question:  How do Easter symbols help us to understand the meaning of Easter for Christians?</a:t>
            </a:r>
            <a:br>
              <a:rPr lang="en-GB" sz="1600" b="1" dirty="0">
                <a:latin typeface="Century Gothic" panose="020B0502020202020204" pitchFamily="34" charset="0"/>
              </a:rPr>
            </a:br>
            <a:r>
              <a:rPr lang="en-GB" sz="1600" b="1" dirty="0">
                <a:latin typeface="Century Gothic" panose="020B0502020202020204" pitchFamily="34" charset="0"/>
              </a:rPr>
              <a:t>Week 1:  </a:t>
            </a:r>
            <a:r>
              <a:rPr lang="en-GB" sz="1600" dirty="0">
                <a:latin typeface="Century Gothic" panose="020B0502020202020204" pitchFamily="34" charset="0"/>
              </a:rPr>
              <a:t>How do different symbols help us to remember the story of Easter?</a:t>
            </a:r>
            <a:br>
              <a:rPr lang="en-GB" sz="1600" dirty="0">
                <a:latin typeface="Century Gothic" panose="020B0502020202020204" pitchFamily="34" charset="0"/>
              </a:rPr>
            </a:br>
            <a:r>
              <a:rPr lang="en-GB" sz="1600" b="1" dirty="0">
                <a:latin typeface="Century Gothic" panose="020B0502020202020204" pitchFamily="34" charset="0"/>
              </a:rPr>
              <a:t>Week 2:  </a:t>
            </a:r>
            <a:r>
              <a:rPr lang="en-GB" sz="1600" dirty="0">
                <a:latin typeface="Century Gothic" panose="020B0502020202020204" pitchFamily="34" charset="0"/>
              </a:rPr>
              <a:t>What do the symbols of bread and wine teach us about the meaning of Easter for Christians?</a:t>
            </a:r>
            <a:br>
              <a:rPr lang="en-GB" sz="1600" dirty="0">
                <a:latin typeface="Century Gothic" panose="020B0502020202020204" pitchFamily="34" charset="0"/>
              </a:rPr>
            </a:br>
            <a:r>
              <a:rPr lang="en-GB" sz="1600" b="1" dirty="0">
                <a:latin typeface="Century Gothic" panose="020B0502020202020204" pitchFamily="34" charset="0"/>
              </a:rPr>
              <a:t>Week 3:  </a:t>
            </a:r>
            <a:r>
              <a:rPr lang="en-GB" sz="1600" dirty="0">
                <a:latin typeface="Century Gothic" panose="020B0502020202020204" pitchFamily="34" charset="0"/>
              </a:rPr>
              <a:t>What does the symbol of the cross teach us about the meaning of Easter for Christians?</a:t>
            </a:r>
            <a:br>
              <a:rPr lang="en-GB" sz="1600" dirty="0">
                <a:latin typeface="Century Gothic" panose="020B0502020202020204" pitchFamily="34" charset="0"/>
              </a:rPr>
            </a:br>
            <a:r>
              <a:rPr lang="en-GB" sz="1600" b="1" dirty="0">
                <a:latin typeface="Century Gothic" panose="020B0502020202020204" pitchFamily="34" charset="0"/>
              </a:rPr>
              <a:t>Week 4:  </a:t>
            </a:r>
            <a:r>
              <a:rPr lang="en-GB" sz="1600" dirty="0">
                <a:latin typeface="Century Gothic" panose="020B0502020202020204" pitchFamily="34" charset="0"/>
              </a:rPr>
              <a:t>What does the symbol of water teach us about the meaning of Easter for Christians?</a:t>
            </a:r>
            <a:br>
              <a:rPr lang="en-GB" sz="3200" dirty="0"/>
            </a:br>
            <a:endParaRPr lang="en-GB" sz="3200" b="1" dirty="0"/>
          </a:p>
        </p:txBody>
      </p:sp>
      <p:graphicFrame>
        <p:nvGraphicFramePr>
          <p:cNvPr id="4" name="Content Placeholder 3">
            <a:extLst>
              <a:ext uri="{FF2B5EF4-FFF2-40B4-BE49-F238E27FC236}">
                <a16:creationId xmlns:a16="http://schemas.microsoft.com/office/drawing/2014/main" id="{3EAA04B2-5C3B-4CE2-82EC-2BEBB3AD3A48}"/>
              </a:ext>
            </a:extLst>
          </p:cNvPr>
          <p:cNvGraphicFramePr>
            <a:graphicFrameLocks noGrp="1"/>
          </p:cNvGraphicFramePr>
          <p:nvPr>
            <p:ph idx="1"/>
            <p:extLst>
              <p:ext uri="{D42A27DB-BD31-4B8C-83A1-F6EECF244321}">
                <p14:modId xmlns:p14="http://schemas.microsoft.com/office/powerpoint/2010/main" val="2690641233"/>
              </p:ext>
            </p:extLst>
          </p:nvPr>
        </p:nvGraphicFramePr>
        <p:xfrm>
          <a:off x="673770" y="1680632"/>
          <a:ext cx="10723562" cy="4177410"/>
        </p:xfrm>
        <a:graphic>
          <a:graphicData uri="http://schemas.openxmlformats.org/drawingml/2006/table">
            <a:tbl>
              <a:tblPr firstRow="1" bandRow="1">
                <a:tableStyleId>{5C22544A-7EE6-4342-B048-85BDC9FD1C3A}</a:tableStyleId>
              </a:tblPr>
              <a:tblGrid>
                <a:gridCol w="2975809">
                  <a:extLst>
                    <a:ext uri="{9D8B030D-6E8A-4147-A177-3AD203B41FA5}">
                      <a16:colId xmlns:a16="http://schemas.microsoft.com/office/drawing/2014/main" val="2272867471"/>
                    </a:ext>
                  </a:extLst>
                </a:gridCol>
                <a:gridCol w="7747753">
                  <a:extLst>
                    <a:ext uri="{9D8B030D-6E8A-4147-A177-3AD203B41FA5}">
                      <a16:colId xmlns:a16="http://schemas.microsoft.com/office/drawing/2014/main" val="634402822"/>
                    </a:ext>
                  </a:extLst>
                </a:gridCol>
              </a:tblGrid>
              <a:tr h="1068640">
                <a:tc>
                  <a:txBody>
                    <a:bodyPr/>
                    <a:lstStyle/>
                    <a:p>
                      <a:r>
                        <a:rPr lang="en-GB" sz="1000" dirty="0">
                          <a:latin typeface="Century Gothic" panose="020B0502020202020204" pitchFamily="34" charset="0"/>
                        </a:rPr>
                        <a:t>Remembering</a:t>
                      </a:r>
                    </a:p>
                  </a:txBody>
                  <a:tcPr/>
                </a:tc>
                <a:tc>
                  <a:txBody>
                    <a:bodyPr/>
                    <a:lstStyle/>
                    <a:p>
                      <a:pPr marL="285750" indent="-285750">
                        <a:buFont typeface="Arial" panose="020B0604020202020204" pitchFamily="34" charset="0"/>
                        <a:buChar char="•"/>
                      </a:pPr>
                      <a:r>
                        <a:rPr lang="en-GB" sz="1000" dirty="0">
                          <a:latin typeface="Century Gothic" panose="020B0502020202020204" pitchFamily="34" charset="0"/>
                        </a:rPr>
                        <a:t>The meaning of the core concept:   Salvation</a:t>
                      </a:r>
                    </a:p>
                    <a:p>
                      <a:pPr marL="285750" indent="-285750">
                        <a:buFont typeface="Arial" panose="020B0604020202020204" pitchFamily="34" charset="0"/>
                        <a:buChar char="•"/>
                      </a:pPr>
                      <a:r>
                        <a:rPr lang="en-GB" sz="1000" dirty="0">
                          <a:latin typeface="Century Gothic" panose="020B0502020202020204" pitchFamily="34" charset="0"/>
                        </a:rPr>
                        <a:t>To retell the Easter story and know its meaning:  </a:t>
                      </a:r>
                    </a:p>
                    <a:p>
                      <a:pPr marL="0" indent="0">
                        <a:buFont typeface="Arial" panose="020B0604020202020204" pitchFamily="34" charset="0"/>
                        <a:buNone/>
                      </a:pPr>
                      <a:r>
                        <a:rPr lang="en-GB" sz="1000" dirty="0">
                          <a:latin typeface="Century Gothic" panose="020B0502020202020204" pitchFamily="34" charset="0"/>
                        </a:rPr>
                        <a:t>Main focus:  </a:t>
                      </a:r>
                    </a:p>
                    <a:p>
                      <a:pPr marL="0" indent="0">
                        <a:buFont typeface="Arial" panose="020B0604020202020204" pitchFamily="34" charset="0"/>
                        <a:buNone/>
                      </a:pPr>
                      <a:r>
                        <a:rPr lang="en-GB" sz="1000" dirty="0">
                          <a:latin typeface="Century Gothic" panose="020B0502020202020204" pitchFamily="34" charset="0"/>
                        </a:rPr>
                        <a:t>The last supper</a:t>
                      </a:r>
                    </a:p>
                    <a:p>
                      <a:pPr marL="0" indent="0">
                        <a:buFont typeface="Arial" panose="020B0604020202020204" pitchFamily="34" charset="0"/>
                        <a:buNone/>
                      </a:pPr>
                      <a:r>
                        <a:rPr lang="en-GB" sz="1000" dirty="0">
                          <a:latin typeface="Century Gothic" panose="020B0502020202020204" pitchFamily="34" charset="0"/>
                        </a:rPr>
                        <a:t>The crucifixion</a:t>
                      </a:r>
                    </a:p>
                    <a:p>
                      <a:pPr marL="285750" indent="-285750">
                        <a:buFont typeface="Arial" panose="020B0604020202020204" pitchFamily="34" charset="0"/>
                        <a:buChar char="•"/>
                      </a:pPr>
                      <a:r>
                        <a:rPr lang="en-GB" sz="1000" dirty="0">
                          <a:latin typeface="Century Gothic" panose="020B0502020202020204" pitchFamily="34" charset="0"/>
                        </a:rPr>
                        <a:t>To know what the symbols teach us about the meaning of Easter for Christians:  bread/wine/cross/water</a:t>
                      </a:r>
                    </a:p>
                  </a:txBody>
                  <a:tcPr/>
                </a:tc>
                <a:extLst>
                  <a:ext uri="{0D108BD9-81ED-4DB2-BD59-A6C34878D82A}">
                    <a16:rowId xmlns:a16="http://schemas.microsoft.com/office/drawing/2014/main" val="2609411023"/>
                  </a:ext>
                </a:extLst>
              </a:tr>
              <a:tr h="1554385">
                <a:tc>
                  <a:txBody>
                    <a:bodyPr/>
                    <a:lstStyle/>
                    <a:p>
                      <a:r>
                        <a:rPr lang="en-GB" sz="1000" b="1" dirty="0">
                          <a:latin typeface="Century Gothic" panose="020B0502020202020204" pitchFamily="34" charset="0"/>
                        </a:rPr>
                        <a:t>Religious vocabulary </a:t>
                      </a:r>
                    </a:p>
                  </a:txBody>
                  <a:tcPr/>
                </a:tc>
                <a:tc>
                  <a:txBody>
                    <a:bodyPr/>
                    <a:lstStyle/>
                    <a:p>
                      <a:pPr marL="285750" indent="-285750">
                        <a:buFont typeface="Arial" panose="020B0604020202020204" pitchFamily="34" charset="0"/>
                        <a:buChar char="•"/>
                      </a:pPr>
                      <a:r>
                        <a:rPr lang="en-GB" sz="1000" dirty="0">
                          <a:latin typeface="Century Gothic" panose="020B0502020202020204" pitchFamily="34" charset="0"/>
                        </a:rPr>
                        <a:t>Salvation</a:t>
                      </a:r>
                    </a:p>
                    <a:p>
                      <a:pPr marL="285750" indent="-285750">
                        <a:buFont typeface="Arial" panose="020B0604020202020204" pitchFamily="34" charset="0"/>
                        <a:buChar char="•"/>
                      </a:pPr>
                      <a:r>
                        <a:rPr lang="en-GB" sz="1000" dirty="0">
                          <a:latin typeface="Century Gothic" panose="020B0502020202020204" pitchFamily="34" charset="0"/>
                        </a:rPr>
                        <a:t>Symbol</a:t>
                      </a:r>
                    </a:p>
                    <a:p>
                      <a:pPr marL="285750" indent="-285750">
                        <a:buFont typeface="Arial" panose="020B0604020202020204" pitchFamily="34" charset="0"/>
                        <a:buChar char="•"/>
                      </a:pPr>
                      <a:r>
                        <a:rPr lang="en-GB" sz="1000" dirty="0">
                          <a:latin typeface="Century Gothic" panose="020B0502020202020204" pitchFamily="34" charset="0"/>
                        </a:rPr>
                        <a:t>Last supper</a:t>
                      </a:r>
                    </a:p>
                    <a:p>
                      <a:pPr marL="285750" indent="-285750">
                        <a:buFont typeface="Arial" panose="020B0604020202020204" pitchFamily="34" charset="0"/>
                        <a:buChar char="•"/>
                      </a:pPr>
                      <a:r>
                        <a:rPr lang="en-GB" sz="1000" dirty="0">
                          <a:latin typeface="Century Gothic" panose="020B0502020202020204" pitchFamily="34" charset="0"/>
                        </a:rPr>
                        <a:t>Holy Communion</a:t>
                      </a:r>
                    </a:p>
                    <a:p>
                      <a:pPr marL="285750" indent="-285750">
                        <a:buFont typeface="Arial" panose="020B0604020202020204" pitchFamily="34" charset="0"/>
                        <a:buChar char="•"/>
                      </a:pPr>
                      <a:r>
                        <a:rPr lang="en-GB" sz="1000" dirty="0">
                          <a:latin typeface="Century Gothic" panose="020B0502020202020204" pitchFamily="34" charset="0"/>
                        </a:rPr>
                        <a:t>Passover </a:t>
                      </a:r>
                    </a:p>
                    <a:p>
                      <a:pPr marL="285750" indent="-285750">
                        <a:buFont typeface="Arial" panose="020B0604020202020204" pitchFamily="34" charset="0"/>
                        <a:buChar char="•"/>
                      </a:pPr>
                      <a:r>
                        <a:rPr lang="en-GB" sz="1000" dirty="0">
                          <a:latin typeface="Century Gothic" panose="020B0502020202020204" pitchFamily="34" charset="0"/>
                        </a:rPr>
                        <a:t>Sacrifice</a:t>
                      </a:r>
                    </a:p>
                    <a:p>
                      <a:pPr marL="285750" indent="-285750">
                        <a:buFont typeface="Arial" panose="020B0604020202020204" pitchFamily="34" charset="0"/>
                        <a:buChar char="•"/>
                      </a:pPr>
                      <a:r>
                        <a:rPr lang="en-GB" sz="1000" dirty="0">
                          <a:latin typeface="Century Gothic" panose="020B0502020202020204" pitchFamily="34" charset="0"/>
                        </a:rPr>
                        <a:t>Baptism</a:t>
                      </a:r>
                    </a:p>
                    <a:p>
                      <a:pPr marL="285750" indent="-285750">
                        <a:buFont typeface="Arial" panose="020B0604020202020204" pitchFamily="34" charset="0"/>
                        <a:buChar char="•"/>
                      </a:pPr>
                      <a:r>
                        <a:rPr lang="en-GB" sz="1000" dirty="0">
                          <a:latin typeface="Century Gothic" panose="020B0502020202020204" pitchFamily="34" charset="0"/>
                        </a:rPr>
                        <a:t>Forgiveness</a:t>
                      </a:r>
                    </a:p>
                    <a:p>
                      <a:pPr marL="285750" indent="-285750">
                        <a:buFont typeface="Arial" panose="020B0604020202020204" pitchFamily="34" charset="0"/>
                        <a:buChar char="•"/>
                      </a:pPr>
                      <a:r>
                        <a:rPr lang="en-GB" sz="1000" dirty="0">
                          <a:latin typeface="Century Gothic" panose="020B0502020202020204" pitchFamily="34" charset="0"/>
                        </a:rPr>
                        <a:t>New life</a:t>
                      </a:r>
                    </a:p>
                  </a:txBody>
                  <a:tcPr/>
                </a:tc>
                <a:extLst>
                  <a:ext uri="{0D108BD9-81ED-4DB2-BD59-A6C34878D82A}">
                    <a16:rowId xmlns:a16="http://schemas.microsoft.com/office/drawing/2014/main" val="4119189906"/>
                  </a:ext>
                </a:extLst>
              </a:tr>
              <a:tr h="1554385">
                <a:tc>
                  <a:txBody>
                    <a:bodyPr/>
                    <a:lstStyle/>
                    <a:p>
                      <a:r>
                        <a:rPr lang="en-GB" sz="1000" b="1" dirty="0">
                          <a:latin typeface="Century Gothic" panose="020B0502020202020204" pitchFamily="34" charset="0"/>
                        </a:rPr>
                        <a:t>What enquiry based questions do they need to be able to answer by the end of the unit?</a:t>
                      </a:r>
                    </a:p>
                  </a:txBody>
                  <a:tcPr/>
                </a:tc>
                <a:tc>
                  <a:txBody>
                    <a:bodyPr/>
                    <a:lstStyle/>
                    <a:p>
                      <a:r>
                        <a:rPr lang="en-GB" sz="1000" b="1" dirty="0">
                          <a:latin typeface="Century Gothic" panose="020B0502020202020204" pitchFamily="34" charset="0"/>
                        </a:rPr>
                        <a:t>Ways of expressing meaning:</a:t>
                      </a:r>
                    </a:p>
                    <a:p>
                      <a:pPr marL="285750" indent="-285750">
                        <a:buFont typeface="Arial" panose="020B0604020202020204" pitchFamily="34" charset="0"/>
                        <a:buChar char="•"/>
                      </a:pPr>
                      <a:r>
                        <a:rPr lang="en-GB" sz="1000" dirty="0">
                          <a:latin typeface="Century Gothic" panose="020B0502020202020204" pitchFamily="34" charset="0"/>
                        </a:rPr>
                        <a:t>I can recognise that the bread, wine, cross and water are Christian symbols and can talk about them.  (WT)</a:t>
                      </a:r>
                    </a:p>
                    <a:p>
                      <a:pPr marL="285750" indent="-285750">
                        <a:buFont typeface="Arial" panose="020B0604020202020204" pitchFamily="34" charset="0"/>
                        <a:buChar char="•"/>
                      </a:pPr>
                      <a:r>
                        <a:rPr lang="en-GB" sz="1000" dirty="0">
                          <a:latin typeface="Century Gothic" panose="020B0502020202020204" pitchFamily="34" charset="0"/>
                        </a:rPr>
                        <a:t>I recognise that the bread, wine, cross and water are symbols that have meaning for Christians.  (Exp)</a:t>
                      </a:r>
                    </a:p>
                    <a:p>
                      <a:pPr marL="285750" indent="-285750">
                        <a:buFont typeface="Arial" panose="020B0604020202020204" pitchFamily="34" charset="0"/>
                        <a:buChar char="•"/>
                      </a:pPr>
                      <a:r>
                        <a:rPr lang="en-GB" sz="1000" dirty="0">
                          <a:latin typeface="Century Gothic" panose="020B0502020202020204" pitchFamily="34" charset="0"/>
                        </a:rPr>
                        <a:t>I can use religious vocabulary to describe how Christians show their beliefs – </a:t>
                      </a:r>
                      <a:r>
                        <a:rPr lang="en-GB" sz="1000" dirty="0" err="1">
                          <a:latin typeface="Century Gothic" panose="020B0502020202020204" pitchFamily="34" charset="0"/>
                        </a:rPr>
                        <a:t>ie</a:t>
                      </a:r>
                      <a:r>
                        <a:rPr lang="en-GB" sz="1000" dirty="0">
                          <a:latin typeface="Century Gothic" panose="020B0502020202020204" pitchFamily="34" charset="0"/>
                        </a:rPr>
                        <a:t> receiving communion in memory of Christ, getting baptised to show their commitment to following Christ.  (GD)</a:t>
                      </a:r>
                    </a:p>
                    <a:p>
                      <a:pPr marL="0" indent="0">
                        <a:buFont typeface="Arial" panose="020B0604020202020204" pitchFamily="34" charset="0"/>
                        <a:buNone/>
                      </a:pPr>
                      <a:r>
                        <a:rPr lang="en-GB" sz="1000" b="1" dirty="0">
                          <a:latin typeface="Century Gothic" panose="020B0502020202020204" pitchFamily="34" charset="0"/>
                        </a:rPr>
                        <a:t>Questions of values and commitments:</a:t>
                      </a:r>
                    </a:p>
                    <a:p>
                      <a:pPr marL="285750" indent="-285750">
                        <a:buFont typeface="Arial" panose="020B0604020202020204" pitchFamily="34" charset="0"/>
                        <a:buChar char="•"/>
                      </a:pPr>
                      <a:r>
                        <a:rPr lang="en-GB" sz="1000" dirty="0">
                          <a:latin typeface="Century Gothic" panose="020B0502020202020204" pitchFamily="34" charset="0"/>
                        </a:rPr>
                        <a:t>I know what is special and important to me. (WT)</a:t>
                      </a:r>
                    </a:p>
                    <a:p>
                      <a:pPr marL="285750" indent="-285750">
                        <a:buFont typeface="Arial" panose="020B0604020202020204" pitchFamily="34" charset="0"/>
                        <a:buChar char="•"/>
                      </a:pPr>
                      <a:r>
                        <a:rPr lang="en-GB" sz="1000" dirty="0">
                          <a:latin typeface="Century Gothic" panose="020B0502020202020204" pitchFamily="34" charset="0"/>
                        </a:rPr>
                        <a:t>I can express my own ideas and recognise that others may have a different ideas. (Exp)</a:t>
                      </a:r>
                    </a:p>
                    <a:p>
                      <a:pPr marL="285750" indent="-285750">
                        <a:buFont typeface="Arial" panose="020B0604020202020204" pitchFamily="34" charset="0"/>
                        <a:buChar char="•"/>
                      </a:pPr>
                      <a:r>
                        <a:rPr lang="en-GB" sz="1000" dirty="0">
                          <a:latin typeface="Century Gothic" panose="020B0502020202020204" pitchFamily="34" charset="0"/>
                        </a:rPr>
                        <a:t>I am beginning  to make links with things that are important to me with the way I think and behave.  (GD)  </a:t>
                      </a:r>
                    </a:p>
                  </a:txBody>
                  <a:tcPr/>
                </a:tc>
                <a:extLst>
                  <a:ext uri="{0D108BD9-81ED-4DB2-BD59-A6C34878D82A}">
                    <a16:rowId xmlns:a16="http://schemas.microsoft.com/office/drawing/2014/main" val="1552841311"/>
                  </a:ext>
                </a:extLst>
              </a:tr>
            </a:tbl>
          </a:graphicData>
        </a:graphic>
      </p:graphicFrame>
    </p:spTree>
    <p:extLst>
      <p:ext uri="{BB962C8B-B14F-4D97-AF65-F5344CB8AC3E}">
        <p14:creationId xmlns:p14="http://schemas.microsoft.com/office/powerpoint/2010/main" val="100738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91E87-5A1D-41E7-8D8C-210808BC220A}"/>
              </a:ext>
            </a:extLst>
          </p:cNvPr>
          <p:cNvSpPr>
            <a:spLocks noGrp="1"/>
          </p:cNvSpPr>
          <p:nvPr>
            <p:ph type="title"/>
          </p:nvPr>
        </p:nvSpPr>
        <p:spPr>
          <a:xfrm>
            <a:off x="673770" y="414068"/>
            <a:ext cx="9242598" cy="1266564"/>
          </a:xfrm>
        </p:spPr>
        <p:txBody>
          <a:bodyPr>
            <a:normAutofit fontScale="90000"/>
          </a:bodyPr>
          <a:lstStyle/>
          <a:p>
            <a:r>
              <a:rPr lang="en-GB" sz="1600" b="1" dirty="0">
                <a:latin typeface="Century Gothic" panose="020B0502020202020204" pitchFamily="34" charset="0"/>
              </a:rPr>
              <a:t>Year 3:</a:t>
            </a:r>
            <a:br>
              <a:rPr lang="en-GB" sz="1600" b="1" dirty="0">
                <a:latin typeface="Century Gothic" panose="020B0502020202020204" pitchFamily="34" charset="0"/>
              </a:rPr>
            </a:br>
            <a:r>
              <a:rPr lang="en-GB" sz="1600" b="1" dirty="0">
                <a:latin typeface="Century Gothic" panose="020B0502020202020204" pitchFamily="34" charset="0"/>
              </a:rPr>
              <a:t>Big question:  Who is the most important person in the Easter story?</a:t>
            </a:r>
            <a:br>
              <a:rPr lang="en-GB" sz="1600" b="1" dirty="0">
                <a:latin typeface="Century Gothic" panose="020B0502020202020204" pitchFamily="34" charset="0"/>
              </a:rPr>
            </a:br>
            <a:r>
              <a:rPr lang="en-GB" sz="1600" b="1" dirty="0">
                <a:latin typeface="Century Gothic" panose="020B0502020202020204" pitchFamily="34" charset="0"/>
              </a:rPr>
              <a:t>Week 1:  </a:t>
            </a:r>
            <a:r>
              <a:rPr lang="en-GB" sz="1600" dirty="0">
                <a:latin typeface="Century Gothic" panose="020B0502020202020204" pitchFamily="34" charset="0"/>
              </a:rPr>
              <a:t>Why did Judas betray Jesus?</a:t>
            </a:r>
            <a:br>
              <a:rPr lang="en-GB" sz="1600" dirty="0">
                <a:latin typeface="Century Gothic" panose="020B0502020202020204" pitchFamily="34" charset="0"/>
              </a:rPr>
            </a:br>
            <a:r>
              <a:rPr lang="en-GB" sz="1600" b="1" dirty="0">
                <a:latin typeface="Century Gothic" panose="020B0502020202020204" pitchFamily="34" charset="0"/>
              </a:rPr>
              <a:t>Week 2:  </a:t>
            </a:r>
            <a:r>
              <a:rPr lang="en-GB" sz="1600" dirty="0">
                <a:latin typeface="Century Gothic" panose="020B0502020202020204" pitchFamily="34" charset="0"/>
              </a:rPr>
              <a:t>What does Peter’s denial say about the challenges of the Christian Faith?</a:t>
            </a:r>
            <a:br>
              <a:rPr lang="en-GB" sz="1600" dirty="0">
                <a:latin typeface="Century Gothic" panose="020B0502020202020204" pitchFamily="34" charset="0"/>
              </a:rPr>
            </a:br>
            <a:r>
              <a:rPr lang="en-GB" sz="1600" b="1" dirty="0">
                <a:latin typeface="Century Gothic" panose="020B0502020202020204" pitchFamily="34" charset="0"/>
              </a:rPr>
              <a:t>Week 3:  </a:t>
            </a:r>
            <a:r>
              <a:rPr lang="en-GB" sz="1600" dirty="0">
                <a:latin typeface="Century Gothic" panose="020B0502020202020204" pitchFamily="34" charset="0"/>
              </a:rPr>
              <a:t>Why were there women at the crucifixion of Jesus?</a:t>
            </a:r>
            <a:br>
              <a:rPr lang="en-GB" sz="1600" dirty="0">
                <a:latin typeface="Century Gothic" panose="020B0502020202020204" pitchFamily="34" charset="0"/>
              </a:rPr>
            </a:br>
            <a:r>
              <a:rPr lang="en-GB" sz="1600" b="1" dirty="0">
                <a:latin typeface="Century Gothic" panose="020B0502020202020204" pitchFamily="34" charset="0"/>
              </a:rPr>
              <a:t>Week 4:  </a:t>
            </a:r>
            <a:r>
              <a:rPr lang="en-GB" sz="1600" dirty="0">
                <a:latin typeface="Century Gothic" panose="020B0502020202020204" pitchFamily="34" charset="0"/>
              </a:rPr>
              <a:t>Who is the most important person in the Easter story?</a:t>
            </a:r>
            <a:br>
              <a:rPr lang="en-GB" sz="3200" dirty="0"/>
            </a:br>
            <a:endParaRPr lang="en-GB" sz="3200" b="1" dirty="0"/>
          </a:p>
        </p:txBody>
      </p:sp>
      <p:graphicFrame>
        <p:nvGraphicFramePr>
          <p:cNvPr id="4" name="Content Placeholder 3">
            <a:extLst>
              <a:ext uri="{FF2B5EF4-FFF2-40B4-BE49-F238E27FC236}">
                <a16:creationId xmlns:a16="http://schemas.microsoft.com/office/drawing/2014/main" id="{3EAA04B2-5C3B-4CE2-82EC-2BEBB3AD3A48}"/>
              </a:ext>
            </a:extLst>
          </p:cNvPr>
          <p:cNvGraphicFramePr>
            <a:graphicFrameLocks noGrp="1"/>
          </p:cNvGraphicFramePr>
          <p:nvPr>
            <p:ph idx="1"/>
            <p:extLst>
              <p:ext uri="{D42A27DB-BD31-4B8C-83A1-F6EECF244321}">
                <p14:modId xmlns:p14="http://schemas.microsoft.com/office/powerpoint/2010/main" val="2761999115"/>
              </p:ext>
            </p:extLst>
          </p:nvPr>
        </p:nvGraphicFramePr>
        <p:xfrm>
          <a:off x="673770" y="1680632"/>
          <a:ext cx="10723562" cy="4937212"/>
        </p:xfrm>
        <a:graphic>
          <a:graphicData uri="http://schemas.openxmlformats.org/drawingml/2006/table">
            <a:tbl>
              <a:tblPr firstRow="1" bandRow="1">
                <a:tableStyleId>{5C22544A-7EE6-4342-B048-85BDC9FD1C3A}</a:tableStyleId>
              </a:tblPr>
              <a:tblGrid>
                <a:gridCol w="2975809">
                  <a:extLst>
                    <a:ext uri="{9D8B030D-6E8A-4147-A177-3AD203B41FA5}">
                      <a16:colId xmlns:a16="http://schemas.microsoft.com/office/drawing/2014/main" val="2272867471"/>
                    </a:ext>
                  </a:extLst>
                </a:gridCol>
                <a:gridCol w="7747753">
                  <a:extLst>
                    <a:ext uri="{9D8B030D-6E8A-4147-A177-3AD203B41FA5}">
                      <a16:colId xmlns:a16="http://schemas.microsoft.com/office/drawing/2014/main" val="634402822"/>
                    </a:ext>
                  </a:extLst>
                </a:gridCol>
              </a:tblGrid>
              <a:tr h="1068640">
                <a:tc>
                  <a:txBody>
                    <a:bodyPr/>
                    <a:lstStyle/>
                    <a:p>
                      <a:r>
                        <a:rPr lang="en-GB" sz="1000" dirty="0">
                          <a:latin typeface="Century Gothic" panose="020B0502020202020204" pitchFamily="34" charset="0"/>
                        </a:rPr>
                        <a:t>Remembering</a:t>
                      </a:r>
                    </a:p>
                  </a:txBody>
                  <a:tcPr/>
                </a:tc>
                <a:tc>
                  <a:txBody>
                    <a:bodyPr/>
                    <a:lstStyle/>
                    <a:p>
                      <a:pPr marL="285750" indent="-285750">
                        <a:buFont typeface="Arial" panose="020B0604020202020204" pitchFamily="34" charset="0"/>
                        <a:buChar char="•"/>
                      </a:pPr>
                      <a:r>
                        <a:rPr lang="en-GB" sz="1000" dirty="0">
                          <a:latin typeface="Century Gothic" panose="020B0502020202020204" pitchFamily="34" charset="0"/>
                        </a:rPr>
                        <a:t>The meaning of the core concept:   Salvation</a:t>
                      </a:r>
                    </a:p>
                    <a:p>
                      <a:pPr marL="285750" indent="-285750">
                        <a:buFont typeface="Arial" panose="020B0604020202020204" pitchFamily="34" charset="0"/>
                        <a:buChar char="•"/>
                      </a:pPr>
                      <a:r>
                        <a:rPr lang="en-GB" sz="1000" dirty="0">
                          <a:latin typeface="Century Gothic" panose="020B0502020202020204" pitchFamily="34" charset="0"/>
                        </a:rPr>
                        <a:t>The role Judas, Peter, the women and Mary Magdalene play in the Easter story.</a:t>
                      </a:r>
                    </a:p>
                    <a:p>
                      <a:pPr marL="285750" indent="-285750">
                        <a:buFont typeface="Arial" panose="020B0604020202020204" pitchFamily="34" charset="0"/>
                        <a:buChar char="•"/>
                      </a:pPr>
                      <a:r>
                        <a:rPr lang="en-GB" sz="1000" dirty="0">
                          <a:latin typeface="Century Gothic" panose="020B0502020202020204" pitchFamily="34" charset="0"/>
                        </a:rPr>
                        <a:t>What it means to betray, deny, reject those who are different.</a:t>
                      </a:r>
                    </a:p>
                    <a:p>
                      <a:pPr marL="285750" indent="-285750">
                        <a:buFont typeface="Arial" panose="020B0604020202020204" pitchFamily="34" charset="0"/>
                        <a:buChar char="•"/>
                      </a:pPr>
                      <a:r>
                        <a:rPr lang="en-GB" sz="1000" dirty="0">
                          <a:latin typeface="Century Gothic" panose="020B0502020202020204" pitchFamily="34" charset="0"/>
                        </a:rPr>
                        <a:t>To understand who might be viewed as the most important person in the Gospel accounts of Holy week and why.</a:t>
                      </a:r>
                    </a:p>
                  </a:txBody>
                  <a:tcPr/>
                </a:tc>
                <a:extLst>
                  <a:ext uri="{0D108BD9-81ED-4DB2-BD59-A6C34878D82A}">
                    <a16:rowId xmlns:a16="http://schemas.microsoft.com/office/drawing/2014/main" val="2609411023"/>
                  </a:ext>
                </a:extLst>
              </a:tr>
              <a:tr h="1491132">
                <a:tc>
                  <a:txBody>
                    <a:bodyPr/>
                    <a:lstStyle/>
                    <a:p>
                      <a:r>
                        <a:rPr lang="en-GB" sz="1000" b="1" dirty="0">
                          <a:latin typeface="Century Gothic" panose="020B0502020202020204" pitchFamily="34" charset="0"/>
                        </a:rPr>
                        <a:t>Religious vocabulary </a:t>
                      </a:r>
                    </a:p>
                  </a:txBody>
                  <a:tcPr/>
                </a:tc>
                <a:tc>
                  <a:txBody>
                    <a:bodyPr/>
                    <a:lstStyle/>
                    <a:p>
                      <a:pPr marL="285750" indent="-285750">
                        <a:buFont typeface="Arial" panose="020B0604020202020204" pitchFamily="34" charset="0"/>
                        <a:buChar char="•"/>
                      </a:pPr>
                      <a:r>
                        <a:rPr lang="en-GB" sz="1000" dirty="0">
                          <a:latin typeface="Century Gothic" panose="020B0502020202020204" pitchFamily="34" charset="0"/>
                        </a:rPr>
                        <a:t>Salvation</a:t>
                      </a:r>
                    </a:p>
                    <a:p>
                      <a:pPr marL="285750" indent="-285750">
                        <a:buFont typeface="Arial" panose="020B0604020202020204" pitchFamily="34" charset="0"/>
                        <a:buChar char="•"/>
                      </a:pPr>
                      <a:r>
                        <a:rPr lang="en-GB" sz="1000" dirty="0">
                          <a:latin typeface="Century Gothic" panose="020B0502020202020204" pitchFamily="34" charset="0"/>
                        </a:rPr>
                        <a:t>Ascension</a:t>
                      </a:r>
                    </a:p>
                    <a:p>
                      <a:pPr marL="285750" indent="-285750">
                        <a:buFont typeface="Arial" panose="020B0604020202020204" pitchFamily="34" charset="0"/>
                        <a:buChar char="•"/>
                      </a:pPr>
                      <a:r>
                        <a:rPr lang="en-GB" sz="1000" dirty="0">
                          <a:latin typeface="Century Gothic" panose="020B0502020202020204" pitchFamily="34" charset="0"/>
                        </a:rPr>
                        <a:t>Betrayal</a:t>
                      </a:r>
                    </a:p>
                    <a:p>
                      <a:pPr marL="285750" indent="-285750">
                        <a:buFont typeface="Arial" panose="020B0604020202020204" pitchFamily="34" charset="0"/>
                        <a:buChar char="•"/>
                      </a:pPr>
                      <a:r>
                        <a:rPr lang="en-GB" sz="1000" dirty="0">
                          <a:latin typeface="Century Gothic" panose="020B0502020202020204" pitchFamily="34" charset="0"/>
                        </a:rPr>
                        <a:t>Denial</a:t>
                      </a:r>
                    </a:p>
                    <a:p>
                      <a:pPr marL="285750" indent="-285750">
                        <a:buFont typeface="Arial" panose="020B0604020202020204" pitchFamily="34" charset="0"/>
                        <a:buChar char="•"/>
                      </a:pPr>
                      <a:r>
                        <a:rPr lang="en-GB" sz="1000" dirty="0">
                          <a:latin typeface="Century Gothic" panose="020B0502020202020204" pitchFamily="34" charset="0"/>
                        </a:rPr>
                        <a:t>Crucifixion</a:t>
                      </a:r>
                    </a:p>
                    <a:p>
                      <a:pPr marL="285750" indent="-285750">
                        <a:buFont typeface="Arial" panose="020B0604020202020204" pitchFamily="34" charset="0"/>
                        <a:buChar char="•"/>
                      </a:pPr>
                      <a:r>
                        <a:rPr lang="en-GB" sz="1000" dirty="0">
                          <a:latin typeface="Century Gothic" panose="020B0502020202020204" pitchFamily="34" charset="0"/>
                        </a:rPr>
                        <a:t>Disciple</a:t>
                      </a:r>
                    </a:p>
                    <a:p>
                      <a:pPr marL="285750" indent="-285750">
                        <a:buFont typeface="Arial" panose="020B0604020202020204" pitchFamily="34" charset="0"/>
                        <a:buChar char="•"/>
                      </a:pPr>
                      <a:r>
                        <a:rPr lang="en-GB" sz="1000" dirty="0">
                          <a:latin typeface="Century Gothic" panose="020B0502020202020204" pitchFamily="34" charset="0"/>
                        </a:rPr>
                        <a:t>Forgiveness</a:t>
                      </a:r>
                    </a:p>
                    <a:p>
                      <a:pPr marL="285750" indent="-285750">
                        <a:buFont typeface="Arial" panose="020B0604020202020204" pitchFamily="34" charset="0"/>
                        <a:buChar char="•"/>
                      </a:pPr>
                      <a:r>
                        <a:rPr lang="en-GB" sz="1000" dirty="0">
                          <a:latin typeface="Century Gothic" panose="020B0502020202020204" pitchFamily="34" charset="0"/>
                        </a:rPr>
                        <a:t>Redemption</a:t>
                      </a:r>
                    </a:p>
                    <a:p>
                      <a:pPr marL="285750" indent="-285750">
                        <a:buFont typeface="Arial" panose="020B0604020202020204" pitchFamily="34" charset="0"/>
                        <a:buChar char="•"/>
                      </a:pPr>
                      <a:r>
                        <a:rPr lang="en-GB" sz="1000" dirty="0">
                          <a:latin typeface="Century Gothic" panose="020B0502020202020204" pitchFamily="34" charset="0"/>
                        </a:rPr>
                        <a:t>Resurrection</a:t>
                      </a:r>
                    </a:p>
                  </a:txBody>
                  <a:tcPr/>
                </a:tc>
                <a:extLst>
                  <a:ext uri="{0D108BD9-81ED-4DB2-BD59-A6C34878D82A}">
                    <a16:rowId xmlns:a16="http://schemas.microsoft.com/office/drawing/2014/main" val="4119189906"/>
                  </a:ext>
                </a:extLst>
              </a:tr>
              <a:tr h="1436150">
                <a:tc>
                  <a:txBody>
                    <a:bodyPr/>
                    <a:lstStyle/>
                    <a:p>
                      <a:r>
                        <a:rPr lang="en-GB" sz="1000" b="1" dirty="0">
                          <a:latin typeface="Century Gothic" panose="020B0502020202020204" pitchFamily="34" charset="0"/>
                        </a:rPr>
                        <a:t>What enquiry based questions do they need to be able to answer by the end of the unit?</a:t>
                      </a:r>
                    </a:p>
                  </a:txBody>
                  <a:tcPr/>
                </a:tc>
                <a:tc>
                  <a:txBody>
                    <a:bodyPr/>
                    <a:lstStyle/>
                    <a:p>
                      <a:pPr marL="0" indent="0">
                        <a:buFont typeface="Arial" panose="020B0604020202020204" pitchFamily="34" charset="0"/>
                        <a:buNone/>
                      </a:pPr>
                      <a:r>
                        <a:rPr lang="en-GB" sz="1000" b="1" dirty="0">
                          <a:latin typeface="Century Gothic" panose="020B0502020202020204" pitchFamily="34" charset="0"/>
                        </a:rPr>
                        <a:t>Beliefs, teachings, sources of wisdom and authority:</a:t>
                      </a:r>
                    </a:p>
                    <a:p>
                      <a:pPr marL="171450" indent="-171450">
                        <a:buFont typeface="Arial" panose="020B0604020202020204" pitchFamily="34" charset="0"/>
                        <a:buChar char="•"/>
                      </a:pPr>
                      <a:r>
                        <a:rPr lang="en-GB" sz="1000" dirty="0">
                          <a:latin typeface="Century Gothic" panose="020B0502020202020204" pitchFamily="34" charset="0"/>
                        </a:rPr>
                        <a:t>I can identify and talk about the key people in the Gospel accounts of Holy Week and how they might have been feeling.  (WT)</a:t>
                      </a:r>
                    </a:p>
                    <a:p>
                      <a:pPr marL="171450" indent="-171450">
                        <a:buFont typeface="Arial" panose="020B0604020202020204" pitchFamily="34" charset="0"/>
                        <a:buChar char="•"/>
                      </a:pPr>
                      <a:r>
                        <a:rPr lang="en-GB" sz="1000" dirty="0">
                          <a:latin typeface="Century Gothic" panose="020B0502020202020204" pitchFamily="34" charset="0"/>
                        </a:rPr>
                        <a:t>I can describe what a believer might learn from each of the people studied.   </a:t>
                      </a:r>
                      <a:r>
                        <a:rPr lang="en-GB" sz="1000" dirty="0" err="1">
                          <a:latin typeface="Century Gothic" panose="020B0502020202020204" pitchFamily="34" charset="0"/>
                        </a:rPr>
                        <a:t>Eg</a:t>
                      </a:r>
                      <a:r>
                        <a:rPr lang="en-GB" sz="1000" dirty="0">
                          <a:latin typeface="Century Gothic" panose="020B0502020202020204" pitchFamily="34" charset="0"/>
                        </a:rPr>
                        <a:t> – the importance of not betraying those you love.  The importance for not denying the truth.  The importance of repentance.  The importance of remembering those who are often left out. (Exp)</a:t>
                      </a:r>
                    </a:p>
                    <a:p>
                      <a:pPr marL="171450" indent="-171450">
                        <a:buFont typeface="Arial" panose="020B0604020202020204" pitchFamily="34" charset="0"/>
                        <a:buChar char="•"/>
                      </a:pPr>
                      <a:r>
                        <a:rPr lang="en-GB" sz="1000" dirty="0">
                          <a:latin typeface="Century Gothic" panose="020B0502020202020204" pitchFamily="34" charset="0"/>
                        </a:rPr>
                        <a:t>I can make links between the teachings of the Easter story explored  through the key people and how this might  influence a believer's life.  </a:t>
                      </a:r>
                      <a:r>
                        <a:rPr lang="en-GB" sz="1000" dirty="0" err="1">
                          <a:latin typeface="Century Gothic" panose="020B0502020202020204" pitchFamily="34" charset="0"/>
                        </a:rPr>
                        <a:t>Eg</a:t>
                      </a:r>
                      <a:r>
                        <a:rPr lang="en-GB" sz="1000" dirty="0">
                          <a:latin typeface="Century Gothic" panose="020B0502020202020204" pitchFamily="34" charset="0"/>
                        </a:rPr>
                        <a:t> – speaking up for the faith.  Putting faith into action by attending Church.  Seeking God’s forgiveness regularly through prayer.   Caring for the marginalised – </a:t>
                      </a:r>
                      <a:r>
                        <a:rPr lang="en-GB" sz="1000" dirty="0" err="1">
                          <a:latin typeface="Century Gothic" panose="020B0502020202020204" pitchFamily="34" charset="0"/>
                        </a:rPr>
                        <a:t>ie</a:t>
                      </a:r>
                      <a:r>
                        <a:rPr lang="en-GB" sz="1000" dirty="0">
                          <a:latin typeface="Century Gothic" panose="020B0502020202020204" pitchFamily="34" charset="0"/>
                        </a:rPr>
                        <a:t> the homeless, the rejected, the poor etc.  (GD)</a:t>
                      </a:r>
                    </a:p>
                    <a:p>
                      <a:pPr marL="0" indent="0">
                        <a:buFont typeface="Arial" panose="020B0604020202020204" pitchFamily="34" charset="0"/>
                        <a:buNone/>
                      </a:pPr>
                      <a:r>
                        <a:rPr lang="en-GB" sz="1000" b="1" dirty="0">
                          <a:latin typeface="Century Gothic" panose="020B0502020202020204" pitchFamily="34" charset="0"/>
                        </a:rPr>
                        <a:t>Questions of values and commitments:</a:t>
                      </a:r>
                    </a:p>
                    <a:p>
                      <a:pPr marL="171450" indent="-171450">
                        <a:buFont typeface="Arial" panose="020B0604020202020204" pitchFamily="34" charset="0"/>
                        <a:buChar char="•"/>
                      </a:pPr>
                      <a:r>
                        <a:rPr lang="en-GB" sz="1000" b="0" dirty="0">
                          <a:latin typeface="Century Gothic" panose="020B0502020202020204" pitchFamily="34" charset="0"/>
                        </a:rPr>
                        <a:t>I can begin to express my ideas and opinions.  (WT)</a:t>
                      </a:r>
                    </a:p>
                    <a:p>
                      <a:pPr marL="171450" indent="-171450">
                        <a:buFont typeface="Arial" panose="020B0604020202020204" pitchFamily="34" charset="0"/>
                        <a:buChar char="•"/>
                      </a:pPr>
                      <a:r>
                        <a:rPr lang="en-GB" sz="1000" b="0" dirty="0">
                          <a:latin typeface="Century Gothic" panose="020B0502020202020204" pitchFamily="34" charset="0"/>
                        </a:rPr>
                        <a:t>I can make links with the concepts of betrayal, denial and forgiveness identified in the Easter narrative with the way I and others might behave.  (Exp)</a:t>
                      </a:r>
                    </a:p>
                    <a:p>
                      <a:pPr marL="171450" indent="-171450">
                        <a:buFont typeface="Arial" panose="020B0604020202020204" pitchFamily="34" charset="0"/>
                        <a:buChar char="•"/>
                      </a:pPr>
                      <a:r>
                        <a:rPr lang="en-GB" sz="1000" b="0" dirty="0">
                          <a:latin typeface="Century Gothic" panose="020B0502020202020204" pitchFamily="34" charset="0"/>
                        </a:rPr>
                        <a:t>I can ask questions about the moral decisions I make and suggest what might happen as a result of those decisions. </a:t>
                      </a:r>
                    </a:p>
                    <a:p>
                      <a:pPr marL="0" indent="0">
                        <a:buFont typeface="Arial" panose="020B0604020202020204" pitchFamily="34" charset="0"/>
                        <a:buNone/>
                      </a:pPr>
                      <a:r>
                        <a:rPr lang="en-GB" sz="1000" b="0" dirty="0">
                          <a:latin typeface="Century Gothic" panose="020B0502020202020204" pitchFamily="34" charset="0"/>
                        </a:rPr>
                        <a:t>    (GD) </a:t>
                      </a:r>
                    </a:p>
                  </a:txBody>
                  <a:tcPr/>
                </a:tc>
                <a:extLst>
                  <a:ext uri="{0D108BD9-81ED-4DB2-BD59-A6C34878D82A}">
                    <a16:rowId xmlns:a16="http://schemas.microsoft.com/office/drawing/2014/main" val="1552841311"/>
                  </a:ext>
                </a:extLst>
              </a:tr>
            </a:tbl>
          </a:graphicData>
        </a:graphic>
      </p:graphicFrame>
    </p:spTree>
    <p:extLst>
      <p:ext uri="{BB962C8B-B14F-4D97-AF65-F5344CB8AC3E}">
        <p14:creationId xmlns:p14="http://schemas.microsoft.com/office/powerpoint/2010/main" val="3511567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91E87-5A1D-41E7-8D8C-210808BC220A}"/>
              </a:ext>
            </a:extLst>
          </p:cNvPr>
          <p:cNvSpPr>
            <a:spLocks noGrp="1"/>
          </p:cNvSpPr>
          <p:nvPr>
            <p:ph type="title"/>
          </p:nvPr>
        </p:nvSpPr>
        <p:spPr>
          <a:xfrm>
            <a:off x="673770" y="414068"/>
            <a:ext cx="9242598" cy="1266564"/>
          </a:xfrm>
        </p:spPr>
        <p:txBody>
          <a:bodyPr>
            <a:normAutofit fontScale="90000"/>
          </a:bodyPr>
          <a:lstStyle/>
          <a:p>
            <a:r>
              <a:rPr lang="en-GB" sz="1600" b="1" dirty="0">
                <a:latin typeface="Century Gothic" panose="020B0502020202020204" pitchFamily="34" charset="0"/>
              </a:rPr>
              <a:t>Year 4:</a:t>
            </a:r>
            <a:br>
              <a:rPr lang="en-GB" sz="1600" b="1" dirty="0">
                <a:latin typeface="Century Gothic" panose="020B0502020202020204" pitchFamily="34" charset="0"/>
              </a:rPr>
            </a:br>
            <a:r>
              <a:rPr lang="en-GB" sz="1600" b="1" dirty="0">
                <a:latin typeface="Century Gothic" panose="020B0502020202020204" pitchFamily="34" charset="0"/>
              </a:rPr>
              <a:t>Big question:  How does Holy Communion build a Christian community?</a:t>
            </a:r>
            <a:br>
              <a:rPr lang="en-GB" sz="1600" b="1" dirty="0">
                <a:latin typeface="Century Gothic" panose="020B0502020202020204" pitchFamily="34" charset="0"/>
              </a:rPr>
            </a:br>
            <a:r>
              <a:rPr lang="en-GB" sz="1600" b="1" dirty="0">
                <a:latin typeface="Century Gothic" panose="020B0502020202020204" pitchFamily="34" charset="0"/>
              </a:rPr>
              <a:t>Week 1:  </a:t>
            </a:r>
            <a:r>
              <a:rPr lang="en-GB" sz="1600" dirty="0">
                <a:latin typeface="Century Gothic" panose="020B0502020202020204" pitchFamily="34" charset="0"/>
              </a:rPr>
              <a:t>What did Jesus do and say at the Last Supper and how do Christians remember this today?</a:t>
            </a:r>
            <a:br>
              <a:rPr lang="en-GB" sz="1600" dirty="0">
                <a:latin typeface="Century Gothic" panose="020B0502020202020204" pitchFamily="34" charset="0"/>
              </a:rPr>
            </a:br>
            <a:r>
              <a:rPr lang="en-GB" sz="1600" b="1" dirty="0">
                <a:latin typeface="Century Gothic" panose="020B0502020202020204" pitchFamily="34" charset="0"/>
              </a:rPr>
              <a:t>Week 2:  </a:t>
            </a:r>
            <a:r>
              <a:rPr lang="en-GB" sz="1600" dirty="0">
                <a:latin typeface="Century Gothic" panose="020B0502020202020204" pitchFamily="34" charset="0"/>
              </a:rPr>
              <a:t>How and why do Christians share the Body and Blood of Jesus at Church?</a:t>
            </a:r>
            <a:br>
              <a:rPr lang="en-GB" sz="1600" dirty="0">
                <a:latin typeface="Century Gothic" panose="020B0502020202020204" pitchFamily="34" charset="0"/>
              </a:rPr>
            </a:br>
            <a:r>
              <a:rPr lang="en-GB" sz="1600" b="1" dirty="0">
                <a:latin typeface="Century Gothic" panose="020B0502020202020204" pitchFamily="34" charset="0"/>
              </a:rPr>
              <a:t>Week 3:  </a:t>
            </a:r>
            <a:r>
              <a:rPr lang="en-GB" sz="1600" dirty="0">
                <a:latin typeface="Century Gothic" panose="020B0502020202020204" pitchFamily="34" charset="0"/>
              </a:rPr>
              <a:t>How does the act of sharing Holy Communion demonstrate God’s peace?</a:t>
            </a:r>
            <a:br>
              <a:rPr lang="en-GB" sz="1600" dirty="0">
                <a:latin typeface="Century Gothic" panose="020B0502020202020204" pitchFamily="34" charset="0"/>
              </a:rPr>
            </a:br>
            <a:r>
              <a:rPr lang="en-GB" sz="1600" b="1" dirty="0">
                <a:latin typeface="Century Gothic" panose="020B0502020202020204" pitchFamily="34" charset="0"/>
              </a:rPr>
              <a:t>Week 4:  </a:t>
            </a:r>
            <a:r>
              <a:rPr lang="en-GB" sz="1600" dirty="0">
                <a:latin typeface="Century Gothic" panose="020B0502020202020204" pitchFamily="34" charset="0"/>
              </a:rPr>
              <a:t>What is your legacy?</a:t>
            </a:r>
            <a:br>
              <a:rPr lang="en-GB" sz="3200" dirty="0"/>
            </a:br>
            <a:endParaRPr lang="en-GB" sz="3200" b="1" dirty="0"/>
          </a:p>
        </p:txBody>
      </p:sp>
      <p:graphicFrame>
        <p:nvGraphicFramePr>
          <p:cNvPr id="4" name="Content Placeholder 3">
            <a:extLst>
              <a:ext uri="{FF2B5EF4-FFF2-40B4-BE49-F238E27FC236}">
                <a16:creationId xmlns:a16="http://schemas.microsoft.com/office/drawing/2014/main" id="{3EAA04B2-5C3B-4CE2-82EC-2BEBB3AD3A48}"/>
              </a:ext>
            </a:extLst>
          </p:cNvPr>
          <p:cNvGraphicFramePr>
            <a:graphicFrameLocks noGrp="1"/>
          </p:cNvGraphicFramePr>
          <p:nvPr>
            <p:ph idx="1"/>
            <p:extLst>
              <p:ext uri="{D42A27DB-BD31-4B8C-83A1-F6EECF244321}">
                <p14:modId xmlns:p14="http://schemas.microsoft.com/office/powerpoint/2010/main" val="2727839109"/>
              </p:ext>
            </p:extLst>
          </p:nvPr>
        </p:nvGraphicFramePr>
        <p:xfrm>
          <a:off x="673770" y="1680632"/>
          <a:ext cx="10723562" cy="5061520"/>
        </p:xfrm>
        <a:graphic>
          <a:graphicData uri="http://schemas.openxmlformats.org/drawingml/2006/table">
            <a:tbl>
              <a:tblPr firstRow="1" bandRow="1">
                <a:tableStyleId>{5C22544A-7EE6-4342-B048-85BDC9FD1C3A}</a:tableStyleId>
              </a:tblPr>
              <a:tblGrid>
                <a:gridCol w="2975809">
                  <a:extLst>
                    <a:ext uri="{9D8B030D-6E8A-4147-A177-3AD203B41FA5}">
                      <a16:colId xmlns:a16="http://schemas.microsoft.com/office/drawing/2014/main" val="2272867471"/>
                    </a:ext>
                  </a:extLst>
                </a:gridCol>
                <a:gridCol w="7747753">
                  <a:extLst>
                    <a:ext uri="{9D8B030D-6E8A-4147-A177-3AD203B41FA5}">
                      <a16:colId xmlns:a16="http://schemas.microsoft.com/office/drawing/2014/main" val="634402822"/>
                    </a:ext>
                  </a:extLst>
                </a:gridCol>
              </a:tblGrid>
              <a:tr h="1068640">
                <a:tc>
                  <a:txBody>
                    <a:bodyPr/>
                    <a:lstStyle/>
                    <a:p>
                      <a:r>
                        <a:rPr lang="en-GB" sz="1000" dirty="0">
                          <a:latin typeface="Century Gothic" panose="020B0502020202020204" pitchFamily="34" charset="0"/>
                        </a:rPr>
                        <a:t>Remembering</a:t>
                      </a:r>
                    </a:p>
                  </a:txBody>
                  <a:tcPr/>
                </a:tc>
                <a:tc>
                  <a:txBody>
                    <a:bodyPr/>
                    <a:lstStyle/>
                    <a:p>
                      <a:pPr marL="285750" indent="-285750">
                        <a:buFont typeface="Arial" panose="020B0604020202020204" pitchFamily="34" charset="0"/>
                        <a:buChar char="•"/>
                      </a:pPr>
                      <a:r>
                        <a:rPr lang="en-GB" sz="1000" dirty="0">
                          <a:latin typeface="Century Gothic" panose="020B0502020202020204" pitchFamily="34" charset="0"/>
                        </a:rPr>
                        <a:t>The meaning of the core concept :  Salvation</a:t>
                      </a:r>
                    </a:p>
                    <a:p>
                      <a:pPr marL="285750" indent="-285750">
                        <a:buFont typeface="Arial" panose="020B0604020202020204" pitchFamily="34" charset="0"/>
                        <a:buChar char="•"/>
                      </a:pPr>
                      <a:r>
                        <a:rPr lang="en-GB" sz="1000" dirty="0">
                          <a:latin typeface="Century Gothic" panose="020B0502020202020204" pitchFamily="34" charset="0"/>
                        </a:rPr>
                        <a:t>How Holy Communion links to the Last Supper and Jesus’ commandment – do this in remembrance of me .</a:t>
                      </a:r>
                    </a:p>
                    <a:p>
                      <a:pPr marL="285750" indent="-285750">
                        <a:buFont typeface="Arial" panose="020B0604020202020204" pitchFamily="34" charset="0"/>
                        <a:buChar char="•"/>
                      </a:pPr>
                      <a:r>
                        <a:rPr lang="en-GB" sz="1000" dirty="0">
                          <a:latin typeface="Century Gothic" panose="020B0502020202020204" pitchFamily="34" charset="0"/>
                        </a:rPr>
                        <a:t>Why the church celebrates Holy Communion and  the meaning behind the liturgy.</a:t>
                      </a:r>
                    </a:p>
                    <a:p>
                      <a:pPr marL="285750" indent="-285750">
                        <a:buFont typeface="Arial" panose="020B0604020202020204" pitchFamily="34" charset="0"/>
                        <a:buChar char="•"/>
                      </a:pPr>
                      <a:r>
                        <a:rPr lang="en-GB" sz="1000" dirty="0">
                          <a:latin typeface="Century Gothic" panose="020B0502020202020204" pitchFamily="34" charset="0"/>
                        </a:rPr>
                        <a:t>How the act of sharing Holy Communion is a reminder of  God’s unconditional love for humanity.</a:t>
                      </a:r>
                    </a:p>
                    <a:p>
                      <a:pPr marL="285750" indent="-285750">
                        <a:buFont typeface="Arial" panose="020B0604020202020204" pitchFamily="34" charset="0"/>
                        <a:buChar char="•"/>
                      </a:pPr>
                      <a:r>
                        <a:rPr lang="en-GB" sz="1000" dirty="0">
                          <a:latin typeface="Century Gothic" panose="020B0502020202020204" pitchFamily="34" charset="0"/>
                        </a:rPr>
                        <a:t>The legacy of Jesus and how celebrating Holy Communion might help build the Christian community today.</a:t>
                      </a:r>
                    </a:p>
                  </a:txBody>
                  <a:tcPr/>
                </a:tc>
                <a:extLst>
                  <a:ext uri="{0D108BD9-81ED-4DB2-BD59-A6C34878D82A}">
                    <a16:rowId xmlns:a16="http://schemas.microsoft.com/office/drawing/2014/main" val="2609411023"/>
                  </a:ext>
                </a:extLst>
              </a:tr>
              <a:tr h="1491132">
                <a:tc>
                  <a:txBody>
                    <a:bodyPr/>
                    <a:lstStyle/>
                    <a:p>
                      <a:r>
                        <a:rPr lang="en-GB" sz="1000" b="1" dirty="0">
                          <a:latin typeface="Century Gothic" panose="020B0502020202020204" pitchFamily="34" charset="0"/>
                        </a:rPr>
                        <a:t>Religious vocabulary </a:t>
                      </a:r>
                    </a:p>
                  </a:txBody>
                  <a:tcPr/>
                </a:tc>
                <a:tc>
                  <a:txBody>
                    <a:bodyPr/>
                    <a:lstStyle/>
                    <a:p>
                      <a:pPr marL="285750" indent="-285750">
                        <a:buFont typeface="Arial" panose="020B0604020202020204" pitchFamily="34" charset="0"/>
                        <a:buChar char="•"/>
                      </a:pPr>
                      <a:r>
                        <a:rPr lang="en-GB" sz="1000" dirty="0">
                          <a:latin typeface="Century Gothic" panose="020B0502020202020204" pitchFamily="34" charset="0"/>
                        </a:rPr>
                        <a:t>Names given the Holy Communion:  Mass, Eucharist, Holy Communion</a:t>
                      </a:r>
                    </a:p>
                    <a:p>
                      <a:pPr marL="285750" indent="-285750">
                        <a:buFont typeface="Arial" panose="020B0604020202020204" pitchFamily="34" charset="0"/>
                        <a:buChar char="•"/>
                      </a:pPr>
                      <a:r>
                        <a:rPr lang="en-GB" sz="1000" dirty="0">
                          <a:latin typeface="Century Gothic" panose="020B0502020202020204" pitchFamily="34" charset="0"/>
                        </a:rPr>
                        <a:t>Sacrament </a:t>
                      </a:r>
                    </a:p>
                    <a:p>
                      <a:pPr marL="285750" indent="-285750">
                        <a:buFont typeface="Arial" panose="020B0604020202020204" pitchFamily="34" charset="0"/>
                        <a:buChar char="•"/>
                      </a:pPr>
                      <a:r>
                        <a:rPr lang="en-GB" sz="1000" dirty="0">
                          <a:latin typeface="Century Gothic" panose="020B0502020202020204" pitchFamily="34" charset="0"/>
                        </a:rPr>
                        <a:t>Remembrance</a:t>
                      </a:r>
                    </a:p>
                    <a:p>
                      <a:pPr marL="285750" indent="-285750">
                        <a:buFont typeface="Arial" panose="020B0604020202020204" pitchFamily="34" charset="0"/>
                        <a:buChar char="•"/>
                      </a:pPr>
                      <a:r>
                        <a:rPr lang="en-GB" sz="1000" dirty="0">
                          <a:latin typeface="Century Gothic" panose="020B0502020202020204" pitchFamily="34" charset="0"/>
                        </a:rPr>
                        <a:t>Unconditional love</a:t>
                      </a:r>
                    </a:p>
                    <a:p>
                      <a:pPr marL="285750" indent="-285750">
                        <a:buFont typeface="Arial" panose="020B0604020202020204" pitchFamily="34" charset="0"/>
                        <a:buChar char="•"/>
                      </a:pPr>
                      <a:r>
                        <a:rPr lang="en-GB" sz="1000" dirty="0">
                          <a:latin typeface="Century Gothic" panose="020B0502020202020204" pitchFamily="34" charset="0"/>
                        </a:rPr>
                        <a:t>Altar</a:t>
                      </a:r>
                    </a:p>
                    <a:p>
                      <a:pPr marL="285750" indent="-285750">
                        <a:buFont typeface="Arial" panose="020B0604020202020204" pitchFamily="34" charset="0"/>
                        <a:buChar char="•"/>
                      </a:pPr>
                      <a:r>
                        <a:rPr lang="en-GB" sz="1000" dirty="0">
                          <a:latin typeface="Century Gothic" panose="020B0502020202020204" pitchFamily="34" charset="0"/>
                        </a:rPr>
                        <a:t>Body and blood of Christ</a:t>
                      </a:r>
                    </a:p>
                    <a:p>
                      <a:pPr marL="285750" indent="-285750">
                        <a:buFont typeface="Arial" panose="020B0604020202020204" pitchFamily="34" charset="0"/>
                        <a:buChar char="•"/>
                      </a:pPr>
                      <a:r>
                        <a:rPr lang="en-GB" sz="1000" dirty="0">
                          <a:latin typeface="Century Gothic" panose="020B0502020202020204" pitchFamily="34" charset="0"/>
                        </a:rPr>
                        <a:t>Divine</a:t>
                      </a:r>
                    </a:p>
                    <a:p>
                      <a:pPr marL="285750" indent="-285750">
                        <a:buFont typeface="Arial" panose="020B0604020202020204" pitchFamily="34" charset="0"/>
                        <a:buChar char="•"/>
                      </a:pPr>
                      <a:r>
                        <a:rPr lang="en-GB" sz="1000" dirty="0">
                          <a:latin typeface="Century Gothic" panose="020B0502020202020204" pitchFamily="34" charset="0"/>
                        </a:rPr>
                        <a:t>Liturgy </a:t>
                      </a:r>
                    </a:p>
                    <a:p>
                      <a:pPr marL="285750" indent="-285750">
                        <a:buFont typeface="Arial" panose="020B0604020202020204" pitchFamily="34" charset="0"/>
                        <a:buChar char="•"/>
                      </a:pPr>
                      <a:r>
                        <a:rPr lang="en-GB" sz="1000" dirty="0">
                          <a:latin typeface="Century Gothic" panose="020B0502020202020204" pitchFamily="34" charset="0"/>
                        </a:rPr>
                        <a:t>Peace</a:t>
                      </a:r>
                    </a:p>
                    <a:p>
                      <a:pPr marL="285750" indent="-285750">
                        <a:buFont typeface="Arial" panose="020B0604020202020204" pitchFamily="34" charset="0"/>
                        <a:buChar char="•"/>
                      </a:pPr>
                      <a:endParaRPr lang="en-GB" sz="1000" dirty="0">
                        <a:latin typeface="Century Gothic" panose="020B0502020202020204" pitchFamily="34" charset="0"/>
                      </a:endParaRPr>
                    </a:p>
                    <a:p>
                      <a:pPr marL="285750" indent="-285750">
                        <a:buFont typeface="Arial" panose="020B0604020202020204" pitchFamily="34" charset="0"/>
                        <a:buChar char="•"/>
                      </a:pPr>
                      <a:endParaRPr lang="en-GB" sz="1000" dirty="0">
                        <a:latin typeface="Century Gothic" panose="020B0502020202020204" pitchFamily="34" charset="0"/>
                      </a:endParaRPr>
                    </a:p>
                  </a:txBody>
                  <a:tcPr/>
                </a:tc>
                <a:extLst>
                  <a:ext uri="{0D108BD9-81ED-4DB2-BD59-A6C34878D82A}">
                    <a16:rowId xmlns:a16="http://schemas.microsoft.com/office/drawing/2014/main" val="4119189906"/>
                  </a:ext>
                </a:extLst>
              </a:tr>
              <a:tr h="1436150">
                <a:tc>
                  <a:txBody>
                    <a:bodyPr/>
                    <a:lstStyle/>
                    <a:p>
                      <a:r>
                        <a:rPr lang="en-GB" sz="1000" b="1" dirty="0">
                          <a:latin typeface="Century Gothic" panose="020B0502020202020204" pitchFamily="34" charset="0"/>
                        </a:rPr>
                        <a:t>What enquiry based questions do they need to be able to answer by the end of the unit?</a:t>
                      </a:r>
                    </a:p>
                  </a:txBody>
                  <a:tcPr/>
                </a:tc>
                <a:tc>
                  <a:txBody>
                    <a:bodyPr/>
                    <a:lstStyle/>
                    <a:p>
                      <a:pPr marL="0" indent="0">
                        <a:buFont typeface="Arial" panose="020B0604020202020204" pitchFamily="34" charset="0"/>
                        <a:buNone/>
                      </a:pPr>
                      <a:r>
                        <a:rPr lang="en-GB" sz="1000" b="1" dirty="0">
                          <a:latin typeface="Century Gothic" panose="020B0502020202020204" pitchFamily="34" charset="0"/>
                        </a:rPr>
                        <a:t>Ways of living:</a:t>
                      </a:r>
                    </a:p>
                    <a:p>
                      <a:pPr marL="171450" indent="-171450">
                        <a:buFont typeface="Arial" panose="020B0604020202020204" pitchFamily="34" charset="0"/>
                        <a:buChar char="•"/>
                      </a:pPr>
                      <a:r>
                        <a:rPr lang="en-GB" sz="1000" b="0" dirty="0">
                          <a:latin typeface="Century Gothic" panose="020B0502020202020204" pitchFamily="34" charset="0"/>
                        </a:rPr>
                        <a:t>I can describe the meaning of Holy Communion for Christians.  (WT)</a:t>
                      </a:r>
                    </a:p>
                    <a:p>
                      <a:pPr marL="171450" indent="-171450">
                        <a:buFont typeface="Arial" panose="020B0604020202020204" pitchFamily="34" charset="0"/>
                        <a:buChar char="•"/>
                      </a:pPr>
                      <a:r>
                        <a:rPr lang="en-GB" sz="1000" b="0" dirty="0">
                          <a:latin typeface="Century Gothic" panose="020B0502020202020204" pitchFamily="34" charset="0"/>
                        </a:rPr>
                        <a:t>I can use correct religious vocabulary to describe and compare what different Christians understand the meaning of Holy Communion to be and how they might celebrate it.   (Recognising the different traditions of the Anglican Church.) (Exp) </a:t>
                      </a:r>
                    </a:p>
                    <a:p>
                      <a:pPr marL="171450" indent="-171450">
                        <a:buFont typeface="Arial" panose="020B0604020202020204" pitchFamily="34" charset="0"/>
                        <a:buChar char="•"/>
                      </a:pPr>
                      <a:r>
                        <a:rPr lang="en-GB" sz="1000" b="0" dirty="0">
                          <a:latin typeface="Century Gothic" panose="020B0502020202020204" pitchFamily="34" charset="0"/>
                        </a:rPr>
                        <a:t>I can describe why Christians celebrate Holy Communion and what difference it makes to their daily lives.  (Reminder of What Christ called his followers to do, provides them with the spiritual food to go and serve the Lord in their community through their actions.)  (GD)</a:t>
                      </a:r>
                    </a:p>
                    <a:p>
                      <a:pPr marL="0" indent="0">
                        <a:buFont typeface="Arial" panose="020B0604020202020204" pitchFamily="34" charset="0"/>
                        <a:buNone/>
                      </a:pPr>
                      <a:r>
                        <a:rPr lang="en-GB" sz="1000" b="1" dirty="0">
                          <a:latin typeface="Century Gothic" panose="020B0502020202020204" pitchFamily="34" charset="0"/>
                        </a:rPr>
                        <a:t>Questions of identity, diversity and belonging:</a:t>
                      </a:r>
                    </a:p>
                    <a:p>
                      <a:pPr marL="171450" indent="-171450">
                        <a:buFont typeface="Arial" panose="020B0604020202020204" pitchFamily="34" charset="0"/>
                        <a:buChar char="•"/>
                      </a:pPr>
                      <a:r>
                        <a:rPr lang="en-GB" sz="1000" b="0" dirty="0">
                          <a:latin typeface="Century Gothic" panose="020B0502020202020204" pitchFamily="34" charset="0"/>
                        </a:rPr>
                        <a:t>I can compare some of the things that influence my life with the things that influence other people’s lives.  (WT)</a:t>
                      </a:r>
                    </a:p>
                    <a:p>
                      <a:pPr marL="171450" indent="-171450">
                        <a:buFont typeface="Arial" panose="020B0604020202020204" pitchFamily="34" charset="0"/>
                        <a:buChar char="•"/>
                      </a:pPr>
                      <a:r>
                        <a:rPr lang="en-GB" sz="1000" b="0" dirty="0">
                          <a:latin typeface="Century Gothic" panose="020B0502020202020204" pitchFamily="34" charset="0"/>
                        </a:rPr>
                        <a:t>I understand what it means to belong and how celebrating Holy Communion is an expression  for a believer of what it means to belong to a Christian community.  (Exp)</a:t>
                      </a:r>
                    </a:p>
                    <a:p>
                      <a:pPr marL="171450" indent="-171450">
                        <a:buFont typeface="Arial" panose="020B0604020202020204" pitchFamily="34" charset="0"/>
                        <a:buChar char="•"/>
                      </a:pPr>
                      <a:r>
                        <a:rPr lang="en-GB" sz="1000" b="0" dirty="0">
                          <a:latin typeface="Century Gothic" panose="020B0502020202020204" pitchFamily="34" charset="0"/>
                        </a:rPr>
                        <a:t>I can express my own views of what it means for me to belong and recognise the challenges that belonging to a religion might bring.  (GD)</a:t>
                      </a:r>
                    </a:p>
                  </a:txBody>
                  <a:tcPr/>
                </a:tc>
                <a:extLst>
                  <a:ext uri="{0D108BD9-81ED-4DB2-BD59-A6C34878D82A}">
                    <a16:rowId xmlns:a16="http://schemas.microsoft.com/office/drawing/2014/main" val="1552841311"/>
                  </a:ext>
                </a:extLst>
              </a:tr>
            </a:tbl>
          </a:graphicData>
        </a:graphic>
      </p:graphicFrame>
    </p:spTree>
    <p:extLst>
      <p:ext uri="{BB962C8B-B14F-4D97-AF65-F5344CB8AC3E}">
        <p14:creationId xmlns:p14="http://schemas.microsoft.com/office/powerpoint/2010/main" val="1476599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91E87-5A1D-41E7-8D8C-210808BC220A}"/>
              </a:ext>
            </a:extLst>
          </p:cNvPr>
          <p:cNvSpPr>
            <a:spLocks noGrp="1"/>
          </p:cNvSpPr>
          <p:nvPr>
            <p:ph type="title"/>
          </p:nvPr>
        </p:nvSpPr>
        <p:spPr>
          <a:xfrm>
            <a:off x="673770" y="414068"/>
            <a:ext cx="9242598" cy="1266564"/>
          </a:xfrm>
        </p:spPr>
        <p:txBody>
          <a:bodyPr>
            <a:normAutofit fontScale="90000"/>
          </a:bodyPr>
          <a:lstStyle/>
          <a:p>
            <a:r>
              <a:rPr lang="en-GB" sz="1600" b="1" dirty="0">
                <a:latin typeface="Century Gothic" panose="020B0502020202020204" pitchFamily="34" charset="0"/>
              </a:rPr>
              <a:t>Year 5:</a:t>
            </a:r>
            <a:br>
              <a:rPr lang="en-GB" sz="1600" b="1" dirty="0">
                <a:latin typeface="Century Gothic" panose="020B0502020202020204" pitchFamily="34" charset="0"/>
              </a:rPr>
            </a:br>
            <a:r>
              <a:rPr lang="en-GB" sz="1600" b="1" dirty="0">
                <a:latin typeface="Century Gothic" panose="020B0502020202020204" pitchFamily="34" charset="0"/>
              </a:rPr>
              <a:t>Big question:  What happens in churches during Lent and at Easter?</a:t>
            </a:r>
            <a:br>
              <a:rPr lang="en-GB" sz="1600" b="1" dirty="0">
                <a:latin typeface="Century Gothic" panose="020B0502020202020204" pitchFamily="34" charset="0"/>
              </a:rPr>
            </a:br>
            <a:r>
              <a:rPr lang="en-GB" sz="1600" b="1" dirty="0">
                <a:latin typeface="Century Gothic" panose="020B0502020202020204" pitchFamily="34" charset="0"/>
              </a:rPr>
              <a:t>Week 1:  </a:t>
            </a:r>
            <a:r>
              <a:rPr lang="en-GB" sz="1600" dirty="0">
                <a:latin typeface="Century Gothic" panose="020B0502020202020204" pitchFamily="34" charset="0"/>
              </a:rPr>
              <a:t>What happens in churches during Ash wed, Passion Sunday and Palm Sunday?</a:t>
            </a:r>
            <a:br>
              <a:rPr lang="en-GB" sz="1600" dirty="0">
                <a:latin typeface="Century Gothic" panose="020B0502020202020204" pitchFamily="34" charset="0"/>
              </a:rPr>
            </a:br>
            <a:r>
              <a:rPr lang="en-GB" sz="1600" b="1" dirty="0">
                <a:latin typeface="Century Gothic" panose="020B0502020202020204" pitchFamily="34" charset="0"/>
              </a:rPr>
              <a:t>Week 2:  </a:t>
            </a:r>
            <a:r>
              <a:rPr lang="en-GB" sz="1600" dirty="0">
                <a:latin typeface="Century Gothic" panose="020B0502020202020204" pitchFamily="34" charset="0"/>
              </a:rPr>
              <a:t>What happens in churches on Maundy Thursday and Good Friday?</a:t>
            </a:r>
            <a:br>
              <a:rPr lang="en-GB" sz="1600" dirty="0">
                <a:latin typeface="Century Gothic" panose="020B0502020202020204" pitchFamily="34" charset="0"/>
              </a:rPr>
            </a:br>
            <a:r>
              <a:rPr lang="en-GB" sz="1600" b="1" dirty="0">
                <a:latin typeface="Century Gothic" panose="020B0502020202020204" pitchFamily="34" charset="0"/>
              </a:rPr>
              <a:t>Week 3:  </a:t>
            </a:r>
            <a:r>
              <a:rPr lang="en-GB" sz="1600" dirty="0">
                <a:latin typeface="Century Gothic" panose="020B0502020202020204" pitchFamily="34" charset="0"/>
              </a:rPr>
              <a:t>What happens in churches on Holy Saturday and Easter day?  </a:t>
            </a:r>
            <a:br>
              <a:rPr lang="en-GB" sz="1600" dirty="0">
                <a:latin typeface="Century Gothic" panose="020B0502020202020204" pitchFamily="34" charset="0"/>
              </a:rPr>
            </a:br>
            <a:r>
              <a:rPr lang="en-GB" sz="1600" b="1" dirty="0">
                <a:latin typeface="Century Gothic" panose="020B0502020202020204" pitchFamily="34" charset="0"/>
              </a:rPr>
              <a:t>Week 4:  </a:t>
            </a:r>
            <a:r>
              <a:rPr lang="en-GB" sz="1600" dirty="0">
                <a:latin typeface="Century Gothic" panose="020B0502020202020204" pitchFamily="34" charset="0"/>
              </a:rPr>
              <a:t>What happens in churches during Lent and at Easter?</a:t>
            </a:r>
            <a:br>
              <a:rPr lang="en-GB" sz="3200" dirty="0"/>
            </a:br>
            <a:endParaRPr lang="en-GB" sz="3200" b="1" dirty="0"/>
          </a:p>
        </p:txBody>
      </p:sp>
      <p:graphicFrame>
        <p:nvGraphicFramePr>
          <p:cNvPr id="4" name="Content Placeholder 3">
            <a:extLst>
              <a:ext uri="{FF2B5EF4-FFF2-40B4-BE49-F238E27FC236}">
                <a16:creationId xmlns:a16="http://schemas.microsoft.com/office/drawing/2014/main" id="{3EAA04B2-5C3B-4CE2-82EC-2BEBB3AD3A48}"/>
              </a:ext>
            </a:extLst>
          </p:cNvPr>
          <p:cNvGraphicFramePr>
            <a:graphicFrameLocks noGrp="1"/>
          </p:cNvGraphicFramePr>
          <p:nvPr>
            <p:ph idx="1"/>
            <p:extLst>
              <p:ext uri="{D42A27DB-BD31-4B8C-83A1-F6EECF244321}">
                <p14:modId xmlns:p14="http://schemas.microsoft.com/office/powerpoint/2010/main" val="1933896235"/>
              </p:ext>
            </p:extLst>
          </p:nvPr>
        </p:nvGraphicFramePr>
        <p:xfrm>
          <a:off x="673770" y="1680632"/>
          <a:ext cx="10723562" cy="5497575"/>
        </p:xfrm>
        <a:graphic>
          <a:graphicData uri="http://schemas.openxmlformats.org/drawingml/2006/table">
            <a:tbl>
              <a:tblPr firstRow="1" bandRow="1">
                <a:tableStyleId>{5C22544A-7EE6-4342-B048-85BDC9FD1C3A}</a:tableStyleId>
              </a:tblPr>
              <a:tblGrid>
                <a:gridCol w="2975809">
                  <a:extLst>
                    <a:ext uri="{9D8B030D-6E8A-4147-A177-3AD203B41FA5}">
                      <a16:colId xmlns:a16="http://schemas.microsoft.com/office/drawing/2014/main" val="2272867471"/>
                    </a:ext>
                  </a:extLst>
                </a:gridCol>
                <a:gridCol w="7747753">
                  <a:extLst>
                    <a:ext uri="{9D8B030D-6E8A-4147-A177-3AD203B41FA5}">
                      <a16:colId xmlns:a16="http://schemas.microsoft.com/office/drawing/2014/main" val="634402822"/>
                    </a:ext>
                  </a:extLst>
                </a:gridCol>
              </a:tblGrid>
              <a:tr h="590295">
                <a:tc>
                  <a:txBody>
                    <a:bodyPr/>
                    <a:lstStyle/>
                    <a:p>
                      <a:r>
                        <a:rPr lang="en-GB" sz="1000" dirty="0">
                          <a:latin typeface="Century Gothic" panose="020B0502020202020204" pitchFamily="34" charset="0"/>
                        </a:rPr>
                        <a:t>Remembering</a:t>
                      </a:r>
                    </a:p>
                  </a:txBody>
                  <a:tcPr/>
                </a:tc>
                <a:tc>
                  <a:txBody>
                    <a:bodyPr/>
                    <a:lstStyle/>
                    <a:p>
                      <a:pPr marL="285750" indent="-285750">
                        <a:buFont typeface="Arial" panose="020B0604020202020204" pitchFamily="34" charset="0"/>
                        <a:buChar char="•"/>
                      </a:pPr>
                      <a:r>
                        <a:rPr lang="en-GB" sz="1000" dirty="0">
                          <a:latin typeface="Century Gothic" panose="020B0502020202020204" pitchFamily="34" charset="0"/>
                        </a:rPr>
                        <a:t>The meaning of the core concept :  Salvation</a:t>
                      </a:r>
                    </a:p>
                    <a:p>
                      <a:pPr marL="285750" indent="-285750">
                        <a:buFont typeface="Arial" panose="020B0604020202020204" pitchFamily="34" charset="0"/>
                        <a:buChar char="•"/>
                      </a:pPr>
                      <a:r>
                        <a:rPr lang="en-GB" sz="1000" dirty="0">
                          <a:latin typeface="Century Gothic" panose="020B0502020202020204" pitchFamily="34" charset="0"/>
                        </a:rPr>
                        <a:t>To know the churches rituals linked with Ash Wednesday and the services during Holy week.</a:t>
                      </a:r>
                    </a:p>
                    <a:p>
                      <a:pPr marL="285750" indent="-285750">
                        <a:buFont typeface="Arial" panose="020B0604020202020204" pitchFamily="34" charset="0"/>
                        <a:buChar char="•"/>
                      </a:pPr>
                      <a:r>
                        <a:rPr lang="en-GB" sz="1000" dirty="0">
                          <a:latin typeface="Century Gothic" panose="020B0502020202020204" pitchFamily="34" charset="0"/>
                        </a:rPr>
                        <a:t>To know the meaning of the ritual for the believer.</a:t>
                      </a:r>
                    </a:p>
                  </a:txBody>
                  <a:tcPr/>
                </a:tc>
                <a:extLst>
                  <a:ext uri="{0D108BD9-81ED-4DB2-BD59-A6C34878D82A}">
                    <a16:rowId xmlns:a16="http://schemas.microsoft.com/office/drawing/2014/main" val="2609411023"/>
                  </a:ext>
                </a:extLst>
              </a:tr>
              <a:tr h="1371222">
                <a:tc>
                  <a:txBody>
                    <a:bodyPr/>
                    <a:lstStyle/>
                    <a:p>
                      <a:r>
                        <a:rPr lang="en-GB" sz="1000" b="1" dirty="0">
                          <a:latin typeface="Century Gothic" panose="020B0502020202020204" pitchFamily="34" charset="0"/>
                        </a:rPr>
                        <a:t>Religious vocabulary </a:t>
                      </a:r>
                    </a:p>
                  </a:txBody>
                  <a:tcPr/>
                </a:tc>
                <a:tc>
                  <a:txBody>
                    <a:bodyPr/>
                    <a:lstStyle/>
                    <a:p>
                      <a:pPr marL="285750" indent="-285750">
                        <a:buFont typeface="Arial" panose="020B0604020202020204" pitchFamily="34" charset="0"/>
                        <a:buChar char="•"/>
                      </a:pPr>
                      <a:r>
                        <a:rPr lang="en-GB" sz="1000" dirty="0">
                          <a:latin typeface="Century Gothic" panose="020B0502020202020204" pitchFamily="34" charset="0"/>
                        </a:rPr>
                        <a:t>Ritual </a:t>
                      </a:r>
                    </a:p>
                    <a:p>
                      <a:pPr marL="285750" indent="-285750">
                        <a:buFont typeface="Arial" panose="020B0604020202020204" pitchFamily="34" charset="0"/>
                        <a:buChar char="•"/>
                      </a:pPr>
                      <a:r>
                        <a:rPr lang="en-GB" sz="1000" dirty="0">
                          <a:latin typeface="Century Gothic" panose="020B0502020202020204" pitchFamily="34" charset="0"/>
                        </a:rPr>
                        <a:t>Lent</a:t>
                      </a:r>
                    </a:p>
                    <a:p>
                      <a:pPr marL="285750" indent="-285750">
                        <a:buFont typeface="Arial" panose="020B0604020202020204" pitchFamily="34" charset="0"/>
                        <a:buChar char="•"/>
                      </a:pPr>
                      <a:r>
                        <a:rPr lang="en-GB" sz="1000" dirty="0">
                          <a:latin typeface="Century Gothic" panose="020B0502020202020204" pitchFamily="34" charset="0"/>
                        </a:rPr>
                        <a:t>Ash Wednesday</a:t>
                      </a:r>
                    </a:p>
                    <a:p>
                      <a:pPr marL="285750" indent="-285750">
                        <a:buFont typeface="Arial" panose="020B0604020202020204" pitchFamily="34" charset="0"/>
                        <a:buChar char="•"/>
                      </a:pPr>
                      <a:r>
                        <a:rPr lang="en-GB" sz="1000" dirty="0">
                          <a:latin typeface="Century Gothic" panose="020B0502020202020204" pitchFamily="34" charset="0"/>
                        </a:rPr>
                        <a:t>Passion Sunday</a:t>
                      </a:r>
                    </a:p>
                    <a:p>
                      <a:pPr marL="285750" indent="-285750">
                        <a:buFont typeface="Arial" panose="020B0604020202020204" pitchFamily="34" charset="0"/>
                        <a:buChar char="•"/>
                      </a:pPr>
                      <a:r>
                        <a:rPr lang="en-GB" sz="1000" dirty="0">
                          <a:latin typeface="Century Gothic" panose="020B0502020202020204" pitchFamily="34" charset="0"/>
                        </a:rPr>
                        <a:t>Holy week</a:t>
                      </a:r>
                    </a:p>
                    <a:p>
                      <a:pPr marL="285750" indent="-285750">
                        <a:buFont typeface="Arial" panose="020B0604020202020204" pitchFamily="34" charset="0"/>
                        <a:buChar char="•"/>
                      </a:pPr>
                      <a:r>
                        <a:rPr lang="en-GB" sz="1000" dirty="0">
                          <a:latin typeface="Century Gothic" panose="020B0502020202020204" pitchFamily="34" charset="0"/>
                        </a:rPr>
                        <a:t>Palm Sunday</a:t>
                      </a:r>
                    </a:p>
                    <a:p>
                      <a:pPr marL="285750" indent="-285750">
                        <a:buFont typeface="Arial" panose="020B0604020202020204" pitchFamily="34" charset="0"/>
                        <a:buChar char="•"/>
                      </a:pPr>
                      <a:r>
                        <a:rPr lang="en-GB" sz="1000" dirty="0">
                          <a:latin typeface="Century Gothic" panose="020B0502020202020204" pitchFamily="34" charset="0"/>
                        </a:rPr>
                        <a:t>Procession</a:t>
                      </a:r>
                    </a:p>
                    <a:p>
                      <a:pPr marL="285750" indent="-285750">
                        <a:buFont typeface="Arial" panose="020B0604020202020204" pitchFamily="34" charset="0"/>
                        <a:buChar char="•"/>
                      </a:pPr>
                      <a:r>
                        <a:rPr lang="en-GB" sz="1000" dirty="0">
                          <a:latin typeface="Century Gothic" panose="020B0502020202020204" pitchFamily="34" charset="0"/>
                        </a:rPr>
                        <a:t>Hosanna</a:t>
                      </a:r>
                    </a:p>
                    <a:p>
                      <a:pPr marL="285750" indent="-285750">
                        <a:buFont typeface="Arial" panose="020B0604020202020204" pitchFamily="34" charset="0"/>
                        <a:buChar char="•"/>
                      </a:pPr>
                      <a:r>
                        <a:rPr lang="en-GB" sz="1000" dirty="0">
                          <a:latin typeface="Century Gothic" panose="020B0502020202020204" pitchFamily="34" charset="0"/>
                        </a:rPr>
                        <a:t>Maundy Thursday</a:t>
                      </a:r>
                    </a:p>
                    <a:p>
                      <a:pPr marL="285750" indent="-285750">
                        <a:buFont typeface="Arial" panose="020B0604020202020204" pitchFamily="34" charset="0"/>
                        <a:buChar char="•"/>
                      </a:pPr>
                      <a:r>
                        <a:rPr lang="en-GB" sz="1000" dirty="0">
                          <a:latin typeface="Century Gothic" panose="020B0502020202020204" pitchFamily="34" charset="0"/>
                        </a:rPr>
                        <a:t>Striping of the Altar</a:t>
                      </a:r>
                    </a:p>
                    <a:p>
                      <a:pPr marL="285750" indent="-285750">
                        <a:buFont typeface="Arial" panose="020B0604020202020204" pitchFamily="34" charset="0"/>
                        <a:buChar char="•"/>
                      </a:pPr>
                      <a:r>
                        <a:rPr lang="en-GB" sz="1000" dirty="0">
                          <a:latin typeface="Century Gothic" panose="020B0502020202020204" pitchFamily="34" charset="0"/>
                        </a:rPr>
                        <a:t>Vigil</a:t>
                      </a:r>
                    </a:p>
                    <a:p>
                      <a:pPr marL="285750" indent="-285750">
                        <a:buFont typeface="Arial" panose="020B0604020202020204" pitchFamily="34" charset="0"/>
                        <a:buChar char="•"/>
                      </a:pPr>
                      <a:r>
                        <a:rPr lang="en-GB" sz="1000" dirty="0">
                          <a:latin typeface="Century Gothic" panose="020B0502020202020204" pitchFamily="34" charset="0"/>
                        </a:rPr>
                        <a:t>Eucharist</a:t>
                      </a:r>
                    </a:p>
                    <a:p>
                      <a:pPr marL="285750" indent="-285750">
                        <a:buFont typeface="Arial" panose="020B0604020202020204" pitchFamily="34" charset="0"/>
                        <a:buChar char="•"/>
                      </a:pPr>
                      <a:r>
                        <a:rPr lang="en-GB" sz="1000" dirty="0">
                          <a:latin typeface="Century Gothic" panose="020B0502020202020204" pitchFamily="34" charset="0"/>
                        </a:rPr>
                        <a:t>Garden of Gethsemane</a:t>
                      </a:r>
                    </a:p>
                    <a:p>
                      <a:pPr marL="285750" indent="-285750">
                        <a:buFont typeface="Arial" panose="020B0604020202020204" pitchFamily="34" charset="0"/>
                        <a:buChar char="•"/>
                      </a:pPr>
                      <a:r>
                        <a:rPr lang="en-GB" sz="1000" dirty="0">
                          <a:latin typeface="Century Gothic" panose="020B0502020202020204" pitchFamily="34" charset="0"/>
                        </a:rPr>
                        <a:t>Good Friday</a:t>
                      </a:r>
                    </a:p>
                    <a:p>
                      <a:pPr marL="285750" indent="-285750">
                        <a:buFont typeface="Arial" panose="020B0604020202020204" pitchFamily="34" charset="0"/>
                        <a:buChar char="•"/>
                      </a:pPr>
                      <a:r>
                        <a:rPr lang="en-GB" sz="1000" dirty="0">
                          <a:latin typeface="Century Gothic" panose="020B0502020202020204" pitchFamily="34" charset="0"/>
                        </a:rPr>
                        <a:t>Holy Saturday</a:t>
                      </a:r>
                    </a:p>
                    <a:p>
                      <a:pPr marL="285750" indent="-285750">
                        <a:buFont typeface="Arial" panose="020B0604020202020204" pitchFamily="34" charset="0"/>
                        <a:buChar char="•"/>
                      </a:pPr>
                      <a:r>
                        <a:rPr lang="en-GB" sz="1000" dirty="0">
                          <a:latin typeface="Century Gothic" panose="020B0502020202020204" pitchFamily="34" charset="0"/>
                        </a:rPr>
                        <a:t>Paschal candle </a:t>
                      </a:r>
                    </a:p>
                    <a:p>
                      <a:pPr marL="285750" indent="-285750">
                        <a:buFont typeface="Arial" panose="020B0604020202020204" pitchFamily="34" charset="0"/>
                        <a:buChar char="•"/>
                      </a:pPr>
                      <a:r>
                        <a:rPr lang="en-GB" sz="1000" dirty="0">
                          <a:latin typeface="Century Gothic" panose="020B0502020202020204" pitchFamily="34" charset="0"/>
                        </a:rPr>
                        <a:t>Easter day</a:t>
                      </a:r>
                    </a:p>
                  </a:txBody>
                  <a:tcPr/>
                </a:tc>
                <a:extLst>
                  <a:ext uri="{0D108BD9-81ED-4DB2-BD59-A6C34878D82A}">
                    <a16:rowId xmlns:a16="http://schemas.microsoft.com/office/drawing/2014/main" val="4119189906"/>
                  </a:ext>
                </a:extLst>
              </a:tr>
              <a:tr h="1436150">
                <a:tc>
                  <a:txBody>
                    <a:bodyPr/>
                    <a:lstStyle/>
                    <a:p>
                      <a:r>
                        <a:rPr lang="en-GB" sz="1000" b="1" dirty="0">
                          <a:latin typeface="Century Gothic" panose="020B0502020202020204" pitchFamily="34" charset="0"/>
                        </a:rPr>
                        <a:t>What enquiry based questions do they need to be able to answer by the end of the unit?</a:t>
                      </a:r>
                    </a:p>
                  </a:txBody>
                  <a:tcPr/>
                </a:tc>
                <a:tc>
                  <a:txBody>
                    <a:bodyPr/>
                    <a:lstStyle/>
                    <a:p>
                      <a:pPr marL="0" indent="0">
                        <a:buFont typeface="Arial" panose="020B0604020202020204" pitchFamily="34" charset="0"/>
                        <a:buNone/>
                      </a:pPr>
                      <a:r>
                        <a:rPr lang="en-GB" sz="1000" b="1" dirty="0">
                          <a:latin typeface="Century Gothic" panose="020B0502020202020204" pitchFamily="34" charset="0"/>
                        </a:rPr>
                        <a:t>Ways of expressing meaning:</a:t>
                      </a:r>
                    </a:p>
                    <a:p>
                      <a:pPr marL="171450" indent="-171450">
                        <a:buFont typeface="Arial" panose="020B0604020202020204" pitchFamily="34" charset="0"/>
                        <a:buChar char="•"/>
                      </a:pPr>
                      <a:r>
                        <a:rPr lang="en-GB" sz="1000" b="0" dirty="0">
                          <a:latin typeface="Century Gothic" panose="020B0502020202020204" pitchFamily="34" charset="0"/>
                        </a:rPr>
                        <a:t>I can explain how the rituals of the church during Lent and Holy week represent the different parts of Jesus’ journey(WT)</a:t>
                      </a:r>
                    </a:p>
                    <a:p>
                      <a:pPr marL="171450" indent="-171450">
                        <a:buFont typeface="Arial" panose="020B0604020202020204" pitchFamily="34" charset="0"/>
                        <a:buChar char="•"/>
                      </a:pPr>
                      <a:r>
                        <a:rPr lang="en-GB" sz="1000" b="0" dirty="0">
                          <a:latin typeface="Century Gothic" panose="020B0502020202020204" pitchFamily="34" charset="0"/>
                        </a:rPr>
                        <a:t>I understand there can be similarities and differences in the way these rituals are carried out.  (Exp)</a:t>
                      </a:r>
                    </a:p>
                    <a:p>
                      <a:pPr marL="171450" indent="-171450">
                        <a:buFont typeface="Arial" panose="020B0604020202020204" pitchFamily="34" charset="0"/>
                        <a:buChar char="•"/>
                      </a:pPr>
                      <a:r>
                        <a:rPr lang="en-GB" sz="1000" b="0" dirty="0">
                          <a:latin typeface="Century Gothic" panose="020B0502020202020204" pitchFamily="34" charset="0"/>
                        </a:rPr>
                        <a:t>I can use religiously vocabulary correctly in explaining the significance the rituals have on a believer’s life.  (GD)</a:t>
                      </a:r>
                    </a:p>
                    <a:p>
                      <a:pPr marL="171450" indent="-171450">
                        <a:buFont typeface="Arial" panose="020B0604020202020204" pitchFamily="34" charset="0"/>
                        <a:buChar char="•"/>
                      </a:pPr>
                      <a:r>
                        <a:rPr lang="en-GB" sz="1000" b="1" dirty="0">
                          <a:latin typeface="Century Gothic" panose="020B0502020202020204" pitchFamily="34" charset="0"/>
                        </a:rPr>
                        <a:t>Questions of identity, diversity and belonging:</a:t>
                      </a:r>
                    </a:p>
                    <a:p>
                      <a:pPr marL="171450" indent="-171450">
                        <a:buFont typeface="Arial" panose="020B0604020202020204" pitchFamily="34" charset="0"/>
                        <a:buChar char="•"/>
                      </a:pPr>
                      <a:r>
                        <a:rPr lang="en-GB" sz="1000" b="0" dirty="0">
                          <a:latin typeface="Century Gothic" panose="020B0502020202020204" pitchFamily="34" charset="0"/>
                        </a:rPr>
                        <a:t>I understand what it means to belong and how participating in the ritual creates a sense of belonging.  (WT)</a:t>
                      </a:r>
                    </a:p>
                    <a:p>
                      <a:pPr marL="171450" indent="-171450">
                        <a:buFont typeface="Arial" panose="020B0604020202020204" pitchFamily="34" charset="0"/>
                        <a:buChar char="•"/>
                      </a:pPr>
                      <a:r>
                        <a:rPr lang="en-GB" sz="1000" b="0" dirty="0">
                          <a:latin typeface="Century Gothic" panose="020B0502020202020204" pitchFamily="34" charset="0"/>
                        </a:rPr>
                        <a:t>I am beginning to consider what belonging might mean when living in a diverse community of people.   </a:t>
                      </a:r>
                      <a:r>
                        <a:rPr lang="en-GB" sz="1000" b="0" dirty="0" err="1">
                          <a:latin typeface="Century Gothic" panose="020B0502020202020204" pitchFamily="34" charset="0"/>
                        </a:rPr>
                        <a:t>Eg</a:t>
                      </a:r>
                      <a:r>
                        <a:rPr lang="en-GB" sz="1000" b="0" dirty="0">
                          <a:latin typeface="Century Gothic" panose="020B0502020202020204" pitchFamily="34" charset="0"/>
                        </a:rPr>
                        <a:t>  - How might participating in the religious ritual  be more important when the community is very diverse? (Exp)</a:t>
                      </a:r>
                    </a:p>
                    <a:p>
                      <a:pPr marL="171450" indent="-171450">
                        <a:buFont typeface="Arial" panose="020B0604020202020204" pitchFamily="34" charset="0"/>
                        <a:buChar char="•"/>
                      </a:pPr>
                      <a:r>
                        <a:rPr lang="en-GB" sz="1000" b="0" dirty="0">
                          <a:latin typeface="Century Gothic" panose="020B0502020202020204" pitchFamily="34" charset="0"/>
                        </a:rPr>
                        <a:t>I can consider and identify the challenges and impact belonging to a religion today can have on the believer and support my opinion with reasons and examples.  </a:t>
                      </a:r>
                      <a:r>
                        <a:rPr lang="en-GB" sz="1000" b="0" dirty="0" err="1">
                          <a:latin typeface="Century Gothic" panose="020B0502020202020204" pitchFamily="34" charset="0"/>
                        </a:rPr>
                        <a:t>Eg</a:t>
                      </a:r>
                      <a:r>
                        <a:rPr lang="en-GB" sz="1000" b="0" dirty="0">
                          <a:latin typeface="Century Gothic" panose="020B0502020202020204" pitchFamily="34" charset="0"/>
                        </a:rPr>
                        <a:t> – if a group of believers are a minority, the importance of meeting together and participating in a ritual keeps the belief alive and gives strength to the believer who otherwise might feel marginalised.  (GD)</a:t>
                      </a:r>
                    </a:p>
                    <a:p>
                      <a:pPr marL="171450" indent="-171450">
                        <a:buFont typeface="Arial" panose="020B0604020202020204" pitchFamily="34" charset="0"/>
                        <a:buChar char="•"/>
                      </a:pPr>
                      <a:endParaRPr lang="en-GB" sz="1000" b="1" dirty="0">
                        <a:latin typeface="Century Gothic" panose="020B0502020202020204" pitchFamily="34" charset="0"/>
                      </a:endParaRPr>
                    </a:p>
                    <a:p>
                      <a:pPr marL="171450" indent="-171450">
                        <a:buFont typeface="Arial" panose="020B0604020202020204" pitchFamily="34" charset="0"/>
                        <a:buChar char="•"/>
                      </a:pPr>
                      <a:endParaRPr lang="en-GB" sz="1000" b="0" dirty="0">
                        <a:latin typeface="Century Gothic" panose="020B0502020202020204" pitchFamily="34" charset="0"/>
                      </a:endParaRPr>
                    </a:p>
                  </a:txBody>
                  <a:tcPr/>
                </a:tc>
                <a:extLst>
                  <a:ext uri="{0D108BD9-81ED-4DB2-BD59-A6C34878D82A}">
                    <a16:rowId xmlns:a16="http://schemas.microsoft.com/office/drawing/2014/main" val="1552841311"/>
                  </a:ext>
                </a:extLst>
              </a:tr>
            </a:tbl>
          </a:graphicData>
        </a:graphic>
      </p:graphicFrame>
    </p:spTree>
    <p:extLst>
      <p:ext uri="{BB962C8B-B14F-4D97-AF65-F5344CB8AC3E}">
        <p14:creationId xmlns:p14="http://schemas.microsoft.com/office/powerpoint/2010/main" val="4026475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91E87-5A1D-41E7-8D8C-210808BC220A}"/>
              </a:ext>
            </a:extLst>
          </p:cNvPr>
          <p:cNvSpPr>
            <a:spLocks noGrp="1"/>
          </p:cNvSpPr>
          <p:nvPr>
            <p:ph type="title"/>
          </p:nvPr>
        </p:nvSpPr>
        <p:spPr>
          <a:xfrm>
            <a:off x="596997" y="272716"/>
            <a:ext cx="10285368" cy="1023521"/>
          </a:xfrm>
        </p:spPr>
        <p:txBody>
          <a:bodyPr>
            <a:normAutofit fontScale="90000"/>
          </a:bodyPr>
          <a:lstStyle/>
          <a:p>
            <a:br>
              <a:rPr lang="en-GB" sz="1600" b="1" dirty="0"/>
            </a:br>
            <a:r>
              <a:rPr lang="en-GB" sz="1600" b="1" dirty="0">
                <a:latin typeface="Century Gothic" panose="020B0502020202020204" pitchFamily="34" charset="0"/>
              </a:rPr>
              <a:t>Year 6:</a:t>
            </a:r>
            <a:br>
              <a:rPr lang="en-GB" sz="1600" b="1" dirty="0">
                <a:latin typeface="Century Gothic" panose="020B0502020202020204" pitchFamily="34" charset="0"/>
              </a:rPr>
            </a:br>
            <a:r>
              <a:rPr lang="en-GB" sz="1600" b="1" dirty="0">
                <a:latin typeface="Century Gothic" panose="020B0502020202020204" pitchFamily="34" charset="0"/>
              </a:rPr>
              <a:t>Big question:  How does the Christian Festival of Easter offer hope?</a:t>
            </a:r>
            <a:br>
              <a:rPr lang="en-GB" sz="1600" b="1" dirty="0">
                <a:latin typeface="Century Gothic" panose="020B0502020202020204" pitchFamily="34" charset="0"/>
              </a:rPr>
            </a:br>
            <a:r>
              <a:rPr lang="en-GB" sz="1600" b="1" dirty="0">
                <a:latin typeface="Century Gothic" panose="020B0502020202020204" pitchFamily="34" charset="0"/>
              </a:rPr>
              <a:t>Week 1:  </a:t>
            </a:r>
            <a:r>
              <a:rPr lang="en-GB" sz="1600" dirty="0">
                <a:latin typeface="Century Gothic" panose="020B0502020202020204" pitchFamily="34" charset="0"/>
              </a:rPr>
              <a:t>How do Christians believe the Easter story helps people whey they do wrong?</a:t>
            </a:r>
            <a:br>
              <a:rPr lang="en-GB" sz="1600" dirty="0">
                <a:latin typeface="Century Gothic" panose="020B0502020202020204" pitchFamily="34" charset="0"/>
              </a:rPr>
            </a:br>
            <a:r>
              <a:rPr lang="en-GB" sz="1600" b="1" dirty="0">
                <a:latin typeface="Century Gothic" panose="020B0502020202020204" pitchFamily="34" charset="0"/>
              </a:rPr>
              <a:t>Week 2:  </a:t>
            </a:r>
            <a:r>
              <a:rPr lang="en-GB" sz="1600" dirty="0">
                <a:latin typeface="Century Gothic" panose="020B0502020202020204" pitchFamily="34" charset="0"/>
              </a:rPr>
              <a:t>How are forgiveness, hope and salvation shown in the Easter story and what does this mean for Christians?</a:t>
            </a:r>
            <a:br>
              <a:rPr lang="en-GB" sz="3200" dirty="0">
                <a:latin typeface="Century Gothic" panose="020B0502020202020204" pitchFamily="34" charset="0"/>
              </a:rPr>
            </a:br>
            <a:r>
              <a:rPr lang="en-GB" sz="1600" b="1" dirty="0">
                <a:latin typeface="Century Gothic" panose="020B0502020202020204" pitchFamily="34" charset="0"/>
              </a:rPr>
              <a:t>Week 3:  </a:t>
            </a:r>
            <a:r>
              <a:rPr lang="en-GB" sz="1600" dirty="0">
                <a:latin typeface="Century Gothic" panose="020B0502020202020204" pitchFamily="34" charset="0"/>
              </a:rPr>
              <a:t>How does the Easter story relate to God’s plan of salvation?</a:t>
            </a:r>
            <a:br>
              <a:rPr lang="en-GB" sz="1600" dirty="0">
                <a:latin typeface="Century Gothic" panose="020B0502020202020204" pitchFamily="34" charset="0"/>
              </a:rPr>
            </a:br>
            <a:r>
              <a:rPr lang="en-GB" sz="1600" b="1" dirty="0">
                <a:latin typeface="Century Gothic" panose="020B0502020202020204" pitchFamily="34" charset="0"/>
              </a:rPr>
              <a:t>Week 4:  </a:t>
            </a:r>
            <a:r>
              <a:rPr lang="en-GB" sz="1600" dirty="0">
                <a:latin typeface="Century Gothic" panose="020B0502020202020204" pitchFamily="34" charset="0"/>
              </a:rPr>
              <a:t>How do the accounts of the resurrection of Jesus Christ give Hope?</a:t>
            </a:r>
            <a:endParaRPr lang="en-GB" sz="1600" dirty="0"/>
          </a:p>
        </p:txBody>
      </p:sp>
      <p:graphicFrame>
        <p:nvGraphicFramePr>
          <p:cNvPr id="4" name="Content Placeholder 3">
            <a:extLst>
              <a:ext uri="{FF2B5EF4-FFF2-40B4-BE49-F238E27FC236}">
                <a16:creationId xmlns:a16="http://schemas.microsoft.com/office/drawing/2014/main" id="{3EAA04B2-5C3B-4CE2-82EC-2BEBB3AD3A48}"/>
              </a:ext>
            </a:extLst>
          </p:cNvPr>
          <p:cNvGraphicFramePr>
            <a:graphicFrameLocks noGrp="1"/>
          </p:cNvGraphicFramePr>
          <p:nvPr>
            <p:ph idx="1"/>
            <p:extLst>
              <p:ext uri="{D42A27DB-BD31-4B8C-83A1-F6EECF244321}">
                <p14:modId xmlns:p14="http://schemas.microsoft.com/office/powerpoint/2010/main" val="165420338"/>
              </p:ext>
            </p:extLst>
          </p:nvPr>
        </p:nvGraphicFramePr>
        <p:xfrm>
          <a:off x="673770" y="1597688"/>
          <a:ext cx="10723562" cy="4771598"/>
        </p:xfrm>
        <a:graphic>
          <a:graphicData uri="http://schemas.openxmlformats.org/drawingml/2006/table">
            <a:tbl>
              <a:tblPr firstRow="1" bandRow="1">
                <a:tableStyleId>{5C22544A-7EE6-4342-B048-85BDC9FD1C3A}</a:tableStyleId>
              </a:tblPr>
              <a:tblGrid>
                <a:gridCol w="2975809">
                  <a:extLst>
                    <a:ext uri="{9D8B030D-6E8A-4147-A177-3AD203B41FA5}">
                      <a16:colId xmlns:a16="http://schemas.microsoft.com/office/drawing/2014/main" val="2272867471"/>
                    </a:ext>
                  </a:extLst>
                </a:gridCol>
                <a:gridCol w="7747753">
                  <a:extLst>
                    <a:ext uri="{9D8B030D-6E8A-4147-A177-3AD203B41FA5}">
                      <a16:colId xmlns:a16="http://schemas.microsoft.com/office/drawing/2014/main" val="634402822"/>
                    </a:ext>
                  </a:extLst>
                </a:gridCol>
              </a:tblGrid>
              <a:tr h="1279114">
                <a:tc>
                  <a:txBody>
                    <a:bodyPr/>
                    <a:lstStyle/>
                    <a:p>
                      <a:r>
                        <a:rPr lang="en-GB" sz="1000" dirty="0">
                          <a:latin typeface="Century Gothic" panose="020B0502020202020204" pitchFamily="34" charset="0"/>
                        </a:rPr>
                        <a:t>Remembering</a:t>
                      </a:r>
                    </a:p>
                  </a:txBody>
                  <a:tcPr/>
                </a:tc>
                <a:tc>
                  <a:txBody>
                    <a:bodyPr/>
                    <a:lstStyle/>
                    <a:p>
                      <a:pPr marL="285750" indent="-285750">
                        <a:buFont typeface="Arial" panose="020B0604020202020204" pitchFamily="34" charset="0"/>
                        <a:buChar char="•"/>
                      </a:pPr>
                      <a:r>
                        <a:rPr lang="en-GB" sz="1000" dirty="0">
                          <a:latin typeface="Century Gothic" panose="020B0502020202020204" pitchFamily="34" charset="0"/>
                        </a:rPr>
                        <a:t>The parable of the prodigal son and the key concepts within it:  Forgiveness, jealously, repentance, redemption </a:t>
                      </a:r>
                    </a:p>
                    <a:p>
                      <a:pPr marL="285750" indent="-285750">
                        <a:buFont typeface="Arial" panose="020B0604020202020204" pitchFamily="34" charset="0"/>
                        <a:buChar char="•"/>
                      </a:pPr>
                      <a:r>
                        <a:rPr lang="en-GB" sz="1000" dirty="0">
                          <a:latin typeface="Century Gothic" panose="020B0502020202020204" pitchFamily="34" charset="0"/>
                        </a:rPr>
                        <a:t>The story </a:t>
                      </a:r>
                      <a:r>
                        <a:rPr lang="en-GB" sz="1000">
                          <a:latin typeface="Century Gothic" panose="020B0502020202020204" pitchFamily="34" charset="0"/>
                        </a:rPr>
                        <a:t>of Zacchaeus </a:t>
                      </a:r>
                      <a:r>
                        <a:rPr lang="en-GB" sz="1000" dirty="0">
                          <a:latin typeface="Century Gothic" panose="020B0502020202020204" pitchFamily="34" charset="0"/>
                        </a:rPr>
                        <a:t>and the concept of repentance and forgiveness.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entury Gothic" panose="020B0502020202020204" pitchFamily="34" charset="0"/>
                        </a:rPr>
                        <a:t>To know the stations of the cross and how they link to the concepts of forgiveness, salvation and hope</a:t>
                      </a:r>
                    </a:p>
                    <a:p>
                      <a:pPr marL="285750" indent="-285750">
                        <a:buFont typeface="Arial" panose="020B0604020202020204" pitchFamily="34" charset="0"/>
                        <a:buChar char="•"/>
                      </a:pPr>
                      <a:r>
                        <a:rPr lang="en-GB" sz="1000" dirty="0">
                          <a:latin typeface="Century Gothic" panose="020B0502020202020204" pitchFamily="34" charset="0"/>
                        </a:rPr>
                        <a:t>To know what the core concepts of the Easter narrative are: Triumph, betrayal, forgiveness, redemption, salvation  new life, eternal life, hope </a:t>
                      </a:r>
                    </a:p>
                  </a:txBody>
                  <a:tcPr/>
                </a:tc>
                <a:extLst>
                  <a:ext uri="{0D108BD9-81ED-4DB2-BD59-A6C34878D82A}">
                    <a16:rowId xmlns:a16="http://schemas.microsoft.com/office/drawing/2014/main" val="2609411023"/>
                  </a:ext>
                </a:extLst>
              </a:tr>
              <a:tr h="1443989">
                <a:tc>
                  <a:txBody>
                    <a:bodyPr/>
                    <a:lstStyle/>
                    <a:p>
                      <a:r>
                        <a:rPr lang="en-GB" sz="1000" b="1" dirty="0">
                          <a:latin typeface="Century Gothic" panose="020B0502020202020204" pitchFamily="34" charset="0"/>
                        </a:rPr>
                        <a:t>Religious vocabulary </a:t>
                      </a:r>
                    </a:p>
                  </a:txBody>
                  <a:tcPr/>
                </a:tc>
                <a:tc>
                  <a:txBody>
                    <a:bodyPr/>
                    <a:lstStyle/>
                    <a:p>
                      <a:pPr marL="285750" indent="-285750">
                        <a:buFont typeface="Arial" panose="020B0604020202020204" pitchFamily="34" charset="0"/>
                        <a:buChar char="•"/>
                      </a:pPr>
                      <a:r>
                        <a:rPr lang="en-GB" sz="1100" dirty="0">
                          <a:latin typeface="Century Gothic" panose="020B0502020202020204" pitchFamily="34" charset="0"/>
                        </a:rPr>
                        <a:t>Salvation</a:t>
                      </a:r>
                    </a:p>
                    <a:p>
                      <a:pPr marL="285750" indent="-285750">
                        <a:buFont typeface="Arial" panose="020B0604020202020204" pitchFamily="34" charset="0"/>
                        <a:buChar char="•"/>
                      </a:pPr>
                      <a:r>
                        <a:rPr lang="en-GB" sz="1100" dirty="0">
                          <a:latin typeface="Century Gothic" panose="020B0502020202020204" pitchFamily="34" charset="0"/>
                        </a:rPr>
                        <a:t>Forgiveness</a:t>
                      </a:r>
                    </a:p>
                    <a:p>
                      <a:pPr marL="285750" indent="-285750">
                        <a:buFont typeface="Arial" panose="020B0604020202020204" pitchFamily="34" charset="0"/>
                        <a:buChar char="•"/>
                      </a:pPr>
                      <a:r>
                        <a:rPr lang="en-GB" sz="1100" dirty="0">
                          <a:latin typeface="Century Gothic" panose="020B0502020202020204" pitchFamily="34" charset="0"/>
                        </a:rPr>
                        <a:t>Redemption</a:t>
                      </a:r>
                    </a:p>
                    <a:p>
                      <a:pPr marL="285750" indent="-285750">
                        <a:buFont typeface="Arial" panose="020B0604020202020204" pitchFamily="34" charset="0"/>
                        <a:buChar char="•"/>
                      </a:pPr>
                      <a:r>
                        <a:rPr lang="en-GB" sz="1100" dirty="0">
                          <a:latin typeface="Century Gothic" panose="020B0502020202020204" pitchFamily="34" charset="0"/>
                        </a:rPr>
                        <a:t>Resurrection</a:t>
                      </a:r>
                    </a:p>
                    <a:p>
                      <a:pPr marL="285750" indent="-285750">
                        <a:buFont typeface="Arial" panose="020B0604020202020204" pitchFamily="34" charset="0"/>
                        <a:buChar char="•"/>
                      </a:pPr>
                      <a:r>
                        <a:rPr lang="en-GB" sz="1100" dirty="0">
                          <a:latin typeface="Century Gothic" panose="020B0502020202020204" pitchFamily="34" charset="0"/>
                        </a:rPr>
                        <a:t>Stations of the cross</a:t>
                      </a:r>
                    </a:p>
                    <a:p>
                      <a:pPr marL="285750" indent="-285750">
                        <a:buFont typeface="Arial" panose="020B0604020202020204" pitchFamily="34" charset="0"/>
                        <a:buChar char="•"/>
                      </a:pPr>
                      <a:r>
                        <a:rPr lang="en-GB" sz="1100" dirty="0">
                          <a:latin typeface="Century Gothic" panose="020B0502020202020204" pitchFamily="34" charset="0"/>
                        </a:rPr>
                        <a:t>Eternal life</a:t>
                      </a:r>
                    </a:p>
                    <a:p>
                      <a:pPr marL="285750" indent="-285750">
                        <a:buFont typeface="Arial" panose="020B0604020202020204" pitchFamily="34" charset="0"/>
                        <a:buChar char="•"/>
                      </a:pPr>
                      <a:r>
                        <a:rPr lang="en-GB" sz="1100" dirty="0">
                          <a:latin typeface="Century Gothic" panose="020B0502020202020204" pitchFamily="34" charset="0"/>
                        </a:rPr>
                        <a:t>New life</a:t>
                      </a:r>
                    </a:p>
                    <a:p>
                      <a:pPr marL="285750" indent="-285750">
                        <a:buFont typeface="Arial" panose="020B0604020202020204" pitchFamily="34" charset="0"/>
                        <a:buChar char="•"/>
                      </a:pPr>
                      <a:r>
                        <a:rPr lang="en-GB" sz="1100" dirty="0">
                          <a:latin typeface="Century Gothic" panose="020B0502020202020204" pitchFamily="34" charset="0"/>
                        </a:rPr>
                        <a:t>Hope</a:t>
                      </a:r>
                    </a:p>
                  </a:txBody>
                  <a:tcPr/>
                </a:tc>
                <a:extLst>
                  <a:ext uri="{0D108BD9-81ED-4DB2-BD59-A6C34878D82A}">
                    <a16:rowId xmlns:a16="http://schemas.microsoft.com/office/drawing/2014/main" val="4119189906"/>
                  </a:ext>
                </a:extLst>
              </a:tr>
              <a:tr h="2048495">
                <a:tc>
                  <a:txBody>
                    <a:bodyPr/>
                    <a:lstStyle/>
                    <a:p>
                      <a:r>
                        <a:rPr lang="en-GB" sz="1000" b="1" dirty="0">
                          <a:latin typeface="Century Gothic" panose="020B0502020202020204" pitchFamily="34" charset="0"/>
                        </a:rPr>
                        <a:t>What enquiry based questions do they need to be able to answer by the end of the unit?</a:t>
                      </a:r>
                    </a:p>
                  </a:txBody>
                  <a:tcPr/>
                </a:tc>
                <a:tc>
                  <a:txBody>
                    <a:bodyPr/>
                    <a:lstStyle/>
                    <a:p>
                      <a:r>
                        <a:rPr lang="en-GB" sz="1000" b="1" dirty="0">
                          <a:latin typeface="Century Gothic" panose="020B0502020202020204" pitchFamily="34" charset="0"/>
                        </a:rPr>
                        <a:t>Beliefs, teachings, sources of wisdom and authority:</a:t>
                      </a:r>
                    </a:p>
                    <a:p>
                      <a:pPr marL="171450" indent="-171450">
                        <a:buFont typeface="Arial" panose="020B0604020202020204" pitchFamily="34" charset="0"/>
                        <a:buChar char="•"/>
                      </a:pPr>
                      <a:r>
                        <a:rPr lang="en-GB" sz="1000" dirty="0">
                          <a:latin typeface="Century Gothic" panose="020B0502020202020204" pitchFamily="34" charset="0"/>
                        </a:rPr>
                        <a:t>I can explain how Biblical texts are used to provide answers to the important questions about life and death, (WT)</a:t>
                      </a:r>
                    </a:p>
                    <a:p>
                      <a:pPr marL="171450" indent="-171450">
                        <a:buFont typeface="Arial" panose="020B0604020202020204" pitchFamily="34" charset="0"/>
                        <a:buChar char="•"/>
                      </a:pPr>
                      <a:r>
                        <a:rPr lang="en-GB" sz="1000" dirty="0">
                          <a:latin typeface="Century Gothic" panose="020B0502020202020204" pitchFamily="34" charset="0"/>
                        </a:rPr>
                        <a:t>I can explain how the Easter narrative helps believers make sense of core concepts.  (Exp)</a:t>
                      </a:r>
                    </a:p>
                    <a:p>
                      <a:pPr marL="171450" indent="-171450">
                        <a:buFont typeface="Arial" panose="020B0604020202020204" pitchFamily="34" charset="0"/>
                        <a:buChar char="•"/>
                      </a:pPr>
                      <a:r>
                        <a:rPr lang="en-GB" sz="1000" dirty="0">
                          <a:latin typeface="Century Gothic" panose="020B0502020202020204" pitchFamily="34" charset="0"/>
                        </a:rPr>
                        <a:t>I can use a range of Biblical texts in a coherent way, to respond to questions related to the core concepts identified in the Easter narrative  (G.D)</a:t>
                      </a:r>
                    </a:p>
                    <a:p>
                      <a:pPr marL="0" indent="0">
                        <a:buFont typeface="Arial" panose="020B0604020202020204" pitchFamily="34" charset="0"/>
                        <a:buNone/>
                      </a:pPr>
                      <a:r>
                        <a:rPr lang="en-GB" sz="1000" b="1" dirty="0">
                          <a:latin typeface="Century Gothic" panose="020B0502020202020204" pitchFamily="34" charset="0"/>
                        </a:rPr>
                        <a:t>Questions of meaning, purpose and truth:</a:t>
                      </a:r>
                    </a:p>
                    <a:p>
                      <a:pPr marL="171450" indent="-171450">
                        <a:buFont typeface="Arial" panose="020B0604020202020204" pitchFamily="34" charset="0"/>
                        <a:buChar char="•"/>
                      </a:pPr>
                      <a:r>
                        <a:rPr lang="en-GB" sz="1000" b="0" dirty="0">
                          <a:latin typeface="Century Gothic" panose="020B0502020202020204" pitchFamily="34" charset="0"/>
                        </a:rPr>
                        <a:t>I know that others have different views to mine. (WT)</a:t>
                      </a:r>
                    </a:p>
                    <a:p>
                      <a:pPr marL="171450" indent="-171450">
                        <a:buFont typeface="Arial" panose="020B0604020202020204" pitchFamily="34" charset="0"/>
                        <a:buChar char="•"/>
                      </a:pPr>
                      <a:r>
                        <a:rPr lang="en-GB" sz="1000" b="0" dirty="0">
                          <a:latin typeface="Century Gothic" panose="020B0502020202020204" pitchFamily="34" charset="0"/>
                        </a:rPr>
                        <a:t>I can express with confidence my views about how I understand the key concepts in the Easter narrative. (Exp)</a:t>
                      </a:r>
                    </a:p>
                    <a:p>
                      <a:pPr marL="171450" indent="-171450">
                        <a:buFont typeface="Arial" panose="020B0604020202020204" pitchFamily="34" charset="0"/>
                        <a:buChar char="•"/>
                      </a:pPr>
                      <a:r>
                        <a:rPr lang="en-GB" sz="1000" b="0" dirty="0">
                          <a:latin typeface="Century Gothic" panose="020B0502020202020204" pitchFamily="34" charset="0"/>
                        </a:rPr>
                        <a:t>I can give a personal view of my understanding of the key concepts identified in the Easter narrative and how a Christian viewpoint of the concepts helps them to understand the meaning of life.  (GD)</a:t>
                      </a:r>
                    </a:p>
                  </a:txBody>
                  <a:tcPr/>
                </a:tc>
                <a:extLst>
                  <a:ext uri="{0D108BD9-81ED-4DB2-BD59-A6C34878D82A}">
                    <a16:rowId xmlns:a16="http://schemas.microsoft.com/office/drawing/2014/main" val="1552841311"/>
                  </a:ext>
                </a:extLst>
              </a:tr>
            </a:tbl>
          </a:graphicData>
        </a:graphic>
      </p:graphicFrame>
    </p:spTree>
    <p:extLst>
      <p:ext uri="{BB962C8B-B14F-4D97-AF65-F5344CB8AC3E}">
        <p14:creationId xmlns:p14="http://schemas.microsoft.com/office/powerpoint/2010/main" val="76532742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261</TotalTime>
  <Words>2630</Words>
  <Application>Microsoft Office PowerPoint</Application>
  <PresentationFormat>Widescreen</PresentationFormat>
  <Paragraphs>200</Paragraphs>
  <Slides>8</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Calibri</vt:lpstr>
      <vt:lpstr>Calibri Light</vt:lpstr>
      <vt:lpstr>Century Gothic</vt:lpstr>
      <vt:lpstr>Corbel</vt:lpstr>
      <vt:lpstr>Wingdings</vt:lpstr>
      <vt:lpstr>Office Theme</vt:lpstr>
      <vt:lpstr>Banded</vt:lpstr>
      <vt:lpstr>Spring term Easter UNIT RE assessment criteria</vt:lpstr>
      <vt:lpstr>Year R: Big question:  What is so special about Easter? Week 1:  What was the donkey’s special job? Week 2:  What was special about Jesus’ meal with his friends? Week 3:  Why did Jesus go to a special garden? Week 4:  Why is the cross special? Week 5:  What is special about the stone? Week 6:   What is so special about Easter? </vt:lpstr>
      <vt:lpstr>Year 1: Big question:  Why is Easter the most important festival for Christians ? Week 1:  What happened on Palm Sunday and what does it teach us about Jesus? Week 2:  What happened at the Last Supper and what does it teach us about Jesus? Week 3:  What happened on Good Friday and what does it teach us about Jesus? Week 4:  What happened on Easter Sunday and what does it teach us about Jesus?  </vt:lpstr>
      <vt:lpstr>Year 2: Big question:  How do Easter symbols help us to understand the meaning of Easter for Christians? Week 1:  How do different symbols help us to remember the story of Easter? Week 2:  What do the symbols of bread and wine teach us about the meaning of Easter for Christians? Week 3:  What does the symbol of the cross teach us about the meaning of Easter for Christians? Week 4:  What does the symbol of water teach us about the meaning of Easter for Christians? </vt:lpstr>
      <vt:lpstr>Year 3: Big question:  Who is the most important person in the Easter story? Week 1:  Why did Judas betray Jesus? Week 2:  What does Peter’s denial say about the challenges of the Christian Faith? Week 3:  Why were there women at the crucifixion of Jesus? Week 4:  Who is the most important person in the Easter story? </vt:lpstr>
      <vt:lpstr>Year 4: Big question:  How does Holy Communion build a Christian community? Week 1:  What did Jesus do and say at the Last Supper and how do Christians remember this today? Week 2:  How and why do Christians share the Body and Blood of Jesus at Church? Week 3:  How does the act of sharing Holy Communion demonstrate God’s peace? Week 4:  What is your legacy? </vt:lpstr>
      <vt:lpstr>Year 5: Big question:  What happens in churches during Lent and at Easter? Week 1:  What happens in churches during Ash wed, Passion Sunday and Palm Sunday? Week 2:  What happens in churches on Maundy Thursday and Good Friday? Week 3:  What happens in churches on Holy Saturday and Easter day?   Week 4:  What happens in churches during Lent and at Easter? </vt:lpstr>
      <vt:lpstr> Year 6: Big question:  How does the Christian Festival of Easter offer hope? Week 1:  How do Christians believe the Easter story helps people whey they do wrong? Week 2:  How are forgiveness, hope and salvation shown in the Easter story and what does this mean for Christians? Week 3:  How does the Easter story relate to God’s plan of salvation? Week 4:  How do the accounts of the resurrection of Jesus Christ give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Big question:  Why is Easter the most important festival for Christians? Week 1:  What happened on Palm Sunday and what does it teach us about Jesus? Week 2:  What happened at the Last Supper and what does it teach us about Jesus? Week 3:  What happened on Good Friday and what does it teach us about Jesus? Week 4:  What happened on Easter Sunday and what dies it teach us about Jesus</dc:title>
  <dc:creator>mary thorne</dc:creator>
  <cp:lastModifiedBy>Yee Thinn</cp:lastModifiedBy>
  <cp:revision>35</cp:revision>
  <cp:lastPrinted>2020-02-02T19:15:54Z</cp:lastPrinted>
  <dcterms:created xsi:type="dcterms:W3CDTF">2019-03-09T22:13:44Z</dcterms:created>
  <dcterms:modified xsi:type="dcterms:W3CDTF">2020-02-03T16:17:05Z</dcterms:modified>
</cp:coreProperties>
</file>